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8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9.xml" ContentType="application/vnd.openxmlformats-officedocument.presentationml.notesSlide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notesSlides/notesSlide10.xml" ContentType="application/vnd.openxmlformats-officedocument.presentationml.notesSlide+xml"/>
  <Override PartName="/ppt/tags/tag16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68.xml" ContentType="application/vnd.openxmlformats-officedocument.presentationml.tags+xml"/>
  <Override PartName="/ppt/notesSlides/notesSlide14.xml" ContentType="application/vnd.openxmlformats-officedocument.presentationml.notesSlide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notesSlides/notesSlide15.xml" ContentType="application/vnd.openxmlformats-officedocument.presentationml.notesSlide+xml"/>
  <Override PartName="/ppt/tags/tag17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3"/>
  </p:notesMasterIdLst>
  <p:sldIdLst>
    <p:sldId id="256" r:id="rId2"/>
    <p:sldId id="425" r:id="rId3"/>
    <p:sldId id="424" r:id="rId4"/>
    <p:sldId id="426" r:id="rId5"/>
    <p:sldId id="429" r:id="rId6"/>
    <p:sldId id="428" r:id="rId7"/>
    <p:sldId id="430" r:id="rId8"/>
    <p:sldId id="431" r:id="rId9"/>
    <p:sldId id="434" r:id="rId10"/>
    <p:sldId id="432" r:id="rId11"/>
    <p:sldId id="435" r:id="rId12"/>
    <p:sldId id="446" r:id="rId13"/>
    <p:sldId id="436" r:id="rId14"/>
    <p:sldId id="437" r:id="rId15"/>
    <p:sldId id="433" r:id="rId16"/>
    <p:sldId id="438" r:id="rId17"/>
    <p:sldId id="443" r:id="rId18"/>
    <p:sldId id="440" r:id="rId19"/>
    <p:sldId id="441" r:id="rId20"/>
    <p:sldId id="445" r:id="rId21"/>
    <p:sldId id="444" r:id="rId22"/>
  </p:sldIdLst>
  <p:sldSz cx="9144000" cy="6858000" type="screen4x3"/>
  <p:notesSz cx="6858000" cy="9144000"/>
  <p:custDataLst>
    <p:tags r:id="rId2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CCFFFF"/>
    <a:srgbClr val="99CCFF"/>
    <a:srgbClr val="FF3399"/>
    <a:srgbClr val="FFCCFF"/>
    <a:srgbClr val="CC99FF"/>
    <a:srgbClr val="9999FF"/>
    <a:srgbClr val="CCCCFF"/>
    <a:srgbClr val="FFCC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2" autoAdjust="0"/>
    <p:restoredTop sz="95768" autoAdjust="0"/>
  </p:normalViewPr>
  <p:slideViewPr>
    <p:cSldViewPr showGuides="1">
      <p:cViewPr varScale="1">
        <p:scale>
          <a:sx n="93" d="100"/>
          <a:sy n="93" d="100"/>
        </p:scale>
        <p:origin x="1166" y="86"/>
      </p:cViewPr>
      <p:guideLst>
        <p:guide orient="horz" pos="2160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B51F1DD1-BDA3-4C1C-8321-18D6DB971687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P11-</a:t>
            </a:r>
            <a:r>
              <a:rPr lang="zh-CN" altLang="en-US" dirty="0"/>
              <a:t>看静态网络概念，</a:t>
            </a:r>
            <a:r>
              <a:rPr lang="en-US" altLang="zh-CN" dirty="0"/>
              <a:t>P10-</a:t>
            </a:r>
            <a:r>
              <a:rPr lang="zh-CN" altLang="en-US" dirty="0"/>
              <a:t>看控制方式（取值时间）</a:t>
            </a:r>
            <a:endParaRPr lang="en-US" altLang="zh-CN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ISC—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Interstage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Switching Circuit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思考：静态网络（直径小），常用并行算法类型</a:t>
            </a:r>
          </a:p>
          <a:p>
            <a:r>
              <a:rPr lang="zh-CN" altLang="en-US" dirty="0"/>
              <a:t>环</a:t>
            </a:r>
            <a:r>
              <a:rPr lang="en-US" altLang="zh-CN" dirty="0">
                <a:sym typeface="+mn-ea"/>
              </a:rPr>
              <a:t>—</a:t>
            </a:r>
            <a:r>
              <a:rPr lang="zh-CN" altLang="en-US" dirty="0">
                <a:sym typeface="+mn-ea"/>
              </a:rPr>
              <a:t>拓扑结构为环，常称为环形总线，但不是总线。</a:t>
            </a:r>
            <a:endParaRPr lang="en-US" altLang="zh-CN" dirty="0"/>
          </a:p>
          <a:p>
            <a:r>
              <a:rPr lang="zh-CN" altLang="en-US" dirty="0"/>
              <a:t>共享存储器</a:t>
            </a:r>
            <a:r>
              <a:rPr lang="en-US" altLang="zh-CN" dirty="0"/>
              <a:t>—</a:t>
            </a:r>
            <a:r>
              <a:rPr lang="zh-CN" altLang="en-US" dirty="0"/>
              <a:t>多端口存储器，实现带缓冲器的交换开关十分有效</a:t>
            </a:r>
            <a:endParaRPr lang="en-US" altLang="zh-CN" dirty="0"/>
          </a:p>
          <a:p>
            <a:r>
              <a:rPr lang="zh-CN" altLang="en-US" dirty="0"/>
              <a:t>空分总线</a:t>
            </a:r>
            <a:r>
              <a:rPr lang="en-US" altLang="zh-CN" dirty="0"/>
              <a:t>—</a:t>
            </a:r>
            <a:r>
              <a:rPr lang="zh-CN" altLang="en-US" dirty="0"/>
              <a:t>利用空间位置选择出线，如人工交换机上塞绳一端连入线塞孔、一端连出线塞孔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思考：节点间可任意互连即可，不要求同时互连；对拓扑结构无要求，如总线。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思考：源</a:t>
            </a:r>
            <a:r>
              <a:rPr lang="en-US" altLang="zh-CN" dirty="0"/>
              <a:t>-</a:t>
            </a:r>
            <a:r>
              <a:rPr lang="zh-CN" altLang="en-US" dirty="0"/>
              <a:t>目有多种路径，路由功能选择最佳路径；调度处理多个数据包要求同一出端的冲突</a:t>
            </a:r>
            <a:endParaRPr lang="en-US" altLang="zh-CN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集中式控制的开关元件没有缓冲器，分布式必须有。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b="0" dirty="0">
                <a:latin typeface="宋体" panose="02010600030101010101" pitchFamily="2" charset="-122"/>
              </a:rPr>
              <a:t>链路层的交换单位为帧，网络层的交换单位为分组</a:t>
            </a:r>
            <a:r>
              <a:rPr lang="en-US" altLang="zh-CN" sz="1200" b="0" dirty="0">
                <a:latin typeface="宋体" panose="02010600030101010101" pitchFamily="2" charset="-122"/>
              </a:rPr>
              <a:t>(</a:t>
            </a:r>
            <a:r>
              <a:rPr lang="zh-CN" altLang="en-US" sz="1200" b="0" dirty="0">
                <a:latin typeface="宋体" panose="02010600030101010101" pitchFamily="2" charset="-122"/>
              </a:rPr>
              <a:t>数据包</a:t>
            </a:r>
            <a:r>
              <a:rPr lang="en-US" altLang="zh-CN" sz="1200" b="0" dirty="0">
                <a:latin typeface="宋体" panose="02010600030101010101" pitchFamily="2" charset="-122"/>
              </a:rPr>
              <a:t>)</a:t>
            </a:r>
            <a:r>
              <a:rPr lang="zh-CN" altLang="en-US" sz="1200" b="0" dirty="0">
                <a:latin typeface="宋体" panose="02010600030101010101" pitchFamily="2" charset="-122"/>
              </a:rPr>
              <a:t>，传输层的交换单位为数据段，应用层的交换单位为消息</a:t>
            </a:r>
            <a:endParaRPr lang="en-US" altLang="zh-CN" sz="1200" b="0" dirty="0">
              <a:latin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思考①：可避免排头阻塞现象（同一入端第一个包被阻，第二个包</a:t>
            </a:r>
            <a:r>
              <a:rPr lang="en-US" altLang="zh-CN" dirty="0"/>
              <a:t>[</a:t>
            </a:r>
            <a:r>
              <a:rPr lang="zh-CN" altLang="en-US" dirty="0"/>
              <a:t>使用不同出端</a:t>
            </a:r>
            <a:r>
              <a:rPr lang="en-US" altLang="zh-CN" dirty="0"/>
              <a:t>]</a:t>
            </a:r>
            <a:r>
              <a:rPr lang="zh-CN" altLang="en-US" dirty="0"/>
              <a:t>也被阻）。思考②：≤输出端口个数。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思考：第</a:t>
            </a:r>
            <a:r>
              <a:rPr lang="en-US" altLang="zh-CN" dirty="0"/>
              <a:t>12</a:t>
            </a:r>
            <a:r>
              <a:rPr lang="zh-CN" altLang="en-US" dirty="0"/>
              <a:t>张，可以，连续</a:t>
            </a:r>
            <a:r>
              <a:rPr lang="en-US" altLang="zh-CN" dirty="0"/>
              <a:t>6</a:t>
            </a:r>
            <a:r>
              <a:rPr lang="zh-CN" altLang="en-US" dirty="0"/>
              <a:t>次洗牌</a:t>
            </a:r>
            <a:endParaRPr lang="en-US" altLang="zh-CN" dirty="0"/>
          </a:p>
          <a:p>
            <a:r>
              <a:rPr lang="zh-CN" altLang="en-US" dirty="0"/>
              <a:t>混洗子函数：</a:t>
            </a:r>
            <a:r>
              <a:rPr lang="en-US" altLang="zh-CN" sz="1200" b="0" dirty="0" err="1">
                <a:latin typeface="宋体" panose="02010600030101010101" pitchFamily="2" charset="-122"/>
              </a:rPr>
              <a:t>f</a:t>
            </a:r>
            <a:r>
              <a:rPr lang="en-US" altLang="zh-CN" sz="1200" b="0" baseline="-18000" dirty="0" err="1">
                <a:latin typeface="宋体" panose="02010600030101010101" pitchFamily="2" charset="-122"/>
              </a:rPr>
              <a:t>Shu</a:t>
            </a:r>
            <a:r>
              <a:rPr lang="zh-CN" altLang="en-US" sz="1200" b="0" baseline="-18000" dirty="0">
                <a:latin typeface="宋体" panose="02010600030101010101" pitchFamily="2" charset="-122"/>
              </a:rPr>
              <a:t>子</a:t>
            </a:r>
            <a:r>
              <a:rPr lang="en-US" altLang="zh-CN" sz="1200" b="0" dirty="0">
                <a:latin typeface="宋体" panose="02010600030101010101" pitchFamily="2" charset="-122"/>
              </a:rPr>
              <a:t>(b</a:t>
            </a:r>
            <a:r>
              <a:rPr lang="en-US" altLang="zh-CN" sz="1200" b="0" baseline="-18000" dirty="0">
                <a:latin typeface="宋体" panose="02010600030101010101" pitchFamily="2" charset="-122"/>
              </a:rPr>
              <a:t>n-1</a:t>
            </a:r>
            <a:r>
              <a:rPr kumimoji="1" lang="en-US" altLang="zh-CN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…</a:t>
            </a:r>
            <a:r>
              <a:rPr lang="en-US" altLang="zh-CN" sz="1200" b="0" dirty="0">
                <a:latin typeface="宋体" panose="02010600030101010101" pitchFamily="2" charset="-122"/>
              </a:rPr>
              <a:t>b</a:t>
            </a:r>
            <a:r>
              <a:rPr lang="en-US" altLang="zh-CN" sz="1200" b="0" baseline="-18000" dirty="0">
                <a:latin typeface="宋体" panose="02010600030101010101" pitchFamily="2" charset="-122"/>
              </a:rPr>
              <a:t>k</a:t>
            </a:r>
            <a:r>
              <a:rPr lang="en-US" altLang="zh-CN" sz="1200" b="0" dirty="0">
                <a:latin typeface="宋体" panose="02010600030101010101" pitchFamily="2" charset="-122"/>
              </a:rPr>
              <a:t>b</a:t>
            </a:r>
            <a:r>
              <a:rPr lang="en-US" altLang="zh-CN" sz="1200" b="0" baseline="-18000" dirty="0">
                <a:latin typeface="宋体" panose="02010600030101010101" pitchFamily="2" charset="-122"/>
              </a:rPr>
              <a:t>k-1</a:t>
            </a:r>
            <a:r>
              <a:rPr lang="en-US" altLang="zh-CN" sz="1200" b="0" dirty="0">
                <a:latin typeface="宋体" panose="02010600030101010101" pitchFamily="2" charset="-122"/>
              </a:rPr>
              <a:t>b</a:t>
            </a:r>
            <a:r>
              <a:rPr lang="en-US" altLang="zh-CN" sz="1200" b="0" baseline="-18000" dirty="0">
                <a:latin typeface="宋体" panose="02010600030101010101" pitchFamily="2" charset="-122"/>
              </a:rPr>
              <a:t>k-2</a:t>
            </a:r>
            <a:r>
              <a:rPr kumimoji="1" lang="en-US" altLang="zh-CN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…</a:t>
            </a:r>
            <a:r>
              <a:rPr lang="en-US" altLang="zh-CN" sz="1200" b="0" dirty="0">
                <a:latin typeface="宋体" panose="02010600030101010101" pitchFamily="2" charset="-122"/>
              </a:rPr>
              <a:t>b</a:t>
            </a:r>
            <a:r>
              <a:rPr lang="en-US" altLang="zh-CN" sz="1200" b="0" baseline="-18000" dirty="0">
                <a:latin typeface="宋体" panose="02010600030101010101" pitchFamily="2" charset="-122"/>
              </a:rPr>
              <a:t>0</a:t>
            </a:r>
            <a:r>
              <a:rPr lang="en-US" altLang="zh-CN" sz="1200" b="0" dirty="0">
                <a:latin typeface="宋体" panose="02010600030101010101" pitchFamily="2" charset="-122"/>
              </a:rPr>
              <a:t>)</a:t>
            </a:r>
            <a:r>
              <a:rPr lang="zh-CN" altLang="en-US" sz="1200" b="0" dirty="0">
                <a:latin typeface="宋体" panose="02010600030101010101" pitchFamily="2" charset="-122"/>
              </a:rPr>
              <a:t>＝</a:t>
            </a:r>
            <a:r>
              <a:rPr lang="en-US" altLang="zh-CN" sz="1200" b="0" dirty="0">
                <a:latin typeface="宋体" panose="02010600030101010101" pitchFamily="2" charset="-122"/>
              </a:rPr>
              <a:t>b</a:t>
            </a:r>
            <a:r>
              <a:rPr lang="en-US" altLang="zh-CN" sz="1200" b="0" baseline="-18000" dirty="0">
                <a:latin typeface="宋体" panose="02010600030101010101" pitchFamily="2" charset="-122"/>
              </a:rPr>
              <a:t>n-1</a:t>
            </a:r>
            <a:r>
              <a:rPr kumimoji="1" lang="en-US" altLang="zh-CN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…</a:t>
            </a:r>
            <a:r>
              <a:rPr lang="en-US" altLang="zh-CN" sz="1200" b="0" dirty="0">
                <a:latin typeface="宋体" panose="02010600030101010101" pitchFamily="2" charset="-122"/>
              </a:rPr>
              <a:t>b</a:t>
            </a:r>
            <a:r>
              <a:rPr lang="en-US" altLang="zh-CN" sz="1200" b="0" baseline="-18000" dirty="0">
                <a:latin typeface="宋体" panose="02010600030101010101" pitchFamily="2" charset="-122"/>
              </a:rPr>
              <a:t>k</a:t>
            </a:r>
            <a:r>
              <a:rPr lang="en-US" altLang="zh-CN" sz="1200" b="0" dirty="0">
                <a:latin typeface="宋体" panose="02010600030101010101" pitchFamily="2" charset="-122"/>
              </a:rPr>
              <a:t>b</a:t>
            </a:r>
            <a:r>
              <a:rPr lang="en-US" altLang="zh-CN" sz="1200" b="0" baseline="-18000" dirty="0">
                <a:latin typeface="宋体" panose="02010600030101010101" pitchFamily="2" charset="-122"/>
              </a:rPr>
              <a:t>k-2</a:t>
            </a:r>
            <a:r>
              <a:rPr kumimoji="1" lang="en-US" altLang="zh-CN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…</a:t>
            </a:r>
            <a:r>
              <a:rPr lang="en-US" altLang="zh-CN" sz="1200" b="0" dirty="0">
                <a:latin typeface="宋体" panose="02010600030101010101" pitchFamily="2" charset="-122"/>
              </a:rPr>
              <a:t>b</a:t>
            </a:r>
            <a:r>
              <a:rPr lang="en-US" altLang="zh-CN" sz="1200" b="0" baseline="-18000" dirty="0">
                <a:latin typeface="宋体" panose="02010600030101010101" pitchFamily="2" charset="-122"/>
              </a:rPr>
              <a:t>0</a:t>
            </a:r>
            <a:r>
              <a:rPr lang="en-US" altLang="zh-CN" sz="1200" b="0" dirty="0">
                <a:latin typeface="宋体" panose="02010600030101010101" pitchFamily="2" charset="-122"/>
              </a:rPr>
              <a:t>b</a:t>
            </a:r>
            <a:r>
              <a:rPr lang="en-US" altLang="zh-CN" sz="1200" b="0" baseline="-18000" dirty="0">
                <a:latin typeface="宋体" panose="02010600030101010101" pitchFamily="2" charset="-122"/>
              </a:rPr>
              <a:t>k-1</a:t>
            </a:r>
            <a:r>
              <a:rPr lang="zh-CN" altLang="en-US" sz="1200" b="0" baseline="0" dirty="0">
                <a:latin typeface="宋体" panose="02010600030101010101" pitchFamily="2" charset="-122"/>
              </a:rPr>
              <a:t>，超函数：</a:t>
            </a:r>
            <a:r>
              <a:rPr lang="en-US" altLang="zh-CN" sz="1200" b="0" dirty="0" err="1">
                <a:latin typeface="宋体" panose="02010600030101010101" pitchFamily="2" charset="-122"/>
              </a:rPr>
              <a:t>f</a:t>
            </a:r>
            <a:r>
              <a:rPr lang="en-US" altLang="zh-CN" sz="1200" b="0" baseline="-18000" dirty="0" err="1">
                <a:latin typeface="宋体" panose="02010600030101010101" pitchFamily="2" charset="-122"/>
              </a:rPr>
              <a:t>Shu</a:t>
            </a:r>
            <a:r>
              <a:rPr lang="zh-CN" altLang="en-US" sz="1200" b="0" baseline="-18000" dirty="0">
                <a:latin typeface="宋体" panose="02010600030101010101" pitchFamily="2" charset="-122"/>
              </a:rPr>
              <a:t>超</a:t>
            </a:r>
            <a:r>
              <a:rPr lang="en-US" altLang="zh-CN" sz="1200" b="0" dirty="0">
                <a:latin typeface="宋体" panose="02010600030101010101" pitchFamily="2" charset="-122"/>
              </a:rPr>
              <a:t>(b</a:t>
            </a:r>
            <a:r>
              <a:rPr lang="en-US" altLang="zh-CN" sz="1200" b="0" baseline="-18000" dirty="0">
                <a:latin typeface="宋体" panose="02010600030101010101" pitchFamily="2" charset="-122"/>
              </a:rPr>
              <a:t>n-1</a:t>
            </a:r>
            <a:r>
              <a:rPr lang="en-US" altLang="zh-CN" sz="1200" b="0" dirty="0">
                <a:latin typeface="宋体" panose="02010600030101010101" pitchFamily="2" charset="-122"/>
              </a:rPr>
              <a:t>b</a:t>
            </a:r>
            <a:r>
              <a:rPr lang="en-US" altLang="zh-CN" sz="1200" b="0" baseline="-18000" dirty="0">
                <a:latin typeface="宋体" panose="02010600030101010101" pitchFamily="2" charset="-122"/>
              </a:rPr>
              <a:t>n-2</a:t>
            </a:r>
            <a:r>
              <a:rPr kumimoji="1" lang="en-US" altLang="zh-CN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…</a:t>
            </a:r>
            <a:r>
              <a:rPr lang="en-US" altLang="zh-CN" sz="1200" b="0" dirty="0">
                <a:latin typeface="宋体" panose="02010600030101010101" pitchFamily="2" charset="-122"/>
              </a:rPr>
              <a:t>b</a:t>
            </a:r>
            <a:r>
              <a:rPr lang="en-US" altLang="zh-CN" sz="1200" b="0" baseline="-18000" dirty="0">
                <a:latin typeface="宋体" panose="02010600030101010101" pitchFamily="2" charset="-122"/>
              </a:rPr>
              <a:t>k</a:t>
            </a:r>
            <a:r>
              <a:rPr lang="en-US" altLang="zh-CN" sz="1200" b="0" dirty="0">
                <a:latin typeface="宋体" panose="02010600030101010101" pitchFamily="2" charset="-122"/>
              </a:rPr>
              <a:t>b</a:t>
            </a:r>
            <a:r>
              <a:rPr lang="en-US" altLang="zh-CN" sz="1200" b="0" baseline="-18000" dirty="0">
                <a:latin typeface="宋体" panose="02010600030101010101" pitchFamily="2" charset="-122"/>
              </a:rPr>
              <a:t>k-1</a:t>
            </a:r>
            <a:r>
              <a:rPr kumimoji="1" lang="en-US" altLang="zh-CN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…</a:t>
            </a:r>
            <a:r>
              <a:rPr lang="en-US" altLang="zh-CN" sz="1200" b="0" dirty="0">
                <a:latin typeface="宋体" panose="02010600030101010101" pitchFamily="2" charset="-122"/>
              </a:rPr>
              <a:t>b</a:t>
            </a:r>
            <a:r>
              <a:rPr lang="en-US" altLang="zh-CN" sz="1200" b="0" baseline="-18000" dirty="0">
                <a:latin typeface="宋体" panose="02010600030101010101" pitchFamily="2" charset="-122"/>
              </a:rPr>
              <a:t>0</a:t>
            </a:r>
            <a:r>
              <a:rPr lang="en-US" altLang="zh-CN" sz="1200" b="0" dirty="0">
                <a:latin typeface="宋体" panose="02010600030101010101" pitchFamily="2" charset="-122"/>
              </a:rPr>
              <a:t>)</a:t>
            </a:r>
            <a:r>
              <a:rPr lang="zh-CN" altLang="en-US" sz="1200" b="0" dirty="0">
                <a:latin typeface="宋体" panose="02010600030101010101" pitchFamily="2" charset="-122"/>
              </a:rPr>
              <a:t>＝</a:t>
            </a:r>
            <a:r>
              <a:rPr lang="en-US" altLang="zh-CN" sz="1200" b="0" dirty="0">
                <a:latin typeface="宋体" panose="02010600030101010101" pitchFamily="2" charset="-122"/>
              </a:rPr>
              <a:t>b</a:t>
            </a:r>
            <a:r>
              <a:rPr lang="en-US" altLang="zh-CN" sz="1200" b="0" baseline="-18000" dirty="0">
                <a:latin typeface="宋体" panose="02010600030101010101" pitchFamily="2" charset="-122"/>
              </a:rPr>
              <a:t>n-2</a:t>
            </a:r>
            <a:r>
              <a:rPr kumimoji="1" lang="en-US" altLang="zh-CN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…</a:t>
            </a:r>
            <a:r>
              <a:rPr lang="en-US" altLang="zh-CN" sz="1200" b="0" dirty="0">
                <a:latin typeface="宋体" panose="02010600030101010101" pitchFamily="2" charset="-122"/>
              </a:rPr>
              <a:t>b</a:t>
            </a:r>
            <a:r>
              <a:rPr lang="en-US" altLang="zh-CN" sz="1200" b="0" baseline="-18000" dirty="0">
                <a:latin typeface="宋体" panose="02010600030101010101" pitchFamily="2" charset="-122"/>
              </a:rPr>
              <a:t>k</a:t>
            </a:r>
            <a:r>
              <a:rPr lang="en-US" altLang="zh-CN" sz="1200" b="0" dirty="0">
                <a:latin typeface="宋体" panose="02010600030101010101" pitchFamily="2" charset="-122"/>
              </a:rPr>
              <a:t>b</a:t>
            </a:r>
            <a:r>
              <a:rPr lang="en-US" altLang="zh-CN" sz="1200" b="0" baseline="-18000" dirty="0">
                <a:latin typeface="宋体" panose="02010600030101010101" pitchFamily="2" charset="-122"/>
              </a:rPr>
              <a:t>n-1</a:t>
            </a:r>
            <a:r>
              <a:rPr lang="en-US" altLang="zh-CN" sz="1200" b="0" dirty="0">
                <a:latin typeface="宋体" panose="02010600030101010101" pitchFamily="2" charset="-122"/>
              </a:rPr>
              <a:t>b</a:t>
            </a:r>
            <a:r>
              <a:rPr lang="en-US" altLang="zh-CN" sz="1200" b="0" baseline="-18000" dirty="0">
                <a:latin typeface="宋体" panose="02010600030101010101" pitchFamily="2" charset="-122"/>
              </a:rPr>
              <a:t>k-1</a:t>
            </a:r>
            <a:r>
              <a:rPr kumimoji="1" lang="en-US" altLang="zh-CN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…</a:t>
            </a:r>
            <a:r>
              <a:rPr lang="en-US" altLang="zh-CN" sz="1200" b="0" dirty="0">
                <a:latin typeface="宋体" panose="02010600030101010101" pitchFamily="2" charset="-122"/>
              </a:rPr>
              <a:t>b</a:t>
            </a:r>
            <a:r>
              <a:rPr lang="en-US" altLang="zh-CN" sz="1200" b="0" baseline="-18000" dirty="0">
                <a:latin typeface="宋体" panose="02010600030101010101" pitchFamily="2" charset="-122"/>
              </a:rPr>
              <a:t>0</a:t>
            </a:r>
            <a:r>
              <a:rPr lang="zh-CN" altLang="en-US" sz="1200" b="0" baseline="0" dirty="0">
                <a:latin typeface="宋体" panose="02010600030101010101" pitchFamily="2" charset="-122"/>
              </a:rPr>
              <a:t> </a:t>
            </a:r>
            <a:endParaRPr lang="en-US" altLang="zh-CN" sz="1200" b="0" baseline="0" dirty="0">
              <a:latin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思考①：移数</a:t>
            </a:r>
            <a:r>
              <a:rPr lang="en-US" altLang="zh-CN" dirty="0"/>
              <a:t>±1</a:t>
            </a:r>
            <a:r>
              <a:rPr lang="zh-CN" altLang="en-US" dirty="0"/>
              <a:t>、</a:t>
            </a:r>
            <a:r>
              <a:rPr lang="en-US" altLang="zh-CN" dirty="0"/>
              <a:t>±8</a:t>
            </a:r>
            <a:r>
              <a:rPr lang="zh-CN" altLang="en-US" dirty="0"/>
              <a:t>，或</a:t>
            </a:r>
            <a:r>
              <a:rPr lang="en-US" altLang="zh-CN" sz="1200" b="0" dirty="0">
                <a:latin typeface="宋体" panose="02010600030101010101" pitchFamily="2" charset="-122"/>
              </a:rPr>
              <a:t>PM2I</a:t>
            </a:r>
            <a:r>
              <a:rPr lang="en-US" altLang="zh-CN" sz="1200" b="0" baseline="-18000" dirty="0">
                <a:latin typeface="宋体" panose="02010600030101010101" pitchFamily="2" charset="-122"/>
              </a:rPr>
              <a:t>±0</a:t>
            </a:r>
            <a:r>
              <a:rPr lang="zh-CN" altLang="en-US" sz="1200" b="0" baseline="0" dirty="0">
                <a:latin typeface="宋体" panose="02010600030101010101" pitchFamily="2" charset="-122"/>
              </a:rPr>
              <a:t>、</a:t>
            </a:r>
            <a:r>
              <a:rPr lang="en-US" altLang="zh-CN" sz="1200" b="0" dirty="0">
                <a:latin typeface="宋体" panose="02010600030101010101" pitchFamily="2" charset="-122"/>
              </a:rPr>
              <a:t>PM2I</a:t>
            </a:r>
            <a:r>
              <a:rPr lang="en-US" altLang="zh-CN" sz="1200" b="0" baseline="-18000" dirty="0">
                <a:latin typeface="宋体" panose="02010600030101010101" pitchFamily="2" charset="-122"/>
              </a:rPr>
              <a:t>±3</a:t>
            </a:r>
            <a:r>
              <a:rPr lang="zh-CN" altLang="en-US" dirty="0"/>
              <a:t>；思考②：恒等、交换、蝶式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b="0" dirty="0">
                <a:latin typeface="宋体" panose="02010600030101010101" pitchFamily="2" charset="-122"/>
              </a:rPr>
              <a:t>思考</a:t>
            </a:r>
            <a:r>
              <a:rPr lang="zh-CN" altLang="en-US" b="0" dirty="0">
                <a:solidFill>
                  <a:srgbClr val="990099"/>
                </a:solidFill>
                <a:latin typeface="+mn-ea"/>
                <a:ea typeface="+mn-ea"/>
              </a:rPr>
              <a:t>①：单级，多次互连</a:t>
            </a:r>
            <a:r>
              <a:rPr lang="en-US" altLang="zh-CN" b="0" dirty="0">
                <a:solidFill>
                  <a:srgbClr val="990099"/>
                </a:solidFill>
                <a:latin typeface="+mn-ea"/>
                <a:ea typeface="+mn-ea"/>
              </a:rPr>
              <a:t>+</a:t>
            </a:r>
            <a:r>
              <a:rPr lang="zh-CN" altLang="en-US" b="0" dirty="0">
                <a:solidFill>
                  <a:srgbClr val="990099"/>
                </a:solidFill>
                <a:latin typeface="+mn-ea"/>
                <a:ea typeface="+mn-ea"/>
              </a:rPr>
              <a:t>转发   </a:t>
            </a:r>
            <a:r>
              <a:rPr lang="zh-CN" altLang="en-US" sz="1200" b="0" dirty="0">
                <a:latin typeface="宋体" panose="02010600030101010101" pitchFamily="2" charset="-122"/>
              </a:rPr>
              <a:t>思考②：开关</a:t>
            </a:r>
            <a:r>
              <a:rPr lang="en-US" altLang="zh-CN" sz="1200" b="0" dirty="0">
                <a:latin typeface="宋体" panose="02010600030101010101" pitchFamily="2" charset="-122"/>
              </a:rPr>
              <a:t>+</a:t>
            </a:r>
            <a:r>
              <a:rPr lang="zh-CN" altLang="en-US" sz="1200" b="0" dirty="0">
                <a:latin typeface="宋体" panose="02010600030101010101" pitchFamily="2" charset="-122"/>
              </a:rPr>
              <a:t>拓扑结构</a:t>
            </a:r>
            <a:r>
              <a:rPr lang="en-US" altLang="zh-CN" sz="1200" b="0" dirty="0">
                <a:latin typeface="宋体" panose="02010600030101010101" pitchFamily="2" charset="-122"/>
              </a:rPr>
              <a:t>+</a:t>
            </a:r>
            <a:r>
              <a:rPr lang="zh-CN" altLang="en-US" sz="1200" b="0" dirty="0">
                <a:latin typeface="宋体" panose="02010600030101010101" pitchFamily="2" charset="-122"/>
              </a:rPr>
              <a:t>控制方式</a:t>
            </a:r>
            <a:r>
              <a:rPr lang="en-US" altLang="zh-CN" sz="1200" b="0" dirty="0">
                <a:latin typeface="宋体" panose="02010600030101010101" pitchFamily="2" charset="-122"/>
              </a:rPr>
              <a:t>(</a:t>
            </a:r>
            <a:r>
              <a:rPr lang="zh-CN" altLang="en-US" sz="1200" b="0" dirty="0">
                <a:latin typeface="宋体" panose="02010600030101010101" pitchFamily="2" charset="-122"/>
              </a:rPr>
              <a:t>开关控制时间</a:t>
            </a:r>
            <a:r>
              <a:rPr lang="en-US" altLang="zh-CN" sz="1200" b="0" dirty="0">
                <a:latin typeface="宋体" panose="02010600030101010101" pitchFamily="2" charset="-122"/>
              </a:rPr>
              <a:t>)              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P5-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看恒等、交换函数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       </a:t>
            </a:r>
            <a:endParaRPr lang="zh-CN" altLang="en-US" sz="1200" b="0" dirty="0">
              <a:latin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网络吞吐量</a:t>
            </a:r>
            <a:r>
              <a:rPr lang="en-US" altLang="zh-CN" dirty="0"/>
              <a:t>—</a:t>
            </a:r>
            <a:r>
              <a:rPr lang="zh-CN" altLang="en-US" dirty="0"/>
              <a:t>指整个网络同时传送的信息量，如等分带宽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P7-</a:t>
            </a:r>
            <a:r>
              <a:rPr lang="zh-CN" altLang="en-US" dirty="0"/>
              <a:t>看</a:t>
            </a:r>
            <a:r>
              <a:rPr lang="en-US" altLang="zh-CN" dirty="0"/>
              <a:t>2×2</a:t>
            </a:r>
            <a:r>
              <a:rPr lang="zh-CN" altLang="en-US" dirty="0"/>
              <a:t>开关组成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P8-</a:t>
            </a:r>
            <a:r>
              <a:rPr lang="zh-CN" altLang="en-US" dirty="0"/>
              <a:t>看结构参数、</a:t>
            </a:r>
            <a:r>
              <a:rPr lang="en-US" altLang="zh-CN" dirty="0"/>
              <a:t>2D</a:t>
            </a:r>
            <a:r>
              <a:rPr lang="zh-CN" altLang="en-US" dirty="0"/>
              <a:t>环网</a:t>
            </a:r>
            <a:r>
              <a:rPr lang="en-US" altLang="zh-CN" dirty="0"/>
              <a:t>(</a:t>
            </a:r>
            <a:r>
              <a:rPr lang="zh-CN" altLang="en-US" dirty="0"/>
              <a:t>螺旋线的同行连接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P5-</a:t>
            </a:r>
            <a:r>
              <a:rPr lang="zh-CN" altLang="en-US" dirty="0"/>
              <a:t>看混洗函数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16C090-EB5C-4FF4-986B-68D1123DA92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982958-5B0E-4BFD-AA72-D67194DCF4B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C67BBB-CAD6-4767-BB93-E95941C7EB6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67101-FAC6-49A8-B8C8-5A0E37A3A6C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87813C-12A6-4E1F-9391-8C44ABC05A3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.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FE73E0-0F5C-49A1-A3ED-2A5475F4809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.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BEDC6-4DCE-46E3-986C-B10A936C24C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C02688-1AE2-4005-8CE1-51CFD579296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.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3D928E-C650-4069-8DED-D7AA4B7287B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.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7C1E2B-011B-4998-BB56-0869619FB0F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r>
              <a:rPr lang="en-US" altLang="zh-CN" dirty="0"/>
              <a:t>.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2305AED-8036-4E4F-B38D-BE5EAFC5B315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notesSlide" Target="../notesSlides/notesSlide8.xml"/><Relationship Id="rId5" Type="http://schemas.openxmlformats.org/officeDocument/2006/relationships/tags" Target="../tags/tag43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2.xml"/><Relationship Id="rId9" Type="http://schemas.openxmlformats.org/officeDocument/2006/relationships/tags" Target="../tags/tag47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tags" Target="../tags/tag73.xml"/><Relationship Id="rId117" Type="http://schemas.openxmlformats.org/officeDocument/2006/relationships/tags" Target="../tags/tag164.xml"/><Relationship Id="rId21" Type="http://schemas.openxmlformats.org/officeDocument/2006/relationships/tags" Target="../tags/tag68.xml"/><Relationship Id="rId42" Type="http://schemas.openxmlformats.org/officeDocument/2006/relationships/tags" Target="../tags/tag89.xml"/><Relationship Id="rId47" Type="http://schemas.openxmlformats.org/officeDocument/2006/relationships/tags" Target="../tags/tag94.xml"/><Relationship Id="rId63" Type="http://schemas.openxmlformats.org/officeDocument/2006/relationships/tags" Target="../tags/tag110.xml"/><Relationship Id="rId68" Type="http://schemas.openxmlformats.org/officeDocument/2006/relationships/tags" Target="../tags/tag115.xml"/><Relationship Id="rId84" Type="http://schemas.openxmlformats.org/officeDocument/2006/relationships/tags" Target="../tags/tag131.xml"/><Relationship Id="rId89" Type="http://schemas.openxmlformats.org/officeDocument/2006/relationships/tags" Target="../tags/tag136.xml"/><Relationship Id="rId112" Type="http://schemas.openxmlformats.org/officeDocument/2006/relationships/tags" Target="../tags/tag159.xml"/><Relationship Id="rId16" Type="http://schemas.openxmlformats.org/officeDocument/2006/relationships/tags" Target="../tags/tag63.xml"/><Relationship Id="rId107" Type="http://schemas.openxmlformats.org/officeDocument/2006/relationships/tags" Target="../tags/tag154.xml"/><Relationship Id="rId11" Type="http://schemas.openxmlformats.org/officeDocument/2006/relationships/tags" Target="../tags/tag58.xml"/><Relationship Id="rId32" Type="http://schemas.openxmlformats.org/officeDocument/2006/relationships/tags" Target="../tags/tag79.xml"/><Relationship Id="rId37" Type="http://schemas.openxmlformats.org/officeDocument/2006/relationships/tags" Target="../tags/tag84.xml"/><Relationship Id="rId53" Type="http://schemas.openxmlformats.org/officeDocument/2006/relationships/tags" Target="../tags/tag100.xml"/><Relationship Id="rId58" Type="http://schemas.openxmlformats.org/officeDocument/2006/relationships/tags" Target="../tags/tag105.xml"/><Relationship Id="rId74" Type="http://schemas.openxmlformats.org/officeDocument/2006/relationships/tags" Target="../tags/tag121.xml"/><Relationship Id="rId79" Type="http://schemas.openxmlformats.org/officeDocument/2006/relationships/tags" Target="../tags/tag126.xml"/><Relationship Id="rId102" Type="http://schemas.openxmlformats.org/officeDocument/2006/relationships/tags" Target="../tags/tag149.xml"/><Relationship Id="rId5" Type="http://schemas.openxmlformats.org/officeDocument/2006/relationships/tags" Target="../tags/tag52.xml"/><Relationship Id="rId90" Type="http://schemas.openxmlformats.org/officeDocument/2006/relationships/tags" Target="../tags/tag137.xml"/><Relationship Id="rId95" Type="http://schemas.openxmlformats.org/officeDocument/2006/relationships/tags" Target="../tags/tag142.xml"/><Relationship Id="rId22" Type="http://schemas.openxmlformats.org/officeDocument/2006/relationships/tags" Target="../tags/tag69.xml"/><Relationship Id="rId27" Type="http://schemas.openxmlformats.org/officeDocument/2006/relationships/tags" Target="../tags/tag74.xml"/><Relationship Id="rId43" Type="http://schemas.openxmlformats.org/officeDocument/2006/relationships/tags" Target="../tags/tag90.xml"/><Relationship Id="rId48" Type="http://schemas.openxmlformats.org/officeDocument/2006/relationships/tags" Target="../tags/tag95.xml"/><Relationship Id="rId64" Type="http://schemas.openxmlformats.org/officeDocument/2006/relationships/tags" Target="../tags/tag111.xml"/><Relationship Id="rId69" Type="http://schemas.openxmlformats.org/officeDocument/2006/relationships/tags" Target="../tags/tag116.xml"/><Relationship Id="rId113" Type="http://schemas.openxmlformats.org/officeDocument/2006/relationships/tags" Target="../tags/tag160.xml"/><Relationship Id="rId118" Type="http://schemas.openxmlformats.org/officeDocument/2006/relationships/slideLayout" Target="../slideLayouts/slideLayout7.xml"/><Relationship Id="rId80" Type="http://schemas.openxmlformats.org/officeDocument/2006/relationships/tags" Target="../tags/tag127.xml"/><Relationship Id="rId85" Type="http://schemas.openxmlformats.org/officeDocument/2006/relationships/tags" Target="../tags/tag132.xml"/><Relationship Id="rId12" Type="http://schemas.openxmlformats.org/officeDocument/2006/relationships/tags" Target="../tags/tag59.xml"/><Relationship Id="rId17" Type="http://schemas.openxmlformats.org/officeDocument/2006/relationships/tags" Target="../tags/tag64.xml"/><Relationship Id="rId33" Type="http://schemas.openxmlformats.org/officeDocument/2006/relationships/tags" Target="../tags/tag80.xml"/><Relationship Id="rId38" Type="http://schemas.openxmlformats.org/officeDocument/2006/relationships/tags" Target="../tags/tag85.xml"/><Relationship Id="rId59" Type="http://schemas.openxmlformats.org/officeDocument/2006/relationships/tags" Target="../tags/tag106.xml"/><Relationship Id="rId103" Type="http://schemas.openxmlformats.org/officeDocument/2006/relationships/tags" Target="../tags/tag150.xml"/><Relationship Id="rId108" Type="http://schemas.openxmlformats.org/officeDocument/2006/relationships/tags" Target="../tags/tag155.xml"/><Relationship Id="rId54" Type="http://schemas.openxmlformats.org/officeDocument/2006/relationships/tags" Target="../tags/tag101.xml"/><Relationship Id="rId70" Type="http://schemas.openxmlformats.org/officeDocument/2006/relationships/tags" Target="../tags/tag117.xml"/><Relationship Id="rId75" Type="http://schemas.openxmlformats.org/officeDocument/2006/relationships/tags" Target="../tags/tag122.xml"/><Relationship Id="rId91" Type="http://schemas.openxmlformats.org/officeDocument/2006/relationships/tags" Target="../tags/tag138.xml"/><Relationship Id="rId96" Type="http://schemas.openxmlformats.org/officeDocument/2006/relationships/tags" Target="../tags/tag143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23" Type="http://schemas.openxmlformats.org/officeDocument/2006/relationships/tags" Target="../tags/tag70.xml"/><Relationship Id="rId28" Type="http://schemas.openxmlformats.org/officeDocument/2006/relationships/tags" Target="../tags/tag75.xml"/><Relationship Id="rId49" Type="http://schemas.openxmlformats.org/officeDocument/2006/relationships/tags" Target="../tags/tag96.xml"/><Relationship Id="rId114" Type="http://schemas.openxmlformats.org/officeDocument/2006/relationships/tags" Target="../tags/tag161.xml"/><Relationship Id="rId119" Type="http://schemas.openxmlformats.org/officeDocument/2006/relationships/notesSlide" Target="../notesSlides/notesSlide9.xml"/><Relationship Id="rId10" Type="http://schemas.openxmlformats.org/officeDocument/2006/relationships/tags" Target="../tags/tag57.xml"/><Relationship Id="rId31" Type="http://schemas.openxmlformats.org/officeDocument/2006/relationships/tags" Target="../tags/tag78.xml"/><Relationship Id="rId44" Type="http://schemas.openxmlformats.org/officeDocument/2006/relationships/tags" Target="../tags/tag91.xml"/><Relationship Id="rId52" Type="http://schemas.openxmlformats.org/officeDocument/2006/relationships/tags" Target="../tags/tag99.xml"/><Relationship Id="rId60" Type="http://schemas.openxmlformats.org/officeDocument/2006/relationships/tags" Target="../tags/tag107.xml"/><Relationship Id="rId65" Type="http://schemas.openxmlformats.org/officeDocument/2006/relationships/tags" Target="../tags/tag112.xml"/><Relationship Id="rId73" Type="http://schemas.openxmlformats.org/officeDocument/2006/relationships/tags" Target="../tags/tag120.xml"/><Relationship Id="rId78" Type="http://schemas.openxmlformats.org/officeDocument/2006/relationships/tags" Target="../tags/tag125.xml"/><Relationship Id="rId81" Type="http://schemas.openxmlformats.org/officeDocument/2006/relationships/tags" Target="../tags/tag128.xml"/><Relationship Id="rId86" Type="http://schemas.openxmlformats.org/officeDocument/2006/relationships/tags" Target="../tags/tag133.xml"/><Relationship Id="rId94" Type="http://schemas.openxmlformats.org/officeDocument/2006/relationships/tags" Target="../tags/tag141.xml"/><Relationship Id="rId99" Type="http://schemas.openxmlformats.org/officeDocument/2006/relationships/tags" Target="../tags/tag146.xml"/><Relationship Id="rId101" Type="http://schemas.openxmlformats.org/officeDocument/2006/relationships/tags" Target="../tags/tag148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3" Type="http://schemas.openxmlformats.org/officeDocument/2006/relationships/tags" Target="../tags/tag60.xml"/><Relationship Id="rId18" Type="http://schemas.openxmlformats.org/officeDocument/2006/relationships/tags" Target="../tags/tag65.xml"/><Relationship Id="rId39" Type="http://schemas.openxmlformats.org/officeDocument/2006/relationships/tags" Target="../tags/tag86.xml"/><Relationship Id="rId109" Type="http://schemas.openxmlformats.org/officeDocument/2006/relationships/tags" Target="../tags/tag156.xml"/><Relationship Id="rId34" Type="http://schemas.openxmlformats.org/officeDocument/2006/relationships/tags" Target="../tags/tag81.xml"/><Relationship Id="rId50" Type="http://schemas.openxmlformats.org/officeDocument/2006/relationships/tags" Target="../tags/tag97.xml"/><Relationship Id="rId55" Type="http://schemas.openxmlformats.org/officeDocument/2006/relationships/tags" Target="../tags/tag102.xml"/><Relationship Id="rId76" Type="http://schemas.openxmlformats.org/officeDocument/2006/relationships/tags" Target="../tags/tag123.xml"/><Relationship Id="rId97" Type="http://schemas.openxmlformats.org/officeDocument/2006/relationships/tags" Target="../tags/tag144.xml"/><Relationship Id="rId104" Type="http://schemas.openxmlformats.org/officeDocument/2006/relationships/tags" Target="../tags/tag151.xml"/><Relationship Id="rId7" Type="http://schemas.openxmlformats.org/officeDocument/2006/relationships/tags" Target="../tags/tag54.xml"/><Relationship Id="rId71" Type="http://schemas.openxmlformats.org/officeDocument/2006/relationships/tags" Target="../tags/tag118.xml"/><Relationship Id="rId92" Type="http://schemas.openxmlformats.org/officeDocument/2006/relationships/tags" Target="../tags/tag139.xml"/><Relationship Id="rId2" Type="http://schemas.openxmlformats.org/officeDocument/2006/relationships/tags" Target="../tags/tag49.xml"/><Relationship Id="rId29" Type="http://schemas.openxmlformats.org/officeDocument/2006/relationships/tags" Target="../tags/tag76.xml"/><Relationship Id="rId24" Type="http://schemas.openxmlformats.org/officeDocument/2006/relationships/tags" Target="../tags/tag71.xml"/><Relationship Id="rId40" Type="http://schemas.openxmlformats.org/officeDocument/2006/relationships/tags" Target="../tags/tag87.xml"/><Relationship Id="rId45" Type="http://schemas.openxmlformats.org/officeDocument/2006/relationships/tags" Target="../tags/tag92.xml"/><Relationship Id="rId66" Type="http://schemas.openxmlformats.org/officeDocument/2006/relationships/tags" Target="../tags/tag113.xml"/><Relationship Id="rId87" Type="http://schemas.openxmlformats.org/officeDocument/2006/relationships/tags" Target="../tags/tag134.xml"/><Relationship Id="rId110" Type="http://schemas.openxmlformats.org/officeDocument/2006/relationships/tags" Target="../tags/tag157.xml"/><Relationship Id="rId115" Type="http://schemas.openxmlformats.org/officeDocument/2006/relationships/tags" Target="../tags/tag162.xml"/><Relationship Id="rId61" Type="http://schemas.openxmlformats.org/officeDocument/2006/relationships/tags" Target="../tags/tag108.xml"/><Relationship Id="rId82" Type="http://schemas.openxmlformats.org/officeDocument/2006/relationships/tags" Target="../tags/tag129.xml"/><Relationship Id="rId19" Type="http://schemas.openxmlformats.org/officeDocument/2006/relationships/tags" Target="../tags/tag66.xml"/><Relationship Id="rId14" Type="http://schemas.openxmlformats.org/officeDocument/2006/relationships/tags" Target="../tags/tag61.xml"/><Relationship Id="rId30" Type="http://schemas.openxmlformats.org/officeDocument/2006/relationships/tags" Target="../tags/tag77.xml"/><Relationship Id="rId35" Type="http://schemas.openxmlformats.org/officeDocument/2006/relationships/tags" Target="../tags/tag82.xml"/><Relationship Id="rId56" Type="http://schemas.openxmlformats.org/officeDocument/2006/relationships/tags" Target="../tags/tag103.xml"/><Relationship Id="rId77" Type="http://schemas.openxmlformats.org/officeDocument/2006/relationships/tags" Target="../tags/tag124.xml"/><Relationship Id="rId100" Type="http://schemas.openxmlformats.org/officeDocument/2006/relationships/tags" Target="../tags/tag147.xml"/><Relationship Id="rId105" Type="http://schemas.openxmlformats.org/officeDocument/2006/relationships/tags" Target="../tags/tag152.xml"/><Relationship Id="rId8" Type="http://schemas.openxmlformats.org/officeDocument/2006/relationships/tags" Target="../tags/tag55.xml"/><Relationship Id="rId51" Type="http://schemas.openxmlformats.org/officeDocument/2006/relationships/tags" Target="../tags/tag98.xml"/><Relationship Id="rId72" Type="http://schemas.openxmlformats.org/officeDocument/2006/relationships/tags" Target="../tags/tag119.xml"/><Relationship Id="rId93" Type="http://schemas.openxmlformats.org/officeDocument/2006/relationships/tags" Target="../tags/tag140.xml"/><Relationship Id="rId98" Type="http://schemas.openxmlformats.org/officeDocument/2006/relationships/tags" Target="../tags/tag145.xml"/><Relationship Id="rId3" Type="http://schemas.openxmlformats.org/officeDocument/2006/relationships/tags" Target="../tags/tag50.xml"/><Relationship Id="rId25" Type="http://schemas.openxmlformats.org/officeDocument/2006/relationships/tags" Target="../tags/tag72.xml"/><Relationship Id="rId46" Type="http://schemas.openxmlformats.org/officeDocument/2006/relationships/tags" Target="../tags/tag93.xml"/><Relationship Id="rId67" Type="http://schemas.openxmlformats.org/officeDocument/2006/relationships/tags" Target="../tags/tag114.xml"/><Relationship Id="rId116" Type="http://schemas.openxmlformats.org/officeDocument/2006/relationships/tags" Target="../tags/tag163.xml"/><Relationship Id="rId20" Type="http://schemas.openxmlformats.org/officeDocument/2006/relationships/tags" Target="../tags/tag67.xml"/><Relationship Id="rId41" Type="http://schemas.openxmlformats.org/officeDocument/2006/relationships/tags" Target="../tags/tag88.xml"/><Relationship Id="rId62" Type="http://schemas.openxmlformats.org/officeDocument/2006/relationships/tags" Target="../tags/tag109.xml"/><Relationship Id="rId83" Type="http://schemas.openxmlformats.org/officeDocument/2006/relationships/tags" Target="../tags/tag130.xml"/><Relationship Id="rId88" Type="http://schemas.openxmlformats.org/officeDocument/2006/relationships/tags" Target="../tags/tag135.xml"/><Relationship Id="rId111" Type="http://schemas.openxmlformats.org/officeDocument/2006/relationships/tags" Target="../tags/tag158.xml"/><Relationship Id="rId15" Type="http://schemas.openxmlformats.org/officeDocument/2006/relationships/tags" Target="../tags/tag62.xml"/><Relationship Id="rId36" Type="http://schemas.openxmlformats.org/officeDocument/2006/relationships/tags" Target="../tags/tag83.xml"/><Relationship Id="rId57" Type="http://schemas.openxmlformats.org/officeDocument/2006/relationships/tags" Target="../tags/tag104.xml"/><Relationship Id="rId106" Type="http://schemas.openxmlformats.org/officeDocument/2006/relationships/tags" Target="../tags/tag15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4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0.xml"/><Relationship Id="rId1" Type="http://schemas.openxmlformats.org/officeDocument/2006/relationships/tags" Target="../tags/tag16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34" Type="http://schemas.openxmlformats.org/officeDocument/2006/relationships/slideLayout" Target="../slideLayouts/slideLayout7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8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838200" y="2143116"/>
            <a:ext cx="7467600" cy="1071570"/>
          </a:xfrm>
          <a:prstGeom prst="rect">
            <a:avLst/>
          </a:prstGeom>
          <a:solidFill>
            <a:srgbClr val="CC99FF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square" anchor="ctr" anchorCtr="0">
            <a:noAutofit/>
          </a:bodyPr>
          <a:lstStyle/>
          <a:p>
            <a:pPr algn="ctr"/>
            <a:r>
              <a:rPr lang="zh-CN" altLang="en-US" sz="4400" b="1" dirty="0">
                <a:latin typeface="黑体" panose="02010609060101010101" pitchFamily="2" charset="-122"/>
                <a:ea typeface="黑体" panose="02010609060101010101" pitchFamily="2" charset="-122"/>
              </a:rPr>
              <a:t>第七章 互连网络</a:t>
            </a:r>
            <a:endParaRPr lang="zh-CN" altLang="en-US" sz="800" dirty="0">
              <a:latin typeface="宋体" panose="02010600030101010101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10</a:t>
            </a:fld>
            <a:endParaRPr lang="en-US" altLang="zh-C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95386" y="313492"/>
            <a:ext cx="69342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</a:rPr>
              <a:t>第</a:t>
            </a:r>
            <a:r>
              <a:rPr lang="en-US" altLang="zh-CN" sz="2800" b="1" dirty="0">
                <a:latin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宋体" panose="02010600030101010101" pitchFamily="2" charset="-122"/>
              </a:rPr>
              <a:t>节  互连网络的组成</a:t>
            </a:r>
          </a:p>
        </p:txBody>
      </p:sp>
      <p:sp>
        <p:nvSpPr>
          <p:cNvPr id="5" name="Text Box 526"/>
          <p:cNvSpPr txBox="1">
            <a:spLocks noChangeArrowheads="1"/>
          </p:cNvSpPr>
          <p:nvPr/>
        </p:nvSpPr>
        <p:spPr bwMode="auto">
          <a:xfrm>
            <a:off x="179512" y="837873"/>
            <a:ext cx="8785225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200" b="1" u="none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200" b="1" u="none" dirty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200" b="1" dirty="0"/>
              <a:t>组成要素</a:t>
            </a:r>
            <a:r>
              <a:rPr lang="zh-CN" altLang="en-US" sz="2200" b="1" dirty="0">
                <a:solidFill>
                  <a:schemeClr val="tx1"/>
                </a:solidFill>
              </a:rPr>
              <a:t>，静态互连网络，动态互连网络</a:t>
            </a:r>
            <a:endParaRPr lang="en-US" altLang="zh-CN" sz="2200" b="1" u="none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2725" y="1333217"/>
            <a:ext cx="3783211" cy="37752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、互连网络的组成要素</a:t>
            </a:r>
            <a:endParaRPr lang="en-US" altLang="zh-CN" sz="2400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互连的实现策略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*拓扑结构：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0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*开关元件：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*控制方式：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00000" y="1772816"/>
            <a:ext cx="7993137" cy="9062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             </a:t>
            </a:r>
            <a:r>
              <a:rPr lang="zh-CN" altLang="en-US" sz="2200" b="1" dirty="0">
                <a:latin typeface="宋体" panose="02010600030101010101" pitchFamily="2" charset="-122"/>
              </a:rPr>
              <a:t>对</a:t>
            </a:r>
            <a:r>
              <a:rPr lang="zh-CN" altLang="en-US" sz="2200" b="1" u="sng" dirty="0">
                <a:solidFill>
                  <a:srgbClr val="C00000"/>
                </a:solidFill>
                <a:latin typeface="宋体" panose="02010600030101010101" pitchFamily="2" charset="-122"/>
              </a:rPr>
              <a:t>多种</a:t>
            </a:r>
            <a:r>
              <a:rPr lang="zh-CN" altLang="en-US" sz="2200" b="1" dirty="0">
                <a:latin typeface="宋体" panose="02010600030101010101" pitchFamily="2" charset="-122"/>
              </a:rPr>
              <a:t>互连函数进行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选择</a:t>
            </a:r>
            <a:r>
              <a:rPr lang="zh-CN" altLang="en-US" sz="2200" b="1" dirty="0">
                <a:latin typeface="宋体" panose="02010600030101010101" pitchFamily="2" charset="-122"/>
              </a:rPr>
              <a:t>及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级联</a:t>
            </a:r>
            <a:endParaRPr lang="en-US" altLang="zh-CN" sz="2200" b="1" u="sng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       指端口间连线的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几何形状</a:t>
            </a:r>
            <a:r>
              <a:rPr lang="zh-CN" altLang="en-US" sz="2200" b="1" dirty="0">
                <a:latin typeface="宋体" panose="02010600030101010101" pitchFamily="2" charset="-122"/>
              </a:rPr>
              <a:t>，用于</a:t>
            </a:r>
            <a:r>
              <a:rPr lang="zh-CN" altLang="en-US" sz="2200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实现</a:t>
            </a:r>
            <a:r>
              <a:rPr lang="zh-CN" altLang="en-US" sz="2200" b="1" dirty="0">
                <a:latin typeface="宋体" panose="02010600030101010101" pitchFamily="2" charset="-122"/>
              </a:rPr>
              <a:t>互连函数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827112" y="2746800"/>
            <a:ext cx="5796888" cy="620992"/>
            <a:chOff x="971600" y="3645024"/>
            <a:chExt cx="5796888" cy="620992"/>
          </a:xfrm>
        </p:grpSpPr>
        <p:grpSp>
          <p:nvGrpSpPr>
            <p:cNvPr id="11" name="组合 10"/>
            <p:cNvGrpSpPr/>
            <p:nvPr/>
          </p:nvGrpSpPr>
          <p:grpSpPr>
            <a:xfrm>
              <a:off x="971600" y="3646734"/>
              <a:ext cx="1656888" cy="252000"/>
              <a:chOff x="1500166" y="3357562"/>
              <a:chExt cx="1656888" cy="252000"/>
            </a:xfrm>
          </p:grpSpPr>
          <p:sp>
            <p:nvSpPr>
              <p:cNvPr id="70" name="椭圆 69"/>
              <p:cNvSpPr/>
              <p:nvPr/>
            </p:nvSpPr>
            <p:spPr bwMode="auto">
              <a:xfrm>
                <a:off x="1500166" y="3357562"/>
                <a:ext cx="252000" cy="252000"/>
              </a:xfrm>
              <a:prstGeom prst="ellipse">
                <a:avLst/>
              </a:prstGeom>
              <a:solidFill>
                <a:srgbClr val="CCFF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18000" rIns="36000" bIns="1800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0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</p:txBody>
          </p:sp>
          <p:cxnSp>
            <p:nvCxnSpPr>
              <p:cNvPr id="71" name="直接连接符 70"/>
              <p:cNvCxnSpPr>
                <a:stCxn id="70" idx="6"/>
                <a:endCxn id="74" idx="2"/>
              </p:cNvCxnSpPr>
              <p:nvPr/>
            </p:nvCxnSpPr>
            <p:spPr bwMode="auto">
              <a:xfrm>
                <a:off x="1752166" y="3483562"/>
                <a:ext cx="216888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2" name="直接连接符 71"/>
              <p:cNvCxnSpPr>
                <a:stCxn id="74" idx="6"/>
                <a:endCxn id="75" idx="2"/>
              </p:cNvCxnSpPr>
              <p:nvPr/>
            </p:nvCxnSpPr>
            <p:spPr bwMode="auto">
              <a:xfrm>
                <a:off x="2221054" y="3483562"/>
                <a:ext cx="216000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3" name="直接连接符 72"/>
              <p:cNvCxnSpPr>
                <a:stCxn id="75" idx="6"/>
                <a:endCxn id="76" idx="2"/>
              </p:cNvCxnSpPr>
              <p:nvPr/>
            </p:nvCxnSpPr>
            <p:spPr bwMode="auto">
              <a:xfrm>
                <a:off x="2689054" y="3483562"/>
                <a:ext cx="216000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4" name="椭圆 73"/>
              <p:cNvSpPr/>
              <p:nvPr/>
            </p:nvSpPr>
            <p:spPr bwMode="auto">
              <a:xfrm>
                <a:off x="1969054" y="3357562"/>
                <a:ext cx="252000" cy="252000"/>
              </a:xfrm>
              <a:prstGeom prst="ellipse">
                <a:avLst/>
              </a:prstGeom>
              <a:solidFill>
                <a:srgbClr val="CCFF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18000" rIns="36000" bIns="1800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1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 bwMode="auto">
              <a:xfrm>
                <a:off x="2437054" y="3357562"/>
                <a:ext cx="252000" cy="252000"/>
              </a:xfrm>
              <a:prstGeom prst="ellipse">
                <a:avLst/>
              </a:prstGeom>
              <a:solidFill>
                <a:srgbClr val="CCFF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18000" rIns="36000" bIns="1800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2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 bwMode="auto">
              <a:xfrm>
                <a:off x="2905054" y="3357562"/>
                <a:ext cx="252000" cy="252000"/>
              </a:xfrm>
              <a:prstGeom prst="ellipse">
                <a:avLst/>
              </a:prstGeom>
              <a:solidFill>
                <a:srgbClr val="CCFF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18000" rIns="36000" bIns="1800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3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5112488" y="3645024"/>
              <a:ext cx="1656000" cy="620992"/>
              <a:chOff x="2535744" y="3451870"/>
              <a:chExt cx="1656000" cy="620992"/>
            </a:xfrm>
          </p:grpSpPr>
          <p:sp>
            <p:nvSpPr>
              <p:cNvPr id="14" name="椭圆 13"/>
              <p:cNvSpPr/>
              <p:nvPr/>
            </p:nvSpPr>
            <p:spPr bwMode="auto">
              <a:xfrm>
                <a:off x="2535744" y="3451870"/>
                <a:ext cx="252000" cy="252000"/>
              </a:xfrm>
              <a:prstGeom prst="ellipse">
                <a:avLst/>
              </a:prstGeom>
              <a:solidFill>
                <a:srgbClr val="CCFF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18000" rIns="36000" bIns="1800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0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</p:txBody>
          </p:sp>
          <p:cxnSp>
            <p:nvCxnSpPr>
              <p:cNvPr id="15" name="直接连接符 14"/>
              <p:cNvCxnSpPr>
                <a:stCxn id="14" idx="6"/>
                <a:endCxn id="18" idx="2"/>
              </p:cNvCxnSpPr>
              <p:nvPr/>
            </p:nvCxnSpPr>
            <p:spPr bwMode="auto">
              <a:xfrm>
                <a:off x="2787744" y="3577870"/>
                <a:ext cx="216000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直接连接符 15"/>
              <p:cNvCxnSpPr>
                <a:stCxn id="18" idx="6"/>
                <a:endCxn id="19" idx="2"/>
              </p:cNvCxnSpPr>
              <p:nvPr/>
            </p:nvCxnSpPr>
            <p:spPr bwMode="auto">
              <a:xfrm>
                <a:off x="3255744" y="3577870"/>
                <a:ext cx="216000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直接连接符 16"/>
              <p:cNvCxnSpPr>
                <a:stCxn id="19" idx="6"/>
                <a:endCxn id="20" idx="2"/>
              </p:cNvCxnSpPr>
              <p:nvPr/>
            </p:nvCxnSpPr>
            <p:spPr bwMode="auto">
              <a:xfrm>
                <a:off x="3723744" y="3577870"/>
                <a:ext cx="216000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8" name="椭圆 17"/>
              <p:cNvSpPr/>
              <p:nvPr/>
            </p:nvSpPr>
            <p:spPr bwMode="auto">
              <a:xfrm>
                <a:off x="3003744" y="3451870"/>
                <a:ext cx="252000" cy="252000"/>
              </a:xfrm>
              <a:prstGeom prst="ellipse">
                <a:avLst/>
              </a:prstGeom>
              <a:solidFill>
                <a:srgbClr val="CCFF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18000" rIns="36000" bIns="1800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1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 bwMode="auto">
              <a:xfrm>
                <a:off x="3471744" y="3451870"/>
                <a:ext cx="252000" cy="252000"/>
              </a:xfrm>
              <a:prstGeom prst="ellipse">
                <a:avLst/>
              </a:prstGeom>
              <a:solidFill>
                <a:srgbClr val="CCFF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18000" rIns="36000" bIns="1800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2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 bwMode="auto">
              <a:xfrm>
                <a:off x="3939744" y="3451870"/>
                <a:ext cx="252000" cy="252000"/>
              </a:xfrm>
              <a:prstGeom prst="ellipse">
                <a:avLst/>
              </a:prstGeom>
              <a:solidFill>
                <a:srgbClr val="CCFF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18000" rIns="36000" bIns="1800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3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 bwMode="auto">
              <a:xfrm>
                <a:off x="2535744" y="3820862"/>
                <a:ext cx="252000" cy="252000"/>
              </a:xfrm>
              <a:prstGeom prst="ellipse">
                <a:avLst/>
              </a:prstGeom>
              <a:solidFill>
                <a:srgbClr val="CCFF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18000" rIns="36000" bIns="1800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7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</p:txBody>
          </p:sp>
          <p:cxnSp>
            <p:nvCxnSpPr>
              <p:cNvPr id="22" name="直接连接符 21"/>
              <p:cNvCxnSpPr>
                <a:stCxn id="21" idx="6"/>
                <a:endCxn id="25" idx="2"/>
              </p:cNvCxnSpPr>
              <p:nvPr/>
            </p:nvCxnSpPr>
            <p:spPr bwMode="auto">
              <a:xfrm>
                <a:off x="2787744" y="3946862"/>
                <a:ext cx="216000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直接连接符 22"/>
              <p:cNvCxnSpPr>
                <a:stCxn id="25" idx="6"/>
                <a:endCxn id="26" idx="2"/>
              </p:cNvCxnSpPr>
              <p:nvPr/>
            </p:nvCxnSpPr>
            <p:spPr bwMode="auto">
              <a:xfrm>
                <a:off x="3255744" y="3946862"/>
                <a:ext cx="216000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直接连接符 23"/>
              <p:cNvCxnSpPr>
                <a:stCxn id="26" idx="6"/>
                <a:endCxn id="27" idx="2"/>
              </p:cNvCxnSpPr>
              <p:nvPr/>
            </p:nvCxnSpPr>
            <p:spPr bwMode="auto">
              <a:xfrm>
                <a:off x="3723744" y="3946862"/>
                <a:ext cx="216000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5" name="椭圆 24"/>
              <p:cNvSpPr/>
              <p:nvPr/>
            </p:nvSpPr>
            <p:spPr bwMode="auto">
              <a:xfrm>
                <a:off x="3003744" y="3820862"/>
                <a:ext cx="252000" cy="252000"/>
              </a:xfrm>
              <a:prstGeom prst="ellipse">
                <a:avLst/>
              </a:prstGeom>
              <a:solidFill>
                <a:srgbClr val="CCFF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18000" rIns="36000" bIns="1800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6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 bwMode="auto">
              <a:xfrm>
                <a:off x="3471744" y="3820862"/>
                <a:ext cx="252000" cy="252000"/>
              </a:xfrm>
              <a:prstGeom prst="ellipse">
                <a:avLst/>
              </a:prstGeom>
              <a:solidFill>
                <a:srgbClr val="CCFF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18000" rIns="36000" bIns="1800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5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 bwMode="auto">
              <a:xfrm>
                <a:off x="3939744" y="3820862"/>
                <a:ext cx="252000" cy="252000"/>
              </a:xfrm>
              <a:prstGeom prst="ellipse">
                <a:avLst/>
              </a:prstGeom>
              <a:solidFill>
                <a:srgbClr val="CCFF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18000" rIns="36000" bIns="1800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4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</p:txBody>
          </p:sp>
          <p:cxnSp>
            <p:nvCxnSpPr>
              <p:cNvPr id="28" name="直接连接符 27"/>
              <p:cNvCxnSpPr>
                <a:stCxn id="20" idx="4"/>
                <a:endCxn id="27" idx="0"/>
              </p:cNvCxnSpPr>
              <p:nvPr/>
            </p:nvCxnSpPr>
            <p:spPr bwMode="auto">
              <a:xfrm>
                <a:off x="4065744" y="3703870"/>
                <a:ext cx="0" cy="116992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直接连接符 28"/>
              <p:cNvCxnSpPr>
                <a:stCxn id="21" idx="0"/>
                <a:endCxn id="14" idx="4"/>
              </p:cNvCxnSpPr>
              <p:nvPr/>
            </p:nvCxnSpPr>
            <p:spPr bwMode="auto">
              <a:xfrm flipV="1">
                <a:off x="2661744" y="3703870"/>
                <a:ext cx="0" cy="116992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77" name="Text Box 258"/>
          <p:cNvSpPr txBox="1">
            <a:spLocks noChangeArrowheads="1"/>
          </p:cNvSpPr>
          <p:nvPr/>
        </p:nvSpPr>
        <p:spPr bwMode="auto">
          <a:xfrm>
            <a:off x="2592000" y="2781000"/>
            <a:ext cx="2088000" cy="576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8000" tIns="10800" rIns="18000" bIns="10800" anchor="ctr"/>
          <a:lstStyle/>
          <a:p>
            <a:r>
              <a:rPr lang="en-US" altLang="zh-CN" b="1" dirty="0">
                <a:latin typeface="+mn-ea"/>
                <a:ea typeface="+mn-ea"/>
              </a:rPr>
              <a:t>f</a:t>
            </a:r>
            <a:r>
              <a:rPr lang="en-US" altLang="zh-CN" b="1" baseline="-18000" dirty="0">
                <a:latin typeface="+mn-ea"/>
                <a:ea typeface="+mn-ea"/>
              </a:rPr>
              <a:t>1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en-US" altLang="zh-CN" b="1" dirty="0" err="1">
                <a:latin typeface="+mn-ea"/>
                <a:ea typeface="+mn-ea"/>
              </a:rPr>
              <a:t>i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r>
              <a:rPr lang="zh-CN" altLang="en-US" b="1" dirty="0">
                <a:latin typeface="+mn-ea"/>
                <a:ea typeface="+mn-ea"/>
              </a:rPr>
              <a:t>＝</a:t>
            </a:r>
            <a:r>
              <a:rPr lang="en-US" altLang="zh-CN" b="1" dirty="0">
                <a:latin typeface="+mn-ea"/>
                <a:ea typeface="+mn-ea"/>
              </a:rPr>
              <a:t>i+1 (</a:t>
            </a:r>
            <a:r>
              <a:rPr lang="en-US" altLang="zh-CN" b="1" dirty="0" err="1">
                <a:latin typeface="+mn-ea"/>
                <a:ea typeface="+mn-ea"/>
              </a:rPr>
              <a:t>i</a:t>
            </a:r>
            <a:r>
              <a:rPr lang="zh-CN" altLang="en-US" b="1" dirty="0">
                <a:latin typeface="+mn-lt"/>
                <a:ea typeface="+mn-ea"/>
              </a:rPr>
              <a:t>≠</a:t>
            </a:r>
            <a:r>
              <a:rPr lang="en-US" altLang="zh-CN" b="1" dirty="0">
                <a:latin typeface="+mn-ea"/>
                <a:ea typeface="+mn-ea"/>
              </a:rPr>
              <a:t>N-1)</a:t>
            </a:r>
          </a:p>
          <a:p>
            <a:r>
              <a:rPr lang="en-US" altLang="zh-CN" b="1" dirty="0">
                <a:latin typeface="+mn-ea"/>
                <a:ea typeface="+mn-ea"/>
              </a:rPr>
              <a:t>f</a:t>
            </a:r>
            <a:r>
              <a:rPr lang="en-US" altLang="zh-CN" b="1" baseline="-18000" dirty="0">
                <a:latin typeface="+mn-ea"/>
                <a:ea typeface="+mn-ea"/>
              </a:rPr>
              <a:t>2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en-US" altLang="zh-CN" b="1" dirty="0" err="1">
                <a:latin typeface="+mn-ea"/>
                <a:ea typeface="+mn-ea"/>
              </a:rPr>
              <a:t>i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r>
              <a:rPr lang="zh-CN" altLang="en-US" b="1" dirty="0">
                <a:latin typeface="+mn-ea"/>
                <a:ea typeface="+mn-ea"/>
              </a:rPr>
              <a:t>＝</a:t>
            </a:r>
            <a:r>
              <a:rPr lang="en-US" altLang="zh-CN" b="1" dirty="0">
                <a:latin typeface="+mn-ea"/>
                <a:ea typeface="+mn-ea"/>
              </a:rPr>
              <a:t>i-1 (</a:t>
            </a:r>
            <a:r>
              <a:rPr lang="en-US" altLang="zh-CN" b="1" dirty="0" err="1">
                <a:latin typeface="+mn-ea"/>
                <a:ea typeface="+mn-ea"/>
              </a:rPr>
              <a:t>i</a:t>
            </a:r>
            <a:r>
              <a:rPr lang="zh-CN" altLang="en-US" b="1" dirty="0">
                <a:latin typeface="+mn-lt"/>
                <a:ea typeface="+mn-ea"/>
              </a:rPr>
              <a:t>≠</a:t>
            </a:r>
            <a:r>
              <a:rPr lang="en-US" altLang="zh-CN" b="1" dirty="0">
                <a:latin typeface="+mn-ea"/>
                <a:ea typeface="+mn-ea"/>
              </a:rPr>
              <a:t>0)</a:t>
            </a:r>
          </a:p>
        </p:txBody>
      </p:sp>
      <p:sp>
        <p:nvSpPr>
          <p:cNvPr id="78" name="Text Box 258"/>
          <p:cNvSpPr txBox="1">
            <a:spLocks noChangeArrowheads="1"/>
          </p:cNvSpPr>
          <p:nvPr/>
        </p:nvSpPr>
        <p:spPr bwMode="auto">
          <a:xfrm>
            <a:off x="6804000" y="2781000"/>
            <a:ext cx="2088000" cy="576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8000" tIns="10800" rIns="18000" bIns="10800" anchor="ctr"/>
          <a:lstStyle/>
          <a:p>
            <a:r>
              <a:rPr lang="en-US" altLang="zh-CN" b="1" dirty="0">
                <a:latin typeface="+mn-ea"/>
                <a:ea typeface="+mn-ea"/>
              </a:rPr>
              <a:t>f</a:t>
            </a:r>
            <a:r>
              <a:rPr lang="en-US" altLang="zh-CN" b="1" baseline="-18000" dirty="0">
                <a:latin typeface="+mn-ea"/>
                <a:ea typeface="+mn-ea"/>
              </a:rPr>
              <a:t>1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en-US" altLang="zh-CN" b="1" dirty="0" err="1">
                <a:latin typeface="+mn-ea"/>
                <a:ea typeface="+mn-ea"/>
              </a:rPr>
              <a:t>i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r>
              <a:rPr lang="zh-CN" altLang="en-US" b="1" dirty="0">
                <a:latin typeface="+mn-ea"/>
                <a:ea typeface="+mn-ea"/>
              </a:rPr>
              <a:t>＝</a:t>
            </a:r>
            <a:r>
              <a:rPr lang="en-US" altLang="zh-CN" b="1" dirty="0">
                <a:latin typeface="+mn-ea"/>
                <a:ea typeface="+mn-ea"/>
              </a:rPr>
              <a:t>i+1 (mod N)</a:t>
            </a:r>
          </a:p>
          <a:p>
            <a:r>
              <a:rPr lang="en-US" altLang="zh-CN" b="1" dirty="0">
                <a:latin typeface="+mn-ea"/>
                <a:ea typeface="+mn-ea"/>
              </a:rPr>
              <a:t>f</a:t>
            </a:r>
            <a:r>
              <a:rPr lang="en-US" altLang="zh-CN" b="1" baseline="-18000" dirty="0">
                <a:latin typeface="+mn-ea"/>
                <a:ea typeface="+mn-ea"/>
              </a:rPr>
              <a:t>2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en-US" altLang="zh-CN" b="1" dirty="0" err="1">
                <a:latin typeface="+mn-ea"/>
                <a:ea typeface="+mn-ea"/>
              </a:rPr>
              <a:t>i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r>
              <a:rPr lang="zh-CN" altLang="en-US" b="1" dirty="0">
                <a:latin typeface="+mn-ea"/>
                <a:ea typeface="+mn-ea"/>
              </a:rPr>
              <a:t>＝</a:t>
            </a:r>
            <a:r>
              <a:rPr lang="en-US" altLang="zh-CN" b="1" dirty="0">
                <a:latin typeface="+mn-ea"/>
                <a:ea typeface="+mn-ea"/>
              </a:rPr>
              <a:t>i-1 (mod N)</a:t>
            </a:r>
          </a:p>
        </p:txBody>
      </p:sp>
      <p:sp>
        <p:nvSpPr>
          <p:cNvPr id="80" name="Text Box 4"/>
          <p:cNvSpPr txBox="1">
            <a:spLocks noChangeArrowheads="1"/>
          </p:cNvSpPr>
          <p:nvPr/>
        </p:nvSpPr>
        <p:spPr bwMode="auto">
          <a:xfrm>
            <a:off x="1908000" y="3429000"/>
            <a:ext cx="7023275" cy="19482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指互连函数的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改变部件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同时只呈现一种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用于</a:t>
            </a:r>
            <a:r>
              <a:rPr lang="zh-CN" altLang="en-US" sz="2200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选择</a:t>
            </a:r>
            <a:r>
              <a:rPr lang="zh-CN" altLang="en-US" sz="2200" b="1" dirty="0">
                <a:latin typeface="宋体" panose="02010600030101010101" pitchFamily="2" charset="-122"/>
              </a:rPr>
              <a:t>互连函数，或</a:t>
            </a:r>
            <a:r>
              <a:rPr lang="zh-CN" altLang="en-US" sz="2200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作为</a:t>
            </a:r>
            <a:r>
              <a:rPr lang="zh-CN" altLang="en-US" sz="2200" b="1" dirty="0">
                <a:latin typeface="宋体" panose="02010600030101010101" pitchFamily="2" charset="-122"/>
              </a:rPr>
              <a:t>互连函数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(</a:t>
            </a:r>
            <a:r>
              <a:rPr lang="zh-CN" altLang="en-US" b="1" dirty="0">
                <a:latin typeface="宋体" panose="02010600030101010101" pitchFamily="2" charset="-122"/>
              </a:rPr>
              <a:t>如上图连接左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右</a:t>
            </a:r>
            <a:r>
              <a:rPr lang="en-US" altLang="zh-CN" b="1" dirty="0">
                <a:latin typeface="宋体" panose="02010600030101010101" pitchFamily="2" charset="-122"/>
              </a:rPr>
              <a:t>)    (</a:t>
            </a:r>
            <a:r>
              <a:rPr lang="zh-CN" altLang="en-US" b="1" dirty="0">
                <a:latin typeface="宋体" panose="02010600030101010101" pitchFamily="2" charset="-122"/>
              </a:rPr>
              <a:t>如混洗交换网络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指</a:t>
            </a:r>
            <a:r>
              <a:rPr lang="zh-CN" altLang="en-US" sz="2200" b="1" dirty="0">
                <a:solidFill>
                  <a:srgbClr val="0070C0"/>
                </a:solidFill>
                <a:latin typeface="宋体" panose="02010600030101010101" pitchFamily="2" charset="-122"/>
              </a:rPr>
              <a:t>各个</a:t>
            </a:r>
            <a:r>
              <a:rPr lang="zh-CN" altLang="en-US" sz="2200" b="1" dirty="0">
                <a:latin typeface="宋体" panose="02010600030101010101" pitchFamily="2" charset="-122"/>
              </a:rPr>
              <a:t>开关元件的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控制时间</a:t>
            </a:r>
            <a:r>
              <a:rPr lang="zh-CN" altLang="en-US" sz="2200" b="1" dirty="0">
                <a:latin typeface="宋体" panose="02010600030101010101" pitchFamily="2" charset="-122"/>
              </a:rPr>
              <a:t>，用于</a:t>
            </a:r>
            <a:r>
              <a:rPr lang="zh-CN" altLang="en-US" sz="2200" b="1" u="sng" dirty="0">
                <a:solidFill>
                  <a:schemeClr val="tx1"/>
                </a:solidFill>
                <a:latin typeface="宋体" panose="02010600030101010101" pitchFamily="2" charset="-122"/>
              </a:rPr>
              <a:t>增强</a:t>
            </a:r>
            <a:r>
              <a:rPr lang="zh-CN" altLang="en-US" sz="2200" b="1" dirty="0">
                <a:latin typeface="宋体" panose="02010600030101010101" pitchFamily="2" charset="-122"/>
              </a:rPr>
              <a:t>功能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                </a:t>
            </a:r>
            <a:r>
              <a:rPr lang="zh-CN" altLang="en-US" dirty="0">
                <a:latin typeface="宋体" panose="02010600030101010101" pitchFamily="2" charset="-122"/>
              </a:rPr>
              <a:t>└</a:t>
            </a:r>
            <a:r>
              <a:rPr lang="zh-CN" altLang="en-US" b="1" dirty="0">
                <a:latin typeface="宋体" panose="02010600030101010101" pitchFamily="2" charset="-122"/>
              </a:rPr>
              <a:t>←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同时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/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分时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改变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86" name="Text Box 4"/>
          <p:cNvSpPr txBox="1">
            <a:spLocks noChangeArrowheads="1"/>
          </p:cNvSpPr>
          <p:nvPr/>
        </p:nvSpPr>
        <p:spPr bwMode="auto">
          <a:xfrm>
            <a:off x="220662" y="5320416"/>
            <a:ext cx="8744075" cy="7725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※IN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的类型：</a:t>
            </a:r>
            <a:r>
              <a:rPr lang="zh-CN" altLang="en-US" sz="2200" b="1" dirty="0">
                <a:latin typeface="宋体" panose="02010600030101010101" pitchFamily="2" charset="-122"/>
              </a:rPr>
              <a:t>静态互连网络、动态互连网络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          (</a:t>
            </a:r>
            <a:r>
              <a:rPr lang="zh-CN" altLang="en-US" b="1" dirty="0">
                <a:latin typeface="宋体" panose="02010600030101010101" pitchFamily="2" charset="-122"/>
              </a:rPr>
              <a:t>基于节点间的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连接通路</a:t>
            </a:r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</a:rPr>
              <a:t>能否改变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86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11</a:t>
            </a:fld>
            <a:endParaRPr lang="en-US" altLang="zh-C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79512" y="1197000"/>
            <a:ext cx="3528392" cy="4573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</a:rPr>
              <a:t> *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</a:rPr>
              <a:t>拓扑结构：</a:t>
            </a:r>
            <a:endParaRPr lang="en-US" altLang="zh-CN" sz="22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9512" y="331200"/>
            <a:ext cx="8784976" cy="9190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、静态互连网络      </a:t>
            </a:r>
            <a:r>
              <a:rPr lang="en-US" altLang="zh-CN" sz="2000" b="1" dirty="0">
                <a:latin typeface="宋体" panose="02010600030101010101" pitchFamily="2" charset="-122"/>
              </a:rPr>
              <a:t>--</a:t>
            </a:r>
            <a:r>
              <a:rPr lang="zh-CN" altLang="en-US" sz="2000" b="1" dirty="0">
                <a:latin typeface="宋体" panose="02010600030101010101" pitchFamily="2" charset="-122"/>
              </a:rPr>
              <a:t>又称直接网络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开关元件放在</a:t>
            </a:r>
            <a:r>
              <a:rPr lang="zh-CN" altLang="en-US" sz="2200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节点中</a:t>
            </a:r>
            <a:r>
              <a:rPr lang="zh-CN" altLang="en-US" sz="2200" b="1" dirty="0">
                <a:latin typeface="宋体" panose="02010600030101010101" pitchFamily="2" charset="-122"/>
              </a:rPr>
              <a:t>，节点间连接通路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固定</a:t>
            </a:r>
            <a:r>
              <a:rPr lang="zh-CN" altLang="en-US" sz="2200" b="1" dirty="0">
                <a:latin typeface="宋体" panose="02010600030101010101" pitchFamily="2" charset="-122"/>
              </a:rPr>
              <a:t>、运行中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不能</a:t>
            </a:r>
            <a:r>
              <a:rPr lang="zh-CN" altLang="en-US" sz="2200" b="1" dirty="0">
                <a:latin typeface="宋体" panose="02010600030101010101" pitchFamily="2" charset="-122"/>
              </a:rPr>
              <a:t>改变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63175563"/>
              </p:ext>
            </p:extLst>
          </p:nvPr>
        </p:nvGraphicFramePr>
        <p:xfrm>
          <a:off x="1043608" y="1700987"/>
          <a:ext cx="7560840" cy="2669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203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网络类型</a:t>
                      </a: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节点度</a:t>
                      </a:r>
                      <a:r>
                        <a:rPr lang="en-US" altLang="zh-CN" sz="1800" i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d</a:t>
                      </a:r>
                      <a:endParaRPr lang="zh-CN" altLang="en-US" sz="1800" i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网络直径</a:t>
                      </a:r>
                      <a:r>
                        <a:rPr lang="en-US" altLang="zh-CN" sz="1800" i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D</a:t>
                      </a:r>
                      <a:endParaRPr lang="zh-CN" altLang="en-US" sz="1800" i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链路数</a:t>
                      </a:r>
                      <a:r>
                        <a:rPr lang="en-US" altLang="zh-CN" sz="1800" i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l</a:t>
                      </a:r>
                      <a:endParaRPr lang="zh-CN" altLang="en-US" sz="1800" i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等分宽度</a:t>
                      </a:r>
                      <a:r>
                        <a:rPr lang="en-US" altLang="zh-CN" sz="1800" i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b</a:t>
                      </a:r>
                      <a:endParaRPr lang="zh-CN" altLang="en-US" sz="1800" i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对称性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网络规模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03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线性阵列</a:t>
                      </a: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非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03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环形</a:t>
                      </a: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 panose="05050102010706020507"/>
                        </a:rPr>
                        <a:t>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 panose="05050102010706020507"/>
                        </a:rPr>
                        <a:t>N/2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 panose="05050102010706020507"/>
                        </a:rPr>
                        <a:t>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是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03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二叉树</a:t>
                      </a: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2(h-1)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非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log</a:t>
                      </a:r>
                      <a:r>
                        <a:rPr lang="en-US" altLang="zh-CN" sz="1800" b="1" baseline="-18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03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星型</a:t>
                      </a: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 panose="05050102010706020507"/>
                        </a:rPr>
                        <a:t>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 panose="05050102010706020507"/>
                        </a:rPr>
                        <a:t>N/2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 panose="05050102010706020507"/>
                        </a:rPr>
                        <a:t>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非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03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2D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网格</a:t>
                      </a: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2(r-1)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2N-2r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非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r×r</a:t>
                      </a:r>
                      <a:endParaRPr lang="zh-CN" altLang="en-US" sz="1800" b="1" baseline="34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03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2D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环网</a:t>
                      </a: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 panose="05050102010706020507"/>
                        </a:rPr>
                        <a:t>2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 panose="05050102010706020507"/>
                        </a:rPr>
                        <a:t>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 panose="05050102010706020507"/>
                        </a:rPr>
                        <a:t>r/2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 panose="05050102010706020507"/>
                        </a:rPr>
                        <a:t>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2N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2r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是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r×r</a:t>
                      </a:r>
                      <a:endParaRPr lang="zh-CN" altLang="en-US" sz="1800" b="1" baseline="34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03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超立方体</a:t>
                      </a: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nN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N/2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是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log</a:t>
                      </a:r>
                      <a:r>
                        <a:rPr lang="en-US" altLang="zh-CN" sz="1800" b="1" baseline="-18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03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全连接</a:t>
                      </a: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N(N-1)/2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(N/2)</a:t>
                      </a:r>
                      <a:r>
                        <a:rPr lang="en-US" altLang="zh-CN" sz="1800" b="1" baseline="34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800" b="1" baseline="34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是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2" name="Text Box 223">
            <a:extLst>
              <a:ext uri="{FF2B5EF4-FFF2-40B4-BE49-F238E27FC236}">
                <a16:creationId xmlns:a16="http://schemas.microsoft.com/office/drawing/2014/main" id="{723C01C9-1AEC-46D6-9014-6CB06A123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078" y="4417041"/>
            <a:ext cx="7236295" cy="19707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984250" indent="-984250">
              <a:lnSpc>
                <a:spcPct val="125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000" b="1" dirty="0">
                <a:latin typeface="宋体" panose="02010600030101010101" pitchFamily="2" charset="-122"/>
              </a:rPr>
              <a:t>右图带弦环网的互连函数有哪些？网络直径是多少？离</a:t>
            </a:r>
            <a:r>
              <a:rPr lang="en-US" altLang="zh-CN" sz="2000" b="1" dirty="0">
                <a:latin typeface="宋体" panose="02010600030101010101" pitchFamily="2" charset="-122"/>
              </a:rPr>
              <a:t>3#</a:t>
            </a:r>
            <a:r>
              <a:rPr lang="zh-CN" altLang="en-US" sz="2000" b="1" dirty="0">
                <a:latin typeface="宋体" panose="02010600030101010101" pitchFamily="2" charset="-122"/>
              </a:rPr>
              <a:t>节点最远的节点是？开关元件的端口数是？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解：</a:t>
            </a:r>
            <a:r>
              <a:rPr lang="en-US" altLang="zh-CN" sz="2000" b="1" dirty="0">
                <a:latin typeface="宋体" panose="02010600030101010101" pitchFamily="2" charset="-122"/>
              </a:rPr>
              <a:t>f(x)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x</a:t>
            </a:r>
            <a:r>
              <a:rPr lang="zh-CN" altLang="en-US" sz="2000" b="1" dirty="0">
                <a:latin typeface="宋体" panose="02010600030101010101" pitchFamily="2" charset="-122"/>
              </a:rPr>
              <a:t>±</a:t>
            </a:r>
            <a:r>
              <a:rPr lang="en-US" altLang="zh-CN" sz="2000" b="1" dirty="0">
                <a:latin typeface="宋体" panose="02010600030101010101" pitchFamily="2" charset="-122"/>
              </a:rPr>
              <a:t>2</a:t>
            </a:r>
            <a:r>
              <a:rPr lang="en-US" altLang="zh-CN" sz="2000" b="1" baseline="38000" dirty="0">
                <a:latin typeface="宋体" panose="02010600030101010101" pitchFamily="2" charset="-122"/>
              </a:rPr>
              <a:t>i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  <a:r>
              <a:rPr lang="en-US" altLang="zh-CN" sz="2000" b="1" dirty="0" err="1">
                <a:latin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宋体" panose="02010600030101010101" pitchFamily="2" charset="-122"/>
              </a:rPr>
              <a:t>=0</a:t>
            </a:r>
            <a:r>
              <a:rPr lang="en-US" altLang="zh-CN" sz="2000" b="1" dirty="0">
                <a:latin typeface="+mn-ea"/>
                <a:ea typeface="+mn-ea"/>
              </a:rPr>
              <a:t>,1</a:t>
            </a:r>
            <a:r>
              <a:rPr lang="zh-CN" altLang="en-US" sz="2000" b="1" dirty="0">
                <a:latin typeface="宋体" panose="02010600030101010101" pitchFamily="2" charset="-122"/>
              </a:rPr>
              <a:t>；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000" b="1" dirty="0">
                <a:latin typeface="宋体" panose="02010600030101010101" pitchFamily="2" charset="-122"/>
              </a:rPr>
              <a:t>       离</a:t>
            </a:r>
            <a:r>
              <a:rPr lang="en-US" altLang="zh-CN" sz="2000" b="1" dirty="0">
                <a:latin typeface="宋体" panose="02010600030101010101" pitchFamily="2" charset="-122"/>
              </a:rPr>
              <a:t>3#</a:t>
            </a:r>
            <a:r>
              <a:rPr lang="zh-CN" altLang="en-US" sz="2000" b="1" dirty="0">
                <a:latin typeface="宋体" panose="02010600030101010101" pitchFamily="2" charset="-122"/>
              </a:rPr>
              <a:t>节点最远</a:t>
            </a:r>
            <a:r>
              <a:rPr lang="en-US" altLang="zh-CN" sz="1600" b="1" dirty="0">
                <a:latin typeface="宋体" panose="02010600030101010101" pitchFamily="2" charset="-122"/>
              </a:rPr>
              <a:t>(D=2</a:t>
            </a:r>
            <a:r>
              <a:rPr lang="zh-CN" altLang="en-US" sz="1600" b="1" dirty="0">
                <a:latin typeface="宋体" panose="02010600030101010101" pitchFamily="2" charset="-122"/>
              </a:rPr>
              <a:t>时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</a:rPr>
              <a:t>的节点＝</a:t>
            </a:r>
            <a:r>
              <a:rPr lang="en-US" altLang="zh-CN" sz="2000" b="1" dirty="0">
                <a:latin typeface="宋体" panose="02010600030101010101" pitchFamily="2" charset="-122"/>
              </a:rPr>
              <a:t>0#</a:t>
            </a:r>
            <a:r>
              <a:rPr lang="zh-CN" altLang="en-US" sz="2000" b="1" dirty="0">
                <a:latin typeface="宋体" panose="02010600030101010101" pitchFamily="2" charset="-122"/>
              </a:rPr>
              <a:t>、</a:t>
            </a:r>
            <a:r>
              <a:rPr lang="en-US" altLang="zh-CN" sz="2000" b="1" dirty="0">
                <a:latin typeface="宋体" panose="02010600030101010101" pitchFamily="2" charset="-122"/>
              </a:rPr>
              <a:t>6#</a:t>
            </a:r>
            <a:r>
              <a:rPr lang="zh-CN" altLang="en-US" sz="2000" b="1" dirty="0">
                <a:latin typeface="宋体" panose="02010600030101010101" pitchFamily="2" charset="-122"/>
              </a:rPr>
              <a:t>、</a:t>
            </a:r>
            <a:r>
              <a:rPr lang="en-US" altLang="zh-CN" sz="2000" b="1" dirty="0">
                <a:latin typeface="宋体" panose="02010600030101010101" pitchFamily="2" charset="-122"/>
              </a:rPr>
              <a:t>7#</a:t>
            </a:r>
            <a:r>
              <a:rPr lang="zh-CN" altLang="en-US" sz="2000" b="1" dirty="0">
                <a:latin typeface="宋体" panose="02010600030101010101" pitchFamily="2" charset="-122"/>
              </a:rPr>
              <a:t>；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000" b="1" dirty="0">
                <a:latin typeface="宋体" panose="02010600030101010101" pitchFamily="2" charset="-122"/>
              </a:rPr>
              <a:t>       </a:t>
            </a:r>
            <a:r>
              <a:rPr lang="zh-CN" altLang="en-US" sz="2000" b="1" dirty="0">
                <a:latin typeface="宋体" panose="02010600030101010101" pitchFamily="2" charset="-122"/>
              </a:rPr>
              <a:t>开关元件的端口数是</a:t>
            </a:r>
            <a:r>
              <a:rPr lang="en-US" altLang="zh-CN" sz="2000" b="1" dirty="0">
                <a:latin typeface="宋体" panose="02010600030101010101" pitchFamily="2" charset="-122"/>
              </a:rPr>
              <a:t>5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外部</a:t>
            </a:r>
            <a:r>
              <a:rPr lang="en-US" altLang="zh-CN" sz="1600" b="1" dirty="0">
                <a:latin typeface="宋体" panose="02010600030101010101" pitchFamily="2" charset="-122"/>
              </a:rPr>
              <a:t>-</a:t>
            </a:r>
            <a:r>
              <a:rPr lang="zh-CN" altLang="en-US" sz="1600" b="1" dirty="0">
                <a:latin typeface="宋体" panose="02010600030101010101" pitchFamily="2" charset="-122"/>
              </a:rPr>
              <a:t>节点内部需</a:t>
            </a:r>
            <a:r>
              <a:rPr lang="en-US" altLang="zh-CN" sz="1600" b="1" dirty="0">
                <a:latin typeface="宋体" panose="02010600030101010101" pitchFamily="2" charset="-122"/>
              </a:rPr>
              <a:t>1</a:t>
            </a:r>
            <a:r>
              <a:rPr lang="zh-CN" altLang="en-US" sz="1600" b="1" dirty="0">
                <a:latin typeface="宋体" panose="02010600030101010101" pitchFamily="2" charset="-122"/>
              </a:rPr>
              <a:t>个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</a:rPr>
              <a:t>。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EAE5C4C-0EEE-4A59-A09E-E72456CE07B3}"/>
              </a:ext>
            </a:extLst>
          </p:cNvPr>
          <p:cNvGrpSpPr/>
          <p:nvPr/>
        </p:nvGrpSpPr>
        <p:grpSpPr>
          <a:xfrm>
            <a:off x="7308000" y="4481575"/>
            <a:ext cx="1584000" cy="1296000"/>
            <a:chOff x="3168000" y="648000"/>
            <a:chExt cx="1584000" cy="1296000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6079D05C-AC76-407F-B52E-633127AEDC35}"/>
                </a:ext>
              </a:extLst>
            </p:cNvPr>
            <p:cNvSpPr/>
            <p:nvPr/>
          </p:nvSpPr>
          <p:spPr bwMode="auto">
            <a:xfrm>
              <a:off x="3384000" y="720000"/>
              <a:ext cx="1152000" cy="1152000"/>
            </a:xfrm>
            <a:prstGeom prst="ellips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" name="Text Box 339">
              <a:extLst>
                <a:ext uri="{FF2B5EF4-FFF2-40B4-BE49-F238E27FC236}">
                  <a16:creationId xmlns:a16="http://schemas.microsoft.com/office/drawing/2014/main" id="{02838BEB-21F9-4D03-B8EE-F900E892B6F4}"/>
                </a:ext>
              </a:extLst>
            </p:cNvPr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816000" y="648000"/>
              <a:ext cx="288000" cy="144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latin typeface="+mn-ea"/>
                  <a:ea typeface="+mn-ea"/>
                </a:rPr>
                <a:t>000</a:t>
              </a:r>
            </a:p>
          </p:txBody>
        </p:sp>
        <p:sp>
          <p:nvSpPr>
            <p:cNvPr id="70" name="Text Box 339">
              <a:extLst>
                <a:ext uri="{FF2B5EF4-FFF2-40B4-BE49-F238E27FC236}">
                  <a16:creationId xmlns:a16="http://schemas.microsoft.com/office/drawing/2014/main" id="{766AAF80-F7E6-4D76-B766-0603E9385521}"/>
                </a:ext>
              </a:extLst>
            </p:cNvPr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816000" y="1800000"/>
              <a:ext cx="288000" cy="144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latin typeface="+mn-ea"/>
                  <a:ea typeface="+mn-ea"/>
                </a:rPr>
                <a:t>100</a:t>
              </a: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BB43E17C-3D22-4DA6-BC16-96EA0950C0AE}"/>
                </a:ext>
              </a:extLst>
            </p:cNvPr>
            <p:cNvCxnSpPr>
              <a:cxnSpLocks/>
              <a:stCxn id="72" idx="3"/>
              <a:endCxn id="69" idx="2"/>
            </p:cNvCxnSpPr>
            <p:nvPr/>
          </p:nvCxnSpPr>
          <p:spPr bwMode="auto">
            <a:xfrm flipV="1">
              <a:off x="3456000" y="792000"/>
              <a:ext cx="504000" cy="50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2" name="Text Box 339">
              <a:extLst>
                <a:ext uri="{FF2B5EF4-FFF2-40B4-BE49-F238E27FC236}">
                  <a16:creationId xmlns:a16="http://schemas.microsoft.com/office/drawing/2014/main" id="{32F2BDEA-241F-47F2-94C0-9A3ED2E317BF}"/>
                </a:ext>
              </a:extLst>
            </p:cNvPr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68000" y="1224000"/>
              <a:ext cx="288000" cy="144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latin typeface="+mn-ea"/>
                  <a:ea typeface="+mn-ea"/>
                </a:rPr>
                <a:t>110</a:t>
              </a:r>
            </a:p>
          </p:txBody>
        </p:sp>
        <p:sp>
          <p:nvSpPr>
            <p:cNvPr id="73" name="Text Box 339">
              <a:extLst>
                <a:ext uri="{FF2B5EF4-FFF2-40B4-BE49-F238E27FC236}">
                  <a16:creationId xmlns:a16="http://schemas.microsoft.com/office/drawing/2014/main" id="{D543BBD6-352A-4A16-8144-CFAB93403C16}"/>
                </a:ext>
              </a:extLst>
            </p:cNvPr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64000" y="1224000"/>
              <a:ext cx="288000" cy="144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latin typeface="+mn-ea"/>
                  <a:ea typeface="+mn-ea"/>
                </a:rPr>
                <a:t>010</a:t>
              </a:r>
            </a:p>
          </p:txBody>
        </p:sp>
        <p:sp>
          <p:nvSpPr>
            <p:cNvPr id="74" name="Text Box 339">
              <a:extLst>
                <a:ext uri="{FF2B5EF4-FFF2-40B4-BE49-F238E27FC236}">
                  <a16:creationId xmlns:a16="http://schemas.microsoft.com/office/drawing/2014/main" id="{F86CC536-5284-448C-8787-109DFDD1A2F2}"/>
                </a:ext>
              </a:extLst>
            </p:cNvPr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348000" y="900000"/>
              <a:ext cx="288000" cy="144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latin typeface="+mn-ea"/>
                  <a:ea typeface="+mn-ea"/>
                </a:rPr>
                <a:t>111</a:t>
              </a:r>
            </a:p>
          </p:txBody>
        </p:sp>
        <p:sp>
          <p:nvSpPr>
            <p:cNvPr id="75" name="Text Box 339">
              <a:extLst>
                <a:ext uri="{FF2B5EF4-FFF2-40B4-BE49-F238E27FC236}">
                  <a16:creationId xmlns:a16="http://schemas.microsoft.com/office/drawing/2014/main" id="{12491C02-9F57-4A4A-8D10-3397D5BAFA8E}"/>
                </a:ext>
              </a:extLst>
            </p:cNvPr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320000" y="900000"/>
              <a:ext cx="288000" cy="144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latin typeface="+mn-ea"/>
                  <a:ea typeface="+mn-ea"/>
                </a:rPr>
                <a:t>001</a:t>
              </a:r>
            </a:p>
          </p:txBody>
        </p:sp>
        <p:sp>
          <p:nvSpPr>
            <p:cNvPr id="76" name="Text Box 339">
              <a:extLst>
                <a:ext uri="{FF2B5EF4-FFF2-40B4-BE49-F238E27FC236}">
                  <a16:creationId xmlns:a16="http://schemas.microsoft.com/office/drawing/2014/main" id="{BFE648EA-944F-4D6C-A595-052572CFF56B}"/>
                </a:ext>
              </a:extLst>
            </p:cNvPr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320000" y="1548000"/>
              <a:ext cx="288000" cy="144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latin typeface="+mn-ea"/>
                  <a:ea typeface="+mn-ea"/>
                </a:rPr>
                <a:t>011</a:t>
              </a:r>
            </a:p>
          </p:txBody>
        </p:sp>
        <p:sp>
          <p:nvSpPr>
            <p:cNvPr id="78" name="Text Box 339">
              <a:extLst>
                <a:ext uri="{FF2B5EF4-FFF2-40B4-BE49-F238E27FC236}">
                  <a16:creationId xmlns:a16="http://schemas.microsoft.com/office/drawing/2014/main" id="{BF27B1C5-313E-4559-B7C8-0935724EB4D5}"/>
                </a:ext>
              </a:extLst>
            </p:cNvPr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348000" y="1548000"/>
              <a:ext cx="288000" cy="144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latin typeface="+mn-ea"/>
                  <a:ea typeface="+mn-ea"/>
                </a:rPr>
                <a:t>101</a:t>
              </a:r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E05AEAAD-224C-4B9C-A1F4-A6CACB4A5834}"/>
                </a:ext>
              </a:extLst>
            </p:cNvPr>
            <p:cNvCxnSpPr>
              <a:cxnSpLocks/>
              <a:stCxn id="75" idx="1"/>
              <a:endCxn id="74" idx="3"/>
            </p:cNvCxnSpPr>
            <p:nvPr/>
          </p:nvCxnSpPr>
          <p:spPr bwMode="auto">
            <a:xfrm flipH="1">
              <a:off x="3636000" y="972000"/>
              <a:ext cx="684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5A2F29E9-B9F1-4DB2-B94C-5371FFC08C74}"/>
                </a:ext>
              </a:extLst>
            </p:cNvPr>
            <p:cNvCxnSpPr>
              <a:cxnSpLocks/>
              <a:stCxn id="76" idx="1"/>
              <a:endCxn id="78" idx="3"/>
            </p:cNvCxnSpPr>
            <p:nvPr/>
          </p:nvCxnSpPr>
          <p:spPr bwMode="auto">
            <a:xfrm flipH="1">
              <a:off x="3636000" y="1620000"/>
              <a:ext cx="684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19AC7CB7-F234-4A1D-956A-735E1ACCE5B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392000" y="1044000"/>
              <a:ext cx="0" cy="50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8A2339EA-A0E3-4786-BD59-EF960F2C9BB0}"/>
                </a:ext>
              </a:extLst>
            </p:cNvPr>
            <p:cNvCxnSpPr>
              <a:cxnSpLocks/>
              <a:stCxn id="73" idx="1"/>
              <a:endCxn id="69" idx="2"/>
            </p:cNvCxnSpPr>
            <p:nvPr/>
          </p:nvCxnSpPr>
          <p:spPr bwMode="auto">
            <a:xfrm flipH="1" flipV="1">
              <a:off x="3960000" y="792000"/>
              <a:ext cx="504000" cy="50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742E8A58-BEE7-4FCA-9755-FBE994F980B8}"/>
                </a:ext>
              </a:extLst>
            </p:cNvPr>
            <p:cNvCxnSpPr>
              <a:cxnSpLocks/>
              <a:stCxn id="70" idx="0"/>
              <a:endCxn id="72" idx="3"/>
            </p:cNvCxnSpPr>
            <p:nvPr/>
          </p:nvCxnSpPr>
          <p:spPr bwMode="auto">
            <a:xfrm flipH="1" flipV="1">
              <a:off x="3456000" y="1296000"/>
              <a:ext cx="504000" cy="50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4D2505F5-86F4-45F3-B7A5-AA43F43CEE73}"/>
                </a:ext>
              </a:extLst>
            </p:cNvPr>
            <p:cNvCxnSpPr>
              <a:cxnSpLocks/>
              <a:stCxn id="70" idx="0"/>
              <a:endCxn id="73" idx="1"/>
            </p:cNvCxnSpPr>
            <p:nvPr/>
          </p:nvCxnSpPr>
          <p:spPr bwMode="auto">
            <a:xfrm flipV="1">
              <a:off x="3960000" y="1296000"/>
              <a:ext cx="504000" cy="50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03D19599-5BA7-4350-BE19-6A84624B8B7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64000" y="1044000"/>
              <a:ext cx="0" cy="50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6" name="Text Box 223">
            <a:extLst>
              <a:ext uri="{FF2B5EF4-FFF2-40B4-BE49-F238E27FC236}">
                <a16:creationId xmlns:a16="http://schemas.microsoft.com/office/drawing/2014/main" id="{7CEC6C9E-47D6-4D7F-9126-A16905452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000" y="5184000"/>
            <a:ext cx="2520000" cy="4340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D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zh-CN" altLang="en-US" sz="2000" b="1" dirty="0">
                <a:latin typeface="宋体" panose="02010600030101010101" pitchFamily="2" charset="-122"/>
                <a:sym typeface="Symbol" panose="05050102010706020507"/>
              </a:rPr>
              <a:t></a:t>
            </a:r>
            <a:r>
              <a:rPr lang="en-US" altLang="zh-CN" sz="2000" b="1" dirty="0">
                <a:latin typeface="宋体" panose="02010600030101010101" pitchFamily="2" charset="-122"/>
                <a:sym typeface="Symbol" panose="05050102010706020507"/>
              </a:rPr>
              <a:t>(</a:t>
            </a:r>
            <a:r>
              <a:rPr lang="en-US" altLang="zh-CN" sz="2000" b="1" dirty="0">
                <a:latin typeface="宋体" panose="02010600030101010101" pitchFamily="2" charset="-122"/>
              </a:rPr>
              <a:t>8/2)/2</a:t>
            </a:r>
            <a:r>
              <a:rPr lang="zh-CN" altLang="en-US" sz="2000" b="1" spc="300" dirty="0">
                <a:solidFill>
                  <a:schemeClr val="tx1"/>
                </a:solidFill>
                <a:uFillTx/>
                <a:latin typeface="宋体" panose="02010600030101010101" pitchFamily="2" charset="-122"/>
                <a:sym typeface="Symbol" panose="05050102010706020507"/>
              </a:rPr>
              <a:t>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2</a:t>
            </a:r>
            <a:r>
              <a:rPr lang="zh-CN" altLang="en-US" sz="2000" b="1" dirty="0">
                <a:latin typeface="宋体" panose="02010600030101010101" pitchFamily="2" charset="-122"/>
              </a:rPr>
              <a:t>；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185DD778-C75E-40AF-B041-A07EA1030848}"/>
              </a:ext>
            </a:extLst>
          </p:cNvPr>
          <p:cNvGrpSpPr/>
          <p:nvPr/>
        </p:nvGrpSpPr>
        <p:grpSpPr>
          <a:xfrm>
            <a:off x="6228000" y="5733000"/>
            <a:ext cx="1295338" cy="576000"/>
            <a:chOff x="6336000" y="5868000"/>
            <a:chExt cx="1295338" cy="576000"/>
          </a:xfrm>
        </p:grpSpPr>
        <p:sp>
          <p:nvSpPr>
            <p:cNvPr id="88" name="Line 75">
              <a:extLst>
                <a:ext uri="{FF2B5EF4-FFF2-40B4-BE49-F238E27FC236}">
                  <a16:creationId xmlns:a16="http://schemas.microsoft.com/office/drawing/2014/main" id="{C6160114-30D4-40D2-A670-FE1C20863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36000" y="5939928"/>
              <a:ext cx="287338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89" name="Rectangle 76">
              <a:extLst>
                <a:ext uri="{FF2B5EF4-FFF2-40B4-BE49-F238E27FC236}">
                  <a16:creationId xmlns:a16="http://schemas.microsoft.com/office/drawing/2014/main" id="{3F4B75DD-4E28-47C9-8CBC-44B2A1E76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4000" y="5868000"/>
              <a:ext cx="720000" cy="576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b="1" dirty="0">
                  <a:latin typeface="宋体" panose="02010600030101010101" pitchFamily="2" charset="-122"/>
                </a:rPr>
                <a:t>开关</a:t>
              </a:r>
              <a:endParaRPr lang="en-US" altLang="zh-CN" b="1" baseline="-14000" dirty="0">
                <a:latin typeface="宋体" panose="02010600030101010101" pitchFamily="2" charset="-122"/>
              </a:endParaRPr>
            </a:p>
          </p:txBody>
        </p:sp>
        <p:sp>
          <p:nvSpPr>
            <p:cNvPr id="90" name="Line 89">
              <a:extLst>
                <a:ext uri="{FF2B5EF4-FFF2-40B4-BE49-F238E27FC236}">
                  <a16:creationId xmlns:a16="http://schemas.microsoft.com/office/drawing/2014/main" id="{D4D36B32-DDE9-4552-9E78-5927D01E00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36000" y="6156000"/>
              <a:ext cx="287338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91" name="Line 91">
              <a:extLst>
                <a:ext uri="{FF2B5EF4-FFF2-40B4-BE49-F238E27FC236}">
                  <a16:creationId xmlns:a16="http://schemas.microsoft.com/office/drawing/2014/main" id="{73057226-E3DE-4ED5-A683-3DCFD06398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36000" y="6372000"/>
              <a:ext cx="2873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92" name="Line 92">
              <a:extLst>
                <a:ext uri="{FF2B5EF4-FFF2-40B4-BE49-F238E27FC236}">
                  <a16:creationId xmlns:a16="http://schemas.microsoft.com/office/drawing/2014/main" id="{139D7BBA-C896-42FF-B101-DA2B118A7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44000" y="5939358"/>
              <a:ext cx="287338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93" name="Line 93">
              <a:extLst>
                <a:ext uri="{FF2B5EF4-FFF2-40B4-BE49-F238E27FC236}">
                  <a16:creationId xmlns:a16="http://schemas.microsoft.com/office/drawing/2014/main" id="{62630E4D-DD4D-4866-AE66-E94503387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44000" y="6048000"/>
              <a:ext cx="287338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94" name="Line 95">
              <a:extLst>
                <a:ext uri="{FF2B5EF4-FFF2-40B4-BE49-F238E27FC236}">
                  <a16:creationId xmlns:a16="http://schemas.microsoft.com/office/drawing/2014/main" id="{52C6D21B-AA25-4DC9-BEC8-EB2F598DF3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44000" y="6372000"/>
              <a:ext cx="2873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21" name="Line 75">
              <a:extLst>
                <a:ext uri="{FF2B5EF4-FFF2-40B4-BE49-F238E27FC236}">
                  <a16:creationId xmlns:a16="http://schemas.microsoft.com/office/drawing/2014/main" id="{5E347CBC-FB56-4647-8B48-634F3ACDCC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36000" y="6048000"/>
              <a:ext cx="287338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22" name="Line 89">
              <a:extLst>
                <a:ext uri="{FF2B5EF4-FFF2-40B4-BE49-F238E27FC236}">
                  <a16:creationId xmlns:a16="http://schemas.microsoft.com/office/drawing/2014/main" id="{61517708-0636-4B33-8B71-70187203F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36000" y="6264000"/>
              <a:ext cx="287338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23" name="Line 89">
              <a:extLst>
                <a:ext uri="{FF2B5EF4-FFF2-40B4-BE49-F238E27FC236}">
                  <a16:creationId xmlns:a16="http://schemas.microsoft.com/office/drawing/2014/main" id="{33D330C2-D014-4F1A-BA20-F0D32F35E7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44000" y="6156000"/>
              <a:ext cx="287338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24" name="Line 89">
              <a:extLst>
                <a:ext uri="{FF2B5EF4-FFF2-40B4-BE49-F238E27FC236}">
                  <a16:creationId xmlns:a16="http://schemas.microsoft.com/office/drawing/2014/main" id="{0283C0DD-1A87-4EF2-8D6C-305DD126E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44000" y="6264000"/>
              <a:ext cx="287338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12</a:t>
            </a:fld>
            <a:endParaRPr lang="en-US" altLang="zh-CN"/>
          </a:p>
        </p:txBody>
      </p:sp>
      <p:sp>
        <p:nvSpPr>
          <p:cNvPr id="293" name="Text Box 223"/>
          <p:cNvSpPr txBox="1">
            <a:spLocks noChangeArrowheads="1"/>
          </p:cNvSpPr>
          <p:nvPr/>
        </p:nvSpPr>
        <p:spPr bwMode="auto">
          <a:xfrm>
            <a:off x="179512" y="333000"/>
            <a:ext cx="8784976" cy="26395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984250" indent="-984250">
              <a:lnSpc>
                <a:spcPct val="125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000" b="1" dirty="0">
                <a:latin typeface="宋体" panose="02010600030101010101" pitchFamily="2" charset="-122"/>
              </a:rPr>
              <a:t>右图混洗交换网的互连函数有哪些？开关元件的端口数是？网络直径是多少？离</a:t>
            </a:r>
            <a:r>
              <a:rPr lang="en-US" altLang="zh-CN" sz="2000" b="1" dirty="0">
                <a:latin typeface="宋体" panose="02010600030101010101" pitchFamily="2" charset="-122"/>
              </a:rPr>
              <a:t>3#</a:t>
            </a:r>
            <a:r>
              <a:rPr lang="zh-CN" altLang="en-US" sz="2000" b="1" dirty="0">
                <a:latin typeface="宋体" panose="02010600030101010101" pitchFamily="2" charset="-122"/>
              </a:rPr>
              <a:t>节点最远的节点是？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解：</a:t>
            </a:r>
            <a:r>
              <a:rPr lang="en-US" altLang="zh-CN" sz="2000" b="1" dirty="0" err="1">
                <a:latin typeface="宋体" panose="02010600030101010101" pitchFamily="2" charset="-122"/>
              </a:rPr>
              <a:t>f</a:t>
            </a:r>
            <a:r>
              <a:rPr lang="en-US" altLang="zh-CN" sz="2000" b="1" baseline="-18000" dirty="0" err="1">
                <a:latin typeface="宋体" panose="02010600030101010101" pitchFamily="2" charset="-122"/>
              </a:rPr>
              <a:t>Shu</a:t>
            </a:r>
            <a:r>
              <a:rPr lang="en-US" altLang="zh-CN" sz="2000" b="1" dirty="0">
                <a:latin typeface="宋体" panose="02010600030101010101" pitchFamily="2" charset="-122"/>
              </a:rPr>
              <a:t>(b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2</a:t>
            </a:r>
            <a:r>
              <a:rPr lang="en-US" altLang="zh-CN" sz="2000" b="1" dirty="0">
                <a:latin typeface="宋体" panose="02010600030101010101" pitchFamily="2" charset="-122"/>
              </a:rPr>
              <a:t>b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1</a:t>
            </a:r>
            <a:r>
              <a:rPr lang="en-US" altLang="zh-CN" sz="2000" b="1" dirty="0">
                <a:latin typeface="宋体" panose="02010600030101010101" pitchFamily="2" charset="-122"/>
              </a:rPr>
              <a:t>b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0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b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1</a:t>
            </a:r>
            <a:r>
              <a:rPr lang="en-US" altLang="zh-CN" sz="2000" b="1" dirty="0">
                <a:latin typeface="宋体" panose="02010600030101010101" pitchFamily="2" charset="-122"/>
              </a:rPr>
              <a:t>b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0</a:t>
            </a:r>
            <a:r>
              <a:rPr lang="en-US" altLang="zh-CN" sz="2000" b="1" dirty="0">
                <a:latin typeface="宋体" panose="02010600030101010101" pitchFamily="2" charset="-122"/>
              </a:rPr>
              <a:t>b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2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  <a:r>
              <a:rPr lang="en-US" altLang="zh-CN" sz="2000" b="1" dirty="0">
                <a:latin typeface="宋体" panose="02010600030101010101" pitchFamily="2" charset="-122"/>
              </a:rPr>
              <a:t>f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Cube0</a:t>
            </a:r>
            <a:r>
              <a:rPr lang="en-US" altLang="zh-CN" sz="2000" b="1" dirty="0">
                <a:latin typeface="宋体" panose="02010600030101010101" pitchFamily="2" charset="-122"/>
              </a:rPr>
              <a:t>(b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2</a:t>
            </a:r>
            <a:r>
              <a:rPr lang="en-US" altLang="zh-CN" sz="2000" b="1" dirty="0">
                <a:latin typeface="宋体" panose="02010600030101010101" pitchFamily="2" charset="-122"/>
              </a:rPr>
              <a:t>b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1</a:t>
            </a:r>
            <a:r>
              <a:rPr lang="en-US" altLang="zh-CN" sz="2000" b="1" dirty="0">
                <a:latin typeface="宋体" panose="02010600030101010101" pitchFamily="2" charset="-122"/>
              </a:rPr>
              <a:t>b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0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b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2</a:t>
            </a:r>
            <a:r>
              <a:rPr lang="en-US" altLang="zh-CN" sz="2000" b="1" dirty="0">
                <a:latin typeface="宋体" panose="02010600030101010101" pitchFamily="2" charset="-122"/>
              </a:rPr>
              <a:t>b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1</a:t>
            </a:r>
            <a:r>
              <a:rPr lang="en-US" altLang="zh-CN" sz="2000" b="1" dirty="0">
                <a:latin typeface="宋体" panose="02010600030101010101" pitchFamily="2" charset="-122"/>
              </a:rPr>
              <a:t>b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0</a:t>
            </a:r>
            <a:r>
              <a:rPr lang="zh-CN" altLang="en-US" sz="2000" b="1" dirty="0">
                <a:latin typeface="宋体" panose="02010600030101010101" pitchFamily="2" charset="-122"/>
              </a:rPr>
              <a:t>；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000" b="1" dirty="0">
                <a:latin typeface="宋体" panose="02010600030101010101" pitchFamily="2" charset="-122"/>
              </a:rPr>
              <a:t>       开关元件的端口数是</a:t>
            </a:r>
            <a:r>
              <a:rPr lang="en-US" altLang="zh-CN" sz="2000" b="1" dirty="0">
                <a:latin typeface="宋体" panose="02010600030101010101" pitchFamily="2" charset="-122"/>
              </a:rPr>
              <a:t>2+1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3</a:t>
            </a:r>
            <a:r>
              <a:rPr lang="zh-CN" altLang="en-US" sz="2000" b="1" dirty="0">
                <a:latin typeface="宋体" panose="02010600030101010101" pitchFamily="2" charset="-122"/>
              </a:rPr>
              <a:t>；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000" b="1" dirty="0">
                <a:latin typeface="宋体" panose="02010600030101010101" pitchFamily="2" charset="-122"/>
              </a:rPr>
              <a:t>       0#</a:t>
            </a:r>
            <a:r>
              <a:rPr lang="zh-CN" altLang="en-US" sz="2000" b="1" dirty="0">
                <a:latin typeface="宋体" panose="02010600030101010101" pitchFamily="2" charset="-122"/>
              </a:rPr>
              <a:t>→</a:t>
            </a:r>
            <a:r>
              <a:rPr lang="en-US" altLang="zh-CN" sz="2000" b="1" dirty="0">
                <a:latin typeface="宋体" panose="02010600030101010101" pitchFamily="2" charset="-122"/>
              </a:rPr>
              <a:t>7#</a:t>
            </a:r>
            <a:r>
              <a:rPr lang="zh-CN" altLang="en-US" sz="2000" b="1" dirty="0">
                <a:latin typeface="宋体" panose="02010600030101010101" pitchFamily="2" charset="-122"/>
              </a:rPr>
              <a:t>最远，</a:t>
            </a:r>
            <a:r>
              <a:rPr lang="en-US" altLang="zh-CN" sz="2000" b="1" dirty="0">
                <a:latin typeface="宋体" panose="02010600030101010101" pitchFamily="2" charset="-122"/>
              </a:rPr>
              <a:t>D</a:t>
            </a:r>
            <a:r>
              <a:rPr lang="zh-CN" altLang="en-US" sz="2000" b="1" dirty="0">
                <a:latin typeface="宋体" panose="02010600030101010101" pitchFamily="2" charset="-122"/>
              </a:rPr>
              <a:t>＝交换</a:t>
            </a:r>
            <a:r>
              <a:rPr lang="en-US" altLang="zh-CN" sz="2000" b="1" dirty="0">
                <a:latin typeface="宋体" panose="02010600030101010101" pitchFamily="2" charset="-122"/>
              </a:rPr>
              <a:t>3</a:t>
            </a:r>
            <a:r>
              <a:rPr lang="zh-CN" altLang="en-US" sz="2000" b="1" dirty="0">
                <a:latin typeface="宋体" panose="02010600030101010101" pitchFamily="2" charset="-122"/>
              </a:rPr>
              <a:t>次＋混洗</a:t>
            </a:r>
            <a:r>
              <a:rPr lang="en-US" altLang="zh-CN" sz="2000" b="1" dirty="0">
                <a:latin typeface="宋体" panose="02010600030101010101" pitchFamily="2" charset="-122"/>
              </a:rPr>
              <a:t>2</a:t>
            </a:r>
            <a:r>
              <a:rPr lang="zh-CN" altLang="en-US" sz="2000" b="1" dirty="0">
                <a:latin typeface="宋体" panose="02010600030101010101" pitchFamily="2" charset="-122"/>
              </a:rPr>
              <a:t>次＝</a:t>
            </a:r>
            <a:r>
              <a:rPr lang="en-US" altLang="zh-CN" sz="2000" b="1" dirty="0">
                <a:latin typeface="宋体" panose="02010600030101010101" pitchFamily="2" charset="-122"/>
              </a:rPr>
              <a:t>5</a:t>
            </a:r>
            <a:r>
              <a:rPr lang="zh-CN" altLang="en-US" sz="2000" b="1" dirty="0">
                <a:latin typeface="宋体" panose="02010600030101010101" pitchFamily="2" charset="-122"/>
              </a:rPr>
              <a:t>；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latin typeface="宋体" panose="02010600030101010101" pitchFamily="2" charset="-122"/>
              </a:rPr>
              <a:t>                           (</a:t>
            </a: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rPr>
              <a:t>000</a:t>
            </a:r>
            <a:r>
              <a:rPr lang="en-US" altLang="zh-CN" sz="1600" dirty="0">
                <a:solidFill>
                  <a:schemeClr val="accent2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─</a:t>
            </a: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rPr>
              <a:t>001</a:t>
            </a:r>
            <a:r>
              <a:rPr lang="en-US" altLang="zh-CN" sz="1600" b="1" dirty="0">
                <a:solidFill>
                  <a:srgbClr val="C00000"/>
                </a:solidFill>
                <a:highlight>
                  <a:srgbClr val="00FF00"/>
                </a:highlight>
                <a:cs typeface="Times New Roman" panose="02020603050405020304" pitchFamily="18" charset="0"/>
              </a:rPr>
              <a:t>～</a:t>
            </a: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rPr>
              <a:t>010</a:t>
            </a:r>
            <a:r>
              <a:rPr lang="en-US" altLang="zh-CN" sz="1600" dirty="0">
                <a:solidFill>
                  <a:schemeClr val="accent2"/>
                </a:solidFill>
                <a:highlight>
                  <a:srgbClr val="FFFF00"/>
                </a:highlight>
                <a:latin typeface="宋体" panose="02010600030101010101" pitchFamily="2" charset="-122"/>
                <a:sym typeface="+mn-ea"/>
              </a:rPr>
              <a:t>─</a:t>
            </a: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rPr>
              <a:t>011</a:t>
            </a:r>
            <a:r>
              <a:rPr lang="en-US" altLang="zh-CN" sz="1600" b="1" dirty="0">
                <a:solidFill>
                  <a:srgbClr val="C00000"/>
                </a:solidFill>
                <a:highlight>
                  <a:srgbClr val="00FF00"/>
                </a:highlight>
                <a:cs typeface="Times New Roman" panose="02020603050405020304" pitchFamily="18" charset="0"/>
                <a:sym typeface="+mn-ea"/>
              </a:rPr>
              <a:t>～</a:t>
            </a: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rPr>
              <a:t>110</a:t>
            </a:r>
            <a:r>
              <a:rPr lang="en-US" altLang="zh-CN" sz="1600" dirty="0">
                <a:solidFill>
                  <a:schemeClr val="accent2"/>
                </a:solidFill>
                <a:highlight>
                  <a:srgbClr val="FFFF00"/>
                </a:highlight>
                <a:latin typeface="宋体" panose="02010600030101010101" pitchFamily="2" charset="-122"/>
                <a:sym typeface="+mn-ea"/>
              </a:rPr>
              <a:t>─</a:t>
            </a: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rPr>
              <a:t>111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000" b="1" dirty="0">
                <a:latin typeface="宋体" panose="02010600030101010101" pitchFamily="2" charset="-122"/>
              </a:rPr>
              <a:t>       </a:t>
            </a:r>
            <a:r>
              <a:rPr lang="zh-CN" altLang="en-US" sz="2000" b="1" dirty="0">
                <a:latin typeface="宋体" panose="02010600030101010101" pitchFamily="2" charset="-122"/>
              </a:rPr>
              <a:t>离</a:t>
            </a:r>
            <a:r>
              <a:rPr lang="en-US" altLang="zh-CN" sz="2000" b="1" dirty="0">
                <a:latin typeface="宋体" panose="02010600030101010101" pitchFamily="2" charset="-122"/>
              </a:rPr>
              <a:t>3#</a:t>
            </a:r>
            <a:r>
              <a:rPr lang="zh-CN" altLang="en-US" sz="2000" b="1" dirty="0">
                <a:latin typeface="宋体" panose="02010600030101010101" pitchFamily="2" charset="-122"/>
              </a:rPr>
              <a:t>节点最远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枚举达到所有节点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</a:rPr>
              <a:t>的节点是</a:t>
            </a:r>
            <a:r>
              <a:rPr lang="en-US" altLang="zh-CN" sz="2000" b="1" dirty="0">
                <a:latin typeface="宋体" panose="02010600030101010101" pitchFamily="2" charset="-122"/>
              </a:rPr>
              <a:t>0#</a:t>
            </a:r>
            <a:r>
              <a:rPr lang="zh-CN" altLang="en-US" sz="2000" b="1" dirty="0">
                <a:latin typeface="宋体" panose="02010600030101010101" pitchFamily="2" charset="-122"/>
              </a:rPr>
              <a:t>。</a:t>
            </a:r>
            <a:endParaRPr lang="en-US" altLang="zh-CN" sz="1600" b="1" dirty="0">
              <a:latin typeface="宋体" panose="02010600030101010101" pitchFamily="2" charset="-122"/>
              <a:sym typeface="+mn-ea"/>
            </a:endParaRPr>
          </a:p>
        </p:txBody>
      </p:sp>
      <p:cxnSp>
        <p:nvCxnSpPr>
          <p:cNvPr id="296" name="直接连接符 295"/>
          <p:cNvCxnSpPr/>
          <p:nvPr/>
        </p:nvCxnSpPr>
        <p:spPr bwMode="auto">
          <a:xfrm>
            <a:off x="5747148" y="1220148"/>
            <a:ext cx="1800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BEAB50-5D9F-43AF-97EC-920B3717AE34}"/>
              </a:ext>
            </a:extLst>
          </p:cNvPr>
          <p:cNvGrpSpPr/>
          <p:nvPr/>
        </p:nvGrpSpPr>
        <p:grpSpPr>
          <a:xfrm>
            <a:off x="6947690" y="765000"/>
            <a:ext cx="1728310" cy="1691640"/>
            <a:chOff x="6840220" y="938210"/>
            <a:chExt cx="1728310" cy="1691640"/>
          </a:xfrm>
        </p:grpSpPr>
        <p:sp>
          <p:nvSpPr>
            <p:cNvPr id="10" name="Text Box 339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7524115" y="938210"/>
              <a:ext cx="360045" cy="179705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000</a:t>
              </a:r>
            </a:p>
          </p:txBody>
        </p:sp>
        <p:sp>
          <p:nvSpPr>
            <p:cNvPr id="12" name="Text Box 339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7524115" y="1370010"/>
              <a:ext cx="360045" cy="179705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010</a:t>
              </a:r>
            </a:p>
          </p:txBody>
        </p:sp>
        <p:sp>
          <p:nvSpPr>
            <p:cNvPr id="13" name="Text Box 339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7524115" y="1585910"/>
              <a:ext cx="360045" cy="179705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011</a:t>
              </a:r>
            </a:p>
          </p:txBody>
        </p:sp>
        <p:sp>
          <p:nvSpPr>
            <p:cNvPr id="8" name="Text Box 339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7524115" y="1801810"/>
              <a:ext cx="360045" cy="179705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100</a:t>
              </a:r>
            </a:p>
          </p:txBody>
        </p:sp>
        <p:sp>
          <p:nvSpPr>
            <p:cNvPr id="35" name="Text Box 339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7524115" y="2018345"/>
              <a:ext cx="360045" cy="179705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101</a:t>
              </a:r>
            </a:p>
          </p:txBody>
        </p:sp>
        <p:sp>
          <p:nvSpPr>
            <p:cNvPr id="36" name="Text Box 339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7524115" y="2234245"/>
              <a:ext cx="360045" cy="179705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110</a:t>
              </a:r>
            </a:p>
          </p:txBody>
        </p:sp>
        <p:sp>
          <p:nvSpPr>
            <p:cNvPr id="37" name="Text Box 339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7524115" y="2450145"/>
              <a:ext cx="360045" cy="179705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111</a:t>
              </a:r>
            </a:p>
          </p:txBody>
        </p:sp>
        <p:sp>
          <p:nvSpPr>
            <p:cNvPr id="71" name="Text Box 339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7524115" y="1154110"/>
              <a:ext cx="360045" cy="179705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001</a:t>
              </a:r>
            </a:p>
          </p:txBody>
        </p:sp>
        <p:cxnSp>
          <p:nvCxnSpPr>
            <p:cNvPr id="122" name="直接连接符 121"/>
            <p:cNvCxnSpPr/>
            <p:nvPr>
              <p:custDataLst>
                <p:tags r:id="rId30"/>
              </p:custDataLst>
            </p:nvPr>
          </p:nvCxnSpPr>
          <p:spPr bwMode="auto">
            <a:xfrm>
              <a:off x="6983730" y="1082355"/>
              <a:ext cx="360045" cy="2159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直接连接符 133"/>
            <p:cNvCxnSpPr/>
            <p:nvPr>
              <p:custDataLst>
                <p:tags r:id="rId31"/>
              </p:custDataLst>
            </p:nvPr>
          </p:nvCxnSpPr>
          <p:spPr bwMode="auto">
            <a:xfrm flipH="1">
              <a:off x="7343775" y="974405"/>
              <a:ext cx="17970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5" name="直接连接符 134"/>
            <p:cNvCxnSpPr/>
            <p:nvPr>
              <p:custDataLst>
                <p:tags r:id="rId32"/>
              </p:custDataLst>
            </p:nvPr>
          </p:nvCxnSpPr>
          <p:spPr bwMode="auto">
            <a:xfrm>
              <a:off x="7343775" y="1082355"/>
              <a:ext cx="17970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6" name="直接连接符 135"/>
            <p:cNvCxnSpPr/>
            <p:nvPr>
              <p:custDataLst>
                <p:tags r:id="rId33"/>
              </p:custDataLst>
            </p:nvPr>
          </p:nvCxnSpPr>
          <p:spPr bwMode="auto">
            <a:xfrm>
              <a:off x="6840220" y="1082355"/>
              <a:ext cx="14414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直接连接符 136"/>
            <p:cNvCxnSpPr/>
            <p:nvPr>
              <p:custDataLst>
                <p:tags r:id="rId34"/>
              </p:custDataLst>
            </p:nvPr>
          </p:nvCxnSpPr>
          <p:spPr bwMode="auto">
            <a:xfrm>
              <a:off x="6840220" y="974405"/>
              <a:ext cx="0" cy="10795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直接连接符 137"/>
            <p:cNvCxnSpPr/>
            <p:nvPr>
              <p:custDataLst>
                <p:tags r:id="rId35"/>
              </p:custDataLst>
            </p:nvPr>
          </p:nvCxnSpPr>
          <p:spPr bwMode="auto">
            <a:xfrm>
              <a:off x="6840220" y="974405"/>
              <a:ext cx="50419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直接连接符 138"/>
            <p:cNvCxnSpPr/>
            <p:nvPr>
              <p:custDataLst>
                <p:tags r:id="rId36"/>
              </p:custDataLst>
            </p:nvPr>
          </p:nvCxnSpPr>
          <p:spPr bwMode="auto">
            <a:xfrm flipH="1">
              <a:off x="7343775" y="1190305"/>
              <a:ext cx="17970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0" name="直接连接符 139"/>
            <p:cNvCxnSpPr/>
            <p:nvPr>
              <p:custDataLst>
                <p:tags r:id="rId37"/>
              </p:custDataLst>
            </p:nvPr>
          </p:nvCxnSpPr>
          <p:spPr bwMode="auto">
            <a:xfrm>
              <a:off x="7343775" y="1298255"/>
              <a:ext cx="17970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1" name="直接连接符 140"/>
            <p:cNvCxnSpPr/>
            <p:nvPr>
              <p:custDataLst>
                <p:tags r:id="rId38"/>
              </p:custDataLst>
            </p:nvPr>
          </p:nvCxnSpPr>
          <p:spPr bwMode="auto">
            <a:xfrm>
              <a:off x="6840220" y="1298255"/>
              <a:ext cx="14414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直接连接符 141"/>
            <p:cNvCxnSpPr/>
            <p:nvPr>
              <p:custDataLst>
                <p:tags r:id="rId39"/>
              </p:custDataLst>
            </p:nvPr>
          </p:nvCxnSpPr>
          <p:spPr bwMode="auto">
            <a:xfrm>
              <a:off x="6840220" y="1190305"/>
              <a:ext cx="0" cy="10795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直接连接符 142"/>
            <p:cNvCxnSpPr/>
            <p:nvPr>
              <p:custDataLst>
                <p:tags r:id="rId40"/>
              </p:custDataLst>
            </p:nvPr>
          </p:nvCxnSpPr>
          <p:spPr bwMode="auto">
            <a:xfrm>
              <a:off x="6840220" y="1190305"/>
              <a:ext cx="50419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直接连接符 143"/>
            <p:cNvCxnSpPr/>
            <p:nvPr>
              <p:custDataLst>
                <p:tags r:id="rId41"/>
              </p:custDataLst>
            </p:nvPr>
          </p:nvCxnSpPr>
          <p:spPr bwMode="auto">
            <a:xfrm flipH="1">
              <a:off x="7343775" y="1406205"/>
              <a:ext cx="17970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5" name="直接连接符 144"/>
            <p:cNvCxnSpPr/>
            <p:nvPr>
              <p:custDataLst>
                <p:tags r:id="rId42"/>
              </p:custDataLst>
            </p:nvPr>
          </p:nvCxnSpPr>
          <p:spPr bwMode="auto">
            <a:xfrm>
              <a:off x="7343775" y="1514155"/>
              <a:ext cx="17970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6" name="直接连接符 145"/>
            <p:cNvCxnSpPr/>
            <p:nvPr>
              <p:custDataLst>
                <p:tags r:id="rId43"/>
              </p:custDataLst>
            </p:nvPr>
          </p:nvCxnSpPr>
          <p:spPr bwMode="auto">
            <a:xfrm>
              <a:off x="6840220" y="1514155"/>
              <a:ext cx="14414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直接连接符 146"/>
            <p:cNvCxnSpPr/>
            <p:nvPr>
              <p:custDataLst>
                <p:tags r:id="rId44"/>
              </p:custDataLst>
            </p:nvPr>
          </p:nvCxnSpPr>
          <p:spPr bwMode="auto">
            <a:xfrm>
              <a:off x="6840220" y="1406205"/>
              <a:ext cx="0" cy="10795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直接连接符 147"/>
            <p:cNvCxnSpPr/>
            <p:nvPr>
              <p:custDataLst>
                <p:tags r:id="rId45"/>
              </p:custDataLst>
            </p:nvPr>
          </p:nvCxnSpPr>
          <p:spPr bwMode="auto">
            <a:xfrm>
              <a:off x="6840220" y="1406205"/>
              <a:ext cx="50419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直接连接符 148"/>
            <p:cNvCxnSpPr/>
            <p:nvPr>
              <p:custDataLst>
                <p:tags r:id="rId46"/>
              </p:custDataLst>
            </p:nvPr>
          </p:nvCxnSpPr>
          <p:spPr bwMode="auto">
            <a:xfrm flipH="1">
              <a:off x="7343775" y="1622105"/>
              <a:ext cx="17970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0" name="直接连接符 149"/>
            <p:cNvCxnSpPr/>
            <p:nvPr>
              <p:custDataLst>
                <p:tags r:id="rId47"/>
              </p:custDataLst>
            </p:nvPr>
          </p:nvCxnSpPr>
          <p:spPr bwMode="auto">
            <a:xfrm>
              <a:off x="7343775" y="1730055"/>
              <a:ext cx="17970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1" name="直接连接符 150"/>
            <p:cNvCxnSpPr/>
            <p:nvPr>
              <p:custDataLst>
                <p:tags r:id="rId48"/>
              </p:custDataLst>
            </p:nvPr>
          </p:nvCxnSpPr>
          <p:spPr bwMode="auto">
            <a:xfrm>
              <a:off x="6840220" y="1730055"/>
              <a:ext cx="14414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直接连接符 151"/>
            <p:cNvCxnSpPr/>
            <p:nvPr>
              <p:custDataLst>
                <p:tags r:id="rId49"/>
              </p:custDataLst>
            </p:nvPr>
          </p:nvCxnSpPr>
          <p:spPr bwMode="auto">
            <a:xfrm>
              <a:off x="6840220" y="1622105"/>
              <a:ext cx="0" cy="10795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连接符 152"/>
            <p:cNvCxnSpPr/>
            <p:nvPr>
              <p:custDataLst>
                <p:tags r:id="rId50"/>
              </p:custDataLst>
            </p:nvPr>
          </p:nvCxnSpPr>
          <p:spPr bwMode="auto">
            <a:xfrm>
              <a:off x="6840220" y="1622105"/>
              <a:ext cx="50419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直接连接符 153"/>
            <p:cNvCxnSpPr/>
            <p:nvPr>
              <p:custDataLst>
                <p:tags r:id="rId51"/>
              </p:custDataLst>
            </p:nvPr>
          </p:nvCxnSpPr>
          <p:spPr bwMode="auto">
            <a:xfrm flipH="1">
              <a:off x="7343775" y="1838640"/>
              <a:ext cx="17970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5" name="直接连接符 154"/>
            <p:cNvCxnSpPr/>
            <p:nvPr>
              <p:custDataLst>
                <p:tags r:id="rId52"/>
              </p:custDataLst>
            </p:nvPr>
          </p:nvCxnSpPr>
          <p:spPr bwMode="auto">
            <a:xfrm>
              <a:off x="7343775" y="1946590"/>
              <a:ext cx="17970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6" name="直接连接符 155"/>
            <p:cNvCxnSpPr/>
            <p:nvPr>
              <p:custDataLst>
                <p:tags r:id="rId53"/>
              </p:custDataLst>
            </p:nvPr>
          </p:nvCxnSpPr>
          <p:spPr bwMode="auto">
            <a:xfrm>
              <a:off x="6840220" y="1946590"/>
              <a:ext cx="14414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直接连接符 156"/>
            <p:cNvCxnSpPr/>
            <p:nvPr>
              <p:custDataLst>
                <p:tags r:id="rId54"/>
              </p:custDataLst>
            </p:nvPr>
          </p:nvCxnSpPr>
          <p:spPr bwMode="auto">
            <a:xfrm>
              <a:off x="6840220" y="1838640"/>
              <a:ext cx="0" cy="10795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直接连接符 157"/>
            <p:cNvCxnSpPr/>
            <p:nvPr>
              <p:custDataLst>
                <p:tags r:id="rId55"/>
              </p:custDataLst>
            </p:nvPr>
          </p:nvCxnSpPr>
          <p:spPr bwMode="auto">
            <a:xfrm>
              <a:off x="6840220" y="1838640"/>
              <a:ext cx="50419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直接连接符 158"/>
            <p:cNvCxnSpPr/>
            <p:nvPr>
              <p:custDataLst>
                <p:tags r:id="rId56"/>
              </p:custDataLst>
            </p:nvPr>
          </p:nvCxnSpPr>
          <p:spPr bwMode="auto">
            <a:xfrm flipH="1">
              <a:off x="7343775" y="2054540"/>
              <a:ext cx="17970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0" name="直接连接符 159"/>
            <p:cNvCxnSpPr/>
            <p:nvPr>
              <p:custDataLst>
                <p:tags r:id="rId57"/>
              </p:custDataLst>
            </p:nvPr>
          </p:nvCxnSpPr>
          <p:spPr bwMode="auto">
            <a:xfrm>
              <a:off x="7343775" y="2162490"/>
              <a:ext cx="17970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1" name="直接连接符 160"/>
            <p:cNvCxnSpPr/>
            <p:nvPr>
              <p:custDataLst>
                <p:tags r:id="rId58"/>
              </p:custDataLst>
            </p:nvPr>
          </p:nvCxnSpPr>
          <p:spPr bwMode="auto">
            <a:xfrm>
              <a:off x="6840220" y="2162490"/>
              <a:ext cx="14414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直接连接符 161"/>
            <p:cNvCxnSpPr/>
            <p:nvPr>
              <p:custDataLst>
                <p:tags r:id="rId59"/>
              </p:custDataLst>
            </p:nvPr>
          </p:nvCxnSpPr>
          <p:spPr bwMode="auto">
            <a:xfrm>
              <a:off x="6840220" y="2054540"/>
              <a:ext cx="0" cy="10795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直接连接符 162"/>
            <p:cNvCxnSpPr/>
            <p:nvPr>
              <p:custDataLst>
                <p:tags r:id="rId60"/>
              </p:custDataLst>
            </p:nvPr>
          </p:nvCxnSpPr>
          <p:spPr bwMode="auto">
            <a:xfrm>
              <a:off x="6840220" y="2054540"/>
              <a:ext cx="50419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直接连接符 163"/>
            <p:cNvCxnSpPr/>
            <p:nvPr>
              <p:custDataLst>
                <p:tags r:id="rId61"/>
              </p:custDataLst>
            </p:nvPr>
          </p:nvCxnSpPr>
          <p:spPr bwMode="auto">
            <a:xfrm flipH="1">
              <a:off x="7343775" y="2270440"/>
              <a:ext cx="17970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5" name="直接连接符 164"/>
            <p:cNvCxnSpPr/>
            <p:nvPr>
              <p:custDataLst>
                <p:tags r:id="rId62"/>
              </p:custDataLst>
            </p:nvPr>
          </p:nvCxnSpPr>
          <p:spPr bwMode="auto">
            <a:xfrm>
              <a:off x="7343775" y="2378390"/>
              <a:ext cx="17970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6" name="直接连接符 165"/>
            <p:cNvCxnSpPr/>
            <p:nvPr>
              <p:custDataLst>
                <p:tags r:id="rId63"/>
              </p:custDataLst>
            </p:nvPr>
          </p:nvCxnSpPr>
          <p:spPr bwMode="auto">
            <a:xfrm>
              <a:off x="6840220" y="2378390"/>
              <a:ext cx="14414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直接连接符 166"/>
            <p:cNvCxnSpPr/>
            <p:nvPr>
              <p:custDataLst>
                <p:tags r:id="rId64"/>
              </p:custDataLst>
            </p:nvPr>
          </p:nvCxnSpPr>
          <p:spPr bwMode="auto">
            <a:xfrm>
              <a:off x="6840220" y="2270440"/>
              <a:ext cx="0" cy="10795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直接连接符 167"/>
            <p:cNvCxnSpPr/>
            <p:nvPr>
              <p:custDataLst>
                <p:tags r:id="rId65"/>
              </p:custDataLst>
            </p:nvPr>
          </p:nvCxnSpPr>
          <p:spPr bwMode="auto">
            <a:xfrm>
              <a:off x="6840220" y="2270440"/>
              <a:ext cx="50419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9" name="直接连接符 168"/>
            <p:cNvCxnSpPr/>
            <p:nvPr>
              <p:custDataLst>
                <p:tags r:id="rId66"/>
              </p:custDataLst>
            </p:nvPr>
          </p:nvCxnSpPr>
          <p:spPr bwMode="auto">
            <a:xfrm flipH="1">
              <a:off x="7343775" y="2486340"/>
              <a:ext cx="17970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0" name="直接连接符 169"/>
            <p:cNvCxnSpPr/>
            <p:nvPr>
              <p:custDataLst>
                <p:tags r:id="rId67"/>
              </p:custDataLst>
            </p:nvPr>
          </p:nvCxnSpPr>
          <p:spPr bwMode="auto">
            <a:xfrm>
              <a:off x="7343775" y="2594290"/>
              <a:ext cx="17970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1" name="直接连接符 170"/>
            <p:cNvCxnSpPr/>
            <p:nvPr>
              <p:custDataLst>
                <p:tags r:id="rId68"/>
              </p:custDataLst>
            </p:nvPr>
          </p:nvCxnSpPr>
          <p:spPr bwMode="auto">
            <a:xfrm>
              <a:off x="6840220" y="2594290"/>
              <a:ext cx="14414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2" name="直接连接符 171"/>
            <p:cNvCxnSpPr/>
            <p:nvPr>
              <p:custDataLst>
                <p:tags r:id="rId69"/>
              </p:custDataLst>
            </p:nvPr>
          </p:nvCxnSpPr>
          <p:spPr bwMode="auto">
            <a:xfrm>
              <a:off x="6840220" y="2486340"/>
              <a:ext cx="0" cy="10795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3" name="直接连接符 172"/>
            <p:cNvCxnSpPr/>
            <p:nvPr>
              <p:custDataLst>
                <p:tags r:id="rId70"/>
              </p:custDataLst>
            </p:nvPr>
          </p:nvCxnSpPr>
          <p:spPr bwMode="auto">
            <a:xfrm>
              <a:off x="6840220" y="2486340"/>
              <a:ext cx="50419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4" name="直接连接符 173"/>
            <p:cNvCxnSpPr/>
            <p:nvPr>
              <p:custDataLst>
                <p:tags r:id="rId71"/>
              </p:custDataLst>
            </p:nvPr>
          </p:nvCxnSpPr>
          <p:spPr bwMode="auto">
            <a:xfrm flipV="1">
              <a:off x="6983730" y="1082355"/>
              <a:ext cx="360045" cy="2159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5" name="直接连接符 174"/>
            <p:cNvCxnSpPr/>
            <p:nvPr>
              <p:custDataLst>
                <p:tags r:id="rId72"/>
              </p:custDataLst>
            </p:nvPr>
          </p:nvCxnSpPr>
          <p:spPr bwMode="auto">
            <a:xfrm>
              <a:off x="6983730" y="1514155"/>
              <a:ext cx="360045" cy="2159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6" name="直接连接符 175"/>
            <p:cNvCxnSpPr/>
            <p:nvPr>
              <p:custDataLst>
                <p:tags r:id="rId73"/>
              </p:custDataLst>
            </p:nvPr>
          </p:nvCxnSpPr>
          <p:spPr bwMode="auto">
            <a:xfrm flipV="1">
              <a:off x="6983730" y="1514155"/>
              <a:ext cx="360045" cy="2159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7" name="直接连接符 176"/>
            <p:cNvCxnSpPr/>
            <p:nvPr>
              <p:custDataLst>
                <p:tags r:id="rId74"/>
              </p:custDataLst>
            </p:nvPr>
          </p:nvCxnSpPr>
          <p:spPr bwMode="auto">
            <a:xfrm>
              <a:off x="6983730" y="1946590"/>
              <a:ext cx="360045" cy="2159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8" name="直接连接符 177"/>
            <p:cNvCxnSpPr/>
            <p:nvPr>
              <p:custDataLst>
                <p:tags r:id="rId75"/>
              </p:custDataLst>
            </p:nvPr>
          </p:nvCxnSpPr>
          <p:spPr bwMode="auto">
            <a:xfrm flipV="1">
              <a:off x="6983730" y="1946590"/>
              <a:ext cx="360045" cy="2159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9" name="直接连接符 178"/>
            <p:cNvCxnSpPr/>
            <p:nvPr>
              <p:custDataLst>
                <p:tags r:id="rId76"/>
              </p:custDataLst>
            </p:nvPr>
          </p:nvCxnSpPr>
          <p:spPr bwMode="auto">
            <a:xfrm>
              <a:off x="6983730" y="2378390"/>
              <a:ext cx="360045" cy="2159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0" name="直接连接符 179"/>
            <p:cNvCxnSpPr/>
            <p:nvPr>
              <p:custDataLst>
                <p:tags r:id="rId77"/>
              </p:custDataLst>
            </p:nvPr>
          </p:nvCxnSpPr>
          <p:spPr bwMode="auto">
            <a:xfrm flipV="1">
              <a:off x="6983730" y="2378390"/>
              <a:ext cx="360045" cy="2159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直接连接符 5"/>
            <p:cNvCxnSpPr/>
            <p:nvPr>
              <p:custDataLst>
                <p:tags r:id="rId78"/>
              </p:custDataLst>
            </p:nvPr>
          </p:nvCxnSpPr>
          <p:spPr bwMode="auto">
            <a:xfrm>
              <a:off x="7884000" y="974405"/>
              <a:ext cx="17970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4" name="直接连接符 83"/>
            <p:cNvCxnSpPr/>
            <p:nvPr>
              <p:custDataLst>
                <p:tags r:id="rId79"/>
              </p:custDataLst>
            </p:nvPr>
          </p:nvCxnSpPr>
          <p:spPr bwMode="auto">
            <a:xfrm>
              <a:off x="7884000" y="1190305"/>
              <a:ext cx="17970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1" name="直接连接符 90"/>
            <p:cNvCxnSpPr/>
            <p:nvPr>
              <p:custDataLst>
                <p:tags r:id="rId80"/>
              </p:custDataLst>
            </p:nvPr>
          </p:nvCxnSpPr>
          <p:spPr bwMode="auto">
            <a:xfrm flipH="1">
              <a:off x="7884000" y="1082355"/>
              <a:ext cx="68389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" name="直接连接符 8"/>
            <p:cNvCxnSpPr/>
            <p:nvPr>
              <p:custDataLst>
                <p:tags r:id="rId81"/>
              </p:custDataLst>
            </p:nvPr>
          </p:nvCxnSpPr>
          <p:spPr bwMode="auto">
            <a:xfrm>
              <a:off x="8424385" y="974405"/>
              <a:ext cx="14414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>
              <p:custDataLst>
                <p:tags r:id="rId82"/>
              </p:custDataLst>
            </p:nvPr>
          </p:nvCxnSpPr>
          <p:spPr bwMode="auto">
            <a:xfrm>
              <a:off x="8424385" y="1190305"/>
              <a:ext cx="14414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/>
            <p:nvPr>
              <p:custDataLst>
                <p:tags r:id="rId83"/>
              </p:custDataLst>
            </p:nvPr>
          </p:nvCxnSpPr>
          <p:spPr bwMode="auto">
            <a:xfrm>
              <a:off x="8568530" y="974405"/>
              <a:ext cx="0" cy="10795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>
              <p:custDataLst>
                <p:tags r:id="rId84"/>
              </p:custDataLst>
            </p:nvPr>
          </p:nvCxnSpPr>
          <p:spPr bwMode="auto">
            <a:xfrm flipH="1">
              <a:off x="7884000" y="1298255"/>
              <a:ext cx="68389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2" name="直接连接符 101"/>
            <p:cNvCxnSpPr/>
            <p:nvPr>
              <p:custDataLst>
                <p:tags r:id="rId85"/>
              </p:custDataLst>
            </p:nvPr>
          </p:nvCxnSpPr>
          <p:spPr bwMode="auto">
            <a:xfrm>
              <a:off x="8568530" y="1190305"/>
              <a:ext cx="0" cy="10795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>
              <p:custDataLst>
                <p:tags r:id="rId86"/>
              </p:custDataLst>
            </p:nvPr>
          </p:nvCxnSpPr>
          <p:spPr bwMode="auto">
            <a:xfrm>
              <a:off x="8064340" y="974405"/>
              <a:ext cx="36004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直接连接符 104"/>
            <p:cNvCxnSpPr/>
            <p:nvPr>
              <p:custDataLst>
                <p:tags r:id="rId87"/>
              </p:custDataLst>
            </p:nvPr>
          </p:nvCxnSpPr>
          <p:spPr bwMode="auto">
            <a:xfrm>
              <a:off x="7884000" y="1406205"/>
              <a:ext cx="17970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" name="直接连接符 14"/>
            <p:cNvCxnSpPr/>
            <p:nvPr>
              <p:custDataLst>
                <p:tags r:id="rId88"/>
              </p:custDataLst>
            </p:nvPr>
          </p:nvCxnSpPr>
          <p:spPr bwMode="auto">
            <a:xfrm>
              <a:off x="7884000" y="1622105"/>
              <a:ext cx="17970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" name="直接连接符 15"/>
            <p:cNvCxnSpPr/>
            <p:nvPr>
              <p:custDataLst>
                <p:tags r:id="rId89"/>
              </p:custDataLst>
            </p:nvPr>
          </p:nvCxnSpPr>
          <p:spPr bwMode="auto">
            <a:xfrm flipH="1">
              <a:off x="7884000" y="1514155"/>
              <a:ext cx="68389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8" name="直接连接符 107"/>
            <p:cNvCxnSpPr/>
            <p:nvPr>
              <p:custDataLst>
                <p:tags r:id="rId90"/>
              </p:custDataLst>
            </p:nvPr>
          </p:nvCxnSpPr>
          <p:spPr bwMode="auto">
            <a:xfrm>
              <a:off x="8424385" y="1406205"/>
              <a:ext cx="14414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直接连接符 108"/>
            <p:cNvCxnSpPr/>
            <p:nvPr>
              <p:custDataLst>
                <p:tags r:id="rId91"/>
              </p:custDataLst>
            </p:nvPr>
          </p:nvCxnSpPr>
          <p:spPr bwMode="auto">
            <a:xfrm>
              <a:off x="8424385" y="1622105"/>
              <a:ext cx="14414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直接连接符 109"/>
            <p:cNvCxnSpPr/>
            <p:nvPr>
              <p:custDataLst>
                <p:tags r:id="rId92"/>
              </p:custDataLst>
            </p:nvPr>
          </p:nvCxnSpPr>
          <p:spPr bwMode="auto">
            <a:xfrm>
              <a:off x="8568530" y="1406205"/>
              <a:ext cx="0" cy="10795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直接连接符 110"/>
            <p:cNvCxnSpPr/>
            <p:nvPr>
              <p:custDataLst>
                <p:tags r:id="rId93"/>
              </p:custDataLst>
            </p:nvPr>
          </p:nvCxnSpPr>
          <p:spPr bwMode="auto">
            <a:xfrm flipH="1">
              <a:off x="7884000" y="1730055"/>
              <a:ext cx="68389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2" name="直接连接符 111"/>
            <p:cNvCxnSpPr/>
            <p:nvPr>
              <p:custDataLst>
                <p:tags r:id="rId94"/>
              </p:custDataLst>
            </p:nvPr>
          </p:nvCxnSpPr>
          <p:spPr bwMode="auto">
            <a:xfrm>
              <a:off x="8568530" y="1622105"/>
              <a:ext cx="0" cy="10795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直接连接符 112"/>
            <p:cNvCxnSpPr/>
            <p:nvPr>
              <p:custDataLst>
                <p:tags r:id="rId95"/>
              </p:custDataLst>
            </p:nvPr>
          </p:nvCxnSpPr>
          <p:spPr bwMode="auto">
            <a:xfrm>
              <a:off x="8064340" y="1190305"/>
              <a:ext cx="360045" cy="2159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直接连接符 113"/>
            <p:cNvCxnSpPr/>
            <p:nvPr>
              <p:custDataLst>
                <p:tags r:id="rId96"/>
              </p:custDataLst>
            </p:nvPr>
          </p:nvCxnSpPr>
          <p:spPr bwMode="auto">
            <a:xfrm>
              <a:off x="7884000" y="1838005"/>
              <a:ext cx="17970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5" name="直接连接符 114"/>
            <p:cNvCxnSpPr/>
            <p:nvPr>
              <p:custDataLst>
                <p:tags r:id="rId97"/>
              </p:custDataLst>
            </p:nvPr>
          </p:nvCxnSpPr>
          <p:spPr bwMode="auto">
            <a:xfrm>
              <a:off x="7884000" y="2053905"/>
              <a:ext cx="17970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6" name="直接连接符 115"/>
            <p:cNvCxnSpPr/>
            <p:nvPr>
              <p:custDataLst>
                <p:tags r:id="rId98"/>
              </p:custDataLst>
            </p:nvPr>
          </p:nvCxnSpPr>
          <p:spPr bwMode="auto">
            <a:xfrm flipH="1">
              <a:off x="7884000" y="1945955"/>
              <a:ext cx="68389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7" name="直接连接符 116"/>
            <p:cNvCxnSpPr/>
            <p:nvPr>
              <p:custDataLst>
                <p:tags r:id="rId99"/>
              </p:custDataLst>
            </p:nvPr>
          </p:nvCxnSpPr>
          <p:spPr bwMode="auto">
            <a:xfrm>
              <a:off x="8424385" y="1838005"/>
              <a:ext cx="14414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直接连接符 117"/>
            <p:cNvCxnSpPr/>
            <p:nvPr>
              <p:custDataLst>
                <p:tags r:id="rId100"/>
              </p:custDataLst>
            </p:nvPr>
          </p:nvCxnSpPr>
          <p:spPr bwMode="auto">
            <a:xfrm>
              <a:off x="8424385" y="2053905"/>
              <a:ext cx="14414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直接连接符 118"/>
            <p:cNvCxnSpPr/>
            <p:nvPr>
              <p:custDataLst>
                <p:tags r:id="rId101"/>
              </p:custDataLst>
            </p:nvPr>
          </p:nvCxnSpPr>
          <p:spPr bwMode="auto">
            <a:xfrm>
              <a:off x="8568530" y="1838005"/>
              <a:ext cx="0" cy="10795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直接连接符 119"/>
            <p:cNvCxnSpPr/>
            <p:nvPr>
              <p:custDataLst>
                <p:tags r:id="rId102"/>
              </p:custDataLst>
            </p:nvPr>
          </p:nvCxnSpPr>
          <p:spPr bwMode="auto">
            <a:xfrm flipH="1">
              <a:off x="7884000" y="2161855"/>
              <a:ext cx="68389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1" name="直接连接符 120"/>
            <p:cNvCxnSpPr/>
            <p:nvPr>
              <p:custDataLst>
                <p:tags r:id="rId103"/>
              </p:custDataLst>
            </p:nvPr>
          </p:nvCxnSpPr>
          <p:spPr bwMode="auto">
            <a:xfrm>
              <a:off x="8568530" y="2053905"/>
              <a:ext cx="0" cy="10795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直接连接符 122"/>
            <p:cNvCxnSpPr/>
            <p:nvPr>
              <p:custDataLst>
                <p:tags r:id="rId104"/>
              </p:custDataLst>
            </p:nvPr>
          </p:nvCxnSpPr>
          <p:spPr bwMode="auto">
            <a:xfrm>
              <a:off x="7884000" y="2269805"/>
              <a:ext cx="17970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4" name="直接连接符 123"/>
            <p:cNvCxnSpPr/>
            <p:nvPr>
              <p:custDataLst>
                <p:tags r:id="rId105"/>
              </p:custDataLst>
            </p:nvPr>
          </p:nvCxnSpPr>
          <p:spPr bwMode="auto">
            <a:xfrm>
              <a:off x="7884000" y="2486340"/>
              <a:ext cx="17970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5" name="直接连接符 124"/>
            <p:cNvCxnSpPr/>
            <p:nvPr>
              <p:custDataLst>
                <p:tags r:id="rId106"/>
              </p:custDataLst>
            </p:nvPr>
          </p:nvCxnSpPr>
          <p:spPr bwMode="auto">
            <a:xfrm flipH="1">
              <a:off x="7884000" y="2378390"/>
              <a:ext cx="68389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6" name="直接连接符 125"/>
            <p:cNvCxnSpPr/>
            <p:nvPr>
              <p:custDataLst>
                <p:tags r:id="rId107"/>
              </p:custDataLst>
            </p:nvPr>
          </p:nvCxnSpPr>
          <p:spPr bwMode="auto">
            <a:xfrm>
              <a:off x="8424385" y="2269805"/>
              <a:ext cx="14414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直接连接符 126"/>
            <p:cNvCxnSpPr/>
            <p:nvPr>
              <p:custDataLst>
                <p:tags r:id="rId108"/>
              </p:custDataLst>
            </p:nvPr>
          </p:nvCxnSpPr>
          <p:spPr bwMode="auto">
            <a:xfrm>
              <a:off x="8424385" y="2486340"/>
              <a:ext cx="14414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直接连接符 127"/>
            <p:cNvCxnSpPr/>
            <p:nvPr>
              <p:custDataLst>
                <p:tags r:id="rId109"/>
              </p:custDataLst>
            </p:nvPr>
          </p:nvCxnSpPr>
          <p:spPr bwMode="auto">
            <a:xfrm>
              <a:off x="8568530" y="2269805"/>
              <a:ext cx="0" cy="10795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直接连接符 128"/>
            <p:cNvCxnSpPr/>
            <p:nvPr>
              <p:custDataLst>
                <p:tags r:id="rId110"/>
              </p:custDataLst>
            </p:nvPr>
          </p:nvCxnSpPr>
          <p:spPr bwMode="auto">
            <a:xfrm flipH="1">
              <a:off x="7884000" y="2594290"/>
              <a:ext cx="68389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0" name="直接连接符 129"/>
            <p:cNvCxnSpPr/>
            <p:nvPr>
              <p:custDataLst>
                <p:tags r:id="rId111"/>
              </p:custDataLst>
            </p:nvPr>
          </p:nvCxnSpPr>
          <p:spPr bwMode="auto">
            <a:xfrm>
              <a:off x="8568530" y="2486340"/>
              <a:ext cx="0" cy="10795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直接连接符 130"/>
            <p:cNvCxnSpPr/>
            <p:nvPr>
              <p:custDataLst>
                <p:tags r:id="rId112"/>
              </p:custDataLst>
            </p:nvPr>
          </p:nvCxnSpPr>
          <p:spPr bwMode="auto">
            <a:xfrm>
              <a:off x="8064340" y="2486340"/>
              <a:ext cx="36004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1" name="直接连接符 180"/>
            <p:cNvCxnSpPr/>
            <p:nvPr>
              <p:custDataLst>
                <p:tags r:id="rId113"/>
              </p:custDataLst>
            </p:nvPr>
          </p:nvCxnSpPr>
          <p:spPr bwMode="auto">
            <a:xfrm>
              <a:off x="8064340" y="1406205"/>
              <a:ext cx="360045" cy="4318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2" name="直接连接符 181"/>
            <p:cNvCxnSpPr/>
            <p:nvPr>
              <p:custDataLst>
                <p:tags r:id="rId114"/>
              </p:custDataLst>
            </p:nvPr>
          </p:nvCxnSpPr>
          <p:spPr bwMode="auto">
            <a:xfrm>
              <a:off x="8064340" y="1622105"/>
              <a:ext cx="360045" cy="6477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3" name="直接连接符 182"/>
            <p:cNvCxnSpPr/>
            <p:nvPr>
              <p:custDataLst>
                <p:tags r:id="rId115"/>
              </p:custDataLst>
            </p:nvPr>
          </p:nvCxnSpPr>
          <p:spPr bwMode="auto">
            <a:xfrm flipV="1">
              <a:off x="8064340" y="1190305"/>
              <a:ext cx="360045" cy="6477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4" name="直接连接符 183"/>
            <p:cNvCxnSpPr/>
            <p:nvPr>
              <p:custDataLst>
                <p:tags r:id="rId116"/>
              </p:custDataLst>
            </p:nvPr>
          </p:nvCxnSpPr>
          <p:spPr bwMode="auto">
            <a:xfrm flipV="1">
              <a:off x="8064340" y="1622105"/>
              <a:ext cx="360045" cy="4318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5" name="直接连接符 184"/>
            <p:cNvCxnSpPr/>
            <p:nvPr>
              <p:custDataLst>
                <p:tags r:id="rId117"/>
              </p:custDataLst>
            </p:nvPr>
          </p:nvCxnSpPr>
          <p:spPr bwMode="auto">
            <a:xfrm flipV="1">
              <a:off x="8064340" y="2053270"/>
              <a:ext cx="360045" cy="216535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0" name="组合 79"/>
          <p:cNvGrpSpPr/>
          <p:nvPr/>
        </p:nvGrpSpPr>
        <p:grpSpPr>
          <a:xfrm>
            <a:off x="6009980" y="2565000"/>
            <a:ext cx="2954020" cy="720725"/>
            <a:chOff x="6006" y="8327"/>
            <a:chExt cx="4652" cy="1135"/>
          </a:xfrm>
        </p:grpSpPr>
        <p:sp>
          <p:nvSpPr>
            <p:cNvPr id="58" name="Text Box 339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006" y="8725"/>
              <a:ext cx="567" cy="22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011</a:t>
              </a:r>
            </a:p>
          </p:txBody>
        </p:sp>
        <p:sp>
          <p:nvSpPr>
            <p:cNvPr id="59" name="Text Box 339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7026" y="8497"/>
              <a:ext cx="567" cy="22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110</a:t>
              </a:r>
            </a:p>
          </p:txBody>
        </p:sp>
        <p:sp>
          <p:nvSpPr>
            <p:cNvPr id="60" name="Text Box 33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8044" y="8667"/>
              <a:ext cx="567" cy="22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111</a:t>
              </a:r>
            </a:p>
          </p:txBody>
        </p:sp>
        <p:sp>
          <p:nvSpPr>
            <p:cNvPr id="61" name="Text Box 339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8047" y="8327"/>
              <a:ext cx="567" cy="22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101</a:t>
              </a:r>
            </a:p>
          </p:txBody>
        </p:sp>
        <p:sp>
          <p:nvSpPr>
            <p:cNvPr id="62" name="Text Box 339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027" y="9235"/>
              <a:ext cx="567" cy="22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010</a:t>
              </a:r>
            </a:p>
          </p:txBody>
        </p:sp>
        <p:sp>
          <p:nvSpPr>
            <p:cNvPr id="63" name="Text Box 339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9071" y="8895"/>
              <a:ext cx="567" cy="22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001</a:t>
              </a:r>
            </a:p>
          </p:txBody>
        </p:sp>
        <p:sp>
          <p:nvSpPr>
            <p:cNvPr id="64" name="Text Box 339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8050" y="9071"/>
              <a:ext cx="567" cy="22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100</a:t>
              </a:r>
            </a:p>
          </p:txBody>
        </p:sp>
        <p:cxnSp>
          <p:nvCxnSpPr>
            <p:cNvPr id="65" name="直接连接符 64"/>
            <p:cNvCxnSpPr>
              <a:stCxn id="58" idx="3"/>
              <a:endCxn id="62" idx="1"/>
            </p:cNvCxnSpPr>
            <p:nvPr>
              <p:custDataLst>
                <p:tags r:id="rId8"/>
              </p:custDataLst>
            </p:nvPr>
          </p:nvCxnSpPr>
          <p:spPr bwMode="auto">
            <a:xfrm>
              <a:off x="6573" y="8839"/>
              <a:ext cx="454" cy="51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连接符 65"/>
            <p:cNvCxnSpPr>
              <a:stCxn id="58" idx="3"/>
              <a:endCxn id="59" idx="1"/>
            </p:cNvCxnSpPr>
            <p:nvPr>
              <p:custDataLst>
                <p:tags r:id="rId9"/>
              </p:custDataLst>
            </p:nvPr>
          </p:nvCxnSpPr>
          <p:spPr bwMode="auto">
            <a:xfrm flipV="1">
              <a:off x="6573" y="8611"/>
              <a:ext cx="453" cy="22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直接连接符 66"/>
            <p:cNvCxnSpPr>
              <a:stCxn id="59" idx="3"/>
              <a:endCxn id="61" idx="1"/>
            </p:cNvCxnSpPr>
            <p:nvPr>
              <p:custDataLst>
                <p:tags r:id="rId10"/>
              </p:custDataLst>
            </p:nvPr>
          </p:nvCxnSpPr>
          <p:spPr bwMode="auto">
            <a:xfrm flipV="1">
              <a:off x="7593" y="8441"/>
              <a:ext cx="454" cy="17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>
              <a:stCxn id="59" idx="3"/>
              <a:endCxn id="60" idx="1"/>
            </p:cNvCxnSpPr>
            <p:nvPr>
              <p:custDataLst>
                <p:tags r:id="rId11"/>
              </p:custDataLst>
            </p:nvPr>
          </p:nvCxnSpPr>
          <p:spPr bwMode="auto">
            <a:xfrm>
              <a:off x="7593" y="8611"/>
              <a:ext cx="451" cy="17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连接符 68"/>
            <p:cNvCxnSpPr>
              <a:stCxn id="62" idx="3"/>
              <a:endCxn id="64" idx="1"/>
            </p:cNvCxnSpPr>
            <p:nvPr>
              <p:custDataLst>
                <p:tags r:id="rId12"/>
              </p:custDataLst>
            </p:nvPr>
          </p:nvCxnSpPr>
          <p:spPr bwMode="auto">
            <a:xfrm flipV="1">
              <a:off x="7594" y="9185"/>
              <a:ext cx="456" cy="16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直接连接符 69"/>
            <p:cNvCxnSpPr>
              <a:stCxn id="64" idx="3"/>
              <a:endCxn id="63" idx="1"/>
            </p:cNvCxnSpPr>
            <p:nvPr>
              <p:custDataLst>
                <p:tags r:id="rId13"/>
              </p:custDataLst>
            </p:nvPr>
          </p:nvCxnSpPr>
          <p:spPr bwMode="auto">
            <a:xfrm flipV="1">
              <a:off x="8617" y="9009"/>
              <a:ext cx="454" cy="1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直接连接符 71"/>
            <p:cNvCxnSpPr>
              <a:stCxn id="64" idx="3"/>
              <a:endCxn id="73" idx="1"/>
            </p:cNvCxnSpPr>
            <p:nvPr>
              <p:custDataLst>
                <p:tags r:id="rId14"/>
              </p:custDataLst>
            </p:nvPr>
          </p:nvCxnSpPr>
          <p:spPr bwMode="auto">
            <a:xfrm>
              <a:off x="8617" y="9185"/>
              <a:ext cx="454" cy="16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3" name="Text Box 339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9071" y="9235"/>
              <a:ext cx="567" cy="2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101</a:t>
              </a:r>
            </a:p>
          </p:txBody>
        </p:sp>
        <p:sp>
          <p:nvSpPr>
            <p:cNvPr id="74" name="Text Box 339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0091" y="9065"/>
              <a:ext cx="567" cy="22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000</a:t>
              </a:r>
            </a:p>
          </p:txBody>
        </p:sp>
        <p:cxnSp>
          <p:nvCxnSpPr>
            <p:cNvPr id="75" name="直接连接符 74"/>
            <p:cNvCxnSpPr>
              <a:stCxn id="63" idx="3"/>
              <a:endCxn id="74" idx="1"/>
            </p:cNvCxnSpPr>
            <p:nvPr>
              <p:custDataLst>
                <p:tags r:id="rId17"/>
              </p:custDataLst>
            </p:nvPr>
          </p:nvCxnSpPr>
          <p:spPr bwMode="auto">
            <a:xfrm>
              <a:off x="9638" y="9009"/>
              <a:ext cx="453" cy="17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Text Box 339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0091" y="8724"/>
              <a:ext cx="567" cy="2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101</a:t>
              </a:r>
            </a:p>
          </p:txBody>
        </p:sp>
        <p:cxnSp>
          <p:nvCxnSpPr>
            <p:cNvPr id="77" name="直接连接符 76"/>
            <p:cNvCxnSpPr>
              <a:stCxn id="63" idx="3"/>
              <a:endCxn id="76" idx="1"/>
            </p:cNvCxnSpPr>
            <p:nvPr>
              <p:custDataLst>
                <p:tags r:id="rId19"/>
              </p:custDataLst>
            </p:nvPr>
          </p:nvCxnSpPr>
          <p:spPr bwMode="auto">
            <a:xfrm flipV="1">
              <a:off x="9638" y="8838"/>
              <a:ext cx="453" cy="1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直接连接符 77"/>
            <p:cNvCxnSpPr>
              <a:stCxn id="61" idx="3"/>
              <a:endCxn id="79" idx="1"/>
            </p:cNvCxnSpPr>
            <p:nvPr>
              <p:custDataLst>
                <p:tags r:id="rId20"/>
              </p:custDataLst>
            </p:nvPr>
          </p:nvCxnSpPr>
          <p:spPr bwMode="auto">
            <a:xfrm>
              <a:off x="8614" y="8441"/>
              <a:ext cx="457" cy="1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Text Box 339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9071" y="8447"/>
              <a:ext cx="567" cy="2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100</a:t>
              </a:r>
            </a:p>
          </p:txBody>
        </p:sp>
      </p:grpSp>
      <p:sp>
        <p:nvSpPr>
          <p:cNvPr id="188" name="Text Box 3">
            <a:extLst>
              <a:ext uri="{FF2B5EF4-FFF2-40B4-BE49-F238E27FC236}">
                <a16:creationId xmlns:a16="http://schemas.microsoft.com/office/drawing/2014/main" id="{00942409-AC7C-4653-9278-61434FEC9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3358052"/>
            <a:ext cx="3528392" cy="17654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</a:rPr>
              <a:t>拓扑结构的特征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</a:rPr>
              <a:t>*开关元件：</a:t>
            </a:r>
            <a:endParaRPr lang="en-US" altLang="zh-CN" sz="22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</a:rPr>
              <a:t>*互连特性：</a:t>
            </a:r>
            <a:endParaRPr lang="en-US" altLang="zh-CN" sz="22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</a:rPr>
              <a:t>*特    点：</a:t>
            </a:r>
            <a:endParaRPr lang="en-US" altLang="zh-CN" sz="22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89" name="Text Box 4">
            <a:extLst>
              <a:ext uri="{FF2B5EF4-FFF2-40B4-BE49-F238E27FC236}">
                <a16:creationId xmlns:a16="http://schemas.microsoft.com/office/drawing/2014/main" id="{E915B072-361E-4A46-A4E5-3E75CAC8B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2080" y="3357000"/>
            <a:ext cx="7092408" cy="20806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cs typeface="Times New Roman" panose="02020603050405020304" pitchFamily="18" charset="0"/>
              </a:rPr>
              <a:t>                维数↑导致节点度↑、网络直径↓、成本↑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端口数＝</a:t>
            </a:r>
            <a:r>
              <a:rPr lang="en-US" altLang="zh-CN" sz="2200" b="1" i="1" spc="100" dirty="0"/>
              <a:t>d</a:t>
            </a:r>
            <a:r>
              <a:rPr lang="zh-CN" altLang="en-US" sz="2200" b="1" spc="100" dirty="0">
                <a:latin typeface="+mn-ea"/>
                <a:ea typeface="+mn-ea"/>
              </a:rPr>
              <a:t>＋</a:t>
            </a:r>
            <a:r>
              <a:rPr lang="en-US" altLang="zh-CN" sz="2200" b="1" spc="100" dirty="0">
                <a:latin typeface="+mn-ea"/>
                <a:ea typeface="+mn-ea"/>
              </a:rPr>
              <a:t>1</a:t>
            </a:r>
            <a:r>
              <a:rPr lang="zh-CN" altLang="en-US" sz="2200" b="1" dirty="0">
                <a:latin typeface="宋体" panose="02010600030101010101" pitchFamily="2" charset="-122"/>
              </a:rPr>
              <a:t>，复杂度</a:t>
            </a: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＝</a:t>
            </a:r>
            <a:r>
              <a:rPr lang="en-US" altLang="zh-CN" sz="2200" b="1" i="1" spc="100" dirty="0">
                <a:latin typeface="+mn-lt"/>
              </a:rPr>
              <a:t>d</a:t>
            </a:r>
            <a:r>
              <a:rPr lang="en-US" altLang="zh-CN" sz="2200" b="1" spc="100" baseline="34000" dirty="0">
                <a:latin typeface="宋体" panose="02010600030101010101" pitchFamily="2" charset="-122"/>
              </a:rPr>
              <a:t>2</a:t>
            </a:r>
            <a:r>
              <a:rPr lang="en-US" altLang="zh-CN" sz="2200" b="1" dirty="0"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latin typeface="宋体" panose="02010600030101010101" pitchFamily="2" charset="-122"/>
              </a:rPr>
              <a:t>←外部</a:t>
            </a:r>
            <a:r>
              <a:rPr lang="en-US" altLang="zh-CN" b="1" dirty="0">
                <a:latin typeface="宋体" panose="02010600030101010101" pitchFamily="2" charset="-122"/>
              </a:rPr>
              <a:t>-</a:t>
            </a:r>
            <a:r>
              <a:rPr lang="zh-CN" altLang="en-US" b="1" dirty="0">
                <a:latin typeface="宋体" panose="02010600030101010101" pitchFamily="2" charset="-122"/>
              </a:rPr>
              <a:t>节点内部需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个端口</a:t>
            </a:r>
            <a:endParaRPr lang="en-US" altLang="zh-CN" b="1" spc="100" baseline="3400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函数个数＝</a:t>
            </a:r>
            <a:r>
              <a:rPr lang="en-US" altLang="zh-CN" sz="2200" b="1" i="1" spc="100" dirty="0"/>
              <a:t>d</a:t>
            </a:r>
            <a:r>
              <a:rPr lang="zh-CN" altLang="en-US" sz="2200" b="1" dirty="0">
                <a:latin typeface="宋体" panose="02010600030101010101" pitchFamily="2" charset="-122"/>
              </a:rPr>
              <a:t>，函数功能～通路特性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寻径效率</a:t>
            </a:r>
            <a:r>
              <a:rPr lang="zh-CN" altLang="en-US" sz="2200" b="1" dirty="0">
                <a:latin typeface="宋体" panose="02010600030101010101" pitchFamily="2" charset="-122"/>
              </a:rPr>
              <a:t>～</a:t>
            </a:r>
            <a:r>
              <a:rPr lang="en-US" altLang="zh-CN" sz="2200" b="1" i="1" dirty="0">
                <a:latin typeface="+mn-lt"/>
                <a:sym typeface="+mn-ea"/>
              </a:rPr>
              <a:t>D</a:t>
            </a:r>
            <a:r>
              <a:rPr lang="zh-CN" altLang="en-US" sz="2200" b="1" dirty="0">
                <a:latin typeface="宋体" panose="02010600030101010101" pitchFamily="2" charset="-122"/>
              </a:rPr>
              <a:t>，网络流量</a:t>
            </a: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～</a:t>
            </a:r>
            <a:r>
              <a:rPr lang="en-US" altLang="zh-CN" sz="2200" b="1" i="1" dirty="0">
                <a:latin typeface="+mn-lt"/>
                <a:sym typeface="+mn-ea"/>
              </a:rPr>
              <a:t>b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价格～</a:t>
            </a:r>
            <a:r>
              <a:rPr lang="en-US" altLang="zh-CN" sz="2200" b="1" i="1" dirty="0">
                <a:latin typeface="+mn-lt"/>
              </a:rPr>
              <a:t>l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</a:t>
            </a:r>
            <a:r>
              <a:rPr lang="en-US" altLang="zh-CN" b="1" dirty="0">
                <a:latin typeface="宋体" panose="02010600030101010101" pitchFamily="2" charset="-122"/>
              </a:rPr>
              <a:t>          </a:t>
            </a:r>
            <a:r>
              <a:rPr lang="zh-CN" altLang="en-US" dirty="0">
                <a:latin typeface="宋体" panose="02010600030101010101" pitchFamily="2" charset="-122"/>
              </a:rPr>
              <a:t>└</a:t>
            </a:r>
            <a:r>
              <a:rPr lang="zh-CN" altLang="en-US" b="1" dirty="0">
                <a:latin typeface="宋体" panose="02010600030101010101" pitchFamily="2" charset="-122"/>
              </a:rPr>
              <a:t>←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可优化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如虫孔寻径</a:t>
            </a:r>
            <a:r>
              <a:rPr lang="en-US" altLang="zh-CN" b="1" dirty="0">
                <a:latin typeface="宋体" panose="02010600030101010101" pitchFamily="2" charset="-122"/>
              </a:rPr>
              <a:t>)        </a:t>
            </a:r>
            <a:r>
              <a:rPr lang="zh-CN" altLang="en-US" sz="1600" b="1" dirty="0">
                <a:latin typeface="宋体" panose="02010600030101010101" pitchFamily="2" charset="-122"/>
              </a:rPr>
              <a:t>←网络控制中解释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13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512" y="331200"/>
            <a:ext cx="8964488" cy="9190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、动态互连网络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开关元件放在</a:t>
            </a:r>
            <a:r>
              <a:rPr lang="zh-CN" altLang="en-US" sz="2200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网络中</a:t>
            </a:r>
            <a:r>
              <a:rPr lang="zh-CN" altLang="en-US" sz="2200" b="1" dirty="0">
                <a:latin typeface="宋体" panose="02010600030101010101" pitchFamily="2" charset="-122"/>
              </a:rPr>
              <a:t>，节点间连接通路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可动态地</a:t>
            </a:r>
            <a:r>
              <a:rPr lang="zh-CN" altLang="en-US" sz="2200" b="1" dirty="0">
                <a:latin typeface="宋体" panose="02010600030101010101" pitchFamily="2" charset="-122"/>
              </a:rPr>
              <a:t>改变 </a:t>
            </a:r>
            <a:r>
              <a:rPr lang="en-US" altLang="zh-CN" sz="1800" b="1" dirty="0">
                <a:latin typeface="宋体" panose="02010600030101010101" pitchFamily="2" charset="-122"/>
                <a:sym typeface="+mn-ea"/>
              </a:rPr>
              <a:t>←</a:t>
            </a:r>
            <a:r>
              <a:rPr lang="zh-CN" altLang="en-US" sz="1800" b="1" dirty="0">
                <a:latin typeface="宋体" panose="02010600030101010101" pitchFamily="2" charset="-122"/>
                <a:sym typeface="+mn-ea"/>
              </a:rPr>
              <a:t>节点中无开关</a:t>
            </a:r>
            <a:endParaRPr lang="en-US" altLang="zh-CN" sz="1800" b="1" dirty="0"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79705" y="4098290"/>
            <a:ext cx="3575685" cy="20421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</a:rPr>
              <a:t>*多级网络的互连函数：</a:t>
            </a:r>
            <a:endParaRPr lang="en-US" altLang="zh-CN" sz="22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级间拓扑结构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sym typeface="+mn-ea"/>
              </a:rPr>
              <a:t>—</a:t>
            </a:r>
            <a:endParaRPr lang="en-US" altLang="zh-CN" sz="22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开关类型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开关控制方式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 marL="0" indent="0" eaLnBrk="1" latinLnBrk="0" hangingPunct="1">
              <a:lnSpc>
                <a:spcPct val="105000"/>
              </a:lnSpc>
              <a:spcBef>
                <a:spcPts val="0"/>
              </a:spcBef>
            </a:pPr>
            <a:r>
              <a:rPr lang="en-US" altLang="zh-CN" sz="1600" b="1" dirty="0">
                <a:latin typeface="宋体" panose="02010600030101010101" pitchFamily="2" charset="-122"/>
                <a:sym typeface="+mn-ea"/>
              </a:rPr>
              <a:t>          (</a:t>
            </a:r>
            <a:r>
              <a:rPr lang="zh-CN" altLang="en-US" sz="1600" b="1" dirty="0" err="1">
                <a:latin typeface="宋体" panose="02010600030101010101" pitchFamily="2" charset="-122"/>
                <a:sym typeface="+mn-ea"/>
              </a:rPr>
              <a:t>指取值类型</a:t>
            </a:r>
            <a:r>
              <a:rPr lang="en-US" altLang="zh-CN" sz="1600" b="1" dirty="0" err="1">
                <a:latin typeface="宋体" panose="02010600030101010101" pitchFamily="2" charset="-122"/>
                <a:sym typeface="+mn-ea"/>
              </a:rPr>
              <a:t>)</a:t>
            </a:r>
            <a:endParaRPr lang="en-US" altLang="zh-CN" sz="1600" b="1" baseline="36000" dirty="0">
              <a:solidFill>
                <a:schemeClr val="tx1"/>
              </a:solidFill>
              <a:uFillTx/>
              <a:latin typeface="宋体" panose="02010600030101010101" pitchFamily="2" charset="-122"/>
              <a:ea typeface="+mn-ea"/>
              <a:sym typeface="+mn-ea"/>
            </a:endParaRPr>
          </a:p>
        </p:txBody>
      </p:sp>
      <p:sp>
        <p:nvSpPr>
          <p:cNvPr id="7" name="Text Box 85"/>
          <p:cNvSpPr txBox="1">
            <a:spLocks noChangeArrowheads="1"/>
          </p:cNvSpPr>
          <p:nvPr/>
        </p:nvSpPr>
        <p:spPr bwMode="auto">
          <a:xfrm>
            <a:off x="2196000" y="4077335"/>
            <a:ext cx="6840000" cy="20421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     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en-US" altLang="zh-CN" b="1" dirty="0">
                <a:latin typeface="+mn-ea"/>
              </a:rPr>
              <a:t>3</a:t>
            </a:r>
            <a:r>
              <a:rPr lang="zh-CN" altLang="en-US" b="1" dirty="0">
                <a:latin typeface="+mn-ea"/>
              </a:rPr>
              <a:t>种因素叠加，</a:t>
            </a:r>
            <a:r>
              <a:rPr lang="zh-CN" altLang="en-US" b="1" dirty="0">
                <a:latin typeface="宋体" panose="02010600030101010101" pitchFamily="2" charset="-122"/>
              </a:rPr>
              <a:t>级数常＝</a:t>
            </a:r>
            <a:r>
              <a:rPr lang="en-US" altLang="zh-CN" b="1" dirty="0" err="1">
                <a:latin typeface="+mn-ea"/>
              </a:rPr>
              <a:t>log</a:t>
            </a:r>
            <a:r>
              <a:rPr lang="en-US" altLang="zh-CN" b="1" baseline="-24000" dirty="0" err="1">
                <a:latin typeface="+mn-ea"/>
              </a:rPr>
              <a:t>k</a:t>
            </a:r>
            <a:r>
              <a:rPr lang="en-US" altLang="zh-CN" b="1" dirty="0" err="1">
                <a:latin typeface="+mn-ea"/>
              </a:rPr>
              <a:t>N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latin typeface="宋体" panose="02010600030101010101" pitchFamily="2" charset="-122"/>
              </a:rPr>
              <a:t>可不同，</a:t>
            </a: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混洗、蝶式、立方体等  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←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  <a:sym typeface="+mn-ea"/>
              </a:rPr>
              <a:t>决定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互连函数</a:t>
            </a:r>
            <a:endParaRPr lang="en-US" altLang="zh-CN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err="1">
                <a:latin typeface="宋体" panose="02010600030101010101" pitchFamily="2" charset="-122"/>
              </a:rPr>
              <a:t>k×k</a:t>
            </a:r>
            <a:r>
              <a:rPr lang="zh-CN" altLang="en-US" sz="2200" b="1" dirty="0">
                <a:latin typeface="宋体" panose="02010600030101010101" pitchFamily="2" charset="-122"/>
              </a:rPr>
              <a:t>，互连函数常为置换</a:t>
            </a:r>
            <a:r>
              <a:rPr lang="en-US" altLang="zh-CN" sz="2200" b="1" dirty="0">
                <a:latin typeface="宋体" panose="02010600030101010101" pitchFamily="2" charset="-122"/>
              </a:rPr>
              <a:t>            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←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  <a:sym typeface="+mn-ea"/>
              </a:rPr>
              <a:t>增加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互连功能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tx1"/>
                </a:solidFill>
                <a:uFillTx/>
                <a:latin typeface="宋体" panose="02010600030101010101" pitchFamily="2" charset="-122"/>
              </a:rPr>
              <a:t>级控制、单元控制、部分级控制 </a:t>
            </a:r>
            <a:r>
              <a:rPr lang="zh-CN" altLang="en-US" sz="2200" b="1" dirty="0"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←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决定</a:t>
            </a:r>
            <a:r>
              <a:rPr lang="zh-CN" altLang="en-US" b="1" dirty="0">
                <a:latin typeface="宋体" panose="02010600030101010101" pitchFamily="2" charset="-122"/>
              </a:rPr>
              <a:t>所增加函数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0" indent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宋体" panose="02010600030101010101" pitchFamily="2" charset="-122"/>
              </a:rPr>
              <a:t>    (      </a:t>
            </a:r>
            <a:r>
              <a:rPr lang="zh-CN" altLang="en-US" b="1" dirty="0">
                <a:latin typeface="宋体" panose="02010600030101010101" pitchFamily="2" charset="-122"/>
              </a:rPr>
              <a:t>种</a:t>
            </a:r>
            <a:r>
              <a:rPr lang="en-US" altLang="zh-CN" b="1" dirty="0">
                <a:latin typeface="宋体" panose="02010600030101010101" pitchFamily="2" charset="-122"/>
              </a:rPr>
              <a:t>)  (    </a:t>
            </a:r>
            <a:r>
              <a:rPr lang="zh-CN" altLang="en-US" b="1" dirty="0">
                <a:latin typeface="宋体" panose="02010600030101010101" pitchFamily="2" charset="-122"/>
              </a:rPr>
              <a:t>种</a:t>
            </a:r>
            <a:r>
              <a:rPr lang="en-US" altLang="zh-CN" b="1" dirty="0">
                <a:latin typeface="宋体" panose="02010600030101010101" pitchFamily="2" charset="-122"/>
              </a:rPr>
              <a:t>)  (          </a:t>
            </a:r>
            <a:r>
              <a:rPr lang="zh-CN" altLang="en-US" b="1" dirty="0">
                <a:latin typeface="宋体" panose="02010600030101010101" pitchFamily="2" charset="-122"/>
              </a:rPr>
              <a:t>种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      </a:t>
            </a:r>
            <a:endParaRPr lang="en-US" altLang="zh-CN" b="1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95" name="表格 9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40003834"/>
              </p:ext>
            </p:extLst>
          </p:nvPr>
        </p:nvGraphicFramePr>
        <p:xfrm>
          <a:off x="827584" y="1341000"/>
          <a:ext cx="7848873" cy="2691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    种类</a:t>
                      </a: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总线网络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交叉开关网络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多级互连网络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72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组成示例</a:t>
                      </a: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endParaRPr lang="en-US" altLang="zh-CN" sz="18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  <a:p>
                      <a:pPr>
                        <a:lnSpc>
                          <a:spcPct val="95000"/>
                        </a:lnSpc>
                      </a:pPr>
                      <a:endParaRPr lang="en-US" altLang="zh-CN" sz="18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  <a:p>
                      <a:pPr>
                        <a:lnSpc>
                          <a:spcPct val="95000"/>
                        </a:lnSpc>
                      </a:pPr>
                      <a:endParaRPr lang="en-US" altLang="zh-CN" sz="18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b="1" dirty="0">
                        <a:latin typeface="宋体" panose="02010600030101010101" pitchFamily="2" charset="-122"/>
                      </a:endParaRPr>
                    </a:p>
                    <a:p>
                      <a:pPr>
                        <a:lnSpc>
                          <a:spcPct val="95000"/>
                        </a:lnSpc>
                      </a:pPr>
                      <a:endParaRPr lang="en-US" altLang="zh-CN" sz="180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95000"/>
                        </a:lnSpc>
                      </a:pPr>
                      <a:endParaRPr lang="en-US" altLang="zh-CN" sz="180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CN" sz="1800" b="1" dirty="0">
                        <a:latin typeface="宋体" panose="02010600030101010101" pitchFamily="2" charset="-122"/>
                      </a:endParaRPr>
                    </a:p>
                    <a:p>
                      <a:pPr>
                        <a:lnSpc>
                          <a:spcPct val="95000"/>
                        </a:lnSpc>
                      </a:pPr>
                      <a:endParaRPr lang="en-US" altLang="zh-CN" sz="18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  <a:p>
                      <a:pPr>
                        <a:lnSpc>
                          <a:spcPct val="95000"/>
                        </a:lnSpc>
                      </a:pPr>
                      <a:endParaRPr lang="en-US" altLang="zh-CN" sz="18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  <a:p>
                      <a:pPr>
                        <a:lnSpc>
                          <a:spcPct val="95000"/>
                        </a:lnSpc>
                      </a:pPr>
                      <a:endParaRPr lang="en-US" altLang="zh-CN" sz="18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842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b="1" dirty="0">
                          <a:solidFill>
                            <a:srgbClr val="C00000"/>
                          </a:solidFill>
                        </a:rPr>
                        <a:t>拓扑结构</a:t>
                      </a: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744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b="1" dirty="0">
                          <a:solidFill>
                            <a:srgbClr val="C00000"/>
                          </a:solidFill>
                        </a:rPr>
                        <a:t>开关元件</a:t>
                      </a: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464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b="1" dirty="0">
                          <a:solidFill>
                            <a:srgbClr val="C00000"/>
                          </a:solidFill>
                        </a:rPr>
                        <a:t>互连特性</a:t>
                      </a: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en-US" altLang="zh-CN" sz="1800" b="1" dirty="0">
                        <a:latin typeface="宋体" panose="02010600030101010101" pitchFamily="2" charset="-122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464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b="1" dirty="0">
                          <a:solidFill>
                            <a:srgbClr val="C00000"/>
                          </a:solidFill>
                        </a:rPr>
                        <a:t>特  点</a:t>
                      </a: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en-US" altLang="zh-CN" sz="1800" b="1" dirty="0">
                        <a:latin typeface="宋体" panose="02010600030101010101" pitchFamily="2" charset="-122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24" name="组合 123"/>
          <p:cNvGrpSpPr/>
          <p:nvPr/>
        </p:nvGrpSpPr>
        <p:grpSpPr>
          <a:xfrm>
            <a:off x="6299871" y="1728472"/>
            <a:ext cx="2304578" cy="1008009"/>
            <a:chOff x="5939830" y="1988840"/>
            <a:chExt cx="2304578" cy="1008009"/>
          </a:xfrm>
        </p:grpSpPr>
        <p:sp>
          <p:nvSpPr>
            <p:cNvPr id="75" name="Rectangle 110"/>
            <p:cNvSpPr>
              <a:spLocks noChangeArrowheads="1"/>
            </p:cNvSpPr>
            <p:nvPr/>
          </p:nvSpPr>
          <p:spPr bwMode="auto">
            <a:xfrm>
              <a:off x="6372200" y="1988840"/>
              <a:ext cx="1368000" cy="100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Text Box 111"/>
            <p:cNvSpPr txBox="1">
              <a:spLocks noChangeArrowheads="1"/>
            </p:cNvSpPr>
            <p:nvPr/>
          </p:nvSpPr>
          <p:spPr bwMode="auto">
            <a:xfrm>
              <a:off x="6660232" y="2059709"/>
              <a:ext cx="216000" cy="864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ISC</a:t>
              </a:r>
              <a:r>
                <a:rPr lang="en-US" altLang="zh-CN" sz="1600" b="1" baseline="-18000" dirty="0">
                  <a:latin typeface="宋体" panose="02010600030101010101" pitchFamily="2" charset="-122"/>
                </a:rPr>
                <a:t>O</a:t>
              </a:r>
            </a:p>
          </p:txBody>
        </p:sp>
        <p:sp>
          <p:nvSpPr>
            <p:cNvPr id="77" name="Rectangle 116"/>
            <p:cNvSpPr>
              <a:spLocks noChangeArrowheads="1"/>
            </p:cNvSpPr>
            <p:nvPr/>
          </p:nvSpPr>
          <p:spPr bwMode="auto">
            <a:xfrm>
              <a:off x="6444208" y="2060848"/>
              <a:ext cx="108000" cy="288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Text Box 188"/>
            <p:cNvSpPr txBox="1">
              <a:spLocks noChangeArrowheads="1"/>
            </p:cNvSpPr>
            <p:nvPr/>
          </p:nvSpPr>
          <p:spPr bwMode="auto">
            <a:xfrm>
              <a:off x="5939830" y="2060849"/>
              <a:ext cx="360362" cy="93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P</a:t>
              </a:r>
              <a:r>
                <a:rPr lang="en-US" altLang="zh-CN" sz="1400" b="1" baseline="-16000" dirty="0">
                  <a:latin typeface="宋体" panose="02010600030101010101" pitchFamily="2" charset="-122"/>
                </a:rPr>
                <a:t>0</a:t>
              </a:r>
            </a:p>
            <a:p>
              <a:pPr algn="r">
                <a:lnSpc>
                  <a:spcPct val="70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P</a:t>
              </a:r>
              <a:r>
                <a:rPr lang="en-US" altLang="zh-CN" sz="1400" b="1" baseline="-16000" dirty="0">
                  <a:latin typeface="宋体" panose="02010600030101010101" pitchFamily="2" charset="-122"/>
                </a:rPr>
                <a:t>1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400" b="1" dirty="0"/>
                <a:t>…</a:t>
              </a:r>
            </a:p>
            <a:p>
              <a:pPr algn="r">
                <a:lnSpc>
                  <a:spcPct val="90000"/>
                </a:lnSpc>
                <a:spcBef>
                  <a:spcPts val="1200"/>
                </a:spcBef>
              </a:pPr>
              <a:r>
                <a:rPr lang="en-US" altLang="zh-CN" sz="1400" b="1" dirty="0">
                  <a:latin typeface="宋体" panose="02010600030101010101" pitchFamily="2" charset="-122"/>
                </a:rPr>
                <a:t>P</a:t>
              </a:r>
              <a:r>
                <a:rPr lang="en-US" altLang="zh-CN" sz="1400" b="1" baseline="-16000" dirty="0">
                  <a:latin typeface="宋体" panose="02010600030101010101" pitchFamily="2" charset="-122"/>
                </a:rPr>
                <a:t>N-1</a:t>
              </a:r>
            </a:p>
          </p:txBody>
        </p:sp>
        <p:sp>
          <p:nvSpPr>
            <p:cNvPr id="79" name="Text Box 196"/>
            <p:cNvSpPr txBox="1">
              <a:spLocks noChangeArrowheads="1"/>
            </p:cNvSpPr>
            <p:nvPr/>
          </p:nvSpPr>
          <p:spPr bwMode="auto">
            <a:xfrm>
              <a:off x="6404308" y="2348880"/>
              <a:ext cx="216000" cy="28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 wrap="none"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 dirty="0"/>
                <a:t>…</a:t>
              </a:r>
              <a:endParaRPr lang="en-US" altLang="zh-CN" sz="1400" b="1" baseline="-16000" dirty="0"/>
            </a:p>
          </p:txBody>
        </p:sp>
        <p:sp>
          <p:nvSpPr>
            <p:cNvPr id="80" name="Text Box 225"/>
            <p:cNvSpPr txBox="1">
              <a:spLocks noChangeArrowheads="1"/>
            </p:cNvSpPr>
            <p:nvPr/>
          </p:nvSpPr>
          <p:spPr bwMode="auto">
            <a:xfrm>
              <a:off x="6948264" y="2132880"/>
              <a:ext cx="252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…</a:t>
              </a:r>
              <a:endParaRPr lang="en-US" altLang="zh-CN" sz="1400" b="1" baseline="-16000" dirty="0">
                <a:latin typeface="+mn-ea"/>
                <a:ea typeface="+mn-ea"/>
              </a:endParaRPr>
            </a:p>
          </p:txBody>
        </p:sp>
        <p:sp>
          <p:nvSpPr>
            <p:cNvPr id="81" name="Text Box 245"/>
            <p:cNvSpPr txBox="1">
              <a:spLocks noChangeArrowheads="1"/>
            </p:cNvSpPr>
            <p:nvPr/>
          </p:nvSpPr>
          <p:spPr bwMode="auto">
            <a:xfrm>
              <a:off x="7452344" y="2060944"/>
              <a:ext cx="216000" cy="864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ISC</a:t>
              </a:r>
              <a:r>
                <a:rPr lang="en-US" altLang="zh-CN" sz="1600" b="1" baseline="-18000" dirty="0">
                  <a:latin typeface="宋体" panose="02010600030101010101" pitchFamily="2" charset="-122"/>
                </a:rPr>
                <a:t>n-1</a:t>
              </a:r>
            </a:p>
          </p:txBody>
        </p:sp>
        <p:cxnSp>
          <p:nvCxnSpPr>
            <p:cNvPr id="82" name="直接箭头连接符 81"/>
            <p:cNvCxnSpPr/>
            <p:nvPr/>
          </p:nvCxnSpPr>
          <p:spPr bwMode="auto">
            <a:xfrm>
              <a:off x="6300192" y="2131268"/>
              <a:ext cx="144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6300192" y="2276872"/>
              <a:ext cx="144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84" name="直接连接符 83"/>
            <p:cNvCxnSpPr/>
            <p:nvPr/>
          </p:nvCxnSpPr>
          <p:spPr bwMode="auto">
            <a:xfrm flipV="1">
              <a:off x="6876256" y="2131146"/>
              <a:ext cx="71438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直接箭头连接符 85"/>
            <p:cNvCxnSpPr/>
            <p:nvPr/>
          </p:nvCxnSpPr>
          <p:spPr bwMode="auto">
            <a:xfrm>
              <a:off x="7668344" y="2131147"/>
              <a:ext cx="216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87" name="直接箭头连接符 86"/>
            <p:cNvCxnSpPr/>
            <p:nvPr/>
          </p:nvCxnSpPr>
          <p:spPr bwMode="auto">
            <a:xfrm>
              <a:off x="7668344" y="2275284"/>
              <a:ext cx="214314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88" name="Rectangle 116"/>
            <p:cNvSpPr>
              <a:spLocks noChangeArrowheads="1"/>
            </p:cNvSpPr>
            <p:nvPr/>
          </p:nvSpPr>
          <p:spPr bwMode="auto">
            <a:xfrm>
              <a:off x="6444208" y="2636912"/>
              <a:ext cx="108000" cy="288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Text Box 225"/>
            <p:cNvSpPr txBox="1">
              <a:spLocks noChangeArrowheads="1"/>
            </p:cNvSpPr>
            <p:nvPr/>
          </p:nvSpPr>
          <p:spPr bwMode="auto">
            <a:xfrm>
              <a:off x="6948264" y="2708944"/>
              <a:ext cx="252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…</a:t>
              </a:r>
              <a:endParaRPr lang="en-US" altLang="zh-CN" sz="1400" b="1" baseline="-16000" dirty="0">
                <a:latin typeface="+mn-ea"/>
                <a:ea typeface="+mn-ea"/>
              </a:endParaRPr>
            </a:p>
          </p:txBody>
        </p:sp>
        <p:cxnSp>
          <p:nvCxnSpPr>
            <p:cNvPr id="90" name="直接箭头连接符 89"/>
            <p:cNvCxnSpPr/>
            <p:nvPr/>
          </p:nvCxnSpPr>
          <p:spPr bwMode="auto">
            <a:xfrm>
              <a:off x="6300192" y="2707332"/>
              <a:ext cx="144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91" name="直接箭头连接符 90"/>
            <p:cNvCxnSpPr/>
            <p:nvPr/>
          </p:nvCxnSpPr>
          <p:spPr bwMode="auto">
            <a:xfrm>
              <a:off x="6300192" y="2851348"/>
              <a:ext cx="144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93" name="直接箭头连接符 92"/>
            <p:cNvCxnSpPr/>
            <p:nvPr/>
          </p:nvCxnSpPr>
          <p:spPr bwMode="auto">
            <a:xfrm>
              <a:off x="7668344" y="2714105"/>
              <a:ext cx="214314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94" name="直接箭头连接符 93"/>
            <p:cNvCxnSpPr/>
            <p:nvPr/>
          </p:nvCxnSpPr>
          <p:spPr bwMode="auto">
            <a:xfrm>
              <a:off x="7668344" y="2856981"/>
              <a:ext cx="214314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96" name="Text Box 225"/>
            <p:cNvSpPr txBox="1">
              <a:spLocks noChangeArrowheads="1"/>
            </p:cNvSpPr>
            <p:nvPr/>
          </p:nvSpPr>
          <p:spPr bwMode="auto">
            <a:xfrm>
              <a:off x="6948264" y="2420880"/>
              <a:ext cx="252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…</a:t>
              </a:r>
              <a:endParaRPr lang="en-US" altLang="zh-CN" sz="1400" b="1" baseline="-16000" dirty="0">
                <a:latin typeface="+mn-ea"/>
                <a:ea typeface="+mn-ea"/>
              </a:endParaRPr>
            </a:p>
          </p:txBody>
        </p:sp>
        <p:cxnSp>
          <p:nvCxnSpPr>
            <p:cNvPr id="97" name="直接连接符 96"/>
            <p:cNvCxnSpPr/>
            <p:nvPr/>
          </p:nvCxnSpPr>
          <p:spPr bwMode="auto">
            <a:xfrm flipV="1">
              <a:off x="6876256" y="2283546"/>
              <a:ext cx="71438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直接连接符 97"/>
            <p:cNvCxnSpPr/>
            <p:nvPr/>
          </p:nvCxnSpPr>
          <p:spPr bwMode="auto">
            <a:xfrm flipV="1">
              <a:off x="6876256" y="2714105"/>
              <a:ext cx="71438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 flipV="1">
              <a:off x="6876256" y="2866505"/>
              <a:ext cx="71438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 bwMode="auto">
            <a:xfrm flipV="1">
              <a:off x="6552232" y="2131146"/>
              <a:ext cx="108000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 flipV="1">
              <a:off x="6552232" y="2283546"/>
              <a:ext cx="108000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 flipV="1">
              <a:off x="6552232" y="2714105"/>
              <a:ext cx="108000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直接连接符 102"/>
            <p:cNvCxnSpPr/>
            <p:nvPr/>
          </p:nvCxnSpPr>
          <p:spPr bwMode="auto">
            <a:xfrm flipV="1">
              <a:off x="6552232" y="2866505"/>
              <a:ext cx="108000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 flipV="1">
              <a:off x="7164288" y="2131146"/>
              <a:ext cx="71438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直接连接符 104"/>
            <p:cNvCxnSpPr/>
            <p:nvPr/>
          </p:nvCxnSpPr>
          <p:spPr bwMode="auto">
            <a:xfrm flipV="1">
              <a:off x="7164288" y="2283546"/>
              <a:ext cx="71438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直接连接符 105"/>
            <p:cNvCxnSpPr/>
            <p:nvPr/>
          </p:nvCxnSpPr>
          <p:spPr bwMode="auto">
            <a:xfrm flipV="1">
              <a:off x="7164288" y="2714105"/>
              <a:ext cx="71438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 flipV="1">
              <a:off x="7164288" y="2866505"/>
              <a:ext cx="71438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Rectangle 116"/>
            <p:cNvSpPr>
              <a:spLocks noChangeArrowheads="1"/>
            </p:cNvSpPr>
            <p:nvPr/>
          </p:nvSpPr>
          <p:spPr bwMode="auto">
            <a:xfrm>
              <a:off x="7236296" y="2060848"/>
              <a:ext cx="108000" cy="288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Text Box 196"/>
            <p:cNvSpPr txBox="1">
              <a:spLocks noChangeArrowheads="1"/>
            </p:cNvSpPr>
            <p:nvPr/>
          </p:nvSpPr>
          <p:spPr bwMode="auto">
            <a:xfrm>
              <a:off x="7196396" y="2348880"/>
              <a:ext cx="216000" cy="28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 wrap="none"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 dirty="0"/>
                <a:t>…</a:t>
              </a:r>
              <a:endParaRPr lang="en-US" altLang="zh-CN" sz="1400" b="1" baseline="-16000" dirty="0"/>
            </a:p>
          </p:txBody>
        </p:sp>
        <p:sp>
          <p:nvSpPr>
            <p:cNvPr id="118" name="Rectangle 116"/>
            <p:cNvSpPr>
              <a:spLocks noChangeArrowheads="1"/>
            </p:cNvSpPr>
            <p:nvPr/>
          </p:nvSpPr>
          <p:spPr bwMode="auto">
            <a:xfrm>
              <a:off x="7236296" y="2636912"/>
              <a:ext cx="108000" cy="288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19" name="直接连接符 118"/>
            <p:cNvCxnSpPr/>
            <p:nvPr/>
          </p:nvCxnSpPr>
          <p:spPr bwMode="auto">
            <a:xfrm flipV="1">
              <a:off x="7344320" y="2131146"/>
              <a:ext cx="108000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 flipV="1">
              <a:off x="7344320" y="2283546"/>
              <a:ext cx="108000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直接连接符 120"/>
            <p:cNvCxnSpPr/>
            <p:nvPr/>
          </p:nvCxnSpPr>
          <p:spPr bwMode="auto">
            <a:xfrm flipV="1">
              <a:off x="7344320" y="2714105"/>
              <a:ext cx="108000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直接连接符 121"/>
            <p:cNvCxnSpPr/>
            <p:nvPr/>
          </p:nvCxnSpPr>
          <p:spPr bwMode="auto">
            <a:xfrm flipV="1">
              <a:off x="7344320" y="2866505"/>
              <a:ext cx="108000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3" name="Text Box 188"/>
            <p:cNvSpPr txBox="1">
              <a:spLocks noChangeArrowheads="1"/>
            </p:cNvSpPr>
            <p:nvPr/>
          </p:nvSpPr>
          <p:spPr bwMode="auto">
            <a:xfrm>
              <a:off x="7884046" y="2060848"/>
              <a:ext cx="360362" cy="93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P</a:t>
              </a:r>
              <a:r>
                <a:rPr lang="en-US" altLang="zh-CN" sz="1400" b="1" baseline="-16000" dirty="0">
                  <a:latin typeface="宋体" panose="02010600030101010101" pitchFamily="2" charset="-122"/>
                </a:rPr>
                <a:t>0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P</a:t>
              </a:r>
              <a:r>
                <a:rPr lang="en-US" altLang="zh-CN" sz="1400" b="1" baseline="-16000" dirty="0">
                  <a:latin typeface="宋体" panose="02010600030101010101" pitchFamily="2" charset="-122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400" b="1" dirty="0"/>
                <a:t>…</a:t>
              </a:r>
            </a:p>
            <a:p>
              <a:pPr>
                <a:lnSpc>
                  <a:spcPct val="90000"/>
                </a:lnSpc>
                <a:spcBef>
                  <a:spcPts val="1200"/>
                </a:spcBef>
              </a:pPr>
              <a:r>
                <a:rPr lang="en-US" altLang="zh-CN" sz="1400" b="1" dirty="0">
                  <a:latin typeface="宋体" panose="02010600030101010101" pitchFamily="2" charset="-122"/>
                </a:rPr>
                <a:t>P</a:t>
              </a:r>
              <a:r>
                <a:rPr lang="en-US" altLang="zh-CN" sz="1400" b="1" baseline="-16000" dirty="0">
                  <a:latin typeface="宋体" panose="02010600030101010101" pitchFamily="2" charset="-122"/>
                </a:rPr>
                <a:t>N-1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314432" y="1872809"/>
            <a:ext cx="1584136" cy="792096"/>
            <a:chOff x="4572000" y="5013176"/>
            <a:chExt cx="1584136" cy="792096"/>
          </a:xfrm>
        </p:grpSpPr>
        <p:sp>
          <p:nvSpPr>
            <p:cNvPr id="110" name="Line 89"/>
            <p:cNvSpPr>
              <a:spLocks noChangeShapeType="1"/>
            </p:cNvSpPr>
            <p:nvPr/>
          </p:nvSpPr>
          <p:spPr bwMode="auto">
            <a:xfrm>
              <a:off x="4572000" y="5805232"/>
              <a:ext cx="1584136" cy="4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11" name="Text Box 90"/>
            <p:cNvSpPr txBox="1">
              <a:spLocks noChangeArrowheads="1"/>
            </p:cNvSpPr>
            <p:nvPr/>
          </p:nvSpPr>
          <p:spPr bwMode="auto">
            <a:xfrm>
              <a:off x="4572040" y="5373216"/>
              <a:ext cx="360000" cy="216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P</a:t>
              </a:r>
              <a:r>
                <a:rPr lang="en-US" altLang="zh-CN" sz="1600" b="1" baseline="-16000" dirty="0"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112" name="Text Box 91"/>
            <p:cNvSpPr txBox="1">
              <a:spLocks noChangeArrowheads="1"/>
            </p:cNvSpPr>
            <p:nvPr/>
          </p:nvSpPr>
          <p:spPr bwMode="auto">
            <a:xfrm>
              <a:off x="5076096" y="5373216"/>
              <a:ext cx="360000" cy="216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P</a:t>
              </a:r>
              <a:r>
                <a:rPr lang="en-US" altLang="zh-CN" sz="1600" b="1" baseline="-16000" dirty="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125" name="Text Box 92"/>
            <p:cNvSpPr txBox="1">
              <a:spLocks noChangeArrowheads="1"/>
            </p:cNvSpPr>
            <p:nvPr/>
          </p:nvSpPr>
          <p:spPr bwMode="auto">
            <a:xfrm>
              <a:off x="5796136" y="5373216"/>
              <a:ext cx="360000" cy="216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P</a:t>
              </a:r>
              <a:r>
                <a:rPr lang="en-US" altLang="zh-CN" sz="1600" b="1" baseline="-16000" dirty="0">
                  <a:latin typeface="宋体" panose="02010600030101010101" pitchFamily="2" charset="-122"/>
                </a:rPr>
                <a:t>N-1</a:t>
              </a:r>
            </a:p>
          </p:txBody>
        </p:sp>
        <p:sp>
          <p:nvSpPr>
            <p:cNvPr id="126" name="Line 93"/>
            <p:cNvSpPr>
              <a:spLocks noChangeShapeType="1"/>
            </p:cNvSpPr>
            <p:nvPr/>
          </p:nvSpPr>
          <p:spPr bwMode="auto">
            <a:xfrm>
              <a:off x="4763770" y="5589208"/>
              <a:ext cx="0" cy="21600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tailEnd type="oval" w="sm" len="sm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27" name="Line 94"/>
            <p:cNvSpPr>
              <a:spLocks noChangeShapeType="1"/>
            </p:cNvSpPr>
            <p:nvPr/>
          </p:nvSpPr>
          <p:spPr bwMode="auto">
            <a:xfrm>
              <a:off x="5267826" y="5589208"/>
              <a:ext cx="0" cy="21600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tailEnd type="oval" w="sm" len="sm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52" name="Line 95"/>
            <p:cNvSpPr>
              <a:spLocks noChangeShapeType="1"/>
            </p:cNvSpPr>
            <p:nvPr/>
          </p:nvSpPr>
          <p:spPr bwMode="auto">
            <a:xfrm>
              <a:off x="6012160" y="5589208"/>
              <a:ext cx="0" cy="21600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tailEnd type="oval" w="sm" len="sm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53" name="Text Box 96"/>
            <p:cNvSpPr txBox="1">
              <a:spLocks noChangeArrowheads="1"/>
            </p:cNvSpPr>
            <p:nvPr/>
          </p:nvSpPr>
          <p:spPr bwMode="auto">
            <a:xfrm>
              <a:off x="5436096" y="5373216"/>
              <a:ext cx="360000" cy="2160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>
                  <a:latin typeface="+mn-ea"/>
                  <a:ea typeface="+mn-ea"/>
                </a:rPr>
                <a:t>…</a:t>
              </a:r>
              <a:endParaRPr lang="en-US" altLang="zh-CN" b="1" baseline="-16000" dirty="0">
                <a:latin typeface="+mn-ea"/>
                <a:ea typeface="+mn-ea"/>
              </a:endParaRPr>
            </a:p>
          </p:txBody>
        </p:sp>
        <p:sp>
          <p:nvSpPr>
            <p:cNvPr id="154" name="Line 89"/>
            <p:cNvSpPr>
              <a:spLocks noChangeShapeType="1"/>
            </p:cNvSpPr>
            <p:nvPr/>
          </p:nvSpPr>
          <p:spPr bwMode="auto">
            <a:xfrm flipV="1">
              <a:off x="4716016" y="5229216"/>
              <a:ext cx="0" cy="14400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tailEnd type="triangle" w="med" len="sm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55" name="Text Box 90"/>
            <p:cNvSpPr txBox="1">
              <a:spLocks noChangeArrowheads="1"/>
            </p:cNvSpPr>
            <p:nvPr/>
          </p:nvSpPr>
          <p:spPr bwMode="auto">
            <a:xfrm>
              <a:off x="4644008" y="5013176"/>
              <a:ext cx="1440160" cy="216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宋体" panose="02010600030101010101" pitchFamily="2" charset="-122"/>
                </a:rPr>
                <a:t>总线仲裁器</a:t>
              </a:r>
              <a:endParaRPr lang="en-US" altLang="zh-CN" sz="1400" b="1" dirty="0">
                <a:latin typeface="宋体" panose="02010600030101010101" pitchFamily="2" charset="-122"/>
              </a:endParaRPr>
            </a:p>
          </p:txBody>
        </p:sp>
        <p:sp>
          <p:nvSpPr>
            <p:cNvPr id="156" name="Line 89"/>
            <p:cNvSpPr>
              <a:spLocks noChangeShapeType="1"/>
            </p:cNvSpPr>
            <p:nvPr/>
          </p:nvSpPr>
          <p:spPr bwMode="auto">
            <a:xfrm>
              <a:off x="4788024" y="5229200"/>
              <a:ext cx="0" cy="144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sm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57" name="Line 89"/>
            <p:cNvSpPr>
              <a:spLocks noChangeShapeType="1"/>
            </p:cNvSpPr>
            <p:nvPr/>
          </p:nvSpPr>
          <p:spPr bwMode="auto">
            <a:xfrm flipV="1">
              <a:off x="5220072" y="5229216"/>
              <a:ext cx="0" cy="14400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tailEnd type="triangle" w="med" len="sm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58" name="Line 89"/>
            <p:cNvSpPr>
              <a:spLocks noChangeShapeType="1"/>
            </p:cNvSpPr>
            <p:nvPr/>
          </p:nvSpPr>
          <p:spPr bwMode="auto">
            <a:xfrm>
              <a:off x="5292080" y="5229200"/>
              <a:ext cx="0" cy="144016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tailEnd type="triangle" w="med" len="sm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59" name="Line 89"/>
            <p:cNvSpPr>
              <a:spLocks noChangeShapeType="1"/>
            </p:cNvSpPr>
            <p:nvPr/>
          </p:nvSpPr>
          <p:spPr bwMode="auto">
            <a:xfrm flipV="1">
              <a:off x="5940152" y="5229216"/>
              <a:ext cx="0" cy="14400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tailEnd type="triangle" w="med" len="sm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60" name="Line 89"/>
            <p:cNvSpPr>
              <a:spLocks noChangeShapeType="1"/>
            </p:cNvSpPr>
            <p:nvPr/>
          </p:nvSpPr>
          <p:spPr bwMode="auto">
            <a:xfrm>
              <a:off x="6012160" y="5229200"/>
              <a:ext cx="0" cy="144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sm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283969" y="1728472"/>
            <a:ext cx="1584176" cy="1080096"/>
            <a:chOff x="4283912" y="4653136"/>
            <a:chExt cx="1584176" cy="1080096"/>
          </a:xfrm>
        </p:grpSpPr>
        <p:sp>
          <p:nvSpPr>
            <p:cNvPr id="12" name="Rectangle 112"/>
            <p:cNvSpPr>
              <a:spLocks noChangeArrowheads="1"/>
            </p:cNvSpPr>
            <p:nvPr/>
          </p:nvSpPr>
          <p:spPr bwMode="auto">
            <a:xfrm>
              <a:off x="4715960" y="4653136"/>
              <a:ext cx="1080000" cy="82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4860144" y="4795967"/>
              <a:ext cx="792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 rot="5400000">
              <a:off x="4554762" y="5066897"/>
              <a:ext cx="540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 Box 164"/>
            <p:cNvSpPr txBox="1">
              <a:spLocks noChangeArrowheads="1"/>
            </p:cNvSpPr>
            <p:nvPr/>
          </p:nvSpPr>
          <p:spPr bwMode="auto">
            <a:xfrm>
              <a:off x="4715960" y="5517232"/>
              <a:ext cx="1152128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700" b="1" dirty="0">
                  <a:latin typeface="宋体" panose="02010600030101010101" pitchFamily="2" charset="-122"/>
                </a:rPr>
                <a:t> 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P</a:t>
              </a:r>
              <a:r>
                <a:rPr lang="en-US" altLang="zh-CN" sz="1400" b="1" baseline="-18000" dirty="0">
                  <a:latin typeface="宋体" panose="02010600030101010101" pitchFamily="2" charset="-122"/>
                </a:rPr>
                <a:t>0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   … </a:t>
              </a:r>
              <a:r>
                <a:rPr lang="en-US" altLang="zh-CN" sz="1400" b="1" spc="100" dirty="0">
                  <a:latin typeface="宋体" panose="02010600030101010101" pitchFamily="2" charset="-122"/>
                </a:rPr>
                <a:t> 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P</a:t>
              </a:r>
              <a:r>
                <a:rPr lang="en-US" altLang="zh-CN" sz="1400" b="1" baseline="-18000" dirty="0">
                  <a:latin typeface="宋体" panose="02010600030101010101" pitchFamily="2" charset="-122"/>
                </a:rPr>
                <a:t>N-1</a:t>
              </a:r>
            </a:p>
          </p:txBody>
        </p:sp>
        <p:sp>
          <p:nvSpPr>
            <p:cNvPr id="132" name="Text Box 188"/>
            <p:cNvSpPr txBox="1">
              <a:spLocks noChangeArrowheads="1"/>
            </p:cNvSpPr>
            <p:nvPr/>
          </p:nvSpPr>
          <p:spPr bwMode="auto">
            <a:xfrm>
              <a:off x="4283912" y="4653539"/>
              <a:ext cx="360362" cy="93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P</a:t>
              </a:r>
              <a:r>
                <a:rPr lang="en-US" altLang="zh-CN" sz="1400" b="1" baseline="-16000" dirty="0">
                  <a:latin typeface="宋体" panose="02010600030101010101" pitchFamily="2" charset="-122"/>
                </a:rPr>
                <a:t>0</a:t>
              </a:r>
            </a:p>
            <a:p>
              <a:pPr algn="r">
                <a:lnSpc>
                  <a:spcPct val="70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P</a:t>
              </a:r>
              <a:r>
                <a:rPr lang="en-US" altLang="zh-CN" sz="1400" b="1" baseline="-16000" dirty="0">
                  <a:latin typeface="宋体" panose="02010600030101010101" pitchFamily="2" charset="-122"/>
                </a:rPr>
                <a:t>1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400" b="1" dirty="0"/>
                <a:t>…</a:t>
              </a:r>
            </a:p>
            <a:p>
              <a:pPr algn="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400" b="1" dirty="0">
                  <a:latin typeface="宋体" panose="02010600030101010101" pitchFamily="2" charset="-122"/>
                </a:rPr>
                <a:t>P</a:t>
              </a:r>
              <a:r>
                <a:rPr lang="en-US" altLang="zh-CN" sz="1400" b="1" baseline="-16000" dirty="0">
                  <a:latin typeface="宋体" panose="02010600030101010101" pitchFamily="2" charset="-122"/>
                </a:rPr>
                <a:t>N-1</a:t>
              </a:r>
            </a:p>
          </p:txBody>
        </p:sp>
        <p:cxnSp>
          <p:nvCxnSpPr>
            <p:cNvPr id="133" name="直接连接符 132"/>
            <p:cNvCxnSpPr/>
            <p:nvPr/>
          </p:nvCxnSpPr>
          <p:spPr bwMode="auto">
            <a:xfrm>
              <a:off x="4860024" y="5372434"/>
              <a:ext cx="792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直接连接符 133"/>
            <p:cNvCxnSpPr/>
            <p:nvPr/>
          </p:nvCxnSpPr>
          <p:spPr bwMode="auto">
            <a:xfrm rot="5400000">
              <a:off x="4845840" y="5066761"/>
              <a:ext cx="540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直接连接符 134"/>
            <p:cNvCxnSpPr/>
            <p:nvPr/>
          </p:nvCxnSpPr>
          <p:spPr bwMode="auto">
            <a:xfrm rot="5400000">
              <a:off x="5421904" y="5066761"/>
              <a:ext cx="540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直接连接符 135"/>
            <p:cNvCxnSpPr/>
            <p:nvPr/>
          </p:nvCxnSpPr>
          <p:spPr bwMode="auto">
            <a:xfrm rot="5400000">
              <a:off x="5133872" y="5066761"/>
              <a:ext cx="540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直接连接符 136"/>
            <p:cNvCxnSpPr/>
            <p:nvPr/>
          </p:nvCxnSpPr>
          <p:spPr bwMode="auto">
            <a:xfrm>
              <a:off x="4860024" y="4941571"/>
              <a:ext cx="792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>
              <a:off x="4860024" y="5157595"/>
              <a:ext cx="792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Oval 125"/>
            <p:cNvSpPr>
              <a:spLocks noChangeArrowheads="1"/>
            </p:cNvSpPr>
            <p:nvPr/>
          </p:nvSpPr>
          <p:spPr bwMode="auto">
            <a:xfrm>
              <a:off x="5652064" y="4760430"/>
              <a:ext cx="72000" cy="71438"/>
            </a:xfrm>
            <a:prstGeom prst="ellipse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" name="Oval 125"/>
            <p:cNvSpPr>
              <a:spLocks noChangeArrowheads="1"/>
            </p:cNvSpPr>
            <p:nvPr/>
          </p:nvSpPr>
          <p:spPr bwMode="auto">
            <a:xfrm>
              <a:off x="4787968" y="4761403"/>
              <a:ext cx="72000" cy="71438"/>
            </a:xfrm>
            <a:prstGeom prst="ellipse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" name="Oval 125"/>
            <p:cNvSpPr>
              <a:spLocks noChangeArrowheads="1"/>
            </p:cNvSpPr>
            <p:nvPr/>
          </p:nvSpPr>
          <p:spPr bwMode="auto">
            <a:xfrm>
              <a:off x="5076000" y="4761403"/>
              <a:ext cx="72000" cy="71438"/>
            </a:xfrm>
            <a:prstGeom prst="ellipse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" name="Oval 125"/>
            <p:cNvSpPr>
              <a:spLocks noChangeArrowheads="1"/>
            </p:cNvSpPr>
            <p:nvPr/>
          </p:nvSpPr>
          <p:spPr bwMode="auto">
            <a:xfrm>
              <a:off x="5364040" y="4761403"/>
              <a:ext cx="72000" cy="71438"/>
            </a:xfrm>
            <a:prstGeom prst="ellipse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" name="Oval 125"/>
            <p:cNvSpPr>
              <a:spLocks noChangeArrowheads="1"/>
            </p:cNvSpPr>
            <p:nvPr/>
          </p:nvSpPr>
          <p:spPr bwMode="auto">
            <a:xfrm>
              <a:off x="5652064" y="4912830"/>
              <a:ext cx="72000" cy="71438"/>
            </a:xfrm>
            <a:prstGeom prst="ellipse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" name="Oval 125"/>
            <p:cNvSpPr>
              <a:spLocks noChangeArrowheads="1"/>
            </p:cNvSpPr>
            <p:nvPr/>
          </p:nvSpPr>
          <p:spPr bwMode="auto">
            <a:xfrm>
              <a:off x="4787968" y="4913803"/>
              <a:ext cx="72000" cy="71438"/>
            </a:xfrm>
            <a:prstGeom prst="ellipse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" name="Oval 125"/>
            <p:cNvSpPr>
              <a:spLocks noChangeArrowheads="1"/>
            </p:cNvSpPr>
            <p:nvPr/>
          </p:nvSpPr>
          <p:spPr bwMode="auto">
            <a:xfrm>
              <a:off x="5076000" y="4913803"/>
              <a:ext cx="72000" cy="71438"/>
            </a:xfrm>
            <a:prstGeom prst="ellipse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" name="Oval 125"/>
            <p:cNvSpPr>
              <a:spLocks noChangeArrowheads="1"/>
            </p:cNvSpPr>
            <p:nvPr/>
          </p:nvSpPr>
          <p:spPr bwMode="auto">
            <a:xfrm>
              <a:off x="5364040" y="4913803"/>
              <a:ext cx="72000" cy="71438"/>
            </a:xfrm>
            <a:prstGeom prst="ellipse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" name="Oval 125"/>
            <p:cNvSpPr>
              <a:spLocks noChangeArrowheads="1"/>
            </p:cNvSpPr>
            <p:nvPr/>
          </p:nvSpPr>
          <p:spPr bwMode="auto">
            <a:xfrm>
              <a:off x="5652064" y="5112656"/>
              <a:ext cx="72000" cy="71438"/>
            </a:xfrm>
            <a:prstGeom prst="ellipse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" name="Oval 125"/>
            <p:cNvSpPr>
              <a:spLocks noChangeArrowheads="1"/>
            </p:cNvSpPr>
            <p:nvPr/>
          </p:nvSpPr>
          <p:spPr bwMode="auto">
            <a:xfrm>
              <a:off x="4787968" y="5113629"/>
              <a:ext cx="72000" cy="71438"/>
            </a:xfrm>
            <a:prstGeom prst="ellipse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" name="Oval 125"/>
            <p:cNvSpPr>
              <a:spLocks noChangeArrowheads="1"/>
            </p:cNvSpPr>
            <p:nvPr/>
          </p:nvSpPr>
          <p:spPr bwMode="auto">
            <a:xfrm>
              <a:off x="5076000" y="5113629"/>
              <a:ext cx="72000" cy="71438"/>
            </a:xfrm>
            <a:prstGeom prst="ellipse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Oval 125"/>
            <p:cNvSpPr>
              <a:spLocks noChangeArrowheads="1"/>
            </p:cNvSpPr>
            <p:nvPr/>
          </p:nvSpPr>
          <p:spPr bwMode="auto">
            <a:xfrm>
              <a:off x="5364040" y="5113629"/>
              <a:ext cx="72000" cy="71438"/>
            </a:xfrm>
            <a:prstGeom prst="ellipse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Oval 125"/>
            <p:cNvSpPr>
              <a:spLocks noChangeArrowheads="1"/>
            </p:cNvSpPr>
            <p:nvPr/>
          </p:nvSpPr>
          <p:spPr bwMode="auto">
            <a:xfrm>
              <a:off x="5652064" y="5337064"/>
              <a:ext cx="72000" cy="71438"/>
            </a:xfrm>
            <a:prstGeom prst="ellipse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Oval 125"/>
            <p:cNvSpPr>
              <a:spLocks noChangeArrowheads="1"/>
            </p:cNvSpPr>
            <p:nvPr/>
          </p:nvSpPr>
          <p:spPr bwMode="auto">
            <a:xfrm>
              <a:off x="4787968" y="5338037"/>
              <a:ext cx="72000" cy="71438"/>
            </a:xfrm>
            <a:prstGeom prst="ellipse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Oval 125"/>
            <p:cNvSpPr>
              <a:spLocks noChangeArrowheads="1"/>
            </p:cNvSpPr>
            <p:nvPr/>
          </p:nvSpPr>
          <p:spPr bwMode="auto">
            <a:xfrm>
              <a:off x="5076000" y="5338037"/>
              <a:ext cx="72000" cy="71438"/>
            </a:xfrm>
            <a:prstGeom prst="ellipse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Oval 125"/>
            <p:cNvSpPr>
              <a:spLocks noChangeArrowheads="1"/>
            </p:cNvSpPr>
            <p:nvPr/>
          </p:nvSpPr>
          <p:spPr bwMode="auto">
            <a:xfrm>
              <a:off x="5364040" y="5338037"/>
              <a:ext cx="72000" cy="71438"/>
            </a:xfrm>
            <a:prstGeom prst="ellipse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62" name="直接连接符 161"/>
            <p:cNvCxnSpPr/>
            <p:nvPr/>
          </p:nvCxnSpPr>
          <p:spPr bwMode="auto">
            <a:xfrm>
              <a:off x="4644128" y="4795161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 bwMode="auto">
            <a:xfrm>
              <a:off x="4644008" y="537162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直接连接符 163"/>
            <p:cNvCxnSpPr/>
            <p:nvPr/>
          </p:nvCxnSpPr>
          <p:spPr bwMode="auto">
            <a:xfrm>
              <a:off x="4644008" y="4940765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5" name="直接连接符 164"/>
            <p:cNvCxnSpPr/>
            <p:nvPr/>
          </p:nvCxnSpPr>
          <p:spPr bwMode="auto">
            <a:xfrm>
              <a:off x="4644008" y="5156789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6" name="直接连接符 165"/>
            <p:cNvCxnSpPr/>
            <p:nvPr/>
          </p:nvCxnSpPr>
          <p:spPr bwMode="auto">
            <a:xfrm rot="5400000">
              <a:off x="4753712" y="548596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 bwMode="auto">
            <a:xfrm rot="5400000">
              <a:off x="5044790" y="548583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直接连接符 167"/>
            <p:cNvCxnSpPr/>
            <p:nvPr/>
          </p:nvCxnSpPr>
          <p:spPr bwMode="auto">
            <a:xfrm rot="5400000">
              <a:off x="5620854" y="548583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9" name="直接连接符 168"/>
            <p:cNvCxnSpPr/>
            <p:nvPr/>
          </p:nvCxnSpPr>
          <p:spPr bwMode="auto">
            <a:xfrm rot="5400000">
              <a:off x="5332822" y="548583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170" name="表格 1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453959"/>
              </p:ext>
            </p:extLst>
          </p:nvPr>
        </p:nvGraphicFramePr>
        <p:xfrm>
          <a:off x="2004223" y="2808592"/>
          <a:ext cx="2135730" cy="1224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842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总线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744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无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节点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识别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地址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464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个函数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(</a:t>
                      </a:r>
                      <a:r>
                        <a:rPr lang="en-US" altLang="zh-CN" sz="1600" b="1" dirty="0">
                          <a:latin typeface="宋体" panose="02010600030101010101" pitchFamily="2" charset="-122"/>
                        </a:rPr>
                        <a:t>N</a:t>
                      </a:r>
                      <a:r>
                        <a:rPr lang="zh-CN" altLang="en-US" sz="1600" b="1" dirty="0">
                          <a:latin typeface="宋体" panose="02010600030101010101" pitchFamily="2" charset="-122"/>
                        </a:rPr>
                        <a:t>次＝</a:t>
                      </a:r>
                      <a:r>
                        <a:rPr lang="en-US" altLang="zh-CN" sz="1600" b="1" dirty="0">
                          <a:latin typeface="宋体" panose="02010600030101010101" pitchFamily="2" charset="-122"/>
                        </a:rPr>
                        <a:t>1</a:t>
                      </a:r>
                      <a:r>
                        <a:rPr lang="zh-CN" altLang="en-US" sz="1600" b="1" dirty="0">
                          <a:latin typeface="宋体" panose="02010600030101010101" pitchFamily="2" charset="-122"/>
                        </a:rPr>
                        <a:t>个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)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464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带宽窄、成本低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1" name="表格 1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305765"/>
              </p:ext>
            </p:extLst>
          </p:nvPr>
        </p:nvGraphicFramePr>
        <p:xfrm>
          <a:off x="4139953" y="2808592"/>
          <a:ext cx="2016224" cy="1251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8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全连接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7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交叉开关，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O(N</a:t>
                      </a:r>
                      <a:r>
                        <a:rPr lang="en-US" altLang="zh-CN" sz="1800" b="1" baseline="34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4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宋体" panose="02010600030101010101" pitchFamily="2" charset="-122"/>
                        </a:rPr>
                        <a:t>常为</a:t>
                      </a:r>
                      <a:r>
                        <a:rPr lang="en-US" altLang="zh-CN" sz="1800" b="1" dirty="0">
                          <a:latin typeface="宋体" panose="02010600030101010101" pitchFamily="2" charset="-122"/>
                        </a:rPr>
                        <a:t>N!</a:t>
                      </a:r>
                      <a:r>
                        <a:rPr lang="zh-CN" altLang="en-US" sz="1800" b="1" dirty="0">
                          <a:latin typeface="宋体" panose="02010600030101010101" pitchFamily="2" charset="-122"/>
                        </a:rPr>
                        <a:t>个</a:t>
                      </a:r>
                      <a:r>
                        <a:rPr lang="en-US" altLang="zh-CN" sz="1600" b="1" dirty="0">
                          <a:latin typeface="宋体" panose="02010600030101010101" pitchFamily="2" charset="-122"/>
                        </a:rPr>
                        <a:t>(</a:t>
                      </a:r>
                      <a:r>
                        <a:rPr lang="zh-CN" altLang="en-US" sz="1600" b="1" dirty="0">
                          <a:latin typeface="宋体" panose="02010600030101010101" pitchFamily="2" charset="-122"/>
                        </a:rPr>
                        <a:t>可为</a:t>
                      </a:r>
                      <a:r>
                        <a:rPr lang="en-US" altLang="zh-CN" sz="1600" b="1" dirty="0">
                          <a:latin typeface="宋体" panose="02010600030101010101" pitchFamily="2" charset="-122"/>
                        </a:rPr>
                        <a:t>N</a:t>
                      </a:r>
                      <a:r>
                        <a:rPr lang="en-US" altLang="zh-CN" sz="1600" b="1" baseline="30000" dirty="0">
                          <a:latin typeface="宋体" panose="02010600030101010101" pitchFamily="2" charset="-122"/>
                        </a:rPr>
                        <a:t>N</a:t>
                      </a:r>
                      <a:r>
                        <a:rPr lang="en-US" altLang="zh-CN" sz="1600" b="1" dirty="0">
                          <a:latin typeface="宋体" panose="02010600030101010101" pitchFamily="2" charset="-122"/>
                        </a:rPr>
                        <a:t>)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4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无阻塞、成本高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2" name="表格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697897"/>
              </p:ext>
            </p:extLst>
          </p:nvPr>
        </p:nvGraphicFramePr>
        <p:xfrm>
          <a:off x="6156177" y="2808592"/>
          <a:ext cx="2520280" cy="1224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842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多个级间拓扑的</a:t>
                      </a:r>
                      <a:r>
                        <a:rPr lang="zh-CN" altLang="en-US" sz="1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级联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744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b="1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多个</a:t>
                      </a: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k×k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开关，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O(k</a:t>
                      </a:r>
                      <a:r>
                        <a:rPr lang="en-US" altLang="zh-CN" sz="1800" b="1" baseline="34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464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b="1" dirty="0">
                          <a:latin typeface="宋体" panose="02010600030101010101" pitchFamily="2" charset="-122"/>
                        </a:rPr>
                        <a:t>≤</a:t>
                      </a:r>
                      <a:r>
                        <a:rPr lang="en-US" altLang="zh-CN" b="1" dirty="0">
                          <a:latin typeface="宋体" panose="02010600030101010101" pitchFamily="2" charset="-122"/>
                        </a:rPr>
                        <a:t>N</a:t>
                      </a:r>
                      <a:r>
                        <a:rPr lang="en-US" altLang="zh-CN" b="1" baseline="30000" dirty="0">
                          <a:latin typeface="宋体" panose="02010600030101010101" pitchFamily="2" charset="-122"/>
                        </a:rPr>
                        <a:t>N/2</a:t>
                      </a:r>
                      <a:r>
                        <a:rPr lang="zh-CN" altLang="en-US" sz="1800" b="1" dirty="0">
                          <a:latin typeface="宋体" panose="02010600030101010101" pitchFamily="2" charset="-122"/>
                        </a:rPr>
                        <a:t>个</a:t>
                      </a:r>
                      <a:endParaRPr lang="en-US" altLang="zh-CN" sz="1800" b="1" dirty="0">
                        <a:latin typeface="宋体" panose="02010600030101010101" pitchFamily="2" charset="-122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464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b="1" dirty="0">
                          <a:latin typeface="宋体" panose="02010600030101010101" pitchFamily="2" charset="-122"/>
                        </a:rPr>
                        <a:t>可扩展性好、成本较低</a:t>
                      </a:r>
                      <a:endParaRPr lang="en-US" altLang="zh-CN" sz="1800" b="1" dirty="0">
                        <a:latin typeface="宋体" panose="02010600030101010101" pitchFamily="2" charset="-122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5" name="线形标注 2 114"/>
          <p:cNvSpPr/>
          <p:nvPr/>
        </p:nvSpPr>
        <p:spPr bwMode="auto">
          <a:xfrm>
            <a:off x="2124000" y="6165000"/>
            <a:ext cx="2772000" cy="252000"/>
          </a:xfrm>
          <a:prstGeom prst="borderCallout2">
            <a:avLst>
              <a:gd name="adj1" fmla="val 47821"/>
              <a:gd name="adj2" fmla="val -385"/>
              <a:gd name="adj3" fmla="val 47301"/>
              <a:gd name="adj4" fmla="val -10105"/>
              <a:gd name="adj5" fmla="val -167685"/>
              <a:gd name="adj6" fmla="val -16071"/>
            </a:avLst>
          </a:prstGeom>
          <a:noFill/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/>
          <a:lstStyle/>
          <a:p>
            <a:pPr algn="ctr">
              <a:lnSpc>
                <a:spcPct val="90000"/>
              </a:lnSpc>
            </a:pPr>
            <a:r>
              <a:rPr lang="zh-CN" altLang="en-US" sz="1600" b="1" dirty="0">
                <a:latin typeface="+mn-ea"/>
                <a:ea typeface="+mn-ea"/>
              </a:rPr>
              <a:t>非取值时间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zh-CN" altLang="en-US" sz="1600" b="1" dirty="0">
                <a:latin typeface="+mn-ea"/>
                <a:ea typeface="+mn-ea"/>
              </a:rPr>
              <a:t>网络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控制方式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)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03050" y="5733000"/>
            <a:ext cx="4044950" cy="3048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18000" tIns="64770" rIns="18000" bIns="10800">
            <a:spAutoFit/>
          </a:bodyPr>
          <a:lstStyle/>
          <a:p>
            <a:pPr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1600" b="1" dirty="0" err="1">
                <a:latin typeface="宋体" panose="02010600030101010101" pitchFamily="2" charset="-122"/>
                <a:sym typeface="+mn-ea"/>
              </a:rPr>
              <a:t>k!</a:t>
            </a:r>
            <a:r>
              <a:rPr lang="en-US" altLang="zh-CN" sz="1600" b="1" baseline="36000" dirty="0" err="1">
                <a:solidFill>
                  <a:schemeClr val="tx1"/>
                </a:solidFill>
                <a:uFillTx/>
                <a:latin typeface="+mn-ea"/>
                <a:sym typeface="+mn-ea"/>
              </a:rPr>
              <a:t>log</a:t>
            </a:r>
            <a:r>
              <a:rPr lang="en-US" altLang="zh-CN" sz="1600" b="1" baseline="20000" dirty="0" err="1">
                <a:solidFill>
                  <a:schemeClr val="tx1"/>
                </a:solidFill>
                <a:uFillTx/>
                <a:latin typeface="+mn-ea"/>
                <a:sym typeface="+mn-ea"/>
              </a:rPr>
              <a:t>k</a:t>
            </a:r>
            <a:r>
              <a:rPr lang="en-US" altLang="zh-CN" sz="1600" b="1" baseline="36000" dirty="0" err="1">
                <a:solidFill>
                  <a:schemeClr val="tx1"/>
                </a:solidFill>
                <a:uFillTx/>
                <a:latin typeface="+mn-ea"/>
                <a:sym typeface="+mn-ea"/>
              </a:rPr>
              <a:t>N</a:t>
            </a:r>
            <a:r>
              <a:rPr lang="en-US" altLang="zh-CN" sz="1600" b="1" dirty="0">
                <a:latin typeface="宋体" panose="02010600030101010101" pitchFamily="2" charset="-122"/>
                <a:sym typeface="+mn-ea"/>
              </a:rPr>
              <a:t>       </a:t>
            </a:r>
            <a:r>
              <a:rPr lang="en-US" altLang="zh-CN" sz="1600" b="1" baseline="-18000" dirty="0">
                <a:latin typeface="宋体" panose="02010600030101010101" pitchFamily="2" charset="-122"/>
                <a:sym typeface="+mn-ea"/>
              </a:rPr>
              <a:t>  </a:t>
            </a:r>
            <a:r>
              <a:rPr lang="en-US" altLang="zh-CN" sz="1600" b="1" dirty="0">
                <a:latin typeface="宋体" panose="02010600030101010101" pitchFamily="2" charset="-122"/>
                <a:sym typeface="+mn-ea"/>
              </a:rPr>
              <a:t>N</a:t>
            </a:r>
            <a:r>
              <a:rPr lang="en-US" altLang="zh-CN" sz="1600" b="1" baseline="36000" dirty="0">
                <a:solidFill>
                  <a:schemeClr val="tx1"/>
                </a:solidFill>
                <a:uFillTx/>
                <a:latin typeface="宋体" panose="02010600030101010101" pitchFamily="2" charset="-122"/>
                <a:sym typeface="+mn-ea"/>
              </a:rPr>
              <a:t>N/2</a:t>
            </a:r>
            <a:r>
              <a:rPr lang="en-US" altLang="zh-CN" sz="1600" b="1" dirty="0">
                <a:latin typeface="宋体" panose="02010600030101010101" pitchFamily="2" charset="-122"/>
                <a:sym typeface="+mn-ea"/>
              </a:rPr>
              <a:t>        </a:t>
            </a:r>
            <a:r>
              <a:rPr lang="en-US" altLang="zh-CN" sz="1600" b="1" dirty="0" err="1">
                <a:latin typeface="宋体" panose="02010600030101010101" pitchFamily="2" charset="-122"/>
                <a:sym typeface="+mn-ea"/>
              </a:rPr>
              <a:t>k!</a:t>
            </a:r>
            <a:r>
              <a:rPr lang="en-US" altLang="zh-CN" sz="1600" b="1" baseline="36000" dirty="0" err="1">
                <a:solidFill>
                  <a:schemeClr val="tx1"/>
                </a:solidFill>
                <a:uFillTx/>
                <a:latin typeface="+mn-ea"/>
                <a:sym typeface="+mn-ea"/>
              </a:rPr>
              <a:t>log</a:t>
            </a:r>
            <a:r>
              <a:rPr lang="en-US" altLang="zh-CN" sz="1600" b="1" baseline="20000" dirty="0" err="1">
                <a:solidFill>
                  <a:schemeClr val="tx1"/>
                </a:solidFill>
                <a:uFillTx/>
                <a:latin typeface="+mn-ea"/>
                <a:sym typeface="+mn-ea"/>
              </a:rPr>
              <a:t>k</a:t>
            </a:r>
            <a:r>
              <a:rPr lang="en-US" altLang="zh-CN" sz="1600" b="1" baseline="36000" dirty="0" err="1">
                <a:solidFill>
                  <a:schemeClr val="tx1"/>
                </a:solidFill>
                <a:uFillTx/>
                <a:latin typeface="+mn-ea"/>
                <a:sym typeface="+mn-ea"/>
              </a:rPr>
              <a:t>N</a:t>
            </a:r>
            <a:r>
              <a:rPr lang="zh-CN" altLang="en-US" sz="1600" b="1" dirty="0">
                <a:latin typeface="+mn-ea"/>
                <a:sym typeface="+mn-ea"/>
              </a:rPr>
              <a:t>～</a:t>
            </a:r>
            <a:r>
              <a:rPr lang="en-US" altLang="zh-CN" sz="1600" b="1" dirty="0">
                <a:latin typeface="宋体" panose="02010600030101010101" pitchFamily="2" charset="-122"/>
                <a:sym typeface="+mn-ea"/>
              </a:rPr>
              <a:t>N</a:t>
            </a:r>
            <a:r>
              <a:rPr lang="en-US" altLang="zh-CN" sz="1600" b="1" baseline="36000" dirty="0">
                <a:solidFill>
                  <a:schemeClr val="tx1"/>
                </a:solidFill>
                <a:uFillTx/>
                <a:latin typeface="宋体" panose="02010600030101010101" pitchFamily="2" charset="-122"/>
                <a:sym typeface="+mn-ea"/>
              </a:rPr>
              <a:t>N/2</a:t>
            </a:r>
            <a:endParaRPr lang="en-US" altLang="zh-CN" sz="1600" b="1" baseline="36000" dirty="0">
              <a:solidFill>
                <a:schemeClr val="tx1"/>
              </a:solidFill>
              <a:uFillTx/>
              <a:latin typeface="宋体" panose="02010600030101010101" pitchFamily="2" charset="-122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14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512" y="331200"/>
            <a:ext cx="2880320" cy="50937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 ※</a:t>
            </a:r>
            <a:r>
              <a:rPr lang="zh-CN" altLang="en-US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互连网络分类：</a:t>
            </a:r>
            <a:endParaRPr lang="en-US" altLang="zh-CN" sz="2400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 ※</a:t>
            </a:r>
            <a:r>
              <a:rPr lang="zh-CN" altLang="en-US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互连网络应用：</a:t>
            </a:r>
            <a:endParaRPr lang="en-US" altLang="zh-CN" sz="2400" b="1" dirty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27584" y="693000"/>
            <a:ext cx="7704856" cy="4032376"/>
            <a:chOff x="827584" y="1052808"/>
            <a:chExt cx="7704856" cy="4032376"/>
          </a:xfrm>
        </p:grpSpPr>
        <p:sp>
          <p:nvSpPr>
            <p:cNvPr id="6" name="Text Box 339"/>
            <p:cNvSpPr txBox="1">
              <a:spLocks noChangeArrowheads="1"/>
            </p:cNvSpPr>
            <p:nvPr/>
          </p:nvSpPr>
          <p:spPr bwMode="auto">
            <a:xfrm>
              <a:off x="827584" y="3213048"/>
              <a:ext cx="1080000" cy="2880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b="1" dirty="0">
                  <a:latin typeface="+mn-ea"/>
                  <a:ea typeface="+mn-ea"/>
                </a:rPr>
                <a:t>互连网络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7" name="Text Box 339"/>
            <p:cNvSpPr txBox="1">
              <a:spLocks noChangeArrowheads="1"/>
            </p:cNvSpPr>
            <p:nvPr/>
          </p:nvSpPr>
          <p:spPr bwMode="auto">
            <a:xfrm>
              <a:off x="2051600" y="1772888"/>
              <a:ext cx="1440160" cy="288032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b="1" dirty="0">
                  <a:latin typeface="+mn-ea"/>
                  <a:ea typeface="+mn-ea"/>
                </a:rPr>
                <a:t>共享介质网络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8" name="Text Box 339"/>
            <p:cNvSpPr txBox="1">
              <a:spLocks noChangeArrowheads="1"/>
            </p:cNvSpPr>
            <p:nvPr/>
          </p:nvSpPr>
          <p:spPr bwMode="auto">
            <a:xfrm>
              <a:off x="2123608" y="2781000"/>
              <a:ext cx="1281484" cy="288032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b="1" dirty="0">
                  <a:latin typeface="+mn-ea"/>
                  <a:ea typeface="+mn-ea"/>
                </a:rPr>
                <a:t>非阻塞网络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9" name="左大括号 8"/>
            <p:cNvSpPr/>
            <p:nvPr/>
          </p:nvSpPr>
          <p:spPr bwMode="auto">
            <a:xfrm>
              <a:off x="1907584" y="1916904"/>
              <a:ext cx="144016" cy="2772000"/>
            </a:xfrm>
            <a:prstGeom prst="leftBrace">
              <a:avLst>
                <a:gd name="adj1" fmla="val 30274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Text Box 339"/>
            <p:cNvSpPr txBox="1">
              <a:spLocks noChangeArrowheads="1"/>
            </p:cNvSpPr>
            <p:nvPr/>
          </p:nvSpPr>
          <p:spPr bwMode="auto">
            <a:xfrm>
              <a:off x="3563768" y="1052808"/>
              <a:ext cx="4752648" cy="129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b="1" dirty="0">
                  <a:latin typeface="+mn-ea"/>
                  <a:ea typeface="+mn-ea"/>
                </a:rPr>
                <a:t>      底板总线       </a:t>
              </a:r>
              <a:r>
                <a:rPr lang="en-US" altLang="zh-CN" b="1" dirty="0">
                  <a:latin typeface="+mn-ea"/>
                  <a:ea typeface="+mn-ea"/>
                </a:rPr>
                <a:t>(PCI)</a:t>
              </a:r>
            </a:p>
            <a:p>
              <a:pPr>
                <a:spcBef>
                  <a:spcPts val="600"/>
                </a:spcBef>
              </a:pPr>
              <a:r>
                <a:rPr lang="zh-CN" altLang="en-US" b="1" dirty="0">
                  <a:latin typeface="+mn-ea"/>
                  <a:ea typeface="+mn-ea"/>
                </a:rPr>
                <a:t>总线  争用总线       </a:t>
              </a:r>
              <a:r>
                <a:rPr lang="en-US" altLang="zh-CN" b="1" dirty="0">
                  <a:latin typeface="+mn-ea"/>
                  <a:ea typeface="+mn-ea"/>
                </a:rPr>
                <a:t>(Ethernet)</a:t>
              </a:r>
            </a:p>
            <a:p>
              <a:pPr>
                <a:spcBef>
                  <a:spcPts val="600"/>
                </a:spcBef>
              </a:pPr>
              <a:r>
                <a:rPr lang="zh-CN" altLang="en-US" b="1" dirty="0">
                  <a:latin typeface="+mn-ea"/>
                  <a:ea typeface="+mn-ea"/>
                </a:rPr>
                <a:t>      令牌总线       </a:t>
              </a:r>
              <a:r>
                <a:rPr lang="en-US" altLang="zh-CN" b="1" dirty="0">
                  <a:latin typeface="+mn-ea"/>
                  <a:ea typeface="+mn-ea"/>
                </a:rPr>
                <a:t>(ARC-net)</a:t>
              </a:r>
            </a:p>
            <a:p>
              <a:pPr>
                <a:spcBef>
                  <a:spcPts val="600"/>
                </a:spcBef>
              </a:pPr>
              <a:r>
                <a:rPr lang="zh-CN" altLang="en-US" b="1" dirty="0">
                  <a:latin typeface="+mn-ea"/>
                  <a:ea typeface="+mn-ea"/>
                </a:rPr>
                <a:t>环                   </a:t>
              </a:r>
              <a:r>
                <a:rPr lang="en-US" altLang="zh-CN" b="1" dirty="0">
                  <a:latin typeface="+mn-ea"/>
                  <a:ea typeface="+mn-ea"/>
                </a:rPr>
                <a:t>(FDDI</a:t>
              </a:r>
              <a:r>
                <a:rPr lang="zh-CN" altLang="en-US" b="1" dirty="0">
                  <a:latin typeface="+mn-ea"/>
                  <a:ea typeface="+mn-ea"/>
                </a:rPr>
                <a:t>环</a:t>
              </a:r>
              <a:r>
                <a:rPr lang="en-US" altLang="zh-CN" b="1" dirty="0"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13" name="左大括号 12"/>
            <p:cNvSpPr/>
            <p:nvPr/>
          </p:nvSpPr>
          <p:spPr bwMode="auto">
            <a:xfrm>
              <a:off x="4139832" y="1196912"/>
              <a:ext cx="72000" cy="756000"/>
            </a:xfrm>
            <a:prstGeom prst="leftBrace">
              <a:avLst>
                <a:gd name="adj1" fmla="val 30274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Text Box 339"/>
            <p:cNvSpPr txBox="1">
              <a:spLocks noChangeArrowheads="1"/>
            </p:cNvSpPr>
            <p:nvPr/>
          </p:nvSpPr>
          <p:spPr bwMode="auto">
            <a:xfrm>
              <a:off x="3563968" y="2420960"/>
              <a:ext cx="4608432" cy="93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b="1" dirty="0">
                  <a:latin typeface="+mn-ea"/>
                  <a:ea typeface="+mn-ea"/>
                </a:rPr>
                <a:t>2D</a:t>
              </a:r>
              <a:r>
                <a:rPr lang="zh-CN" altLang="en-US" b="1" dirty="0">
                  <a:latin typeface="+mn-ea"/>
                  <a:ea typeface="+mn-ea"/>
                </a:rPr>
                <a:t>网格交换开关       </a:t>
              </a:r>
              <a:r>
                <a:rPr lang="en-US" altLang="zh-CN" b="1" dirty="0">
                  <a:latin typeface="+mn-ea"/>
                  <a:ea typeface="+mn-ea"/>
                </a:rPr>
                <a:t>(Cray X/Y-MP)</a:t>
              </a:r>
            </a:p>
            <a:p>
              <a:pPr>
                <a:spcBef>
                  <a:spcPts val="600"/>
                </a:spcBef>
              </a:pPr>
              <a:r>
                <a:rPr lang="zh-CN" altLang="en-US" b="1" dirty="0">
                  <a:latin typeface="+mn-ea"/>
                  <a:ea typeface="+mn-ea"/>
                </a:rPr>
                <a:t>共享存储器           </a:t>
              </a:r>
              <a:r>
                <a:rPr lang="en-US" altLang="zh-CN" b="1" dirty="0">
                  <a:latin typeface="+mn-ea"/>
                  <a:ea typeface="+mn-ea"/>
                </a:rPr>
                <a:t>(CNET Prelude)</a:t>
              </a:r>
            </a:p>
            <a:p>
              <a:pPr>
                <a:spcBef>
                  <a:spcPts val="600"/>
                </a:spcBef>
              </a:pPr>
              <a:r>
                <a:rPr lang="zh-CN" altLang="en-US" b="1" dirty="0">
                  <a:latin typeface="+mn-ea"/>
                  <a:ea typeface="+mn-ea"/>
                </a:rPr>
                <a:t>空分总线             </a:t>
              </a:r>
              <a:r>
                <a:rPr lang="en-US" altLang="zh-CN" b="1" dirty="0">
                  <a:latin typeface="+mn-ea"/>
                  <a:ea typeface="+mn-ea"/>
                </a:rPr>
                <a:t>(Fore ATMASX-100)</a:t>
              </a:r>
            </a:p>
          </p:txBody>
        </p:sp>
        <p:sp>
          <p:nvSpPr>
            <p:cNvPr id="15" name="左大括号 14"/>
            <p:cNvSpPr/>
            <p:nvPr/>
          </p:nvSpPr>
          <p:spPr bwMode="auto">
            <a:xfrm>
              <a:off x="3477100" y="2565064"/>
              <a:ext cx="72000" cy="756000"/>
            </a:xfrm>
            <a:prstGeom prst="leftBrace">
              <a:avLst>
                <a:gd name="adj1" fmla="val 30274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Text Box 339"/>
            <p:cNvSpPr txBox="1">
              <a:spLocks noChangeArrowheads="1"/>
            </p:cNvSpPr>
            <p:nvPr/>
          </p:nvSpPr>
          <p:spPr bwMode="auto">
            <a:xfrm>
              <a:off x="2123608" y="3717160"/>
              <a:ext cx="1296000" cy="50400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b="1" dirty="0">
                  <a:latin typeface="+mn-ea"/>
                  <a:ea typeface="+mn-ea"/>
                </a:rPr>
                <a:t>直接网络</a:t>
              </a:r>
              <a:endParaRPr lang="en-US" altLang="zh-CN" b="1" dirty="0">
                <a:latin typeface="+mn-ea"/>
                <a:ea typeface="+mn-ea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(</a:t>
              </a:r>
              <a:r>
                <a:rPr lang="zh-CN" altLang="en-US" sz="1600" b="1" dirty="0">
                  <a:latin typeface="+mn-ea"/>
                  <a:ea typeface="+mn-ea"/>
                </a:rPr>
                <a:t>基于寻径器</a:t>
              </a:r>
              <a:r>
                <a:rPr lang="en-US" altLang="zh-CN" sz="1600" b="1" dirty="0"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17" name="Text Box 339"/>
            <p:cNvSpPr txBox="1">
              <a:spLocks noChangeArrowheads="1"/>
            </p:cNvSpPr>
            <p:nvPr/>
          </p:nvSpPr>
          <p:spPr bwMode="auto">
            <a:xfrm>
              <a:off x="2123608" y="4509248"/>
              <a:ext cx="1296000" cy="504000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b="1" dirty="0">
                  <a:latin typeface="+mn-ea"/>
                  <a:ea typeface="+mn-ea"/>
                </a:rPr>
                <a:t>间接网络</a:t>
              </a:r>
              <a:endParaRPr lang="en-US" altLang="zh-CN" b="1" dirty="0">
                <a:latin typeface="+mn-ea"/>
                <a:ea typeface="+mn-ea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(</a:t>
              </a:r>
              <a:r>
                <a:rPr lang="zh-CN" altLang="en-US" sz="1600" b="1" dirty="0">
                  <a:latin typeface="+mn-ea"/>
                  <a:ea typeface="+mn-ea"/>
                </a:rPr>
                <a:t>基于开关</a:t>
              </a:r>
              <a:r>
                <a:rPr lang="en-US" altLang="zh-CN" sz="1600" b="1" dirty="0"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18" name="Text Box 339"/>
            <p:cNvSpPr txBox="1">
              <a:spLocks noChangeArrowheads="1"/>
            </p:cNvSpPr>
            <p:nvPr/>
          </p:nvSpPr>
          <p:spPr bwMode="auto">
            <a:xfrm>
              <a:off x="3563768" y="3429072"/>
              <a:ext cx="4752648" cy="93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b="1" dirty="0">
                  <a:latin typeface="+mn-ea"/>
                  <a:ea typeface="+mn-ea"/>
                </a:rPr>
                <a:t>网格网络</a:t>
              </a:r>
              <a:r>
                <a:rPr lang="en-US" altLang="zh-CN" b="1" dirty="0">
                  <a:latin typeface="+mn-ea"/>
                  <a:ea typeface="+mn-ea"/>
                </a:rPr>
                <a:t>(2D/3D)      (Intel Paragon)</a:t>
              </a:r>
            </a:p>
            <a:p>
              <a:pPr>
                <a:spcBef>
                  <a:spcPts val="600"/>
                </a:spcBef>
              </a:pPr>
              <a:r>
                <a:rPr lang="zh-CN" altLang="en-US" b="1" dirty="0">
                  <a:latin typeface="+mn-ea"/>
                  <a:ea typeface="+mn-ea"/>
                </a:rPr>
                <a:t>环状网络</a:t>
              </a:r>
              <a:r>
                <a:rPr lang="en-US" altLang="zh-CN" b="1" dirty="0">
                  <a:latin typeface="+mn-ea"/>
                  <a:ea typeface="+mn-ea"/>
                </a:rPr>
                <a:t>(</a:t>
              </a:r>
              <a:r>
                <a:rPr lang="zh-CN" altLang="en-US" b="1" dirty="0">
                  <a:latin typeface="+mn-ea"/>
                  <a:ea typeface="+mn-ea"/>
                </a:rPr>
                <a:t>双向</a:t>
              </a:r>
              <a:r>
                <a:rPr lang="en-US" altLang="zh-CN" b="1" dirty="0">
                  <a:latin typeface="+mn-ea"/>
                  <a:ea typeface="+mn-ea"/>
                </a:rPr>
                <a:t>/</a:t>
              </a:r>
              <a:r>
                <a:rPr lang="zh-CN" altLang="en-US" b="1" dirty="0">
                  <a:latin typeface="+mn-ea"/>
                  <a:ea typeface="+mn-ea"/>
                </a:rPr>
                <a:t>单向</a:t>
              </a:r>
              <a:r>
                <a:rPr lang="en-US" altLang="zh-CN" b="1" dirty="0">
                  <a:latin typeface="+mn-ea"/>
                  <a:ea typeface="+mn-ea"/>
                </a:rPr>
                <a:t>)  (Cray T3D)</a:t>
              </a:r>
            </a:p>
            <a:p>
              <a:pPr>
                <a:spcBef>
                  <a:spcPts val="600"/>
                </a:spcBef>
              </a:pPr>
              <a:r>
                <a:rPr lang="zh-CN" altLang="en-US" b="1" dirty="0">
                  <a:latin typeface="+mn-ea"/>
                  <a:ea typeface="+mn-ea"/>
                </a:rPr>
                <a:t>超立方体             </a:t>
              </a:r>
              <a:r>
                <a:rPr lang="en-US" altLang="zh-CN" b="1" dirty="0">
                  <a:latin typeface="+mn-ea"/>
                  <a:ea typeface="+mn-ea"/>
                </a:rPr>
                <a:t>(Intel iPSC, </a:t>
              </a:r>
              <a:r>
                <a:rPr lang="en-US" altLang="zh-CN" b="1" dirty="0" err="1">
                  <a:latin typeface="+mn-ea"/>
                  <a:ea typeface="+mn-ea"/>
                </a:rPr>
                <a:t>nCUBE</a:t>
              </a:r>
              <a:r>
                <a:rPr lang="en-US" altLang="zh-CN" b="1" dirty="0"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19" name="Text Box 339"/>
            <p:cNvSpPr txBox="1">
              <a:spLocks noChangeArrowheads="1"/>
            </p:cNvSpPr>
            <p:nvPr/>
          </p:nvSpPr>
          <p:spPr bwMode="auto">
            <a:xfrm>
              <a:off x="3561104" y="4437184"/>
              <a:ext cx="4971336" cy="64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b="1" dirty="0">
                  <a:latin typeface="+mn-ea"/>
                  <a:ea typeface="+mn-ea"/>
                </a:rPr>
                <a:t>规则拓扑             </a:t>
              </a:r>
              <a:r>
                <a:rPr lang="en-US" altLang="zh-CN" b="1" dirty="0">
                  <a:latin typeface="+mn-ea"/>
                  <a:ea typeface="+mn-ea"/>
                </a:rPr>
                <a:t>(NEC Cenju-3, IBM SP)</a:t>
              </a:r>
            </a:p>
            <a:p>
              <a:pPr>
                <a:spcBef>
                  <a:spcPts val="600"/>
                </a:spcBef>
              </a:pPr>
              <a:r>
                <a:rPr lang="zh-CN" altLang="en-US" b="1" dirty="0">
                  <a:latin typeface="+mn-ea"/>
                  <a:ea typeface="+mn-ea"/>
                </a:rPr>
                <a:t>不规则拓扑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20" name="左大括号 19"/>
            <p:cNvSpPr/>
            <p:nvPr/>
          </p:nvSpPr>
          <p:spPr bwMode="auto">
            <a:xfrm>
              <a:off x="3491760" y="4581200"/>
              <a:ext cx="72000" cy="432048"/>
            </a:xfrm>
            <a:prstGeom prst="leftBrace">
              <a:avLst>
                <a:gd name="adj1" fmla="val 30274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左大括号 20"/>
            <p:cNvSpPr/>
            <p:nvPr/>
          </p:nvSpPr>
          <p:spPr bwMode="auto">
            <a:xfrm>
              <a:off x="3491768" y="1520944"/>
              <a:ext cx="72000" cy="756000"/>
            </a:xfrm>
            <a:prstGeom prst="leftBrace">
              <a:avLst>
                <a:gd name="adj1" fmla="val 30274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左大括号 21"/>
            <p:cNvSpPr/>
            <p:nvPr/>
          </p:nvSpPr>
          <p:spPr bwMode="auto">
            <a:xfrm>
              <a:off x="3491768" y="3537168"/>
              <a:ext cx="72000" cy="756000"/>
            </a:xfrm>
            <a:prstGeom prst="leftBrace">
              <a:avLst>
                <a:gd name="adj1" fmla="val 30274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2771800" y="4833314"/>
            <a:ext cx="6047479" cy="7725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主干网</a:t>
            </a:r>
            <a:r>
              <a:rPr lang="zh-CN" altLang="en-US" sz="2200" b="1" dirty="0">
                <a:latin typeface="宋体" panose="02010600030101010101" pitchFamily="2" charset="-122"/>
              </a:rPr>
              <a:t>为</a:t>
            </a:r>
            <a:r>
              <a:rPr lang="zh-CN" altLang="en-US" sz="2200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静态</a:t>
            </a:r>
            <a:r>
              <a:rPr lang="zh-CN" altLang="en-US" sz="2200" b="1" dirty="0">
                <a:latin typeface="宋体" panose="02010600030101010101" pitchFamily="2" charset="-122"/>
              </a:rPr>
              <a:t>网络，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子网</a:t>
            </a:r>
            <a:r>
              <a:rPr lang="zh-CN" altLang="en-US" sz="2200" b="1" dirty="0">
                <a:latin typeface="宋体" panose="02010600030101010101" pitchFamily="2" charset="-122"/>
              </a:rPr>
              <a:t>为</a:t>
            </a:r>
            <a:r>
              <a:rPr lang="zh-CN" altLang="en-US" sz="2200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动态</a:t>
            </a:r>
            <a:r>
              <a:rPr lang="zh-CN" altLang="en-US" sz="2200" b="1" dirty="0">
                <a:latin typeface="宋体" panose="02010600030101010101" pitchFamily="2" charset="-122"/>
              </a:rPr>
              <a:t>网络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latin typeface="宋体" panose="02010600030101010101" pitchFamily="2" charset="-122"/>
              </a:rPr>
              <a:t>直径小→</a:t>
            </a:r>
            <a:r>
              <a:rPr lang="zh-CN" altLang="en-US" dirty="0">
                <a:latin typeface="宋体" panose="02010600030101010101" pitchFamily="2" charset="-122"/>
              </a:rPr>
              <a:t>┴</a:t>
            </a:r>
            <a:r>
              <a:rPr lang="zh-CN" altLang="en-US" b="1" dirty="0">
                <a:latin typeface="宋体" panose="02010600030101010101" pitchFamily="2" charset="-122"/>
              </a:rPr>
              <a:t>→性能好 </a:t>
            </a:r>
            <a:r>
              <a:rPr lang="zh-CN" altLang="en-US" dirty="0">
                <a:latin typeface="宋体" panose="02010600030101010101" pitchFamily="2" charset="-122"/>
              </a:rPr>
              <a:t>        └</a:t>
            </a:r>
            <a:r>
              <a:rPr lang="zh-CN" altLang="en-US" b="1" dirty="0">
                <a:latin typeface="宋体" panose="02010600030101010101" pitchFamily="2" charset="-122"/>
              </a:rPr>
              <a:t>←灵活性好</a:t>
            </a:r>
          </a:p>
        </p:txBody>
      </p:sp>
      <p:sp>
        <p:nvSpPr>
          <p:cNvPr id="149" name="Text Box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2000" y="5756140"/>
            <a:ext cx="7344000" cy="288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18000" tIns="10800" rIns="18000" bIns="1080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zh-CN" altLang="en-US" sz="1800" b="1" dirty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b="1" dirty="0">
                <a:latin typeface="+mn-ea"/>
                <a:ea typeface="+mn-ea"/>
              </a:rPr>
              <a:t>设计</a:t>
            </a:r>
            <a:r>
              <a:rPr lang="zh-CN" altLang="en-US" b="1" dirty="0">
                <a:latin typeface="+mn-ea"/>
                <a:ea typeface="+mn-ea"/>
                <a:sym typeface="+mn-ea"/>
              </a:rPr>
              <a:t>阵列机</a:t>
            </a:r>
            <a:r>
              <a:rPr lang="en-US" altLang="zh-CN" b="1" dirty="0">
                <a:latin typeface="+mn-ea"/>
                <a:ea typeface="+mn-ea"/>
              </a:rPr>
              <a:t>IN</a:t>
            </a:r>
            <a:r>
              <a:rPr lang="zh-CN" altLang="en-US" b="1" dirty="0">
                <a:latin typeface="+mn-ea"/>
                <a:ea typeface="+mn-ea"/>
              </a:rPr>
              <a:t>时，宜采用静态</a:t>
            </a:r>
            <a:r>
              <a:rPr lang="en-US" altLang="zh-CN" b="1" dirty="0">
                <a:latin typeface="+mn-ea"/>
                <a:ea typeface="+mn-ea"/>
              </a:rPr>
              <a:t>/</a:t>
            </a:r>
            <a:r>
              <a:rPr lang="zh-CN" altLang="en-US" b="1" dirty="0">
                <a:latin typeface="+mn-ea"/>
                <a:ea typeface="+mn-ea"/>
              </a:rPr>
              <a:t>动态网络？影响网络功能的因素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？ </a:t>
            </a:r>
            <a:endParaRPr lang="en-US" altLang="zh-CN" sz="16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9A705C6-F299-1C85-998C-6563AAADC523}"/>
              </a:ext>
            </a:extLst>
          </p:cNvPr>
          <p:cNvSpPr txBox="1"/>
          <p:nvPr/>
        </p:nvSpPr>
        <p:spPr>
          <a:xfrm>
            <a:off x="1050616" y="6067601"/>
            <a:ext cx="72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思考：静态网络（直径小），常用并行算法类型</a:t>
            </a:r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15</a:t>
            </a:fld>
            <a:endParaRPr lang="en-US" altLang="zh-C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95386" y="313492"/>
            <a:ext cx="69342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</a:rPr>
              <a:t>第</a:t>
            </a:r>
            <a:r>
              <a:rPr lang="en-US" altLang="zh-CN" sz="2800" b="1" dirty="0">
                <a:latin typeface="宋体" panose="02010600030101010101" pitchFamily="2" charset="-122"/>
              </a:rPr>
              <a:t>4</a:t>
            </a:r>
            <a:r>
              <a:rPr lang="zh-CN" altLang="en-US" sz="2800" b="1" dirty="0">
                <a:latin typeface="宋体" panose="02010600030101010101" pitchFamily="2" charset="-122"/>
              </a:rPr>
              <a:t>节  互连网络的控制</a:t>
            </a:r>
          </a:p>
        </p:txBody>
      </p:sp>
      <p:sp>
        <p:nvSpPr>
          <p:cNvPr id="5" name="Text Box 526"/>
          <p:cNvSpPr txBox="1">
            <a:spLocks noChangeArrowheads="1"/>
          </p:cNvSpPr>
          <p:nvPr/>
        </p:nvSpPr>
        <p:spPr bwMode="auto">
          <a:xfrm>
            <a:off x="179512" y="837873"/>
            <a:ext cx="8785225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 b="1" u="none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0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000" b="1" u="none" dirty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000" b="1" dirty="0"/>
              <a:t>控制方式</a:t>
            </a:r>
            <a:r>
              <a:rPr lang="zh-CN" altLang="en-US" sz="2000" b="1" dirty="0">
                <a:solidFill>
                  <a:schemeClr val="tx1"/>
                </a:solidFill>
              </a:rPr>
              <a:t>，消息传递机制</a:t>
            </a:r>
            <a:endParaRPr lang="en-US" altLang="zh-CN" sz="2000" b="1" u="none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2725" y="1324357"/>
            <a:ext cx="5287969" cy="44199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、互连网络的控制方式</a:t>
            </a:r>
            <a:endParaRPr lang="en-US" altLang="zh-CN" sz="2400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    指各开关元件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控制时间</a:t>
            </a:r>
            <a:r>
              <a:rPr lang="zh-CN" altLang="en-US" sz="2200" b="1" dirty="0">
                <a:latin typeface="宋体" panose="02010600030101010101" pitchFamily="2" charset="-122"/>
              </a:rPr>
              <a:t>的类型</a:t>
            </a: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互连时间需求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互连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  <a:sym typeface="+mn-ea"/>
              </a:rPr>
              <a:t>功能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的表示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同时互连时：</a:t>
            </a:r>
            <a:endParaRPr lang="en-US" altLang="zh-CN" sz="22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分时互连时：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844000" y="2227288"/>
            <a:ext cx="6087275" cy="880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SIMD</a:t>
            </a:r>
            <a:r>
              <a:rPr lang="zh-CN" altLang="en-US" sz="2200" b="1" dirty="0">
                <a:latin typeface="宋体" panose="02010600030101010101" pitchFamily="2" charset="-122"/>
              </a:rPr>
              <a:t>的互连函数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需同时</a:t>
            </a:r>
            <a:r>
              <a:rPr lang="zh-CN" altLang="en-US" sz="2200" b="1" dirty="0">
                <a:latin typeface="宋体" panose="02010600030101010101" pitchFamily="2" charset="-122"/>
              </a:rPr>
              <a:t>实现，  </a:t>
            </a:r>
            <a:r>
              <a:rPr lang="zh-CN" altLang="en-US" b="1" dirty="0">
                <a:latin typeface="宋体" panose="02010600030101010101" pitchFamily="2" charset="-122"/>
              </a:rPr>
              <a:t>←指令内部互连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MIMD</a:t>
            </a:r>
            <a:r>
              <a:rPr lang="zh-CN" altLang="en-US" sz="2200" b="1" dirty="0">
                <a:latin typeface="宋体" panose="02010600030101010101" pitchFamily="2" charset="-122"/>
              </a:rPr>
              <a:t>的互连函数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可分时</a:t>
            </a:r>
            <a:r>
              <a:rPr lang="zh-CN" altLang="en-US" sz="2200" b="1" dirty="0">
                <a:latin typeface="宋体" panose="02010600030101010101" pitchFamily="2" charset="-122"/>
              </a:rPr>
              <a:t>实现    </a:t>
            </a:r>
            <a:r>
              <a:rPr lang="zh-CN" altLang="en-US" b="1" dirty="0">
                <a:latin typeface="宋体" panose="02010600030101010101" pitchFamily="2" charset="-122"/>
              </a:rPr>
              <a:t>←线程之间交互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008000" y="3213000"/>
            <a:ext cx="3801918" cy="1145256"/>
            <a:chOff x="1008000" y="5143512"/>
            <a:chExt cx="3801918" cy="1145256"/>
          </a:xfrm>
        </p:grpSpPr>
        <p:cxnSp>
          <p:nvCxnSpPr>
            <p:cNvPr id="18" name="直接箭头连接符 17"/>
            <p:cNvCxnSpPr/>
            <p:nvPr/>
          </p:nvCxnSpPr>
          <p:spPr bwMode="auto">
            <a:xfrm>
              <a:off x="1785918" y="6000768"/>
              <a:ext cx="3024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1764000" y="5214950"/>
              <a:ext cx="720000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2000"/>
              </a:schemeClr>
            </a:solidFill>
            <a:ln w="15875">
              <a:solidFill>
                <a:schemeClr val="tx1"/>
              </a:solidFill>
            </a:ln>
          </p:spPr>
          <p:txBody>
            <a:bodyPr wrap="square" lIns="18000" tIns="36000" rIns="18000" bIns="3600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P0→P1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64000" y="5572140"/>
              <a:ext cx="720000" cy="28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 w="15875">
              <a:solidFill>
                <a:schemeClr val="tx1"/>
              </a:solidFill>
            </a:ln>
          </p:spPr>
          <p:txBody>
            <a:bodyPr wrap="square" lIns="18000" tIns="36000" rIns="18000" bIns="3600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P4→P5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32000" y="5214950"/>
              <a:ext cx="720000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2000"/>
              </a:schemeClr>
            </a:solidFill>
            <a:ln w="15875">
              <a:solidFill>
                <a:schemeClr val="tx1"/>
              </a:solidFill>
            </a:ln>
          </p:spPr>
          <p:txBody>
            <a:bodyPr wrap="square" lIns="18000" tIns="36000" rIns="18000" bIns="3600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P0→P4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32000" y="5572140"/>
              <a:ext cx="720000" cy="28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 w="15875">
              <a:solidFill>
                <a:schemeClr val="tx1"/>
              </a:solidFill>
            </a:ln>
          </p:spPr>
          <p:txBody>
            <a:bodyPr wrap="square" lIns="18000" tIns="36000" rIns="18000" bIns="3600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P4→P7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00298" y="6000768"/>
              <a:ext cx="1944000" cy="288000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square" lIns="18000" tIns="36000" rIns="18000" bIns="3600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b="1" dirty="0">
                  <a:latin typeface="+mn-ea"/>
                  <a:ea typeface="+mn-ea"/>
                </a:rPr>
                <a:t>同时互连示例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08000" y="5214950"/>
              <a:ext cx="756000" cy="288000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square" lIns="18000" tIns="36000" rIns="18000" bIns="3600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节点</a:t>
              </a:r>
              <a:r>
                <a:rPr lang="en-US" altLang="zh-CN" sz="1600" b="1" dirty="0">
                  <a:latin typeface="+mn-ea"/>
                  <a:ea typeface="+mn-ea"/>
                </a:rPr>
                <a:t>P0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08000" y="5572140"/>
              <a:ext cx="756000" cy="288000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square" lIns="18000" tIns="36000" rIns="18000" bIns="3600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节点</a:t>
              </a:r>
              <a:r>
                <a:rPr lang="en-US" altLang="zh-CN" sz="1600" b="1" dirty="0">
                  <a:latin typeface="+mn-ea"/>
                  <a:ea typeface="+mn-ea"/>
                </a:rPr>
                <a:t>P4</a:t>
              </a:r>
            </a:p>
          </p:txBody>
        </p:sp>
        <p:sp>
          <p:nvSpPr>
            <p:cNvPr id="26" name="圆角矩形 25"/>
            <p:cNvSpPr/>
            <p:nvPr/>
          </p:nvSpPr>
          <p:spPr bwMode="auto">
            <a:xfrm>
              <a:off x="2571768" y="5143512"/>
              <a:ext cx="936000" cy="792000"/>
            </a:xfrm>
            <a:prstGeom prst="roundRect">
              <a:avLst/>
            </a:prstGeom>
            <a:solidFill>
              <a:srgbClr val="CCECFF">
                <a:alpha val="70000"/>
              </a:srgbClr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28000" y="5214950"/>
              <a:ext cx="792000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2000"/>
              </a:schemeClr>
            </a:solidFill>
            <a:ln w="15875">
              <a:solidFill>
                <a:schemeClr val="tx1"/>
              </a:solidFill>
            </a:ln>
          </p:spPr>
          <p:txBody>
            <a:bodyPr wrap="square" lIns="18000" tIns="36000" rIns="18000" bIns="3600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P0→P2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28000" y="5572140"/>
              <a:ext cx="792000" cy="28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 w="15875">
              <a:solidFill>
                <a:schemeClr val="tx1"/>
              </a:solidFill>
            </a:ln>
          </p:spPr>
          <p:txBody>
            <a:bodyPr wrap="square" lIns="18000" tIns="36000" rIns="18000" bIns="3600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P4→P6</a:t>
              </a:r>
            </a:p>
          </p:txBody>
        </p:sp>
      </p:grp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2885825" y="4834800"/>
            <a:ext cx="6045450" cy="1195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u="sng" dirty="0">
                <a:latin typeface="宋体" panose="02010600030101010101" pitchFamily="2" charset="-122"/>
              </a:rPr>
              <a:t>IN</a:t>
            </a:r>
            <a:r>
              <a:rPr lang="zh-CN" altLang="en-US" sz="2200" b="1" u="sng" dirty="0">
                <a:latin typeface="宋体" panose="02010600030101010101" pitchFamily="2" charset="-122"/>
              </a:rPr>
              <a:t>外部</a:t>
            </a:r>
            <a:r>
              <a:rPr lang="zh-CN" altLang="en-US" sz="2200" b="1" dirty="0">
                <a:latin typeface="宋体" panose="02010600030101010101" pitchFamily="2" charset="-122"/>
              </a:rPr>
              <a:t>用</a:t>
            </a:r>
            <a:r>
              <a:rPr lang="zh-CN" altLang="en-US" sz="2200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控制信号</a:t>
            </a:r>
            <a:r>
              <a:rPr lang="zh-CN" altLang="en-US" sz="2200" b="1" dirty="0">
                <a:latin typeface="宋体" panose="02010600030101010101" pitchFamily="2" charset="-122"/>
              </a:rPr>
              <a:t>表示</a:t>
            </a:r>
            <a:r>
              <a:rPr lang="en-US" altLang="zh-CN" sz="2200" b="1" dirty="0"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←涉及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IN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中</a:t>
            </a:r>
            <a:r>
              <a:rPr lang="zh-CN" altLang="en-US" b="1" u="sng" dirty="0">
                <a:latin typeface="宋体" panose="02010600030101010101" pitchFamily="2" charset="-122"/>
                <a:sym typeface="+mn-ea"/>
              </a:rPr>
              <a:t>所有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开关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sng" dirty="0">
                <a:latin typeface="宋体" panose="02010600030101010101" pitchFamily="2" charset="-122"/>
              </a:rPr>
              <a:t>数据包中</a:t>
            </a:r>
            <a:r>
              <a:rPr lang="zh-CN" altLang="en-US" sz="2200" b="1" dirty="0">
                <a:latin typeface="宋体" panose="02010600030101010101" pitchFamily="2" charset="-122"/>
              </a:rPr>
              <a:t>用</a:t>
            </a:r>
            <a:r>
              <a:rPr lang="zh-CN" altLang="en-US" sz="2200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源</a:t>
            </a:r>
            <a:r>
              <a:rPr lang="en-US" altLang="zh-CN" sz="2200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-</a:t>
            </a:r>
            <a:r>
              <a:rPr lang="zh-CN" altLang="en-US" sz="2200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目地址</a:t>
            </a:r>
            <a:r>
              <a:rPr lang="zh-CN" altLang="en-US" sz="2200" b="1" dirty="0">
                <a:latin typeface="宋体" panose="02010600030101010101" pitchFamily="2" charset="-122"/>
              </a:rPr>
              <a:t>表示  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←涉及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IN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中</a:t>
            </a:r>
            <a:r>
              <a:rPr lang="zh-CN" altLang="en-US" b="1" u="sng" dirty="0">
                <a:latin typeface="宋体" panose="02010600030101010101" pitchFamily="2" charset="-122"/>
                <a:sym typeface="+mn-ea"/>
              </a:rPr>
              <a:t>部分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开关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        </a:t>
            </a:r>
            <a:r>
              <a:rPr lang="en-US" altLang="zh-CN" dirty="0">
                <a:latin typeface="宋体" panose="02010600030101010101" pitchFamily="2" charset="-122"/>
              </a:rPr>
              <a:t>└</a:t>
            </a:r>
            <a:r>
              <a:rPr lang="en-US" altLang="zh-CN" b="1" dirty="0">
                <a:latin typeface="宋体" panose="02010600030101010101" pitchFamily="2" charset="-122"/>
              </a:rPr>
              <a:t>→IN</a:t>
            </a:r>
            <a:r>
              <a:rPr lang="zh-CN" altLang="en-US" b="1" dirty="0">
                <a:latin typeface="宋体" panose="02010600030101010101" pitchFamily="2" charset="-122"/>
              </a:rPr>
              <a:t>内部形成路由、控制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相应开关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5148000" y="4437000"/>
            <a:ext cx="3564000" cy="288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18000" tIns="10800" rIns="18000" bIns="1080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en-US" altLang="zh-CN" b="1" dirty="0">
                <a:latin typeface="+mn-ea"/>
                <a:ea typeface="+mn-ea"/>
              </a:rPr>
              <a:t>MIMD</a:t>
            </a:r>
            <a:r>
              <a:rPr lang="zh-CN" altLang="en-US" b="1" dirty="0">
                <a:latin typeface="+mn-ea"/>
                <a:ea typeface="+mn-ea"/>
              </a:rPr>
              <a:t>的拓扑结构最低要求？ </a:t>
            </a:r>
            <a:endParaRPr lang="en-US" altLang="zh-CN" b="1" dirty="0">
              <a:latin typeface="+mn-ea"/>
              <a:ea typeface="+mn-ea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BC4E3E0-04BB-435C-BEFF-8B4E8FF34E5F}"/>
              </a:ext>
            </a:extLst>
          </p:cNvPr>
          <p:cNvGrpSpPr/>
          <p:nvPr/>
        </p:nvGrpSpPr>
        <p:grpSpPr>
          <a:xfrm>
            <a:off x="5220000" y="3213000"/>
            <a:ext cx="3347438" cy="1145256"/>
            <a:chOff x="5220000" y="3213000"/>
            <a:chExt cx="3347438" cy="1145256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5220000" y="3213000"/>
              <a:ext cx="3312000" cy="785818"/>
            </a:xfrm>
            <a:prstGeom prst="roundRect">
              <a:avLst/>
            </a:prstGeom>
            <a:solidFill>
              <a:srgbClr val="CCECFF">
                <a:alpha val="70000"/>
              </a:srgbClr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 bwMode="auto">
            <a:xfrm>
              <a:off x="5291438" y="4070256"/>
              <a:ext cx="3276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5291438" y="3284438"/>
              <a:ext cx="720000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2000"/>
              </a:schemeClr>
            </a:solidFill>
            <a:ln w="15875">
              <a:solidFill>
                <a:schemeClr val="tx1"/>
              </a:solidFill>
            </a:ln>
          </p:spPr>
          <p:txBody>
            <a:bodyPr wrap="square" lIns="18000" tIns="36000" rIns="18000" bIns="3600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P0→P1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80000" y="3641628"/>
              <a:ext cx="720000" cy="28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 w="15875">
              <a:solidFill>
                <a:schemeClr val="tx1"/>
              </a:solidFill>
            </a:ln>
          </p:spPr>
          <p:txBody>
            <a:bodyPr wrap="square" lIns="18000" tIns="36000" rIns="18000" bIns="3600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P4→P5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56000" y="3284438"/>
              <a:ext cx="720000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2000"/>
              </a:schemeClr>
            </a:solidFill>
            <a:ln w="15875">
              <a:solidFill>
                <a:schemeClr val="tx1"/>
              </a:solidFill>
            </a:ln>
          </p:spPr>
          <p:txBody>
            <a:bodyPr wrap="square" lIns="18000" tIns="36000" rIns="18000" bIns="3600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P0→P2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68000" y="3641628"/>
              <a:ext cx="720000" cy="28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 w="15875">
              <a:solidFill>
                <a:schemeClr val="tx1"/>
              </a:solidFill>
            </a:ln>
          </p:spPr>
          <p:txBody>
            <a:bodyPr wrap="square" lIns="18000" tIns="36000" rIns="18000" bIns="3600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P4→P6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740000" y="3641628"/>
              <a:ext cx="720000" cy="28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 w="15875">
              <a:solidFill>
                <a:schemeClr val="tx1"/>
              </a:solidFill>
            </a:ln>
          </p:spPr>
          <p:txBody>
            <a:bodyPr wrap="square" lIns="18000" tIns="36000" rIns="18000" bIns="3600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P4→P7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934380" y="4070256"/>
              <a:ext cx="1908000" cy="288000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square" lIns="18000" tIns="36000" rIns="18000" bIns="3600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b="1" dirty="0">
                  <a:latin typeface="+mn-ea"/>
                  <a:ea typeface="+mn-ea"/>
                </a:rPr>
                <a:t>分时互连示例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34" name="TextBox 12">
              <a:extLst>
                <a:ext uri="{FF2B5EF4-FFF2-40B4-BE49-F238E27FC236}">
                  <a16:creationId xmlns:a16="http://schemas.microsoft.com/office/drawing/2014/main" id="{91EE3CD5-F4D5-444B-B79F-B2FC91BF4CF6}"/>
                </a:ext>
              </a:extLst>
            </p:cNvPr>
            <p:cNvSpPr txBox="1"/>
            <p:nvPr/>
          </p:nvSpPr>
          <p:spPr>
            <a:xfrm>
              <a:off x="7380000" y="3283200"/>
              <a:ext cx="720000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2000"/>
              </a:schemeClr>
            </a:solidFill>
            <a:ln w="15875">
              <a:solidFill>
                <a:schemeClr val="tx1"/>
              </a:solidFill>
            </a:ln>
          </p:spPr>
          <p:txBody>
            <a:bodyPr wrap="square" lIns="18000" tIns="36000" rIns="18000" bIns="3600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P0→P4</a:t>
              </a: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0ECDE967-CB57-2A61-264A-D96F89BED86D}"/>
              </a:ext>
            </a:extLst>
          </p:cNvPr>
          <p:cNvSpPr txBox="1"/>
          <p:nvPr/>
        </p:nvSpPr>
        <p:spPr>
          <a:xfrm>
            <a:off x="2576173" y="6133974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思考：节点间可任意互连即可，不要求同时互连；对拓扑结构无要求，如总线。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16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12725" y="331200"/>
            <a:ext cx="2559107" cy="60478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*集中式控制：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组织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18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应用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*分布式控制：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组织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900"/>
              </a:spcBef>
              <a:spcAft>
                <a:spcPts val="0"/>
              </a:spcAft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*应用：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16405" y="332909"/>
            <a:ext cx="7060810" cy="9372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同时控制</a:t>
            </a:r>
            <a:r>
              <a:rPr lang="zh-CN" altLang="en-US" sz="2200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所有</a:t>
            </a:r>
            <a:r>
              <a:rPr lang="zh-CN" altLang="en-US" sz="2200" b="1" dirty="0">
                <a:latin typeface="宋体" panose="02010600030101010101" pitchFamily="2" charset="-122"/>
              </a:rPr>
              <a:t>开关的状态，直到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再次控制</a:t>
            </a:r>
            <a:r>
              <a:rPr lang="zh-CN" altLang="en-US" sz="2200" b="1" dirty="0">
                <a:latin typeface="宋体" panose="02010600030101010101" pitchFamily="2" charset="-122"/>
              </a:rPr>
              <a:t>为止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IN</a:t>
            </a:r>
            <a:r>
              <a:rPr lang="zh-CN" altLang="en-US" sz="2200" b="1" dirty="0">
                <a:latin typeface="宋体" panose="02010600030101010101" pitchFamily="2" charset="-122"/>
              </a:rPr>
              <a:t>接收</a:t>
            </a:r>
            <a:r>
              <a:rPr lang="zh-CN" altLang="en-US" sz="2200" b="1" u="sng" dirty="0">
                <a:latin typeface="宋体" panose="02010600030101010101" pitchFamily="2" charset="-122"/>
              </a:rPr>
              <a:t>控制信号</a:t>
            </a:r>
            <a:r>
              <a:rPr lang="zh-CN" altLang="en-US" sz="2200" b="1" dirty="0">
                <a:latin typeface="宋体" panose="02010600030101010101" pitchFamily="2" charset="-122"/>
              </a:rPr>
              <a:t>，控制器产生</a:t>
            </a:r>
            <a:r>
              <a:rPr lang="zh-CN" altLang="en-US" sz="2200" b="1" u="sng" dirty="0">
                <a:latin typeface="宋体" panose="02010600030101010101" pitchFamily="2" charset="-122"/>
              </a:rPr>
              <a:t>所有开关</a:t>
            </a:r>
            <a:r>
              <a:rPr lang="zh-CN" altLang="en-US" sz="2200" b="1" dirty="0">
                <a:latin typeface="宋体" panose="02010600030101010101" pitchFamily="2" charset="-122"/>
              </a:rPr>
              <a:t>的控制信号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620520" y="2781300"/>
            <a:ext cx="7416000" cy="17654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631825" indent="-631825"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外部部件产生</a:t>
            </a:r>
            <a:r>
              <a:rPr lang="en-US" altLang="zh-CN" sz="2200" b="1" dirty="0">
                <a:latin typeface="宋体" panose="02010600030101010101" pitchFamily="2" charset="-122"/>
              </a:rPr>
              <a:t>IN</a:t>
            </a:r>
            <a:r>
              <a:rPr lang="zh-CN" altLang="en-US" sz="2200" b="1" dirty="0">
                <a:latin typeface="宋体" panose="02010600030101010101" pitchFamily="2" charset="-122"/>
              </a:rPr>
              <a:t>控制信号，然后可进行通信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marL="566420" indent="-566420"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各端口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  <a:sym typeface="+mn-ea"/>
              </a:rPr>
              <a:t>独立控制</a:t>
            </a:r>
            <a:r>
              <a:rPr lang="zh-CN" altLang="en-US" sz="2200" b="1" u="sng" dirty="0">
                <a:solidFill>
                  <a:srgbClr val="0070C0"/>
                </a:solidFill>
                <a:latin typeface="宋体" panose="02010600030101010101" pitchFamily="2" charset="-122"/>
                <a:sym typeface="+mn-ea"/>
              </a:rPr>
              <a:t>数据包经过路径上</a:t>
            </a:r>
            <a:r>
              <a:rPr lang="zh-CN" altLang="en-US" sz="2200" b="1" dirty="0">
                <a:latin typeface="宋体" panose="02010600030101010101" pitchFamily="2" charset="-122"/>
              </a:rPr>
              <a:t>开关</a:t>
            </a: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的</a:t>
            </a:r>
            <a:r>
              <a:rPr lang="zh-CN" altLang="en-US" sz="2200" b="1" dirty="0">
                <a:latin typeface="宋体" panose="02010600030101010101" pitchFamily="2" charset="-122"/>
              </a:rPr>
              <a:t>状态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分时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，直到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数据包通过</a:t>
            </a:r>
            <a:r>
              <a:rPr lang="zh-CN" altLang="en-US" sz="2200" b="1" dirty="0">
                <a:latin typeface="宋体" panose="02010600030101010101" pitchFamily="2" charset="-122"/>
              </a:rPr>
              <a:t>为止</a:t>
            </a:r>
          </a:p>
          <a:p>
            <a:pPr>
              <a:lnSpc>
                <a:spcPct val="125000"/>
              </a:lnSpc>
            </a:pPr>
            <a:r>
              <a:rPr lang="zh-CN" altLang="en-US" sz="2200" b="1" spc="-150" dirty="0">
                <a:latin typeface="宋体" panose="02010600030101010101" pitchFamily="2" charset="-122"/>
              </a:rPr>
              <a:t>开关设置</a:t>
            </a:r>
            <a:r>
              <a:rPr lang="zh-CN" altLang="en-US" sz="2200" b="1" u="sng" spc="-150" dirty="0">
                <a:latin typeface="宋体" panose="02010600030101010101" pitchFamily="2" charset="-122"/>
              </a:rPr>
              <a:t>缓冲区</a:t>
            </a:r>
            <a:r>
              <a:rPr lang="zh-CN" altLang="en-US" sz="2200" b="1" spc="-150" dirty="0">
                <a:latin typeface="宋体" panose="02010600030101010101" pitchFamily="2" charset="-122"/>
              </a:rPr>
              <a:t>，控制器只产生</a:t>
            </a:r>
            <a:r>
              <a:rPr lang="zh-CN" altLang="en-US" sz="2200" b="1" u="sng" spc="-150" dirty="0">
                <a:latin typeface="宋体" panose="02010600030101010101" pitchFamily="2" charset="-122"/>
              </a:rPr>
              <a:t>所需出端</a:t>
            </a:r>
            <a:r>
              <a:rPr lang="zh-CN" altLang="en-US" sz="2200" b="1" spc="-150" dirty="0">
                <a:latin typeface="宋体" panose="02010600030101010101" pitchFamily="2" charset="-122"/>
              </a:rPr>
              <a:t>的控制信号</a:t>
            </a:r>
            <a:endParaRPr lang="en-US" altLang="zh-CN" sz="2200" b="1" spc="-150" dirty="0">
              <a:latin typeface="宋体" panose="0201060003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691680" y="1269266"/>
            <a:ext cx="3312392" cy="1512168"/>
            <a:chOff x="1691680" y="2564904"/>
            <a:chExt cx="3312392" cy="1512168"/>
          </a:xfrm>
        </p:grpSpPr>
        <p:sp>
          <p:nvSpPr>
            <p:cNvPr id="10" name="矩形 9"/>
            <p:cNvSpPr/>
            <p:nvPr/>
          </p:nvSpPr>
          <p:spPr bwMode="auto">
            <a:xfrm>
              <a:off x="2555776" y="2565072"/>
              <a:ext cx="1871880" cy="151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Rectangle 126"/>
            <p:cNvSpPr>
              <a:spLocks noChangeArrowheads="1"/>
            </p:cNvSpPr>
            <p:nvPr/>
          </p:nvSpPr>
          <p:spPr bwMode="auto">
            <a:xfrm>
              <a:off x="2771832" y="2853064"/>
              <a:ext cx="288000" cy="1152000"/>
            </a:xfrm>
            <a:prstGeom prst="rect">
              <a:avLst/>
            </a:prstGeom>
            <a:solidFill>
              <a:srgbClr val="FF99CC">
                <a:alpha val="3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eaVert" anchor="ctr"/>
            <a:lstStyle/>
            <a:p>
              <a:pPr algn="ctr"/>
              <a:r>
                <a:rPr lang="zh-CN" altLang="en-US" sz="1600" b="1" dirty="0"/>
                <a:t>指令译码器</a:t>
              </a:r>
              <a:endParaRPr lang="zh-CN" altLang="en-US" sz="1600" b="1" baseline="-14000" dirty="0"/>
            </a:p>
          </p:txBody>
        </p:sp>
        <p:sp>
          <p:nvSpPr>
            <p:cNvPr id="12" name="Rectangle 128"/>
            <p:cNvSpPr>
              <a:spLocks noChangeArrowheads="1"/>
            </p:cNvSpPr>
            <p:nvPr/>
          </p:nvSpPr>
          <p:spPr bwMode="auto">
            <a:xfrm>
              <a:off x="4067976" y="2636342"/>
              <a:ext cx="288000" cy="1008000"/>
            </a:xfrm>
            <a:prstGeom prst="rect">
              <a:avLst/>
            </a:prstGeom>
            <a:solidFill>
              <a:srgbClr val="FF99CC">
                <a:alpha val="3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eaVert" anchor="ctr"/>
            <a:lstStyle/>
            <a:p>
              <a:pPr algn="ctr"/>
              <a:r>
                <a:rPr lang="en-US" altLang="zh-CN" sz="1600" b="1" dirty="0">
                  <a:latin typeface="宋体" panose="02010600030101010101" pitchFamily="2" charset="-122"/>
                </a:rPr>
                <a:t>PE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控制器</a:t>
              </a:r>
              <a:endParaRPr lang="zh-CN" altLang="en-US" sz="1600" b="1" baseline="-14000" dirty="0">
                <a:latin typeface="宋体" panose="02010600030101010101" pitchFamily="2" charset="-122"/>
              </a:endParaRPr>
            </a:p>
          </p:txBody>
        </p:sp>
        <p:sp>
          <p:nvSpPr>
            <p:cNvPr id="13" name="Text Box 229"/>
            <p:cNvSpPr txBox="1">
              <a:spLocks noChangeArrowheads="1"/>
            </p:cNvSpPr>
            <p:nvPr/>
          </p:nvSpPr>
          <p:spPr bwMode="auto">
            <a:xfrm>
              <a:off x="3129731" y="2850656"/>
              <a:ext cx="864000" cy="5762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600" b="1" dirty="0"/>
                <a:t>计算指令</a:t>
              </a:r>
            </a:p>
            <a:p>
              <a:pPr>
                <a:lnSpc>
                  <a:spcPct val="125000"/>
                </a:lnSpc>
              </a:pPr>
              <a:r>
                <a:rPr lang="zh-CN" altLang="en-US" sz="1600" b="1" dirty="0"/>
                <a:t>通信指令</a:t>
              </a:r>
              <a:endParaRPr lang="zh-CN" altLang="en-US" sz="1600" b="1" baseline="-16000" dirty="0"/>
            </a:p>
          </p:txBody>
        </p:sp>
        <p:sp>
          <p:nvSpPr>
            <p:cNvPr id="14" name="Text Box 334"/>
            <p:cNvSpPr txBox="1">
              <a:spLocks noChangeArrowheads="1"/>
            </p:cNvSpPr>
            <p:nvPr/>
          </p:nvSpPr>
          <p:spPr bwMode="auto">
            <a:xfrm>
              <a:off x="3058988" y="3665062"/>
              <a:ext cx="1296988" cy="252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b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/>
                <a:t>网络控制指令</a:t>
              </a:r>
              <a:endParaRPr lang="zh-CN" altLang="en-US" sz="1600" b="1" baseline="-16000" dirty="0"/>
            </a:p>
          </p:txBody>
        </p:sp>
        <p:sp>
          <p:nvSpPr>
            <p:cNvPr id="15" name="Text Box 336"/>
            <p:cNvSpPr txBox="1">
              <a:spLocks noChangeArrowheads="1"/>
            </p:cNvSpPr>
            <p:nvPr/>
          </p:nvSpPr>
          <p:spPr bwMode="auto">
            <a:xfrm>
              <a:off x="1691776" y="3143248"/>
              <a:ext cx="864000" cy="28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600" b="1" dirty="0"/>
                <a:t>并行程序</a:t>
              </a:r>
              <a:endParaRPr lang="zh-CN" altLang="en-US" sz="1600" b="1" baseline="-16000" dirty="0"/>
            </a:p>
          </p:txBody>
        </p:sp>
        <p:cxnSp>
          <p:nvCxnSpPr>
            <p:cNvPr id="16" name="直接连接符 15"/>
            <p:cNvCxnSpPr/>
            <p:nvPr/>
          </p:nvCxnSpPr>
          <p:spPr bwMode="auto">
            <a:xfrm>
              <a:off x="4356008" y="2707780"/>
              <a:ext cx="2880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>
              <a:off x="4356008" y="2850656"/>
              <a:ext cx="2880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4356008" y="3565036"/>
              <a:ext cx="2880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3060072" y="3933056"/>
              <a:ext cx="19440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>
              <a:off x="3059968" y="3136408"/>
              <a:ext cx="10080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1691680" y="3429000"/>
              <a:ext cx="10800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2" name="Text Box 336"/>
            <p:cNvSpPr txBox="1">
              <a:spLocks noChangeArrowheads="1"/>
            </p:cNvSpPr>
            <p:nvPr/>
          </p:nvSpPr>
          <p:spPr bwMode="auto">
            <a:xfrm>
              <a:off x="2555776" y="2564904"/>
              <a:ext cx="1224136" cy="30118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/>
                <a:t>阵列控制器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788064" y="1269434"/>
            <a:ext cx="2952248" cy="1512000"/>
            <a:chOff x="4788064" y="2565072"/>
            <a:chExt cx="2952248" cy="1512000"/>
          </a:xfrm>
        </p:grpSpPr>
        <p:sp>
          <p:nvSpPr>
            <p:cNvPr id="24" name="Rectangle 134"/>
            <p:cNvSpPr>
              <a:spLocks noChangeArrowheads="1"/>
            </p:cNvSpPr>
            <p:nvPr/>
          </p:nvSpPr>
          <p:spPr bwMode="auto">
            <a:xfrm>
              <a:off x="5220072" y="2565072"/>
              <a:ext cx="2016000" cy="1512000"/>
            </a:xfrm>
            <a:prstGeom prst="rect">
              <a:avLst/>
            </a:prstGeom>
            <a:solidFill>
              <a:srgbClr val="FFCC99">
                <a:alpha val="39999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321"/>
            <p:cNvSpPr txBox="1">
              <a:spLocks noChangeArrowheads="1"/>
            </p:cNvSpPr>
            <p:nvPr/>
          </p:nvSpPr>
          <p:spPr bwMode="auto">
            <a:xfrm>
              <a:off x="4788064" y="2603504"/>
              <a:ext cx="360000" cy="1080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P</a:t>
              </a:r>
              <a:r>
                <a:rPr lang="en-US" altLang="zh-CN" sz="1400" b="1" baseline="-16000" dirty="0">
                  <a:latin typeface="宋体" panose="02010600030101010101" pitchFamily="2" charset="-122"/>
                </a:rPr>
                <a:t>0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P</a:t>
              </a:r>
              <a:r>
                <a:rPr lang="en-US" altLang="zh-CN" sz="1400" b="1" baseline="-16000" dirty="0">
                  <a:latin typeface="宋体" panose="02010600030101010101" pitchFamily="2" charset="-122"/>
                </a:rPr>
                <a:t>1</a:t>
              </a:r>
            </a:p>
            <a:p>
              <a:pPr algn="r">
                <a:lnSpc>
                  <a:spcPct val="80000"/>
                </a:lnSpc>
                <a:spcBef>
                  <a:spcPts val="900"/>
                </a:spcBef>
              </a:pPr>
              <a:r>
                <a:rPr lang="en-US" altLang="zh-CN" sz="1400" b="1" dirty="0"/>
                <a:t>…</a:t>
              </a:r>
              <a:endParaRPr lang="en-US" altLang="zh-CN" sz="1400" b="1" baseline="-16000" dirty="0"/>
            </a:p>
            <a:p>
              <a:pPr algn="r">
                <a:lnSpc>
                  <a:spcPct val="80000"/>
                </a:lnSpc>
                <a:spcBef>
                  <a:spcPts val="2000"/>
                </a:spcBef>
              </a:pPr>
              <a:r>
                <a:rPr lang="en-US" altLang="zh-CN" sz="1400" b="1" dirty="0">
                  <a:latin typeface="宋体" panose="02010600030101010101" pitchFamily="2" charset="-122"/>
                </a:rPr>
                <a:t>P</a:t>
              </a:r>
              <a:r>
                <a:rPr lang="en-US" altLang="zh-CN" sz="1400" b="1" baseline="-16000" dirty="0">
                  <a:latin typeface="宋体" panose="02010600030101010101" pitchFamily="2" charset="-122"/>
                </a:rPr>
                <a:t>N-1</a:t>
              </a:r>
            </a:p>
          </p:txBody>
        </p:sp>
        <p:sp>
          <p:nvSpPr>
            <p:cNvPr id="26" name="Rectangle 340"/>
            <p:cNvSpPr>
              <a:spLocks noChangeArrowheads="1"/>
            </p:cNvSpPr>
            <p:nvPr/>
          </p:nvSpPr>
          <p:spPr bwMode="auto">
            <a:xfrm>
              <a:off x="5357818" y="3791320"/>
              <a:ext cx="1728000" cy="216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  <a:r>
                <a:rPr lang="zh-CN" altLang="en-US" sz="1600" b="1" dirty="0">
                  <a:latin typeface="+mn-ea"/>
                  <a:ea typeface="+mn-ea"/>
                </a:rPr>
                <a:t>控制器</a:t>
              </a:r>
              <a:endParaRPr lang="zh-CN" altLang="en-US" sz="1600" b="1" baseline="-14000" dirty="0">
                <a:latin typeface="+mn-ea"/>
                <a:ea typeface="+mn-ea"/>
              </a:endParaRPr>
            </a:p>
          </p:txBody>
        </p:sp>
        <p:sp>
          <p:nvSpPr>
            <p:cNvPr id="27" name="Text Box 343"/>
            <p:cNvSpPr txBox="1">
              <a:spLocks noChangeArrowheads="1"/>
            </p:cNvSpPr>
            <p:nvPr/>
          </p:nvSpPr>
          <p:spPr bwMode="auto">
            <a:xfrm>
              <a:off x="5652152" y="2636912"/>
              <a:ext cx="288000" cy="1008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ISC(0)</a:t>
              </a:r>
            </a:p>
          </p:txBody>
        </p:sp>
        <p:sp>
          <p:nvSpPr>
            <p:cNvPr id="28" name="Rectangle 345"/>
            <p:cNvSpPr>
              <a:spLocks noChangeArrowheads="1"/>
            </p:cNvSpPr>
            <p:nvPr/>
          </p:nvSpPr>
          <p:spPr bwMode="auto">
            <a:xfrm>
              <a:off x="5363642" y="2636912"/>
              <a:ext cx="144462" cy="288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Text Box 347"/>
            <p:cNvSpPr txBox="1">
              <a:spLocks noChangeArrowheads="1"/>
            </p:cNvSpPr>
            <p:nvPr/>
          </p:nvSpPr>
          <p:spPr bwMode="auto">
            <a:xfrm>
              <a:off x="6154466" y="2708944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…</a:t>
              </a:r>
              <a:endParaRPr lang="en-US" altLang="zh-CN" sz="1400" b="1" baseline="-16000" dirty="0">
                <a:latin typeface="+mn-ea"/>
                <a:ea typeface="+mn-ea"/>
              </a:endParaRPr>
            </a:p>
          </p:txBody>
        </p:sp>
        <p:sp>
          <p:nvSpPr>
            <p:cNvPr id="30" name="Text Box 393"/>
            <p:cNvSpPr txBox="1">
              <a:spLocks noChangeArrowheads="1"/>
            </p:cNvSpPr>
            <p:nvPr/>
          </p:nvSpPr>
          <p:spPr bwMode="auto">
            <a:xfrm>
              <a:off x="6587331" y="3111867"/>
              <a:ext cx="180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…</a:t>
              </a:r>
              <a:endParaRPr lang="en-US" altLang="zh-CN" sz="1400" b="1" baseline="-16000" dirty="0">
                <a:latin typeface="+mn-ea"/>
                <a:ea typeface="+mn-ea"/>
              </a:endParaRPr>
            </a:p>
          </p:txBody>
        </p:sp>
        <p:sp>
          <p:nvSpPr>
            <p:cNvPr id="31" name="Text Box 420"/>
            <p:cNvSpPr txBox="1">
              <a:spLocks noChangeArrowheads="1"/>
            </p:cNvSpPr>
            <p:nvPr/>
          </p:nvSpPr>
          <p:spPr bwMode="auto">
            <a:xfrm>
              <a:off x="6878536" y="2636912"/>
              <a:ext cx="285752" cy="99854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ISC(n-1)</a:t>
              </a:r>
            </a:p>
          </p:txBody>
        </p:sp>
        <p:cxnSp>
          <p:nvCxnSpPr>
            <p:cNvPr id="32" name="直接连接符 31"/>
            <p:cNvCxnSpPr/>
            <p:nvPr/>
          </p:nvCxnSpPr>
          <p:spPr bwMode="auto">
            <a:xfrm>
              <a:off x="5509244" y="2708920"/>
              <a:ext cx="142876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5148088" y="2707332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>
              <a:off x="5144098" y="2852936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5509244" y="2852936"/>
              <a:ext cx="142876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 rot="5400000" flipH="1" flipV="1">
              <a:off x="5359406" y="2994794"/>
              <a:ext cx="141288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37" name="直接连接符 118"/>
            <p:cNvCxnSpPr/>
            <p:nvPr/>
          </p:nvCxnSpPr>
          <p:spPr bwMode="auto">
            <a:xfrm rot="16200000" flipH="1">
              <a:off x="5140694" y="3351903"/>
              <a:ext cx="720000" cy="142876"/>
            </a:xfrm>
            <a:prstGeom prst="bentConnector3">
              <a:avLst>
                <a:gd name="adj1" fmla="val 546"/>
              </a:avLst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5940152" y="2708920"/>
              <a:ext cx="142876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5940152" y="2852936"/>
              <a:ext cx="142876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>
              <a:off x="6447628" y="2712096"/>
              <a:ext cx="142876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>
              <a:off x="6447628" y="2864496"/>
              <a:ext cx="142876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Rectangle 345"/>
            <p:cNvSpPr>
              <a:spLocks noChangeArrowheads="1"/>
            </p:cNvSpPr>
            <p:nvPr/>
          </p:nvSpPr>
          <p:spPr bwMode="auto">
            <a:xfrm>
              <a:off x="6588918" y="2636912"/>
              <a:ext cx="144462" cy="285752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43" name="直接连接符 42"/>
            <p:cNvCxnSpPr/>
            <p:nvPr/>
          </p:nvCxnSpPr>
          <p:spPr bwMode="auto">
            <a:xfrm>
              <a:off x="6733380" y="2712096"/>
              <a:ext cx="142876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直接连接符 43"/>
            <p:cNvCxnSpPr/>
            <p:nvPr/>
          </p:nvCxnSpPr>
          <p:spPr bwMode="auto">
            <a:xfrm>
              <a:off x="6733380" y="2864496"/>
              <a:ext cx="142876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 Box 393"/>
            <p:cNvSpPr txBox="1">
              <a:spLocks noChangeArrowheads="1"/>
            </p:cNvSpPr>
            <p:nvPr/>
          </p:nvSpPr>
          <p:spPr bwMode="auto">
            <a:xfrm>
              <a:off x="5362625" y="3111867"/>
              <a:ext cx="180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…</a:t>
              </a:r>
              <a:endParaRPr lang="en-US" altLang="zh-CN" sz="1400" b="1" baseline="-16000" dirty="0">
                <a:latin typeface="+mn-ea"/>
                <a:ea typeface="+mn-ea"/>
              </a:endParaRPr>
            </a:p>
          </p:txBody>
        </p:sp>
        <p:sp>
          <p:nvSpPr>
            <p:cNvPr id="46" name="Rectangle 345"/>
            <p:cNvSpPr>
              <a:spLocks noChangeArrowheads="1"/>
            </p:cNvSpPr>
            <p:nvPr/>
          </p:nvSpPr>
          <p:spPr bwMode="auto">
            <a:xfrm>
              <a:off x="5363642" y="3359272"/>
              <a:ext cx="144462" cy="285752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>
              <a:off x="5509244" y="3429000"/>
              <a:ext cx="142876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5144098" y="3427412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5144098" y="3573016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>
              <a:off x="5509244" y="3573016"/>
              <a:ext cx="142876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 rot="5400000" flipH="1" flipV="1">
              <a:off x="5359406" y="3717602"/>
              <a:ext cx="141288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>
              <a:off x="6447628" y="3430588"/>
              <a:ext cx="142876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6447628" y="3582988"/>
              <a:ext cx="142876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" name="Rectangle 345"/>
            <p:cNvSpPr>
              <a:spLocks noChangeArrowheads="1"/>
            </p:cNvSpPr>
            <p:nvPr/>
          </p:nvSpPr>
          <p:spPr bwMode="auto">
            <a:xfrm>
              <a:off x="6588918" y="3359272"/>
              <a:ext cx="144462" cy="285752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5" name="直接连接符 54"/>
            <p:cNvCxnSpPr/>
            <p:nvPr/>
          </p:nvCxnSpPr>
          <p:spPr bwMode="auto">
            <a:xfrm>
              <a:off x="6733380" y="3430588"/>
              <a:ext cx="142876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6733380" y="3582988"/>
              <a:ext cx="142876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 rot="5400000" flipH="1" flipV="1">
              <a:off x="6592092" y="2994794"/>
              <a:ext cx="141288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58" name="直接连接符 118"/>
            <p:cNvCxnSpPr/>
            <p:nvPr/>
          </p:nvCxnSpPr>
          <p:spPr bwMode="auto">
            <a:xfrm rot="16200000" flipH="1">
              <a:off x="6373380" y="3351903"/>
              <a:ext cx="720000" cy="142876"/>
            </a:xfrm>
            <a:prstGeom prst="bentConnector3">
              <a:avLst>
                <a:gd name="adj1" fmla="val 546"/>
              </a:avLst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 rot="5400000" flipH="1" flipV="1">
              <a:off x="6592092" y="3717602"/>
              <a:ext cx="141288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60" name="Text Box 347"/>
            <p:cNvSpPr txBox="1">
              <a:spLocks noChangeArrowheads="1"/>
            </p:cNvSpPr>
            <p:nvPr/>
          </p:nvSpPr>
          <p:spPr bwMode="auto">
            <a:xfrm>
              <a:off x="6154466" y="3091228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…</a:t>
              </a:r>
              <a:endParaRPr lang="en-US" altLang="zh-CN" sz="1400" b="1" baseline="-16000" dirty="0">
                <a:latin typeface="+mn-ea"/>
                <a:ea typeface="+mn-ea"/>
              </a:endParaRPr>
            </a:p>
          </p:txBody>
        </p:sp>
        <p:sp>
          <p:nvSpPr>
            <p:cNvPr id="61" name="Text Box 347"/>
            <p:cNvSpPr txBox="1">
              <a:spLocks noChangeArrowheads="1"/>
            </p:cNvSpPr>
            <p:nvPr/>
          </p:nvSpPr>
          <p:spPr bwMode="auto">
            <a:xfrm>
              <a:off x="6154466" y="3429024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…</a:t>
              </a:r>
              <a:endParaRPr lang="en-US" altLang="zh-CN" sz="1400" b="1" baseline="-16000" dirty="0">
                <a:latin typeface="+mn-ea"/>
                <a:ea typeface="+mn-ea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 bwMode="auto">
            <a:xfrm>
              <a:off x="5940152" y="3429000"/>
              <a:ext cx="142876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>
              <a:off x="5940152" y="3573016"/>
              <a:ext cx="142876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7166568" y="2708920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7166568" y="2851796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>
              <a:off x="7166568" y="3429000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>
              <a:off x="7166568" y="3571876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>
              <a:off x="5000628" y="3931468"/>
              <a:ext cx="35719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69" name="Text Box 321"/>
            <p:cNvSpPr txBox="1">
              <a:spLocks noChangeArrowheads="1"/>
            </p:cNvSpPr>
            <p:nvPr/>
          </p:nvSpPr>
          <p:spPr bwMode="auto">
            <a:xfrm>
              <a:off x="7380312" y="2603504"/>
              <a:ext cx="360000" cy="1080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P</a:t>
              </a:r>
              <a:r>
                <a:rPr lang="en-US" altLang="zh-CN" sz="1400" b="1" baseline="-16000" dirty="0">
                  <a:latin typeface="宋体" panose="02010600030101010101" pitchFamily="2" charset="-122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P</a:t>
              </a:r>
              <a:r>
                <a:rPr lang="en-US" altLang="zh-CN" sz="1400" b="1" baseline="-16000" dirty="0">
                  <a:latin typeface="宋体" panose="02010600030101010101" pitchFamily="2" charset="-122"/>
                </a:rPr>
                <a:t>1</a:t>
              </a:r>
            </a:p>
            <a:p>
              <a:pPr>
                <a:lnSpc>
                  <a:spcPct val="80000"/>
                </a:lnSpc>
                <a:spcBef>
                  <a:spcPts val="900"/>
                </a:spcBef>
              </a:pPr>
              <a:r>
                <a:rPr lang="en-US" altLang="zh-CN" sz="1400" b="1" dirty="0"/>
                <a:t>…</a:t>
              </a:r>
              <a:endParaRPr lang="en-US" altLang="zh-CN" sz="1400" b="1" baseline="-16000" dirty="0"/>
            </a:p>
            <a:p>
              <a:pPr>
                <a:lnSpc>
                  <a:spcPct val="80000"/>
                </a:lnSpc>
                <a:spcBef>
                  <a:spcPts val="2000"/>
                </a:spcBef>
              </a:pPr>
              <a:r>
                <a:rPr lang="en-US" altLang="zh-CN" sz="1400" b="1" dirty="0">
                  <a:latin typeface="宋体" panose="02010600030101010101" pitchFamily="2" charset="-122"/>
                </a:rPr>
                <a:t>P</a:t>
              </a:r>
              <a:r>
                <a:rPr lang="en-US" altLang="zh-CN" sz="1400" b="1" baseline="-16000" dirty="0">
                  <a:latin typeface="宋体" panose="02010600030101010101" pitchFamily="2" charset="-122"/>
                </a:rPr>
                <a:t>N-1</a:t>
              </a:r>
            </a:p>
          </p:txBody>
        </p:sp>
      </p:grpSp>
      <p:sp>
        <p:nvSpPr>
          <p:cNvPr id="249" name="Text Box 169"/>
          <p:cNvSpPr txBox="1">
            <a:spLocks noChangeArrowheads="1"/>
          </p:cNvSpPr>
          <p:nvPr/>
        </p:nvSpPr>
        <p:spPr bwMode="auto">
          <a:xfrm>
            <a:off x="1403901" y="5860800"/>
            <a:ext cx="7272808" cy="514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集中式控制适于</a:t>
            </a:r>
            <a:r>
              <a:rPr lang="en-US" altLang="zh-CN" sz="2200" b="1" dirty="0">
                <a:latin typeface="宋体" panose="02010600030101010101" pitchFamily="2" charset="-122"/>
              </a:rPr>
              <a:t>SIMD</a:t>
            </a:r>
            <a:r>
              <a:rPr lang="zh-CN" altLang="en-US" sz="2200" b="1" dirty="0">
                <a:latin typeface="宋体" panose="02010600030101010101" pitchFamily="2" charset="-122"/>
              </a:rPr>
              <a:t>，分布式控制适于</a:t>
            </a:r>
            <a:r>
              <a:rPr lang="en-US" altLang="zh-CN" sz="2200" b="1" dirty="0">
                <a:latin typeface="宋体" panose="02010600030101010101" pitchFamily="2" charset="-122"/>
              </a:rPr>
              <a:t>MIMD</a:t>
            </a:r>
            <a:endParaRPr lang="zh-CN" altLang="en-US" sz="2200" b="1" dirty="0">
              <a:latin typeface="宋体" panose="02010600030101010101" pitchFamily="2" charset="-122"/>
            </a:endParaRPr>
          </a:p>
        </p:txBody>
      </p:sp>
      <p:sp>
        <p:nvSpPr>
          <p:cNvPr id="161" name="Text Box 8"/>
          <p:cNvSpPr txBox="1">
            <a:spLocks noChangeArrowheads="1"/>
          </p:cNvSpPr>
          <p:nvPr/>
        </p:nvSpPr>
        <p:spPr bwMode="auto">
          <a:xfrm>
            <a:off x="6157096" y="4725650"/>
            <a:ext cx="2448000" cy="864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18000" tIns="10800" rIns="18000" bIns="10800">
            <a:spAutoFit/>
          </a:bodyPr>
          <a:lstStyle/>
          <a:p>
            <a:pPr marL="250825" indent="-250825">
              <a:spcBef>
                <a:spcPts val="0"/>
              </a:spcBef>
            </a:pPr>
            <a:r>
              <a:rPr lang="zh-CN" altLang="en-US" sz="1800" b="1" dirty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sz="1800" b="1" dirty="0">
                <a:latin typeface="+mn-ea"/>
                <a:ea typeface="+mn-ea"/>
              </a:rPr>
              <a:t>控制器</a:t>
            </a:r>
            <a:r>
              <a:rPr lang="zh-CN" altLang="en-US" b="1" dirty="0">
                <a:latin typeface="+mn-ea"/>
                <a:ea typeface="+mn-ea"/>
              </a:rPr>
              <a:t>为何要有</a:t>
            </a:r>
            <a:r>
              <a:rPr lang="zh-CN" altLang="en-US" sz="1800" b="1" dirty="0">
                <a:latin typeface="+mn-ea"/>
                <a:ea typeface="+mn-ea"/>
              </a:rPr>
              <a:t>路由功能？调度可解决什么问题？ </a:t>
            </a:r>
            <a:endParaRPr lang="en-US" altLang="zh-CN" sz="1600" b="1" dirty="0">
              <a:latin typeface="+mn-ea"/>
              <a:ea typeface="+mn-ea"/>
            </a:endParaRPr>
          </a:p>
        </p:txBody>
      </p:sp>
      <p:grpSp>
        <p:nvGrpSpPr>
          <p:cNvPr id="164" name="组合 163"/>
          <p:cNvGrpSpPr/>
          <p:nvPr/>
        </p:nvGrpSpPr>
        <p:grpSpPr>
          <a:xfrm>
            <a:off x="2267744" y="4581000"/>
            <a:ext cx="3528392" cy="1224136"/>
            <a:chOff x="1691680" y="4797152"/>
            <a:chExt cx="3528392" cy="1224136"/>
          </a:xfrm>
        </p:grpSpPr>
        <p:sp>
          <p:nvSpPr>
            <p:cNvPr id="165" name="Rectangle 360"/>
            <p:cNvSpPr>
              <a:spLocks noChangeArrowheads="1"/>
            </p:cNvSpPr>
            <p:nvPr/>
          </p:nvSpPr>
          <p:spPr bwMode="auto">
            <a:xfrm>
              <a:off x="2124080" y="4797288"/>
              <a:ext cx="2663944" cy="1224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" name="Text Box 358"/>
            <p:cNvSpPr txBox="1">
              <a:spLocks noChangeArrowheads="1"/>
            </p:cNvSpPr>
            <p:nvPr/>
          </p:nvSpPr>
          <p:spPr bwMode="auto">
            <a:xfrm>
              <a:off x="1691680" y="5085248"/>
              <a:ext cx="288000" cy="57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600" b="1" dirty="0"/>
                <a:t>入</a:t>
              </a:r>
            </a:p>
            <a:p>
              <a:r>
                <a:rPr lang="zh-CN" altLang="en-US" sz="1600" b="1" dirty="0"/>
                <a:t>端</a:t>
              </a:r>
            </a:p>
          </p:txBody>
        </p:sp>
        <p:sp>
          <p:nvSpPr>
            <p:cNvPr id="167" name="Text Box 359"/>
            <p:cNvSpPr txBox="1">
              <a:spLocks noChangeArrowheads="1"/>
            </p:cNvSpPr>
            <p:nvPr/>
          </p:nvSpPr>
          <p:spPr bwMode="auto">
            <a:xfrm>
              <a:off x="4931147" y="5084985"/>
              <a:ext cx="288925" cy="5762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600" b="1" dirty="0"/>
                <a:t>出</a:t>
              </a:r>
            </a:p>
            <a:p>
              <a:r>
                <a:rPr lang="zh-CN" altLang="en-US" sz="1600" b="1" dirty="0"/>
                <a:t>端</a:t>
              </a:r>
            </a:p>
          </p:txBody>
        </p:sp>
        <p:sp>
          <p:nvSpPr>
            <p:cNvPr id="168" name="Text Box 361"/>
            <p:cNvSpPr txBox="1">
              <a:spLocks noChangeArrowheads="1"/>
            </p:cNvSpPr>
            <p:nvPr/>
          </p:nvSpPr>
          <p:spPr bwMode="auto">
            <a:xfrm>
              <a:off x="3563856" y="5011466"/>
              <a:ext cx="504000" cy="57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/>
                <a:t>交叉</a:t>
              </a:r>
            </a:p>
            <a:p>
              <a:pPr algn="ctr"/>
              <a:r>
                <a:rPr lang="zh-CN" altLang="en-US" sz="1600" b="1" dirty="0"/>
                <a:t>开关</a:t>
              </a:r>
            </a:p>
          </p:txBody>
        </p:sp>
        <p:sp>
          <p:nvSpPr>
            <p:cNvPr id="169" name="Text Box 362"/>
            <p:cNvSpPr txBox="1">
              <a:spLocks noChangeArrowheads="1"/>
            </p:cNvSpPr>
            <p:nvPr/>
          </p:nvSpPr>
          <p:spPr bwMode="auto">
            <a:xfrm>
              <a:off x="2123760" y="4797152"/>
              <a:ext cx="576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400" b="1" dirty="0"/>
                <a:t>接收器</a:t>
              </a:r>
            </a:p>
          </p:txBody>
        </p:sp>
        <p:sp>
          <p:nvSpPr>
            <p:cNvPr id="170" name="Text Box 363"/>
            <p:cNvSpPr txBox="1">
              <a:spLocks noChangeArrowheads="1"/>
            </p:cNvSpPr>
            <p:nvPr/>
          </p:nvSpPr>
          <p:spPr bwMode="auto">
            <a:xfrm>
              <a:off x="2743966" y="4797152"/>
              <a:ext cx="576000" cy="21431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400" b="1" dirty="0"/>
                <a:t>缓冲区</a:t>
              </a:r>
            </a:p>
          </p:txBody>
        </p:sp>
        <p:sp>
          <p:nvSpPr>
            <p:cNvPr id="171" name="Text Box 365"/>
            <p:cNvSpPr txBox="1">
              <a:spLocks noChangeArrowheads="1"/>
            </p:cNvSpPr>
            <p:nvPr/>
          </p:nvSpPr>
          <p:spPr bwMode="auto">
            <a:xfrm>
              <a:off x="4137005" y="4797152"/>
              <a:ext cx="574702" cy="21431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400" b="1" dirty="0"/>
                <a:t>发送器</a:t>
              </a:r>
            </a:p>
          </p:txBody>
        </p:sp>
        <p:sp>
          <p:nvSpPr>
            <p:cNvPr id="172" name="Rectangle 370"/>
            <p:cNvSpPr>
              <a:spLocks noChangeArrowheads="1"/>
            </p:cNvSpPr>
            <p:nvPr/>
          </p:nvSpPr>
          <p:spPr bwMode="auto">
            <a:xfrm>
              <a:off x="2699760" y="5011466"/>
              <a:ext cx="576000" cy="214314"/>
            </a:xfrm>
            <a:prstGeom prst="rect">
              <a:avLst/>
            </a:prstGeom>
            <a:solidFill>
              <a:srgbClr val="9999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73" name="直接连接符 172"/>
            <p:cNvCxnSpPr/>
            <p:nvPr/>
          </p:nvCxnSpPr>
          <p:spPr bwMode="auto">
            <a:xfrm rot="5400000">
              <a:off x="3022025" y="5117829"/>
              <a:ext cx="214314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 bwMode="auto">
            <a:xfrm rot="5400000">
              <a:off x="2879149" y="5117829"/>
              <a:ext cx="214314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5" name="直接连接符 240"/>
            <p:cNvCxnSpPr/>
            <p:nvPr/>
          </p:nvCxnSpPr>
          <p:spPr bwMode="auto">
            <a:xfrm>
              <a:off x="3201414" y="5225780"/>
              <a:ext cx="141288" cy="71438"/>
            </a:xfrm>
            <a:prstGeom prst="bentConnector3">
              <a:avLst>
                <a:gd name="adj1" fmla="val -8427"/>
              </a:avLst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6" name="直接连接符 175"/>
            <p:cNvCxnSpPr/>
            <p:nvPr/>
          </p:nvCxnSpPr>
          <p:spPr bwMode="auto">
            <a:xfrm rot="5400000">
              <a:off x="3128310" y="5530424"/>
              <a:ext cx="4680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77" name="直接连接符 176"/>
            <p:cNvCxnSpPr/>
            <p:nvPr/>
          </p:nvCxnSpPr>
          <p:spPr bwMode="auto">
            <a:xfrm rot="5400000">
              <a:off x="3128640" y="5672970"/>
              <a:ext cx="1800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78" name="直接连接符 177"/>
            <p:cNvCxnSpPr/>
            <p:nvPr/>
          </p:nvCxnSpPr>
          <p:spPr bwMode="auto">
            <a:xfrm>
              <a:off x="3275856" y="5155604"/>
              <a:ext cx="28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9" name="直接连接符 178"/>
            <p:cNvCxnSpPr/>
            <p:nvPr/>
          </p:nvCxnSpPr>
          <p:spPr bwMode="auto">
            <a:xfrm>
              <a:off x="2483736" y="5155604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0" name="直接连接符 179"/>
            <p:cNvCxnSpPr/>
            <p:nvPr/>
          </p:nvCxnSpPr>
          <p:spPr bwMode="auto">
            <a:xfrm>
              <a:off x="2123728" y="515560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1" name="等腰三角形 180"/>
            <p:cNvSpPr/>
            <p:nvPr/>
          </p:nvSpPr>
          <p:spPr bwMode="auto">
            <a:xfrm>
              <a:off x="2267712" y="5044124"/>
              <a:ext cx="214314" cy="214314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2" name="Rectangle 370"/>
            <p:cNvSpPr>
              <a:spLocks noChangeArrowheads="1"/>
            </p:cNvSpPr>
            <p:nvPr/>
          </p:nvSpPr>
          <p:spPr bwMode="auto">
            <a:xfrm>
              <a:off x="2701348" y="5368656"/>
              <a:ext cx="576000" cy="214314"/>
            </a:xfrm>
            <a:prstGeom prst="rect">
              <a:avLst/>
            </a:prstGeom>
            <a:solidFill>
              <a:srgbClr val="9999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83" name="直接连接符 182"/>
            <p:cNvCxnSpPr/>
            <p:nvPr/>
          </p:nvCxnSpPr>
          <p:spPr bwMode="auto">
            <a:xfrm rot="5400000">
              <a:off x="3023613" y="5475019"/>
              <a:ext cx="214314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4" name="直接连接符 183"/>
            <p:cNvCxnSpPr/>
            <p:nvPr/>
          </p:nvCxnSpPr>
          <p:spPr bwMode="auto">
            <a:xfrm rot="5400000">
              <a:off x="2880737" y="5475019"/>
              <a:ext cx="214314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5" name="直接连接符 184"/>
            <p:cNvCxnSpPr/>
            <p:nvPr/>
          </p:nvCxnSpPr>
          <p:spPr bwMode="auto">
            <a:xfrm>
              <a:off x="3275856" y="5498832"/>
              <a:ext cx="28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86" name="直接连接符 185"/>
            <p:cNvCxnSpPr/>
            <p:nvPr/>
          </p:nvCxnSpPr>
          <p:spPr bwMode="auto">
            <a:xfrm>
              <a:off x="2483736" y="5517232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直接连接符 186"/>
            <p:cNvCxnSpPr/>
            <p:nvPr/>
          </p:nvCxnSpPr>
          <p:spPr bwMode="auto">
            <a:xfrm>
              <a:off x="1979696" y="551564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188" name="等腰三角形 187"/>
            <p:cNvSpPr/>
            <p:nvPr/>
          </p:nvSpPr>
          <p:spPr bwMode="auto">
            <a:xfrm>
              <a:off x="2267712" y="5401314"/>
              <a:ext cx="214314" cy="214314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89" name="直接连接符 188"/>
            <p:cNvCxnSpPr/>
            <p:nvPr/>
          </p:nvCxnSpPr>
          <p:spPr bwMode="auto">
            <a:xfrm>
              <a:off x="4068763" y="5151166"/>
              <a:ext cx="216000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0" name="等腰三角形 189"/>
            <p:cNvSpPr/>
            <p:nvPr/>
          </p:nvSpPr>
          <p:spPr bwMode="auto">
            <a:xfrm>
              <a:off x="4283076" y="5044124"/>
              <a:ext cx="214314" cy="214314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91" name="直接连接符 190"/>
            <p:cNvCxnSpPr/>
            <p:nvPr/>
          </p:nvCxnSpPr>
          <p:spPr bwMode="auto">
            <a:xfrm>
              <a:off x="4499100" y="5154342"/>
              <a:ext cx="432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92" name="直接连接符 191"/>
            <p:cNvCxnSpPr/>
            <p:nvPr/>
          </p:nvCxnSpPr>
          <p:spPr bwMode="auto">
            <a:xfrm>
              <a:off x="4068762" y="5508356"/>
              <a:ext cx="216000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3" name="等腰三角形 192"/>
            <p:cNvSpPr/>
            <p:nvPr/>
          </p:nvSpPr>
          <p:spPr bwMode="auto">
            <a:xfrm>
              <a:off x="4283075" y="5401314"/>
              <a:ext cx="214314" cy="214314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94" name="直接连接符 193"/>
            <p:cNvCxnSpPr/>
            <p:nvPr/>
          </p:nvCxnSpPr>
          <p:spPr bwMode="auto">
            <a:xfrm>
              <a:off x="4499099" y="5511532"/>
              <a:ext cx="432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95" name="直接连接符 194"/>
            <p:cNvCxnSpPr/>
            <p:nvPr/>
          </p:nvCxnSpPr>
          <p:spPr bwMode="auto">
            <a:xfrm rot="5400000" flipH="1" flipV="1">
              <a:off x="3700938" y="5674558"/>
              <a:ext cx="1800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96" name="直接连接符 195"/>
            <p:cNvCxnSpPr/>
            <p:nvPr/>
          </p:nvCxnSpPr>
          <p:spPr bwMode="auto">
            <a:xfrm>
              <a:off x="2123696" y="551564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直接连接符 196"/>
            <p:cNvCxnSpPr/>
            <p:nvPr/>
          </p:nvCxnSpPr>
          <p:spPr bwMode="auto">
            <a:xfrm>
              <a:off x="1979680" y="515719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198" name="Text Box 408"/>
            <p:cNvSpPr txBox="1">
              <a:spLocks noChangeArrowheads="1"/>
            </p:cNvSpPr>
            <p:nvPr/>
          </p:nvSpPr>
          <p:spPr bwMode="auto">
            <a:xfrm>
              <a:off x="2339752" y="5754037"/>
              <a:ext cx="2376000" cy="216000"/>
            </a:xfrm>
            <a:prstGeom prst="rect">
              <a:avLst/>
            </a:prstGeom>
            <a:solidFill>
              <a:srgbClr val="FFCCFF">
                <a:alpha val="85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控制器</a:t>
              </a:r>
              <a:r>
                <a:rPr lang="en-US" altLang="zh-CN" sz="1400" b="1" dirty="0">
                  <a:latin typeface="+mn-ea"/>
                  <a:ea typeface="+mn-ea"/>
                </a:rPr>
                <a:t>(</a:t>
              </a:r>
              <a:r>
                <a:rPr lang="zh-CN" altLang="en-US" sz="1400" b="1" dirty="0">
                  <a:latin typeface="+mn-ea"/>
                  <a:ea typeface="+mn-ea"/>
                </a:rPr>
                <a:t>路由、调度、控制</a:t>
              </a:r>
              <a:r>
                <a:rPr lang="en-US" altLang="zh-CN" sz="1400" b="1" dirty="0">
                  <a:latin typeface="+mn-ea"/>
                  <a:ea typeface="+mn-ea"/>
                </a:rPr>
                <a:t>)</a:t>
              </a:r>
            </a:p>
          </p:txBody>
        </p:sp>
      </p:grpSp>
      <p:sp>
        <p:nvSpPr>
          <p:cNvPr id="116" name="线形标注 2 115"/>
          <p:cNvSpPr/>
          <p:nvPr/>
        </p:nvSpPr>
        <p:spPr bwMode="auto">
          <a:xfrm>
            <a:off x="324000" y="5157000"/>
            <a:ext cx="1584000" cy="504000"/>
          </a:xfrm>
          <a:prstGeom prst="borderCallout2">
            <a:avLst>
              <a:gd name="adj1" fmla="val 50047"/>
              <a:gd name="adj2" fmla="val 100903"/>
              <a:gd name="adj3" fmla="val 50457"/>
              <a:gd name="adj4" fmla="val 120612"/>
              <a:gd name="adj5" fmla="val 104321"/>
              <a:gd name="adj6" fmla="val 160193"/>
            </a:avLst>
          </a:prstGeom>
          <a:noFill/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/>
          <a:lstStyle/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常称为</a:t>
            </a:r>
            <a:r>
              <a:rPr kumimoji="1" lang="zh-CN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交换开关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，用于包交换网络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C3C9FF-CA62-4DEF-257B-5FC7EECE7083}"/>
              </a:ext>
            </a:extLst>
          </p:cNvPr>
          <p:cNvSpPr txBox="1"/>
          <p:nvPr/>
        </p:nvSpPr>
        <p:spPr>
          <a:xfrm>
            <a:off x="152596" y="6281128"/>
            <a:ext cx="7974648" cy="587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思考：源</a:t>
            </a:r>
            <a:r>
              <a:rPr lang="en-US" altLang="zh-CN" sz="1400" dirty="0"/>
              <a:t>-</a:t>
            </a:r>
            <a:r>
              <a:rPr lang="zh-CN" altLang="en-US" sz="1400" dirty="0"/>
              <a:t>目有多种路径，路由功能选择最佳路径；调度处理多个数据包要求同一出端的冲突</a:t>
            </a:r>
            <a:endParaRPr lang="en-US" altLang="zh-CN" sz="14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400" dirty="0"/>
              <a:t>集中式控制的开关元件没有缓冲器，分布式必须有。</a:t>
            </a:r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bldLvl="0" animBg="1"/>
      <p:bldP spid="161" grpId="0" bldLvl="0" animBg="1"/>
      <p:bldP spid="116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17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704" y="333000"/>
            <a:ext cx="5760295" cy="507401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、消息传递机制   </a:t>
            </a:r>
            <a:r>
              <a:rPr lang="en-US" altLang="zh-CN" sz="2000" b="1" dirty="0">
                <a:latin typeface="宋体" panose="02010600030101010101" pitchFamily="2" charset="-122"/>
              </a:rPr>
              <a:t>--</a:t>
            </a:r>
            <a:r>
              <a:rPr lang="zh-CN" altLang="en-US" sz="2000" b="1" dirty="0">
                <a:latin typeface="宋体" panose="02010600030101010101" pitchFamily="2" charset="-122"/>
              </a:rPr>
              <a:t>分布式控制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通信过程：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*传递方式：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思想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传输粒度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*寻径方式：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线路交换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            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链路建立</a:t>
            </a: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&amp;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释放：</a:t>
            </a:r>
            <a:endParaRPr lang="en-US" altLang="zh-CN" sz="22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            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传输时延：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620000" y="810925"/>
            <a:ext cx="7200900" cy="3342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寻径＋消息传递     </a:t>
            </a:r>
            <a:r>
              <a:rPr lang="en-US" altLang="zh-CN" sz="2200" b="1" dirty="0">
                <a:latin typeface="宋体" panose="02010600030101010101" pitchFamily="2" charset="-122"/>
              </a:rPr>
              <a:t>  </a:t>
            </a:r>
            <a:r>
              <a:rPr lang="zh-CN" altLang="en-US" sz="2200" b="1" dirty="0"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←确定经过开关＋传递数据包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线路交换、包交换</a:t>
            </a:r>
            <a:r>
              <a:rPr lang="en-US" altLang="zh-CN" sz="2200" b="1" dirty="0">
                <a:latin typeface="宋体" panose="02010600030101010101" pitchFamily="2" charset="-122"/>
              </a:rPr>
              <a:t>     </a:t>
            </a:r>
            <a:r>
              <a:rPr lang="zh-CN" altLang="en-US" sz="2200" b="1" dirty="0"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←面向连接、面向无连接的传递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先寻径、再传输，边寻径、边传输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    消息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大小可变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，数据包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大小固定</a:t>
            </a:r>
            <a:r>
              <a:rPr lang="en-US" altLang="zh-CN" sz="1600" b="1" dirty="0">
                <a:latin typeface="宋体" panose="02010600030101010101" pitchFamily="2" charset="-122"/>
              </a:rPr>
              <a:t>[</a:t>
            </a:r>
            <a:r>
              <a:rPr lang="zh-CN" altLang="en-US" sz="1600" b="1" dirty="0">
                <a:latin typeface="宋体" panose="02010600030101010101" pitchFamily="2" charset="-122"/>
              </a:rPr>
              <a:t>如</a:t>
            </a:r>
            <a:r>
              <a:rPr lang="en-US" altLang="zh-CN" sz="1600" b="1" dirty="0">
                <a:latin typeface="宋体" panose="02010600030101010101" pitchFamily="2" charset="-122"/>
              </a:rPr>
              <a:t>1500B]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anose="02010600030101010101" pitchFamily="2" charset="-122"/>
              </a:rPr>
              <a:t>    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线路交换仅</a:t>
            </a:r>
            <a:r>
              <a:rPr lang="en-US" altLang="zh-CN" sz="1800" b="1" dirty="0">
                <a:latin typeface="宋体" panose="02010600030101010101" pitchFamily="2" charset="-122"/>
              </a:rPr>
              <a:t>1</a:t>
            </a:r>
            <a:r>
              <a:rPr lang="zh-CN" altLang="en-US" sz="1800" b="1" dirty="0">
                <a:latin typeface="宋体" panose="02010600030101010101" pitchFamily="2" charset="-122"/>
              </a:rPr>
              <a:t>种，包交换有</a:t>
            </a:r>
            <a:r>
              <a:rPr lang="en-US" altLang="zh-CN" sz="1800" b="1" dirty="0">
                <a:latin typeface="宋体" panose="02010600030101010101" pitchFamily="2" charset="-122"/>
              </a:rPr>
              <a:t>3</a:t>
            </a:r>
            <a:r>
              <a:rPr lang="zh-CN" altLang="en-US" sz="1800" b="1" dirty="0">
                <a:latin typeface="宋体" panose="02010600030101010101" pitchFamily="2" charset="-122"/>
              </a:rPr>
              <a:t>种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836000" y="2645125"/>
            <a:ext cx="6227438" cy="1008064"/>
            <a:chOff x="2555776" y="1772816"/>
            <a:chExt cx="6227438" cy="1008064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710406" y="1772840"/>
              <a:ext cx="576064" cy="216000"/>
            </a:xfrm>
            <a:prstGeom prst="rect">
              <a:avLst/>
            </a:prstGeom>
            <a:solidFill>
              <a:srgbClr val="CCE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      </a:t>
              </a:r>
            </a:p>
          </p:txBody>
        </p:sp>
        <p:sp>
          <p:nvSpPr>
            <p:cNvPr id="8" name="Text Box 18"/>
            <p:cNvSpPr txBox="1">
              <a:spLocks noChangeArrowheads="1"/>
            </p:cNvSpPr>
            <p:nvPr/>
          </p:nvSpPr>
          <p:spPr bwMode="auto">
            <a:xfrm>
              <a:off x="5940325" y="1772816"/>
              <a:ext cx="2842889" cy="100774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marL="719455" indent="-719455" algn="just">
                <a:lnSpc>
                  <a:spcPct val="11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数据包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—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大小固定、独立传送</a:t>
              </a:r>
              <a:endParaRPr lang="en-US" altLang="zh-CN" sz="1600" b="1" dirty="0">
                <a:latin typeface="宋体" panose="02010600030101010101" pitchFamily="2" charset="-122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1600" b="1" dirty="0">
                  <a:latin typeface="+mn-ea"/>
                </a:rPr>
                <a:t>R—</a:t>
              </a:r>
              <a:r>
                <a:rPr lang="zh-CN" altLang="en-US" sz="1600" b="1" dirty="0">
                  <a:latin typeface="+mn-ea"/>
                </a:rPr>
                <a:t>导径信息</a:t>
              </a:r>
              <a:r>
                <a:rPr lang="en-US" altLang="zh-CN" sz="1600" b="1" dirty="0">
                  <a:latin typeface="+mn-ea"/>
                </a:rPr>
                <a:t>(</a:t>
              </a:r>
              <a:r>
                <a:rPr lang="zh-CN" altLang="en-US" sz="1600" b="1" dirty="0">
                  <a:latin typeface="+mn-ea"/>
                </a:rPr>
                <a:t>目的地址</a:t>
              </a:r>
              <a:r>
                <a:rPr lang="en-US" altLang="zh-CN" sz="1600" b="1" dirty="0">
                  <a:latin typeface="+mn-ea"/>
                </a:rPr>
                <a:t>)</a:t>
              </a:r>
              <a:endParaRPr lang="zh-CN" altLang="en-US" sz="1600" b="1" dirty="0">
                <a:latin typeface="+mn-ea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1600" b="1" dirty="0">
                  <a:latin typeface="+mn-ea"/>
                </a:rPr>
                <a:t>S—</a:t>
              </a:r>
              <a:r>
                <a:rPr lang="zh-CN" altLang="en-US" sz="1600" b="1" dirty="0">
                  <a:latin typeface="+mn-ea"/>
                </a:rPr>
                <a:t>数据包顺序号</a:t>
              </a:r>
              <a:r>
                <a:rPr lang="en-US" altLang="zh-CN" sz="1600" b="1" dirty="0">
                  <a:latin typeface="+mn-ea"/>
                </a:rPr>
                <a:t>(</a:t>
              </a:r>
              <a:r>
                <a:rPr lang="zh-CN" altLang="en-US" sz="1600" b="1" dirty="0">
                  <a:latin typeface="+mn-ea"/>
                  <a:sym typeface="+mn-ea"/>
                </a:rPr>
                <a:t>消息中</a:t>
              </a:r>
              <a:r>
                <a:rPr lang="en-US" altLang="zh-CN" sz="1600" b="1" dirty="0">
                  <a:latin typeface="+mn-ea"/>
                </a:rPr>
                <a:t>)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 b="1" dirty="0">
                  <a:latin typeface="+mn-ea"/>
                </a:rPr>
                <a:t>D—</a:t>
              </a:r>
              <a:r>
                <a:rPr lang="zh-CN" altLang="en-US" sz="1600" b="1" dirty="0">
                  <a:latin typeface="+mn-ea"/>
                </a:rPr>
                <a:t>数据片</a:t>
              </a:r>
              <a:r>
                <a:rPr lang="en-US" altLang="zh-CN" sz="1600" b="1" dirty="0">
                  <a:latin typeface="+mn-ea"/>
                </a:rPr>
                <a:t>(</a:t>
              </a:r>
              <a:r>
                <a:rPr lang="zh-CN" altLang="en-US" sz="1600" b="1" dirty="0">
                  <a:latin typeface="+mn-ea"/>
                </a:rPr>
                <a:t>大小固定</a:t>
              </a:r>
              <a:r>
                <a:rPr lang="en-US" altLang="zh-CN" sz="1600" b="1" dirty="0">
                  <a:latin typeface="+mn-ea"/>
                </a:rPr>
                <a:t>)</a:t>
              </a:r>
              <a:endParaRPr lang="zh-CN" altLang="en-US" sz="1600" b="1" dirty="0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3131840" y="1772816"/>
              <a:ext cx="2304280" cy="216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      包</a:t>
              </a:r>
              <a:r>
                <a:rPr lang="en-US" altLang="zh-CN" sz="1600" b="1" dirty="0" err="1">
                  <a:latin typeface="+mn-ea"/>
                  <a:ea typeface="+mn-ea"/>
                </a:rPr>
                <a:t>i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4860032" y="1772816"/>
              <a:ext cx="0" cy="21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3419872" y="2164890"/>
              <a:ext cx="1440166" cy="216000"/>
            </a:xfrm>
            <a:prstGeom prst="rect">
              <a:avLst/>
            </a:prstGeom>
            <a:solidFill>
              <a:srgbClr val="CCE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3779912" y="2168880"/>
              <a:ext cx="0" cy="21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4139952" y="2168880"/>
              <a:ext cx="0" cy="21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4499992" y="2168880"/>
              <a:ext cx="0" cy="21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3275856" y="2564880"/>
              <a:ext cx="360039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/>
                <a:t>片</a:t>
              </a:r>
            </a:p>
          </p:txBody>
        </p:sp>
        <p:sp>
          <p:nvSpPr>
            <p:cNvPr id="16" name="Line 31"/>
            <p:cNvSpPr>
              <a:spLocks noChangeShapeType="1"/>
            </p:cNvSpPr>
            <p:nvPr/>
          </p:nvSpPr>
          <p:spPr bwMode="auto">
            <a:xfrm flipH="1">
              <a:off x="3419872" y="1988840"/>
              <a:ext cx="288000" cy="18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" name="Line 37"/>
            <p:cNvSpPr>
              <a:spLocks noChangeShapeType="1"/>
            </p:cNvSpPr>
            <p:nvPr/>
          </p:nvSpPr>
          <p:spPr bwMode="auto">
            <a:xfrm>
              <a:off x="3419896" y="2380914"/>
              <a:ext cx="216000" cy="18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>
              <a:off x="4283968" y="1988840"/>
              <a:ext cx="576070" cy="18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3635896" y="2564880"/>
              <a:ext cx="1440136" cy="216000"/>
            </a:xfrm>
            <a:prstGeom prst="rect">
              <a:avLst/>
            </a:prstGeom>
            <a:solidFill>
              <a:srgbClr val="CCE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lIns="36000" tIns="18000" rIns="36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 D </a:t>
              </a:r>
              <a:r>
                <a:rPr lang="en-US" altLang="zh-CN" sz="1600" b="1" baseline="-18000" dirty="0">
                  <a:latin typeface="+mn-ea"/>
                  <a:ea typeface="+mn-ea"/>
                </a:rPr>
                <a:t>  </a:t>
              </a:r>
              <a:r>
                <a:rPr lang="en-US" altLang="zh-CN" sz="1600" b="1" dirty="0" err="1">
                  <a:latin typeface="+mn-ea"/>
                  <a:ea typeface="+mn-ea"/>
                </a:rPr>
                <a:t>D</a:t>
              </a:r>
              <a:r>
                <a:rPr lang="en-US" altLang="zh-CN" sz="1600" b="1" dirty="0">
                  <a:latin typeface="+mn-ea"/>
                  <a:ea typeface="+mn-ea"/>
                </a:rPr>
                <a:t>  </a:t>
              </a:r>
              <a:r>
                <a:rPr lang="en-US" altLang="zh-CN" sz="1600" b="1" baseline="-18000" dirty="0">
                  <a:latin typeface="+mn-ea"/>
                  <a:ea typeface="+mn-ea"/>
                </a:rPr>
                <a:t> </a:t>
              </a:r>
              <a:r>
                <a:rPr lang="en-US" altLang="zh-CN" sz="1600" b="1" dirty="0" err="1">
                  <a:latin typeface="+mn-ea"/>
                  <a:ea typeface="+mn-ea"/>
                </a:rPr>
                <a:t>D</a:t>
              </a:r>
              <a:r>
                <a:rPr lang="en-US" altLang="zh-CN" sz="1600" b="1" dirty="0">
                  <a:latin typeface="+mn-ea"/>
                  <a:ea typeface="+mn-ea"/>
                </a:rPr>
                <a:t> </a:t>
              </a:r>
              <a:r>
                <a:rPr lang="en-US" altLang="zh-CN" sz="1600" b="1" baseline="-18000" dirty="0">
                  <a:latin typeface="+mn-ea"/>
                  <a:ea typeface="+mn-ea"/>
                </a:rPr>
                <a:t>  </a:t>
              </a:r>
              <a:r>
                <a:rPr lang="en-US" altLang="zh-CN" sz="1600" b="1" dirty="0" err="1">
                  <a:latin typeface="+mn-ea"/>
                  <a:ea typeface="+mn-ea"/>
                </a:rPr>
                <a:t>D</a:t>
              </a:r>
              <a:endParaRPr lang="zh-CN" altLang="en-US" sz="1600" b="1" dirty="0">
                <a:solidFill>
                  <a:srgbClr val="990099"/>
                </a:solidFill>
                <a:latin typeface="+mn-ea"/>
                <a:ea typeface="+mn-ea"/>
              </a:endParaRPr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4006544" y="2564880"/>
              <a:ext cx="0" cy="21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1" name="Line 14"/>
            <p:cNvSpPr>
              <a:spLocks noChangeShapeType="1"/>
            </p:cNvSpPr>
            <p:nvPr/>
          </p:nvSpPr>
          <p:spPr bwMode="auto">
            <a:xfrm>
              <a:off x="4366584" y="2564880"/>
              <a:ext cx="0" cy="21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4726624" y="2564880"/>
              <a:ext cx="0" cy="21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2699792" y="2168880"/>
              <a:ext cx="720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/>
                <a:t>数据包</a:t>
              </a:r>
            </a:p>
          </p:txBody>
        </p:sp>
        <p:sp>
          <p:nvSpPr>
            <p:cNvPr id="24" name="Text Box 18"/>
            <p:cNvSpPr txBox="1">
              <a:spLocks noChangeArrowheads="1"/>
            </p:cNvSpPr>
            <p:nvPr/>
          </p:nvSpPr>
          <p:spPr bwMode="auto">
            <a:xfrm>
              <a:off x="2555776" y="1772816"/>
              <a:ext cx="575984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/>
                <a:t>消息</a:t>
              </a:r>
            </a:p>
          </p:txBody>
        </p:sp>
        <p:sp>
          <p:nvSpPr>
            <p:cNvPr id="25" name="Line 37"/>
            <p:cNvSpPr>
              <a:spLocks noChangeShapeType="1"/>
            </p:cNvSpPr>
            <p:nvPr/>
          </p:nvSpPr>
          <p:spPr bwMode="auto">
            <a:xfrm>
              <a:off x="3779912" y="2380914"/>
              <a:ext cx="216000" cy="18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6" name="Line 37"/>
            <p:cNvSpPr>
              <a:spLocks noChangeShapeType="1"/>
            </p:cNvSpPr>
            <p:nvPr/>
          </p:nvSpPr>
          <p:spPr bwMode="auto">
            <a:xfrm>
              <a:off x="4139976" y="2384880"/>
              <a:ext cx="216000" cy="18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4500016" y="2380914"/>
              <a:ext cx="216000" cy="18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8" name="Line 37"/>
            <p:cNvSpPr>
              <a:spLocks noChangeShapeType="1"/>
            </p:cNvSpPr>
            <p:nvPr/>
          </p:nvSpPr>
          <p:spPr bwMode="auto">
            <a:xfrm>
              <a:off x="4860032" y="2384880"/>
              <a:ext cx="216000" cy="18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9" name="Line 37"/>
            <p:cNvSpPr>
              <a:spLocks noChangeShapeType="1"/>
            </p:cNvSpPr>
            <p:nvPr/>
          </p:nvSpPr>
          <p:spPr bwMode="auto">
            <a:xfrm>
              <a:off x="5220072" y="2384880"/>
              <a:ext cx="216000" cy="18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4860032" y="2164890"/>
              <a:ext cx="360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      </a:t>
              </a: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5220072" y="2164914"/>
              <a:ext cx="3600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      </a:t>
              </a:r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5076096" y="2564880"/>
              <a:ext cx="360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S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33" name="Rectangle 6"/>
            <p:cNvSpPr>
              <a:spLocks noChangeArrowheads="1"/>
            </p:cNvSpPr>
            <p:nvPr/>
          </p:nvSpPr>
          <p:spPr bwMode="auto">
            <a:xfrm>
              <a:off x="5436096" y="2564880"/>
              <a:ext cx="3600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R</a:t>
              </a:r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>
              <a:off x="5580136" y="2380914"/>
              <a:ext cx="216000" cy="18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96548" y="4733309"/>
            <a:ext cx="3528392" cy="1512136"/>
            <a:chOff x="683568" y="4365104"/>
            <a:chExt cx="3528392" cy="1512136"/>
          </a:xfrm>
        </p:grpSpPr>
        <p:sp>
          <p:nvSpPr>
            <p:cNvPr id="36" name="Rectangle 58"/>
            <p:cNvSpPr>
              <a:spLocks noChangeArrowheads="1"/>
            </p:cNvSpPr>
            <p:nvPr/>
          </p:nvSpPr>
          <p:spPr bwMode="auto">
            <a:xfrm>
              <a:off x="1185219" y="4654846"/>
              <a:ext cx="142876" cy="18000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cxnSp>
          <p:nvCxnSpPr>
            <p:cNvPr id="37" name="直接箭头连接符 36"/>
            <p:cNvCxnSpPr/>
            <p:nvPr/>
          </p:nvCxnSpPr>
          <p:spPr bwMode="auto">
            <a:xfrm rot="5400000" flipH="1" flipV="1">
              <a:off x="573219" y="4976310"/>
              <a:ext cx="1224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8" name="Rectangle 58"/>
            <p:cNvSpPr>
              <a:spLocks noChangeArrowheads="1"/>
            </p:cNvSpPr>
            <p:nvPr/>
          </p:nvSpPr>
          <p:spPr bwMode="auto">
            <a:xfrm>
              <a:off x="1337619" y="4904614"/>
              <a:ext cx="142876" cy="18000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39" name="Rectangle 58"/>
            <p:cNvSpPr>
              <a:spLocks noChangeArrowheads="1"/>
            </p:cNvSpPr>
            <p:nvPr/>
          </p:nvSpPr>
          <p:spPr bwMode="auto">
            <a:xfrm>
              <a:off x="1476796" y="5409240"/>
              <a:ext cx="142876" cy="18000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40" name="Rectangle 82"/>
            <p:cNvSpPr>
              <a:spLocks noChangeArrowheads="1"/>
            </p:cNvSpPr>
            <p:nvPr/>
          </p:nvSpPr>
          <p:spPr bwMode="auto">
            <a:xfrm>
              <a:off x="1619672" y="5409240"/>
              <a:ext cx="360000" cy="18000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41" name="Rectangle 82"/>
            <p:cNvSpPr>
              <a:spLocks noChangeArrowheads="1"/>
            </p:cNvSpPr>
            <p:nvPr/>
          </p:nvSpPr>
          <p:spPr bwMode="auto">
            <a:xfrm>
              <a:off x="1979712" y="5409240"/>
              <a:ext cx="504000" cy="18000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42" name="Rectangle 82"/>
            <p:cNvSpPr>
              <a:spLocks noChangeArrowheads="1"/>
            </p:cNvSpPr>
            <p:nvPr/>
          </p:nvSpPr>
          <p:spPr bwMode="auto">
            <a:xfrm>
              <a:off x="1619672" y="4904614"/>
              <a:ext cx="360000" cy="18000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43" name="Rectangle 82"/>
            <p:cNvSpPr>
              <a:spLocks noChangeArrowheads="1"/>
            </p:cNvSpPr>
            <p:nvPr/>
          </p:nvSpPr>
          <p:spPr bwMode="auto">
            <a:xfrm>
              <a:off x="1979712" y="4904614"/>
              <a:ext cx="504000" cy="18000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44" name="Rectangle 82"/>
            <p:cNvSpPr>
              <a:spLocks noChangeArrowheads="1"/>
            </p:cNvSpPr>
            <p:nvPr/>
          </p:nvSpPr>
          <p:spPr bwMode="auto">
            <a:xfrm>
              <a:off x="1619672" y="4654846"/>
              <a:ext cx="360000" cy="18000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45" name="Rectangle 82"/>
            <p:cNvSpPr>
              <a:spLocks noChangeArrowheads="1"/>
            </p:cNvSpPr>
            <p:nvPr/>
          </p:nvSpPr>
          <p:spPr bwMode="auto">
            <a:xfrm>
              <a:off x="1979712" y="4654846"/>
              <a:ext cx="504000" cy="18000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46" name="Rectangle 58"/>
            <p:cNvSpPr>
              <a:spLocks noChangeArrowheads="1"/>
            </p:cNvSpPr>
            <p:nvPr/>
          </p:nvSpPr>
          <p:spPr bwMode="auto">
            <a:xfrm>
              <a:off x="2699792" y="4654846"/>
              <a:ext cx="142876" cy="18000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47" name="Rectangle 58"/>
            <p:cNvSpPr>
              <a:spLocks noChangeArrowheads="1"/>
            </p:cNvSpPr>
            <p:nvPr/>
          </p:nvSpPr>
          <p:spPr bwMode="auto">
            <a:xfrm>
              <a:off x="2801430" y="5409240"/>
              <a:ext cx="142876" cy="18000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48" name="Rectangle 58"/>
            <p:cNvSpPr>
              <a:spLocks noChangeArrowheads="1"/>
            </p:cNvSpPr>
            <p:nvPr/>
          </p:nvSpPr>
          <p:spPr bwMode="auto">
            <a:xfrm>
              <a:off x="2934782" y="5157192"/>
              <a:ext cx="142876" cy="18000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49" name="Rectangle 82"/>
            <p:cNvSpPr>
              <a:spLocks noChangeArrowheads="1"/>
            </p:cNvSpPr>
            <p:nvPr/>
          </p:nvSpPr>
          <p:spPr bwMode="auto">
            <a:xfrm>
              <a:off x="3077658" y="5409240"/>
              <a:ext cx="395287" cy="18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50" name="Rectangle 82"/>
            <p:cNvSpPr>
              <a:spLocks noChangeArrowheads="1"/>
            </p:cNvSpPr>
            <p:nvPr/>
          </p:nvSpPr>
          <p:spPr bwMode="auto">
            <a:xfrm>
              <a:off x="3077658" y="5157192"/>
              <a:ext cx="395287" cy="18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51" name="Rectangle 82"/>
            <p:cNvSpPr>
              <a:spLocks noChangeArrowheads="1"/>
            </p:cNvSpPr>
            <p:nvPr/>
          </p:nvSpPr>
          <p:spPr bwMode="auto">
            <a:xfrm>
              <a:off x="3077658" y="4654846"/>
              <a:ext cx="395287" cy="18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52" name="Text Box 59"/>
            <p:cNvSpPr txBox="1">
              <a:spLocks noChangeArrowheads="1"/>
            </p:cNvSpPr>
            <p:nvPr/>
          </p:nvSpPr>
          <p:spPr bwMode="auto">
            <a:xfrm>
              <a:off x="897882" y="4593098"/>
              <a:ext cx="286543" cy="99600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600" b="1" dirty="0">
                  <a:latin typeface="宋体" panose="02010600030101010101" pitchFamily="2" charset="-122"/>
                </a:rPr>
                <a:t>N1</a:t>
              </a:r>
            </a:p>
            <a:p>
              <a:r>
                <a:rPr lang="en-US" altLang="zh-CN" sz="1600" b="1" dirty="0">
                  <a:latin typeface="宋体" panose="02010600030101010101" pitchFamily="2" charset="-122"/>
                </a:rPr>
                <a:t>N2</a:t>
              </a:r>
            </a:p>
            <a:p>
              <a:r>
                <a:rPr lang="en-US" altLang="zh-CN" sz="1600" b="1" dirty="0">
                  <a:latin typeface="宋体" panose="02010600030101010101" pitchFamily="2" charset="-122"/>
                </a:rPr>
                <a:t>N3</a:t>
              </a:r>
            </a:p>
            <a:p>
              <a:r>
                <a:rPr lang="en-US" altLang="zh-CN" sz="1600" b="1" dirty="0">
                  <a:latin typeface="宋体" panose="02010600030101010101" pitchFamily="2" charset="-122"/>
                </a:rPr>
                <a:t>N4</a:t>
              </a:r>
            </a:p>
          </p:txBody>
        </p:sp>
        <p:sp>
          <p:nvSpPr>
            <p:cNvPr id="53" name="Text Box 107"/>
            <p:cNvSpPr txBox="1">
              <a:spLocks noChangeArrowheads="1"/>
            </p:cNvSpPr>
            <p:nvPr/>
          </p:nvSpPr>
          <p:spPr bwMode="auto">
            <a:xfrm>
              <a:off x="1205584" y="4438822"/>
              <a:ext cx="2297157" cy="21431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uFillTx/>
                  <a:latin typeface="宋体" panose="02010600030101010101" pitchFamily="2" charset="-122"/>
                </a:rPr>
                <a:t>MR1</a:t>
              </a:r>
              <a:r>
                <a:rPr lang="zh-CN" altLang="en-US" sz="1600" b="1" dirty="0">
                  <a:solidFill>
                    <a:schemeClr val="tx1"/>
                  </a:solidFill>
                  <a:uFillTx/>
                  <a:latin typeface="宋体" panose="02010600030101010101" pitchFamily="2" charset="-122"/>
                </a:rPr>
                <a:t>  </a:t>
              </a:r>
              <a:r>
                <a:rPr lang="en-US" altLang="zh-CN" sz="1600" b="1" dirty="0">
                  <a:solidFill>
                    <a:schemeClr val="tx1"/>
                  </a:solidFill>
                  <a:uFillTx/>
                  <a:latin typeface="宋体" panose="02010600030101010101" pitchFamily="2" charset="-122"/>
                </a:rPr>
                <a:t>M1  M2   MR2 </a:t>
              </a:r>
              <a:r>
                <a:rPr lang="zh-CN" altLang="en-US" sz="1600" b="1" dirty="0">
                  <a:solidFill>
                    <a:schemeClr val="tx1"/>
                  </a:solidFill>
                  <a:uFillTx/>
                  <a:latin typeface="宋体" panose="02010600030101010101" pitchFamily="2" charset="-122"/>
                </a:rPr>
                <a:t> </a:t>
              </a:r>
              <a:r>
                <a:rPr lang="en-US" altLang="zh-CN" sz="1600" b="1" dirty="0">
                  <a:solidFill>
                    <a:schemeClr val="tx1"/>
                  </a:solidFill>
                  <a:uFillTx/>
                  <a:latin typeface="宋体" panose="02010600030101010101" pitchFamily="2" charset="-122"/>
                </a:rPr>
                <a:t>M3</a:t>
              </a:r>
            </a:p>
          </p:txBody>
        </p:sp>
        <p:sp>
          <p:nvSpPr>
            <p:cNvPr id="54" name="Text Box 107"/>
            <p:cNvSpPr txBox="1">
              <a:spLocks noChangeArrowheads="1"/>
            </p:cNvSpPr>
            <p:nvPr/>
          </p:nvSpPr>
          <p:spPr bwMode="auto">
            <a:xfrm>
              <a:off x="1043608" y="5589240"/>
              <a:ext cx="2592288" cy="28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MR—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寻径消息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 M—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数据消息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 </a:t>
              </a:r>
            </a:p>
          </p:txBody>
        </p:sp>
        <p:sp>
          <p:nvSpPr>
            <p:cNvPr id="55" name="Text Box 107"/>
            <p:cNvSpPr txBox="1">
              <a:spLocks noChangeArrowheads="1"/>
            </p:cNvSpPr>
            <p:nvPr/>
          </p:nvSpPr>
          <p:spPr bwMode="auto">
            <a:xfrm>
              <a:off x="3707960" y="5484574"/>
              <a:ext cx="504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时间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56" name="直接箭头连接符 55"/>
            <p:cNvCxnSpPr/>
            <p:nvPr/>
          </p:nvCxnSpPr>
          <p:spPr bwMode="auto">
            <a:xfrm>
              <a:off x="1187624" y="5589240"/>
              <a:ext cx="2484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Text Box 107"/>
            <p:cNvSpPr txBox="1">
              <a:spLocks noChangeArrowheads="1"/>
            </p:cNvSpPr>
            <p:nvPr/>
          </p:nvSpPr>
          <p:spPr bwMode="auto">
            <a:xfrm>
              <a:off x="683568" y="4365128"/>
              <a:ext cx="504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节点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2483768" y="4654846"/>
              <a:ext cx="142876" cy="180000"/>
            </a:xfrm>
            <a:prstGeom prst="rect">
              <a:avLst/>
            </a:prstGeom>
            <a:solidFill>
              <a:srgbClr val="9999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2483768" y="5409240"/>
              <a:ext cx="142876" cy="180000"/>
            </a:xfrm>
            <a:prstGeom prst="rect">
              <a:avLst/>
            </a:prstGeom>
            <a:solidFill>
              <a:srgbClr val="9999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60" name="Rectangle 58"/>
            <p:cNvSpPr>
              <a:spLocks noChangeArrowheads="1"/>
            </p:cNvSpPr>
            <p:nvPr/>
          </p:nvSpPr>
          <p:spPr bwMode="auto">
            <a:xfrm>
              <a:off x="2483768" y="4905184"/>
              <a:ext cx="142876" cy="180000"/>
            </a:xfrm>
            <a:prstGeom prst="rect">
              <a:avLst/>
            </a:prstGeom>
            <a:solidFill>
              <a:srgbClr val="9999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</p:grp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2196000" y="4077000"/>
            <a:ext cx="6765120" cy="20321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tIns="64800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 b="1" dirty="0">
                <a:latin typeface="宋体" panose="02010600030101010101" pitchFamily="2" charset="-122"/>
              </a:rPr>
              <a:t>先建立物理链路、再传送信息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 dirty="0">
                <a:latin typeface="宋体" panose="02010600030101010101" pitchFamily="2" charset="-122"/>
              </a:rPr>
              <a:t>                        </a:t>
            </a:r>
            <a:r>
              <a:rPr lang="zh-CN" altLang="en-US" sz="2200" b="1" dirty="0">
                <a:latin typeface="宋体" panose="02010600030101010101" pitchFamily="2" charset="-122"/>
              </a:rPr>
              <a:t>均用</a:t>
            </a:r>
            <a:r>
              <a:rPr lang="zh-CN" altLang="en-US" sz="2200" b="1" u="sng" dirty="0">
                <a:latin typeface="宋体" panose="02010600030101010101" pitchFamily="2" charset="-122"/>
              </a:rPr>
              <a:t>消息</a:t>
            </a:r>
            <a:r>
              <a:rPr lang="zh-CN" altLang="en-US" sz="2200" b="1" dirty="0">
                <a:latin typeface="宋体" panose="02010600030101010101" pitchFamily="2" charset="-122"/>
              </a:rPr>
              <a:t>实现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 dirty="0">
                <a:latin typeface="宋体" panose="02010600030101010101" pitchFamily="2" charset="-122"/>
              </a:rPr>
              <a:t>                   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寻径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</a:rPr>
              <a:t>L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寻径</a:t>
            </a:r>
            <a:r>
              <a:rPr lang="en-US" altLang="zh-CN" sz="2200" b="1" dirty="0">
                <a:latin typeface="宋体" panose="02010600030101010101" pitchFamily="2" charset="-122"/>
              </a:rPr>
              <a:t>*(D+1)/B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 dirty="0">
                <a:latin typeface="宋体" panose="02010600030101010101" pitchFamily="2" charset="-122"/>
              </a:rPr>
              <a:t>                   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传输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</a:rPr>
              <a:t>L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消息</a:t>
            </a:r>
            <a:r>
              <a:rPr lang="en-US" altLang="zh-CN" sz="2200" b="1" dirty="0">
                <a:latin typeface="宋体" panose="02010600030101010101" pitchFamily="2" charset="-122"/>
              </a:rPr>
              <a:t>/B</a:t>
            </a: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b="1" dirty="0">
                <a:latin typeface="宋体" panose="02010600030101010101" pitchFamily="2" charset="-122"/>
              </a:rPr>
              <a:t>                       </a:t>
            </a:r>
            <a:r>
              <a:rPr lang="zh-CN" altLang="en-US" b="1" dirty="0">
                <a:latin typeface="宋体" panose="02010600030101010101" pitchFamily="2" charset="-122"/>
              </a:rPr>
              <a:t>其中，</a:t>
            </a:r>
            <a:r>
              <a:rPr lang="en-US" altLang="zh-CN" b="1" dirty="0">
                <a:latin typeface="宋体" panose="02010600030101010101" pitchFamily="2" charset="-122"/>
              </a:rPr>
              <a:t>D—</a:t>
            </a:r>
            <a:r>
              <a:rPr lang="zh-CN" altLang="en-US" b="1" dirty="0">
                <a:latin typeface="宋体" panose="02010600030101010101" pitchFamily="2" charset="-122"/>
              </a:rPr>
              <a:t>中间节点数，</a:t>
            </a:r>
            <a:r>
              <a:rPr lang="en-US" altLang="zh-CN" b="1" dirty="0">
                <a:latin typeface="宋体" panose="02010600030101010101" pitchFamily="2" charset="-122"/>
              </a:rPr>
              <a:t>B—</a:t>
            </a:r>
            <a:r>
              <a:rPr lang="zh-CN" altLang="en-US" b="1" dirty="0">
                <a:latin typeface="宋体" panose="02010600030101010101" pitchFamily="2" charset="-122"/>
              </a:rPr>
              <a:t>通路带宽</a:t>
            </a:r>
          </a:p>
        </p:txBody>
      </p:sp>
      <p:sp>
        <p:nvSpPr>
          <p:cNvPr id="65" name="矩形 64"/>
          <p:cNvSpPr/>
          <p:nvPr/>
        </p:nvSpPr>
        <p:spPr>
          <a:xfrm>
            <a:off x="6444000" y="1637125"/>
            <a:ext cx="2276585" cy="4905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←如电话网、铁路网</a:t>
            </a:r>
            <a:endParaRPr lang="en-US" altLang="zh-CN" sz="2400" b="1" dirty="0">
              <a:latin typeface="宋体" panose="02010600030101010101" pitchFamily="2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2664295" y="1268380"/>
            <a:ext cx="2339340" cy="1727835"/>
            <a:chOff x="4313" y="2301"/>
            <a:chExt cx="3684" cy="2721"/>
          </a:xfrm>
        </p:grpSpPr>
        <p:sp>
          <p:nvSpPr>
            <p:cNvPr id="66" name="右大括号 65"/>
            <p:cNvSpPr/>
            <p:nvPr/>
          </p:nvSpPr>
          <p:spPr>
            <a:xfrm>
              <a:off x="4313" y="2301"/>
              <a:ext cx="170" cy="2721"/>
            </a:xfrm>
            <a:prstGeom prst="rightBrace">
              <a:avLst>
                <a:gd name="adj1" fmla="val 8333"/>
                <a:gd name="adj2" fmla="val 60266"/>
              </a:avLst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右大括号 66"/>
            <p:cNvSpPr/>
            <p:nvPr>
              <p:custDataLst>
                <p:tags r:id="rId1"/>
              </p:custDataLst>
            </p:nvPr>
          </p:nvSpPr>
          <p:spPr>
            <a:xfrm>
              <a:off x="7827" y="2301"/>
              <a:ext cx="170" cy="2721"/>
            </a:xfrm>
            <a:prstGeom prst="rightBrace">
              <a:avLst>
                <a:gd name="adj1" fmla="val 8333"/>
                <a:gd name="adj2" fmla="val 69836"/>
              </a:avLst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512" y="333000"/>
            <a:ext cx="4896488" cy="54587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存储转发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             传输时延：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              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链路释放：</a:t>
            </a:r>
            <a:endParaRPr lang="en-US" altLang="zh-CN" sz="22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          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缺点：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9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虚拟直通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             传输时延：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             缺点：</a:t>
            </a: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900"/>
              </a:spcBef>
              <a:spcAft>
                <a:spcPts val="0"/>
              </a:spcAft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虫蚀寻径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             传输时延：</a:t>
            </a:r>
            <a:endParaRPr lang="en-US" altLang="zh-CN" sz="22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             缺点：</a:t>
            </a: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99" name="Text Box 4"/>
          <p:cNvSpPr txBox="1">
            <a:spLocks noChangeArrowheads="1"/>
          </p:cNvSpPr>
          <p:nvPr/>
        </p:nvSpPr>
        <p:spPr bwMode="auto">
          <a:xfrm>
            <a:off x="2196000" y="2167580"/>
            <a:ext cx="6906152" cy="17654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数据</a:t>
            </a:r>
            <a:r>
              <a:rPr lang="zh-CN" altLang="en-US" sz="2200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包头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片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到达时，立即</a:t>
            </a:r>
            <a:r>
              <a:rPr lang="zh-CN" altLang="en-US" sz="2200" b="1" u="sng" dirty="0">
                <a:latin typeface="宋体" panose="02010600030101010101" pitchFamily="2" charset="-122"/>
              </a:rPr>
              <a:t>寻径</a:t>
            </a:r>
            <a:r>
              <a:rPr lang="zh-CN" altLang="en-US" sz="2200" b="1" dirty="0">
                <a:latin typeface="宋体" panose="02010600030101010101" pitchFamily="2" charset="-122"/>
              </a:rPr>
              <a:t>；链路闲时</a:t>
            </a:r>
            <a:r>
              <a:rPr lang="zh-CN" altLang="en-US" sz="2200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片</a:t>
            </a:r>
            <a:r>
              <a:rPr lang="zh-CN" altLang="en-US" sz="2200" b="1" dirty="0">
                <a:latin typeface="宋体" panose="02010600030101010101" pitchFamily="2" charset="-122"/>
              </a:rPr>
              <a:t>立即</a:t>
            </a:r>
            <a:r>
              <a:rPr lang="zh-CN" altLang="en-US" sz="2200" b="1" u="sng" dirty="0">
                <a:latin typeface="宋体" panose="02010600030101010101" pitchFamily="2" charset="-122"/>
              </a:rPr>
              <a:t>传送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包流水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，否则先</a:t>
            </a:r>
            <a:r>
              <a:rPr lang="zh-CN" altLang="en-US" sz="2200" b="1" u="sng" dirty="0">
                <a:latin typeface="宋体" panose="02010600030101010101" pitchFamily="2" charset="-122"/>
              </a:rPr>
              <a:t>存储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整个包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、再</a:t>
            </a:r>
            <a:r>
              <a:rPr lang="zh-CN" altLang="en-US" sz="2200" b="1" u="sng" dirty="0">
                <a:latin typeface="宋体" panose="02010600030101010101" pitchFamily="2" charset="-122"/>
              </a:rPr>
              <a:t>转发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包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latin typeface="宋体" panose="02010600030101010101" pitchFamily="2" charset="-122"/>
              </a:rPr>
              <a:t>                 T</a:t>
            </a:r>
            <a:r>
              <a:rPr lang="zh-CN" altLang="en-US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≥</a:t>
            </a:r>
            <a:r>
              <a:rPr lang="en-US" altLang="zh-CN" sz="2200" b="1" dirty="0">
                <a:latin typeface="宋体" panose="02010600030101010101" pitchFamily="2" charset="-122"/>
              </a:rPr>
              <a:t>[L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头</a:t>
            </a:r>
            <a:r>
              <a:rPr lang="en-US" altLang="zh-CN" sz="2200" b="1" dirty="0">
                <a:latin typeface="宋体" panose="02010600030101010101" pitchFamily="2" charset="-122"/>
              </a:rPr>
              <a:t>*(D+1)+(L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包</a:t>
            </a:r>
            <a:r>
              <a:rPr lang="en-US" altLang="zh-CN" sz="2200" b="1" dirty="0">
                <a:latin typeface="宋体" panose="02010600030101010101" pitchFamily="2" charset="-122"/>
              </a:rPr>
              <a:t>-L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头</a:t>
            </a:r>
            <a:r>
              <a:rPr lang="en-US" altLang="zh-CN" sz="2200" b="1" dirty="0">
                <a:latin typeface="宋体" panose="02010600030101010101" pitchFamily="2" charset="-122"/>
              </a:rPr>
              <a:t>)]/B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         缓冲区大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数据包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，阻塞时延大</a:t>
            </a:r>
            <a:r>
              <a:rPr lang="en-US" altLang="zh-CN" sz="1600" b="1" dirty="0">
                <a:latin typeface="宋体" panose="02010600030101010101" pitchFamily="2" charset="-122"/>
              </a:rPr>
              <a:t>(=</a:t>
            </a:r>
            <a:r>
              <a:rPr lang="zh-CN" altLang="en-US" sz="1600" b="1" dirty="0">
                <a:latin typeface="宋体" panose="02010600030101010101" pitchFamily="2" charset="-122"/>
              </a:rPr>
              <a:t>存储转发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18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196000" y="333000"/>
            <a:ext cx="6840000" cy="17654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数据</a:t>
            </a:r>
            <a:r>
              <a:rPr lang="zh-CN" altLang="en-US" sz="2200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包</a:t>
            </a:r>
            <a:r>
              <a:rPr lang="zh-CN" altLang="en-US" sz="2200" b="1" dirty="0">
                <a:latin typeface="宋体" panose="02010600030101010101" pitchFamily="2" charset="-122"/>
              </a:rPr>
              <a:t>到达时，先</a:t>
            </a:r>
            <a:r>
              <a:rPr lang="zh-CN" altLang="en-US" sz="2200" b="1" u="sng" dirty="0">
                <a:latin typeface="宋体" panose="02010600030101010101" pitchFamily="2" charset="-122"/>
              </a:rPr>
              <a:t>存储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整个包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，再</a:t>
            </a:r>
            <a:r>
              <a:rPr lang="zh-CN" altLang="en-US" sz="2200" b="1" u="sng" dirty="0">
                <a:latin typeface="宋体" panose="02010600030101010101" pitchFamily="2" charset="-122"/>
              </a:rPr>
              <a:t>寻径</a:t>
            </a:r>
            <a:r>
              <a:rPr lang="zh-CN" altLang="en-US" sz="2200" b="1" dirty="0">
                <a:latin typeface="宋体" panose="02010600030101010101" pitchFamily="2" charset="-122"/>
              </a:rPr>
              <a:t>和</a:t>
            </a:r>
            <a:r>
              <a:rPr lang="zh-CN" altLang="en-US" sz="2200" b="1" u="sng" dirty="0">
                <a:latin typeface="宋体" panose="02010600030101010101" pitchFamily="2" charset="-122"/>
              </a:rPr>
              <a:t>转发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包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latin typeface="宋体" panose="02010600030101010101" pitchFamily="2" charset="-122"/>
              </a:rPr>
              <a:t>                 T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</a:rPr>
              <a:t>[L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包</a:t>
            </a:r>
            <a:r>
              <a:rPr lang="en-US" altLang="zh-CN" sz="2200" b="1" dirty="0">
                <a:latin typeface="宋体" panose="02010600030101010101" pitchFamily="2" charset="-122"/>
              </a:rPr>
              <a:t>*(D+1)]/B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             包</a:t>
            </a:r>
            <a:r>
              <a:rPr lang="zh-CN" altLang="en-US" sz="2200" b="1" u="sng" dirty="0">
                <a:latin typeface="宋体" panose="02010600030101010101" pitchFamily="2" charset="-122"/>
              </a:rPr>
              <a:t>通过时自动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包交换方式通用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         缓冲区大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数据包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，传输时延大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～距离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sp>
        <p:nvSpPr>
          <p:cNvPr id="155" name="Text Box 4"/>
          <p:cNvSpPr txBox="1">
            <a:spLocks noChangeArrowheads="1"/>
          </p:cNvSpPr>
          <p:nvPr/>
        </p:nvSpPr>
        <p:spPr bwMode="auto">
          <a:xfrm>
            <a:off x="2196000" y="4005000"/>
            <a:ext cx="6835236" cy="17654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数据</a:t>
            </a:r>
            <a:r>
              <a:rPr lang="zh-CN" altLang="en-US" sz="2200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包头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片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到达时，立即</a:t>
            </a:r>
            <a:r>
              <a:rPr lang="zh-CN" altLang="en-US" sz="2200" b="1" u="sng" dirty="0">
                <a:latin typeface="宋体" panose="02010600030101010101" pitchFamily="2" charset="-122"/>
              </a:rPr>
              <a:t>寻径</a:t>
            </a:r>
            <a:r>
              <a:rPr lang="zh-CN" altLang="en-US" sz="2200" b="1" dirty="0">
                <a:latin typeface="宋体" panose="02010600030101010101" pitchFamily="2" charset="-122"/>
              </a:rPr>
              <a:t>；链路闲时</a:t>
            </a:r>
            <a:r>
              <a:rPr lang="zh-CN" altLang="en-US" sz="2200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片</a:t>
            </a:r>
            <a:r>
              <a:rPr lang="zh-CN" altLang="en-US" sz="2200" b="1" dirty="0">
                <a:latin typeface="宋体" panose="02010600030101010101" pitchFamily="2" charset="-122"/>
              </a:rPr>
              <a:t>立即</a:t>
            </a:r>
            <a:r>
              <a:rPr lang="zh-CN" altLang="en-US" sz="2200" b="1" u="sng" dirty="0">
                <a:latin typeface="宋体" panose="02010600030101010101" pitchFamily="2" charset="-122"/>
              </a:rPr>
              <a:t>传送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包流水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，否则先</a:t>
            </a:r>
            <a:r>
              <a:rPr lang="zh-CN" altLang="en-US" sz="2200" b="1" u="sng" dirty="0">
                <a:latin typeface="宋体" panose="02010600030101010101" pitchFamily="2" charset="-122"/>
              </a:rPr>
              <a:t>阻塞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缓冲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个片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、再</a:t>
            </a:r>
            <a:r>
              <a:rPr lang="zh-CN" altLang="en-US" sz="2200" b="1" u="sng" dirty="0">
                <a:latin typeface="宋体" panose="02010600030101010101" pitchFamily="2" charset="-122"/>
              </a:rPr>
              <a:t>转发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片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latin typeface="宋体" panose="02010600030101010101" pitchFamily="2" charset="-122"/>
              </a:rPr>
              <a:t>                 T</a:t>
            </a:r>
            <a:r>
              <a:rPr lang="zh-CN" altLang="en-US" sz="2200" b="1" dirty="0">
                <a:latin typeface="宋体" panose="02010600030101010101" pitchFamily="2" charset="-122"/>
              </a:rPr>
              <a:t>≥</a:t>
            </a:r>
            <a:r>
              <a:rPr lang="en-US" altLang="zh-CN" sz="2200" b="1" dirty="0">
                <a:latin typeface="宋体" panose="02010600030101010101" pitchFamily="2" charset="-122"/>
              </a:rPr>
              <a:t>(L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片</a:t>
            </a:r>
            <a:r>
              <a:rPr lang="en-US" altLang="zh-CN" sz="2200" b="1" dirty="0">
                <a:latin typeface="宋体" panose="02010600030101010101" pitchFamily="2" charset="-122"/>
              </a:rPr>
              <a:t>*D+L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包</a:t>
            </a:r>
            <a:r>
              <a:rPr lang="en-US" altLang="zh-CN" sz="2200" b="1" dirty="0">
                <a:latin typeface="宋体" panose="02010600030101010101" pitchFamily="2" charset="-122"/>
              </a:rPr>
              <a:t>)/B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         阻塞代价大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占用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多个</a:t>
            </a:r>
            <a:r>
              <a:rPr lang="zh-CN" altLang="en-US" b="1" dirty="0">
                <a:latin typeface="宋体" panose="02010600030101010101" pitchFamily="2" charset="-122"/>
              </a:rPr>
              <a:t>节点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565" y="5949000"/>
            <a:ext cx="1952625" cy="288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18000" tIns="10800" rIns="18000" bIns="10800">
            <a:noAutofit/>
          </a:bodyPr>
          <a:lstStyle/>
          <a:p>
            <a:pPr marL="250825" indent="-250825">
              <a:lnSpc>
                <a:spcPct val="90000"/>
              </a:lnSpc>
              <a:spcBef>
                <a:spcPts val="0"/>
              </a:spcBef>
            </a:pPr>
            <a:r>
              <a:rPr lang="zh-CN" altLang="en-US" sz="1800" b="1" dirty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sz="1800" b="1" dirty="0">
                <a:latin typeface="+mn-ea"/>
                <a:ea typeface="+mn-ea"/>
              </a:rPr>
              <a:t>如何选择？ </a:t>
            </a:r>
            <a:endParaRPr lang="en-US" altLang="zh-CN" sz="1600" b="1" dirty="0">
              <a:latin typeface="+mn-ea"/>
              <a:ea typeface="+mn-ea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52000" y="5949000"/>
            <a:ext cx="1728000" cy="288000"/>
          </a:xfrm>
          <a:prstGeom prst="rect">
            <a:avLst/>
          </a:prstGeom>
          <a:noFill/>
          <a:ln w="12700">
            <a:noFill/>
            <a:prstDash val="sysDash"/>
            <a:miter lim="800000"/>
          </a:ln>
          <a:effectLst/>
        </p:spPr>
        <p:txBody>
          <a:bodyPr wrap="square" lIns="18000" tIns="10800" rIns="18000" bIns="10800">
            <a:noAutofit/>
          </a:bodyPr>
          <a:lstStyle/>
          <a:p>
            <a:pPr marL="250825" indent="-250825">
              <a:lnSpc>
                <a:spcPct val="90000"/>
              </a:lnSpc>
              <a:spcBef>
                <a:spcPts val="0"/>
              </a:spcBef>
            </a:pPr>
            <a:r>
              <a:rPr lang="zh-CN" altLang="en-US" sz="1600" b="1" dirty="0">
                <a:solidFill>
                  <a:schemeClr val="tx1"/>
                </a:solidFill>
                <a:latin typeface="+mn-ea"/>
                <a:ea typeface="+mn-ea"/>
              </a:rPr>
              <a:t>基于性能、性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  <a:ea typeface="+mn-ea"/>
              </a:rPr>
              <a:t>价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E014055-4F99-4340-A1DF-7B1EE1B2598F}"/>
              </a:ext>
            </a:extLst>
          </p:cNvPr>
          <p:cNvGrpSpPr/>
          <p:nvPr/>
        </p:nvGrpSpPr>
        <p:grpSpPr>
          <a:xfrm>
            <a:off x="324000" y="4653000"/>
            <a:ext cx="2565713" cy="1117800"/>
            <a:chOff x="324000" y="4831200"/>
            <a:chExt cx="2565713" cy="1117800"/>
          </a:xfrm>
        </p:grpSpPr>
        <p:sp>
          <p:nvSpPr>
            <p:cNvPr id="175" name="Rectangle 58">
              <a:extLst>
                <a:ext uri="{FF2B5EF4-FFF2-40B4-BE49-F238E27FC236}">
                  <a16:creationId xmlns:a16="http://schemas.microsoft.com/office/drawing/2014/main" id="{12ECFB54-274E-4693-B225-275924A08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000" y="5625000"/>
              <a:ext cx="180000" cy="144000"/>
            </a:xfrm>
            <a:prstGeom prst="rect">
              <a:avLst/>
            </a:prstGeom>
            <a:solidFill>
              <a:srgbClr val="FFCCFF"/>
            </a:solidFill>
            <a:ln w="12700">
              <a:noFill/>
              <a:miter lim="800000"/>
            </a:ln>
            <a:effectLst/>
          </p:spPr>
          <p:txBody>
            <a:bodyPr vert="eaVert" wrap="none" lIns="18000" tIns="18000" rIns="18000" bIns="18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dirty="0">
                  <a:latin typeface="+mn-ea"/>
                  <a:ea typeface="+mn-ea"/>
                </a:rPr>
                <a:t>忙</a:t>
              </a:r>
              <a:endParaRPr lang="zh-CN" altLang="zh-CN" sz="1200" b="1" dirty="0">
                <a:latin typeface="+mn-ea"/>
                <a:ea typeface="+mn-ea"/>
              </a:endParaRPr>
            </a:p>
          </p:txBody>
        </p:sp>
        <p:sp>
          <p:nvSpPr>
            <p:cNvPr id="171" name="Rectangle 58">
              <a:extLst>
                <a:ext uri="{FF2B5EF4-FFF2-40B4-BE49-F238E27FC236}">
                  <a16:creationId xmlns:a16="http://schemas.microsoft.com/office/drawing/2014/main" id="{534B70AA-8781-4036-BF86-463E0C977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000" y="4941000"/>
              <a:ext cx="180000" cy="684000"/>
            </a:xfrm>
            <a:prstGeom prst="rect">
              <a:avLst/>
            </a:prstGeom>
            <a:solidFill>
              <a:srgbClr val="FFCC99"/>
            </a:solidFill>
            <a:ln w="12700">
              <a:noFill/>
              <a:miter lim="800000"/>
            </a:ln>
            <a:effectLst/>
          </p:spPr>
          <p:txBody>
            <a:bodyPr vert="eaVert" wrap="none" lIns="18000" tIns="18000" rIns="18000" bIns="18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dirty="0">
                  <a:latin typeface="+mn-ea"/>
                  <a:ea typeface="+mn-ea"/>
                </a:rPr>
                <a:t>阻  塞</a:t>
              </a:r>
              <a:endParaRPr lang="zh-CN" altLang="zh-CN" sz="1200" b="1" dirty="0">
                <a:latin typeface="+mn-ea"/>
                <a:ea typeface="+mn-ea"/>
              </a:endParaRPr>
            </a:p>
          </p:txBody>
        </p: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807BAE83-58C5-4882-8535-A36596488FE0}"/>
                </a:ext>
              </a:extLst>
            </p:cNvPr>
            <p:cNvCxnSpPr/>
            <p:nvPr/>
          </p:nvCxnSpPr>
          <p:spPr bwMode="auto">
            <a:xfrm flipV="1">
              <a:off x="611337" y="5877000"/>
              <a:ext cx="2088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0" name="Text Box 59">
              <a:extLst>
                <a:ext uri="{FF2B5EF4-FFF2-40B4-BE49-F238E27FC236}">
                  <a16:creationId xmlns:a16="http://schemas.microsoft.com/office/drawing/2014/main" id="{16D8B18C-E6BE-47C3-B862-1DE81C1EF1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000" y="4867200"/>
              <a:ext cx="286543" cy="100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36000" rIns="18000" bIns="0"/>
            <a:lstStyle/>
            <a:p>
              <a:r>
                <a:rPr lang="en-US" altLang="zh-CN" sz="1600" b="1" dirty="0">
                  <a:latin typeface="宋体" panose="02010600030101010101" pitchFamily="2" charset="-122"/>
                </a:rPr>
                <a:t>N1</a:t>
              </a:r>
            </a:p>
            <a:p>
              <a:r>
                <a:rPr lang="en-US" altLang="zh-CN" sz="1600" b="1" dirty="0">
                  <a:latin typeface="宋体" panose="02010600030101010101" pitchFamily="2" charset="-122"/>
                </a:rPr>
                <a:t>N2</a:t>
              </a:r>
            </a:p>
            <a:p>
              <a:r>
                <a:rPr lang="en-US" altLang="zh-CN" sz="1600" b="1" dirty="0">
                  <a:latin typeface="宋体" panose="02010600030101010101" pitchFamily="2" charset="-122"/>
                </a:rPr>
                <a:t>N3</a:t>
              </a:r>
            </a:p>
            <a:p>
              <a:r>
                <a:rPr lang="en-US" altLang="zh-CN" sz="1600" b="1" dirty="0">
                  <a:latin typeface="宋体" panose="02010600030101010101" pitchFamily="2" charset="-122"/>
                </a:rPr>
                <a:t>N4</a:t>
              </a:r>
            </a:p>
          </p:txBody>
        </p:sp>
        <p:sp>
          <p:nvSpPr>
            <p:cNvPr id="138" name="Rectangle 58">
              <a:extLst>
                <a:ext uri="{FF2B5EF4-FFF2-40B4-BE49-F238E27FC236}">
                  <a16:creationId xmlns:a16="http://schemas.microsoft.com/office/drawing/2014/main" id="{1CD33A9C-2EA5-48A0-98B0-594F337CC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000" y="4939200"/>
              <a:ext cx="142876" cy="180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40" name="Rectangle 58">
              <a:extLst>
                <a:ext uri="{FF2B5EF4-FFF2-40B4-BE49-F238E27FC236}">
                  <a16:creationId xmlns:a16="http://schemas.microsoft.com/office/drawing/2014/main" id="{76BD635A-828A-4B3F-85C3-D162BF15B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000" y="4939200"/>
              <a:ext cx="142876" cy="180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41" name="Rectangle 58">
              <a:extLst>
                <a:ext uri="{FF2B5EF4-FFF2-40B4-BE49-F238E27FC236}">
                  <a16:creationId xmlns:a16="http://schemas.microsoft.com/office/drawing/2014/main" id="{6E0EF501-25E6-4E70-B461-1663CDA8F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000" y="4939200"/>
              <a:ext cx="142876" cy="180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42" name="Rectangle 58">
              <a:extLst>
                <a:ext uri="{FF2B5EF4-FFF2-40B4-BE49-F238E27FC236}">
                  <a16:creationId xmlns:a16="http://schemas.microsoft.com/office/drawing/2014/main" id="{A35E0A16-5C42-4C5D-A510-29B6CDF84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000" y="4939200"/>
              <a:ext cx="142876" cy="18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R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43" name="Rectangle 58">
              <a:extLst>
                <a:ext uri="{FF2B5EF4-FFF2-40B4-BE49-F238E27FC236}">
                  <a16:creationId xmlns:a16="http://schemas.microsoft.com/office/drawing/2014/main" id="{8ED82B1E-B97C-4F8C-A7E5-6B0BDA5CA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000" y="5192066"/>
              <a:ext cx="142876" cy="180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44" name="Rectangle 58">
              <a:extLst>
                <a:ext uri="{FF2B5EF4-FFF2-40B4-BE49-F238E27FC236}">
                  <a16:creationId xmlns:a16="http://schemas.microsoft.com/office/drawing/2014/main" id="{62AB91C3-5228-4916-8D91-3C92F24F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000" y="5192066"/>
              <a:ext cx="142876" cy="180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45" name="Rectangle 58">
              <a:extLst>
                <a:ext uri="{FF2B5EF4-FFF2-40B4-BE49-F238E27FC236}">
                  <a16:creationId xmlns:a16="http://schemas.microsoft.com/office/drawing/2014/main" id="{7A01C455-2655-4217-8BB3-F33778001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000" y="5192066"/>
              <a:ext cx="142876" cy="180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46" name="Rectangle 58">
              <a:extLst>
                <a:ext uri="{FF2B5EF4-FFF2-40B4-BE49-F238E27FC236}">
                  <a16:creationId xmlns:a16="http://schemas.microsoft.com/office/drawing/2014/main" id="{807A21EE-62D4-4656-B48A-BE16D2798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000" y="5192066"/>
              <a:ext cx="142876" cy="18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R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47" name="Rectangle 58">
              <a:extLst>
                <a:ext uri="{FF2B5EF4-FFF2-40B4-BE49-F238E27FC236}">
                  <a16:creationId xmlns:a16="http://schemas.microsoft.com/office/drawing/2014/main" id="{6CC8E0AA-DFC1-4CE4-97F1-1BC68AD58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000" y="5697000"/>
              <a:ext cx="142876" cy="180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48" name="Rectangle 58">
              <a:extLst>
                <a:ext uri="{FF2B5EF4-FFF2-40B4-BE49-F238E27FC236}">
                  <a16:creationId xmlns:a16="http://schemas.microsoft.com/office/drawing/2014/main" id="{28FE0F22-57CC-41D3-8270-8022A635C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000" y="5697000"/>
              <a:ext cx="142876" cy="180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49" name="Rectangle 58">
              <a:extLst>
                <a:ext uri="{FF2B5EF4-FFF2-40B4-BE49-F238E27FC236}">
                  <a16:creationId xmlns:a16="http://schemas.microsoft.com/office/drawing/2014/main" id="{0B9A411D-ED64-41E0-9DBA-0F13D5E85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000" y="5697000"/>
              <a:ext cx="142876" cy="180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50" name="Rectangle 58">
              <a:extLst>
                <a:ext uri="{FF2B5EF4-FFF2-40B4-BE49-F238E27FC236}">
                  <a16:creationId xmlns:a16="http://schemas.microsoft.com/office/drawing/2014/main" id="{61C2A8F4-508C-47F0-A1B6-092F83220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000" y="5697000"/>
              <a:ext cx="142876" cy="18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R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51" name="Rectangle 58">
              <a:extLst>
                <a:ext uri="{FF2B5EF4-FFF2-40B4-BE49-F238E27FC236}">
                  <a16:creationId xmlns:a16="http://schemas.microsoft.com/office/drawing/2014/main" id="{1456E425-6A29-4C02-AAF0-B5994F508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000" y="4939200"/>
              <a:ext cx="142876" cy="180000"/>
            </a:xfrm>
            <a:prstGeom prst="rect">
              <a:avLst/>
            </a:prstGeom>
            <a:solidFill>
              <a:srgbClr val="DDDDDD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52" name="Rectangle 58">
              <a:extLst>
                <a:ext uri="{FF2B5EF4-FFF2-40B4-BE49-F238E27FC236}">
                  <a16:creationId xmlns:a16="http://schemas.microsoft.com/office/drawing/2014/main" id="{6836A290-70B5-4606-9765-AEE0C2796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4000" y="4939200"/>
              <a:ext cx="142876" cy="180000"/>
            </a:xfrm>
            <a:prstGeom prst="rect">
              <a:avLst/>
            </a:prstGeom>
            <a:solidFill>
              <a:srgbClr val="DDDDDD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53" name="Rectangle 58">
              <a:extLst>
                <a:ext uri="{FF2B5EF4-FFF2-40B4-BE49-F238E27FC236}">
                  <a16:creationId xmlns:a16="http://schemas.microsoft.com/office/drawing/2014/main" id="{88E243A9-E00C-4836-848A-2D76B6EB6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000" y="4939200"/>
              <a:ext cx="142876" cy="180000"/>
            </a:xfrm>
            <a:prstGeom prst="rect">
              <a:avLst/>
            </a:prstGeom>
            <a:solidFill>
              <a:srgbClr val="DDDDDD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54" name="Rectangle 58">
              <a:extLst>
                <a:ext uri="{FF2B5EF4-FFF2-40B4-BE49-F238E27FC236}">
                  <a16:creationId xmlns:a16="http://schemas.microsoft.com/office/drawing/2014/main" id="{EF443B1C-9A36-44B3-8F6F-FFC72F8A7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6000" y="4939200"/>
              <a:ext cx="142876" cy="18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R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56" name="Rectangle 58">
              <a:extLst>
                <a:ext uri="{FF2B5EF4-FFF2-40B4-BE49-F238E27FC236}">
                  <a16:creationId xmlns:a16="http://schemas.microsoft.com/office/drawing/2014/main" id="{C074EE02-6DB0-4F0E-967A-5A994989A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4000" y="5192066"/>
              <a:ext cx="142876" cy="180000"/>
            </a:xfrm>
            <a:prstGeom prst="rect">
              <a:avLst/>
            </a:prstGeom>
            <a:solidFill>
              <a:srgbClr val="DDDDDD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57" name="Rectangle 58">
              <a:extLst>
                <a:ext uri="{FF2B5EF4-FFF2-40B4-BE49-F238E27FC236}">
                  <a16:creationId xmlns:a16="http://schemas.microsoft.com/office/drawing/2014/main" id="{DC9C3CF2-3332-4164-932C-20D4301D5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000" y="5192066"/>
              <a:ext cx="142876" cy="180000"/>
            </a:xfrm>
            <a:prstGeom prst="rect">
              <a:avLst/>
            </a:prstGeom>
            <a:solidFill>
              <a:srgbClr val="DDDDDD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58" name="Rectangle 58">
              <a:extLst>
                <a:ext uri="{FF2B5EF4-FFF2-40B4-BE49-F238E27FC236}">
                  <a16:creationId xmlns:a16="http://schemas.microsoft.com/office/drawing/2014/main" id="{DC4E5CCC-910C-4460-8F1D-A0EBD6B62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2000" y="5192066"/>
              <a:ext cx="142876" cy="180000"/>
            </a:xfrm>
            <a:prstGeom prst="rect">
              <a:avLst/>
            </a:prstGeom>
            <a:solidFill>
              <a:srgbClr val="DDDDDD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59" name="Rectangle 58">
              <a:extLst>
                <a:ext uri="{FF2B5EF4-FFF2-40B4-BE49-F238E27FC236}">
                  <a16:creationId xmlns:a16="http://schemas.microsoft.com/office/drawing/2014/main" id="{86F9469E-124F-4987-B66E-DC82371D8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000" y="5192066"/>
              <a:ext cx="142876" cy="18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R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62" name="Text Box 107">
              <a:extLst>
                <a:ext uri="{FF2B5EF4-FFF2-40B4-BE49-F238E27FC236}">
                  <a16:creationId xmlns:a16="http://schemas.microsoft.com/office/drawing/2014/main" id="{07FBBD8C-CA13-445F-8796-5FCCEC1A1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9713" y="5733000"/>
              <a:ext cx="180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t</a:t>
              </a:r>
            </a:p>
          </p:txBody>
        </p:sp>
        <p:sp>
          <p:nvSpPr>
            <p:cNvPr id="164" name="Rectangle 58">
              <a:extLst>
                <a:ext uri="{FF2B5EF4-FFF2-40B4-BE49-F238E27FC236}">
                  <a16:creationId xmlns:a16="http://schemas.microsoft.com/office/drawing/2014/main" id="{C76792FB-4E81-46D3-A301-A33EAAE6B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000" y="5444074"/>
              <a:ext cx="142876" cy="180000"/>
            </a:xfrm>
            <a:prstGeom prst="rect">
              <a:avLst/>
            </a:prstGeom>
            <a:solidFill>
              <a:srgbClr val="DDDDDD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65" name="Rectangle 58">
              <a:extLst>
                <a:ext uri="{FF2B5EF4-FFF2-40B4-BE49-F238E27FC236}">
                  <a16:creationId xmlns:a16="http://schemas.microsoft.com/office/drawing/2014/main" id="{CD32458F-6F6E-43E6-B76A-5178D70C8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2000" y="5444074"/>
              <a:ext cx="142876" cy="180000"/>
            </a:xfrm>
            <a:prstGeom prst="rect">
              <a:avLst/>
            </a:prstGeom>
            <a:solidFill>
              <a:srgbClr val="DDDDDD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67" name="Rectangle 58">
              <a:extLst>
                <a:ext uri="{FF2B5EF4-FFF2-40B4-BE49-F238E27FC236}">
                  <a16:creationId xmlns:a16="http://schemas.microsoft.com/office/drawing/2014/main" id="{88FD2EAE-A71D-407C-85F0-842930528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000" y="5444074"/>
              <a:ext cx="142876" cy="180000"/>
            </a:xfrm>
            <a:prstGeom prst="rect">
              <a:avLst/>
            </a:prstGeom>
            <a:solidFill>
              <a:srgbClr val="DDDDDD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68" name="Rectangle 58">
              <a:extLst>
                <a:ext uri="{FF2B5EF4-FFF2-40B4-BE49-F238E27FC236}">
                  <a16:creationId xmlns:a16="http://schemas.microsoft.com/office/drawing/2014/main" id="{C6443097-F191-4835-B185-D33DC4AEF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4000" y="5444074"/>
              <a:ext cx="142876" cy="18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R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11683697-C2C7-495C-BF30-869054D7F63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12000" y="4831200"/>
              <a:ext cx="0" cy="1044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2" name="Rectangle 58">
              <a:extLst>
                <a:ext uri="{FF2B5EF4-FFF2-40B4-BE49-F238E27FC236}">
                  <a16:creationId xmlns:a16="http://schemas.microsoft.com/office/drawing/2014/main" id="{439A4F5D-0463-4A7B-BF44-C4A4FBECF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2000" y="5697000"/>
              <a:ext cx="142876" cy="180000"/>
            </a:xfrm>
            <a:prstGeom prst="rect">
              <a:avLst/>
            </a:prstGeom>
            <a:solidFill>
              <a:srgbClr val="DDDDDD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73" name="Rectangle 58">
              <a:extLst>
                <a:ext uri="{FF2B5EF4-FFF2-40B4-BE49-F238E27FC236}">
                  <a16:creationId xmlns:a16="http://schemas.microsoft.com/office/drawing/2014/main" id="{C950E56C-B908-4C60-B80F-F0B97C152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000" y="5697000"/>
              <a:ext cx="142876" cy="18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R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74" name="Rectangle 58">
              <a:extLst>
                <a:ext uri="{FF2B5EF4-FFF2-40B4-BE49-F238E27FC236}">
                  <a16:creationId xmlns:a16="http://schemas.microsoft.com/office/drawing/2014/main" id="{28E330AC-D0CA-4F33-823D-4DD3E051F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000" y="5697000"/>
              <a:ext cx="142876" cy="180000"/>
            </a:xfrm>
            <a:prstGeom prst="rect">
              <a:avLst/>
            </a:prstGeom>
            <a:solidFill>
              <a:srgbClr val="DDDDDD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721931AD-E090-43B2-B85D-3603D2958990}"/>
              </a:ext>
            </a:extLst>
          </p:cNvPr>
          <p:cNvGrpSpPr/>
          <p:nvPr/>
        </p:nvGrpSpPr>
        <p:grpSpPr>
          <a:xfrm>
            <a:off x="324000" y="2781000"/>
            <a:ext cx="2565713" cy="1119600"/>
            <a:chOff x="324000" y="2851200"/>
            <a:chExt cx="2565713" cy="1119600"/>
          </a:xfrm>
        </p:grpSpPr>
        <p:sp>
          <p:nvSpPr>
            <p:cNvPr id="176" name="Rectangle 58">
              <a:extLst>
                <a:ext uri="{FF2B5EF4-FFF2-40B4-BE49-F238E27FC236}">
                  <a16:creationId xmlns:a16="http://schemas.microsoft.com/office/drawing/2014/main" id="{E36273D4-8933-494C-8B7D-D55D17B57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4000" y="3391200"/>
              <a:ext cx="504000" cy="144000"/>
            </a:xfrm>
            <a:prstGeom prst="rect">
              <a:avLst/>
            </a:prstGeom>
            <a:solidFill>
              <a:srgbClr val="FFCCFF"/>
            </a:solidFill>
            <a:ln w="12700">
              <a:noFill/>
              <a:miter lim="800000"/>
            </a:ln>
            <a:effectLst/>
          </p:spPr>
          <p:txBody>
            <a:bodyPr vert="horz" wrap="none" lIns="18000" tIns="18000" rIns="18000" bIns="18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100" b="1" dirty="0">
                  <a:latin typeface="+mn-ea"/>
                  <a:ea typeface="+mn-ea"/>
                </a:rPr>
                <a:t>忙</a:t>
              </a:r>
              <a:endParaRPr lang="zh-CN" altLang="zh-CN" sz="1100" b="1" dirty="0">
                <a:latin typeface="+mn-ea"/>
                <a:ea typeface="+mn-ea"/>
              </a:endParaRPr>
            </a:p>
          </p:txBody>
        </p:sp>
        <p:cxnSp>
          <p:nvCxnSpPr>
            <p:cNvPr id="69" name="直接箭头连接符 68"/>
            <p:cNvCxnSpPr/>
            <p:nvPr/>
          </p:nvCxnSpPr>
          <p:spPr bwMode="auto">
            <a:xfrm flipV="1">
              <a:off x="611337" y="3895200"/>
              <a:ext cx="2088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1" name="Text Box 59"/>
            <p:cNvSpPr txBox="1">
              <a:spLocks noChangeArrowheads="1"/>
            </p:cNvSpPr>
            <p:nvPr/>
          </p:nvSpPr>
          <p:spPr bwMode="auto">
            <a:xfrm>
              <a:off x="324000" y="2887200"/>
              <a:ext cx="286543" cy="972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600" b="1" dirty="0">
                  <a:latin typeface="宋体" panose="02010600030101010101" pitchFamily="2" charset="-122"/>
                </a:rPr>
                <a:t>N1</a:t>
              </a:r>
            </a:p>
            <a:p>
              <a:r>
                <a:rPr lang="en-US" altLang="zh-CN" sz="1600" b="1" dirty="0">
                  <a:latin typeface="宋体" panose="02010600030101010101" pitchFamily="2" charset="-122"/>
                </a:rPr>
                <a:t>N2</a:t>
              </a:r>
            </a:p>
            <a:p>
              <a:r>
                <a:rPr lang="en-US" altLang="zh-CN" sz="1600" b="1" dirty="0">
                  <a:latin typeface="宋体" panose="02010600030101010101" pitchFamily="2" charset="-122"/>
                </a:rPr>
                <a:t>N3</a:t>
              </a:r>
            </a:p>
            <a:p>
              <a:r>
                <a:rPr lang="en-US" altLang="zh-CN" sz="1600" b="1" dirty="0">
                  <a:latin typeface="宋体" panose="02010600030101010101" pitchFamily="2" charset="-122"/>
                </a:rPr>
                <a:t>N4</a:t>
              </a:r>
            </a:p>
          </p:txBody>
        </p:sp>
        <p:sp>
          <p:nvSpPr>
            <p:cNvPr id="72" name="Rectangle 58"/>
            <p:cNvSpPr>
              <a:spLocks noChangeArrowheads="1"/>
            </p:cNvSpPr>
            <p:nvPr/>
          </p:nvSpPr>
          <p:spPr bwMode="auto">
            <a:xfrm>
              <a:off x="756000" y="2959200"/>
              <a:ext cx="142876" cy="180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73" name="Rectangle 58"/>
            <p:cNvSpPr>
              <a:spLocks noChangeArrowheads="1"/>
            </p:cNvSpPr>
            <p:nvPr/>
          </p:nvSpPr>
          <p:spPr bwMode="auto">
            <a:xfrm>
              <a:off x="900000" y="2959200"/>
              <a:ext cx="142876" cy="180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74" name="Rectangle 58"/>
            <p:cNvSpPr>
              <a:spLocks noChangeArrowheads="1"/>
            </p:cNvSpPr>
            <p:nvPr/>
          </p:nvSpPr>
          <p:spPr bwMode="auto">
            <a:xfrm>
              <a:off x="1044000" y="2959200"/>
              <a:ext cx="142876" cy="180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75" name="Rectangle 58"/>
            <p:cNvSpPr>
              <a:spLocks noChangeArrowheads="1"/>
            </p:cNvSpPr>
            <p:nvPr/>
          </p:nvSpPr>
          <p:spPr bwMode="auto">
            <a:xfrm>
              <a:off x="612000" y="2959200"/>
              <a:ext cx="142876" cy="18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R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76" name="Rectangle 58"/>
            <p:cNvSpPr>
              <a:spLocks noChangeArrowheads="1"/>
            </p:cNvSpPr>
            <p:nvPr/>
          </p:nvSpPr>
          <p:spPr bwMode="auto">
            <a:xfrm>
              <a:off x="900000" y="3212066"/>
              <a:ext cx="142876" cy="180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77" name="Rectangle 58"/>
            <p:cNvSpPr>
              <a:spLocks noChangeArrowheads="1"/>
            </p:cNvSpPr>
            <p:nvPr/>
          </p:nvSpPr>
          <p:spPr bwMode="auto">
            <a:xfrm>
              <a:off x="1044000" y="3212066"/>
              <a:ext cx="142876" cy="180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78" name="Rectangle 58"/>
            <p:cNvSpPr>
              <a:spLocks noChangeArrowheads="1"/>
            </p:cNvSpPr>
            <p:nvPr/>
          </p:nvSpPr>
          <p:spPr bwMode="auto">
            <a:xfrm>
              <a:off x="1188000" y="3212066"/>
              <a:ext cx="142876" cy="180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79" name="Rectangle 58"/>
            <p:cNvSpPr>
              <a:spLocks noChangeArrowheads="1"/>
            </p:cNvSpPr>
            <p:nvPr/>
          </p:nvSpPr>
          <p:spPr bwMode="auto">
            <a:xfrm>
              <a:off x="756000" y="3212066"/>
              <a:ext cx="142876" cy="18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R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80" name="Rectangle 58"/>
            <p:cNvSpPr>
              <a:spLocks noChangeArrowheads="1"/>
            </p:cNvSpPr>
            <p:nvPr/>
          </p:nvSpPr>
          <p:spPr bwMode="auto">
            <a:xfrm>
              <a:off x="1044000" y="3715200"/>
              <a:ext cx="142876" cy="180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81" name="Rectangle 58"/>
            <p:cNvSpPr>
              <a:spLocks noChangeArrowheads="1"/>
            </p:cNvSpPr>
            <p:nvPr/>
          </p:nvSpPr>
          <p:spPr bwMode="auto">
            <a:xfrm>
              <a:off x="1188000" y="3715200"/>
              <a:ext cx="142876" cy="180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82" name="Rectangle 58"/>
            <p:cNvSpPr>
              <a:spLocks noChangeArrowheads="1"/>
            </p:cNvSpPr>
            <p:nvPr/>
          </p:nvSpPr>
          <p:spPr bwMode="auto">
            <a:xfrm>
              <a:off x="1332000" y="3715200"/>
              <a:ext cx="142876" cy="180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83" name="Rectangle 58"/>
            <p:cNvSpPr>
              <a:spLocks noChangeArrowheads="1"/>
            </p:cNvSpPr>
            <p:nvPr/>
          </p:nvSpPr>
          <p:spPr bwMode="auto">
            <a:xfrm>
              <a:off x="900000" y="3715200"/>
              <a:ext cx="142876" cy="18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R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84" name="Rectangle 58"/>
            <p:cNvSpPr>
              <a:spLocks noChangeArrowheads="1"/>
            </p:cNvSpPr>
            <p:nvPr/>
          </p:nvSpPr>
          <p:spPr bwMode="auto">
            <a:xfrm>
              <a:off x="1620000" y="2959200"/>
              <a:ext cx="142876" cy="180000"/>
            </a:xfrm>
            <a:prstGeom prst="rect">
              <a:avLst/>
            </a:prstGeom>
            <a:solidFill>
              <a:srgbClr val="DDDDDD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85" name="Rectangle 58"/>
            <p:cNvSpPr>
              <a:spLocks noChangeArrowheads="1"/>
            </p:cNvSpPr>
            <p:nvPr/>
          </p:nvSpPr>
          <p:spPr bwMode="auto">
            <a:xfrm>
              <a:off x="1764000" y="2959200"/>
              <a:ext cx="142876" cy="180000"/>
            </a:xfrm>
            <a:prstGeom prst="rect">
              <a:avLst/>
            </a:prstGeom>
            <a:solidFill>
              <a:srgbClr val="DDDDDD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86" name="Rectangle 58"/>
            <p:cNvSpPr>
              <a:spLocks noChangeArrowheads="1"/>
            </p:cNvSpPr>
            <p:nvPr/>
          </p:nvSpPr>
          <p:spPr bwMode="auto">
            <a:xfrm>
              <a:off x="1908505" y="2959200"/>
              <a:ext cx="142876" cy="180000"/>
            </a:xfrm>
            <a:prstGeom prst="rect">
              <a:avLst/>
            </a:prstGeom>
            <a:solidFill>
              <a:srgbClr val="DDDDDD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>
              <a:off x="1476000" y="2959200"/>
              <a:ext cx="142876" cy="18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R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88" name="Rectangle 58"/>
            <p:cNvSpPr>
              <a:spLocks noChangeArrowheads="1"/>
            </p:cNvSpPr>
            <p:nvPr/>
          </p:nvSpPr>
          <p:spPr bwMode="auto">
            <a:xfrm>
              <a:off x="1764000" y="3212066"/>
              <a:ext cx="142876" cy="180000"/>
            </a:xfrm>
            <a:prstGeom prst="rect">
              <a:avLst/>
            </a:prstGeom>
            <a:solidFill>
              <a:srgbClr val="DDDDDD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89" name="Rectangle 58"/>
            <p:cNvSpPr>
              <a:spLocks noChangeArrowheads="1"/>
            </p:cNvSpPr>
            <p:nvPr/>
          </p:nvSpPr>
          <p:spPr bwMode="auto">
            <a:xfrm>
              <a:off x="1908000" y="3212066"/>
              <a:ext cx="142876" cy="180000"/>
            </a:xfrm>
            <a:prstGeom prst="rect">
              <a:avLst/>
            </a:prstGeom>
            <a:solidFill>
              <a:srgbClr val="DDDDDD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90" name="Rectangle 58"/>
            <p:cNvSpPr>
              <a:spLocks noChangeArrowheads="1"/>
            </p:cNvSpPr>
            <p:nvPr/>
          </p:nvSpPr>
          <p:spPr bwMode="auto">
            <a:xfrm>
              <a:off x="2052000" y="3212066"/>
              <a:ext cx="142876" cy="180000"/>
            </a:xfrm>
            <a:prstGeom prst="rect">
              <a:avLst/>
            </a:prstGeom>
            <a:solidFill>
              <a:srgbClr val="DDDDDD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91" name="Rectangle 58"/>
            <p:cNvSpPr>
              <a:spLocks noChangeArrowheads="1"/>
            </p:cNvSpPr>
            <p:nvPr/>
          </p:nvSpPr>
          <p:spPr bwMode="auto">
            <a:xfrm>
              <a:off x="1620000" y="3212066"/>
              <a:ext cx="142876" cy="18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R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94" name="Text Box 107"/>
            <p:cNvSpPr txBox="1">
              <a:spLocks noChangeArrowheads="1"/>
            </p:cNvSpPr>
            <p:nvPr/>
          </p:nvSpPr>
          <p:spPr bwMode="auto">
            <a:xfrm>
              <a:off x="2709713" y="3754800"/>
              <a:ext cx="180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t</a:t>
              </a:r>
            </a:p>
          </p:txBody>
        </p:sp>
        <p:sp>
          <p:nvSpPr>
            <p:cNvPr id="131" name="Rectangle 58"/>
            <p:cNvSpPr>
              <a:spLocks noChangeArrowheads="1"/>
            </p:cNvSpPr>
            <p:nvPr/>
          </p:nvSpPr>
          <p:spPr bwMode="auto">
            <a:xfrm>
              <a:off x="2413124" y="3464074"/>
              <a:ext cx="142876" cy="180000"/>
            </a:xfrm>
            <a:prstGeom prst="rect">
              <a:avLst/>
            </a:prstGeom>
            <a:solidFill>
              <a:srgbClr val="DDDDDD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32" name="Rectangle 58"/>
            <p:cNvSpPr>
              <a:spLocks noChangeArrowheads="1"/>
            </p:cNvSpPr>
            <p:nvPr/>
          </p:nvSpPr>
          <p:spPr bwMode="auto">
            <a:xfrm>
              <a:off x="2557124" y="3464074"/>
              <a:ext cx="142876" cy="180000"/>
            </a:xfrm>
            <a:prstGeom prst="rect">
              <a:avLst/>
            </a:prstGeom>
            <a:solidFill>
              <a:srgbClr val="DDDDDD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33" name="Rectangle 58"/>
            <p:cNvSpPr>
              <a:spLocks noChangeArrowheads="1"/>
            </p:cNvSpPr>
            <p:nvPr/>
          </p:nvSpPr>
          <p:spPr bwMode="auto">
            <a:xfrm>
              <a:off x="2701124" y="3464074"/>
              <a:ext cx="142876" cy="180000"/>
            </a:xfrm>
            <a:prstGeom prst="rect">
              <a:avLst/>
            </a:prstGeom>
            <a:solidFill>
              <a:srgbClr val="DDDDDD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34" name="Rectangle 58"/>
            <p:cNvSpPr>
              <a:spLocks noChangeArrowheads="1"/>
            </p:cNvSpPr>
            <p:nvPr/>
          </p:nvSpPr>
          <p:spPr bwMode="auto">
            <a:xfrm>
              <a:off x="2269124" y="3464074"/>
              <a:ext cx="142876" cy="18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8000" rIns="18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R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6CF884BD-4D7C-47EC-B330-38609AACD30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12000" y="2851200"/>
              <a:ext cx="0" cy="1044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50402CE-9F04-4531-8FA3-A4F0EF6EE4C9}"/>
              </a:ext>
            </a:extLst>
          </p:cNvPr>
          <p:cNvGrpSpPr/>
          <p:nvPr/>
        </p:nvGrpSpPr>
        <p:grpSpPr>
          <a:xfrm>
            <a:off x="180000" y="765000"/>
            <a:ext cx="2772296" cy="1333688"/>
            <a:chOff x="180000" y="801112"/>
            <a:chExt cx="2772296" cy="1333688"/>
          </a:xfrm>
        </p:grpSpPr>
        <p:sp>
          <p:nvSpPr>
            <p:cNvPr id="177" name="Rectangle 58">
              <a:extLst>
                <a:ext uri="{FF2B5EF4-FFF2-40B4-BE49-F238E27FC236}">
                  <a16:creationId xmlns:a16="http://schemas.microsoft.com/office/drawing/2014/main" id="{0FF3BBDE-ED6A-44AE-A39B-9E9C5ACB2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3752" y="1306800"/>
              <a:ext cx="144000" cy="144000"/>
            </a:xfrm>
            <a:prstGeom prst="rect">
              <a:avLst/>
            </a:prstGeom>
            <a:solidFill>
              <a:srgbClr val="FFCCFF"/>
            </a:solidFill>
            <a:ln w="12700">
              <a:noFill/>
              <a:miter lim="800000"/>
            </a:ln>
            <a:effectLst/>
          </p:spPr>
          <p:txBody>
            <a:bodyPr vert="horz" wrap="none" lIns="18000" tIns="18000" rIns="18000" bIns="18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100" b="1" dirty="0">
                  <a:latin typeface="+mn-ea"/>
                  <a:ea typeface="+mn-ea"/>
                </a:rPr>
                <a:t>忙</a:t>
              </a:r>
              <a:endParaRPr lang="zh-CN" altLang="zh-CN" sz="1100" b="1" dirty="0">
                <a:latin typeface="+mn-ea"/>
                <a:ea typeface="+mn-ea"/>
              </a:endParaRPr>
            </a:p>
          </p:txBody>
        </p:sp>
        <p:sp>
          <p:nvSpPr>
            <p:cNvPr id="36" name="Text Box 107"/>
            <p:cNvSpPr txBox="1">
              <a:spLocks noChangeArrowheads="1"/>
            </p:cNvSpPr>
            <p:nvPr/>
          </p:nvSpPr>
          <p:spPr bwMode="auto">
            <a:xfrm>
              <a:off x="180000" y="874800"/>
              <a:ext cx="432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>
                  <a:latin typeface="宋体" panose="02010600030101010101" pitchFamily="2" charset="-122"/>
                </a:rPr>
                <a:t>节点</a:t>
              </a:r>
              <a:endParaRPr lang="en-US" altLang="zh-CN" sz="14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 bwMode="auto">
            <a:xfrm flipV="1">
              <a:off x="612000" y="2062800"/>
              <a:ext cx="2160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" name="Text Box 59"/>
            <p:cNvSpPr txBox="1">
              <a:spLocks noChangeArrowheads="1"/>
            </p:cNvSpPr>
            <p:nvPr/>
          </p:nvSpPr>
          <p:spPr bwMode="auto">
            <a:xfrm>
              <a:off x="324000" y="1080000"/>
              <a:ext cx="286543" cy="972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600" b="1" dirty="0">
                  <a:latin typeface="宋体" panose="02010600030101010101" pitchFamily="2" charset="-122"/>
                </a:rPr>
                <a:t>N1</a:t>
              </a:r>
            </a:p>
            <a:p>
              <a:pPr>
                <a:lnSpc>
                  <a:spcPct val="95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N2</a:t>
              </a:r>
            </a:p>
            <a:p>
              <a:r>
                <a:rPr lang="en-US" altLang="zh-CN" sz="1600" b="1" dirty="0">
                  <a:latin typeface="宋体" panose="02010600030101010101" pitchFamily="2" charset="-122"/>
                </a:rPr>
                <a:t>N3</a:t>
              </a:r>
            </a:p>
            <a:p>
              <a:r>
                <a:rPr lang="en-US" altLang="zh-CN" sz="1600" b="1" dirty="0">
                  <a:latin typeface="宋体" panose="02010600030101010101" pitchFamily="2" charset="-122"/>
                </a:rPr>
                <a:t>N4</a:t>
              </a:r>
            </a:p>
          </p:txBody>
        </p:sp>
        <p:sp>
          <p:nvSpPr>
            <p:cNvPr id="12" name="Rectangle 58"/>
            <p:cNvSpPr>
              <a:spLocks noChangeArrowheads="1"/>
            </p:cNvSpPr>
            <p:nvPr/>
          </p:nvSpPr>
          <p:spPr bwMode="auto">
            <a:xfrm>
              <a:off x="754876" y="1126798"/>
              <a:ext cx="142876" cy="180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3" name="Rectangle 58"/>
            <p:cNvSpPr>
              <a:spLocks noChangeArrowheads="1"/>
            </p:cNvSpPr>
            <p:nvPr/>
          </p:nvSpPr>
          <p:spPr bwMode="auto">
            <a:xfrm>
              <a:off x="900000" y="1126798"/>
              <a:ext cx="142876" cy="180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4" name="Rectangle 58"/>
            <p:cNvSpPr>
              <a:spLocks noChangeArrowheads="1"/>
            </p:cNvSpPr>
            <p:nvPr/>
          </p:nvSpPr>
          <p:spPr bwMode="auto">
            <a:xfrm>
              <a:off x="1044000" y="1126798"/>
              <a:ext cx="142876" cy="180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5" name="Rectangle 58"/>
            <p:cNvSpPr>
              <a:spLocks noChangeArrowheads="1"/>
            </p:cNvSpPr>
            <p:nvPr/>
          </p:nvSpPr>
          <p:spPr bwMode="auto">
            <a:xfrm>
              <a:off x="612000" y="1126798"/>
              <a:ext cx="142876" cy="18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R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6" name="Rectangle 58"/>
            <p:cNvSpPr>
              <a:spLocks noChangeArrowheads="1"/>
            </p:cNvSpPr>
            <p:nvPr/>
          </p:nvSpPr>
          <p:spPr bwMode="auto">
            <a:xfrm>
              <a:off x="1332000" y="1630800"/>
              <a:ext cx="142876" cy="180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7" name="Rectangle 58"/>
            <p:cNvSpPr>
              <a:spLocks noChangeArrowheads="1"/>
            </p:cNvSpPr>
            <p:nvPr/>
          </p:nvSpPr>
          <p:spPr bwMode="auto">
            <a:xfrm>
              <a:off x="1476000" y="1630800"/>
              <a:ext cx="142876" cy="180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8" name="Rectangle 58"/>
            <p:cNvSpPr>
              <a:spLocks noChangeArrowheads="1"/>
            </p:cNvSpPr>
            <p:nvPr/>
          </p:nvSpPr>
          <p:spPr bwMode="auto">
            <a:xfrm>
              <a:off x="1620000" y="1630800"/>
              <a:ext cx="142876" cy="180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9" name="Rectangle 58"/>
            <p:cNvSpPr>
              <a:spLocks noChangeArrowheads="1"/>
            </p:cNvSpPr>
            <p:nvPr/>
          </p:nvSpPr>
          <p:spPr bwMode="auto">
            <a:xfrm>
              <a:off x="1188000" y="1630800"/>
              <a:ext cx="142876" cy="18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R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20" name="Rectangle 58"/>
            <p:cNvSpPr>
              <a:spLocks noChangeArrowheads="1"/>
            </p:cNvSpPr>
            <p:nvPr/>
          </p:nvSpPr>
          <p:spPr bwMode="auto">
            <a:xfrm>
              <a:off x="1908000" y="1882800"/>
              <a:ext cx="142876" cy="180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21" name="Rectangle 58"/>
            <p:cNvSpPr>
              <a:spLocks noChangeArrowheads="1"/>
            </p:cNvSpPr>
            <p:nvPr/>
          </p:nvSpPr>
          <p:spPr bwMode="auto">
            <a:xfrm>
              <a:off x="2052000" y="1882800"/>
              <a:ext cx="142876" cy="180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22" name="Rectangle 58"/>
            <p:cNvSpPr>
              <a:spLocks noChangeArrowheads="1"/>
            </p:cNvSpPr>
            <p:nvPr/>
          </p:nvSpPr>
          <p:spPr bwMode="auto">
            <a:xfrm>
              <a:off x="2196000" y="1882800"/>
              <a:ext cx="142876" cy="180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23" name="Rectangle 58"/>
            <p:cNvSpPr>
              <a:spLocks noChangeArrowheads="1"/>
            </p:cNvSpPr>
            <p:nvPr/>
          </p:nvSpPr>
          <p:spPr bwMode="auto">
            <a:xfrm>
              <a:off x="1764000" y="1882800"/>
              <a:ext cx="142876" cy="18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R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24" name="Rectangle 58"/>
            <p:cNvSpPr>
              <a:spLocks noChangeArrowheads="1"/>
            </p:cNvSpPr>
            <p:nvPr/>
          </p:nvSpPr>
          <p:spPr bwMode="auto">
            <a:xfrm>
              <a:off x="1834876" y="1126798"/>
              <a:ext cx="142876" cy="180000"/>
            </a:xfrm>
            <a:prstGeom prst="rect">
              <a:avLst/>
            </a:prstGeom>
            <a:solidFill>
              <a:srgbClr val="DDDDDD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25" name="Rectangle 58"/>
            <p:cNvSpPr>
              <a:spLocks noChangeArrowheads="1"/>
            </p:cNvSpPr>
            <p:nvPr/>
          </p:nvSpPr>
          <p:spPr bwMode="auto">
            <a:xfrm>
              <a:off x="1980000" y="1126798"/>
              <a:ext cx="142876" cy="180000"/>
            </a:xfrm>
            <a:prstGeom prst="rect">
              <a:avLst/>
            </a:prstGeom>
            <a:solidFill>
              <a:srgbClr val="DDDDDD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26" name="Rectangle 58"/>
            <p:cNvSpPr>
              <a:spLocks noChangeArrowheads="1"/>
            </p:cNvSpPr>
            <p:nvPr/>
          </p:nvSpPr>
          <p:spPr bwMode="auto">
            <a:xfrm>
              <a:off x="2124000" y="1126798"/>
              <a:ext cx="142876" cy="180000"/>
            </a:xfrm>
            <a:prstGeom prst="rect">
              <a:avLst/>
            </a:prstGeom>
            <a:solidFill>
              <a:srgbClr val="DDDDDD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27" name="Rectangle 58"/>
            <p:cNvSpPr>
              <a:spLocks noChangeArrowheads="1"/>
            </p:cNvSpPr>
            <p:nvPr/>
          </p:nvSpPr>
          <p:spPr bwMode="auto">
            <a:xfrm>
              <a:off x="1692000" y="1126798"/>
              <a:ext cx="142876" cy="18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R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28" name="Rectangle 58"/>
            <p:cNvSpPr>
              <a:spLocks noChangeArrowheads="1"/>
            </p:cNvSpPr>
            <p:nvPr/>
          </p:nvSpPr>
          <p:spPr bwMode="auto">
            <a:xfrm>
              <a:off x="2482876" y="1377136"/>
              <a:ext cx="142876" cy="180000"/>
            </a:xfrm>
            <a:prstGeom prst="rect">
              <a:avLst/>
            </a:prstGeom>
            <a:solidFill>
              <a:srgbClr val="DDDDDD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29" name="Rectangle 58"/>
            <p:cNvSpPr>
              <a:spLocks noChangeArrowheads="1"/>
            </p:cNvSpPr>
            <p:nvPr/>
          </p:nvSpPr>
          <p:spPr bwMode="auto">
            <a:xfrm>
              <a:off x="2628000" y="1377136"/>
              <a:ext cx="142876" cy="180000"/>
            </a:xfrm>
            <a:prstGeom prst="rect">
              <a:avLst/>
            </a:prstGeom>
            <a:solidFill>
              <a:srgbClr val="DDDDDD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30" name="Rectangle 58"/>
            <p:cNvSpPr>
              <a:spLocks noChangeArrowheads="1"/>
            </p:cNvSpPr>
            <p:nvPr/>
          </p:nvSpPr>
          <p:spPr bwMode="auto">
            <a:xfrm>
              <a:off x="2772000" y="1377136"/>
              <a:ext cx="142876" cy="180000"/>
            </a:xfrm>
            <a:prstGeom prst="rect">
              <a:avLst/>
            </a:prstGeom>
            <a:solidFill>
              <a:srgbClr val="DDDDDD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31" name="Rectangle 58"/>
            <p:cNvSpPr>
              <a:spLocks noChangeArrowheads="1"/>
            </p:cNvSpPr>
            <p:nvPr/>
          </p:nvSpPr>
          <p:spPr bwMode="auto">
            <a:xfrm>
              <a:off x="2340000" y="1377136"/>
              <a:ext cx="142876" cy="18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R</a:t>
              </a:r>
              <a:endParaRPr lang="zh-CN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33" name="Text Box 107"/>
            <p:cNvSpPr txBox="1">
              <a:spLocks noChangeArrowheads="1"/>
            </p:cNvSpPr>
            <p:nvPr/>
          </p:nvSpPr>
          <p:spPr bwMode="auto">
            <a:xfrm>
              <a:off x="1692000" y="838766"/>
              <a:ext cx="612000" cy="21431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>
                  <a:latin typeface="宋体" panose="02010600030101010101" pitchFamily="2" charset="-122"/>
                </a:rPr>
                <a:t>数据包</a:t>
              </a:r>
              <a:endParaRPr lang="en-US" altLang="zh-CN" sz="1400" b="1" dirty="0">
                <a:latin typeface="宋体" panose="02010600030101010101" pitchFamily="2" charset="-122"/>
              </a:endParaRPr>
            </a:p>
          </p:txBody>
        </p:sp>
        <p:sp>
          <p:nvSpPr>
            <p:cNvPr id="34" name="右大括号 33"/>
            <p:cNvSpPr/>
            <p:nvPr/>
          </p:nvSpPr>
          <p:spPr bwMode="auto">
            <a:xfrm>
              <a:off x="1944000" y="801112"/>
              <a:ext cx="72000" cy="540000"/>
            </a:xfrm>
            <a:prstGeom prst="rightBrace">
              <a:avLst>
                <a:gd name="adj1" fmla="val 36556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" name="Text Box 107"/>
            <p:cNvSpPr txBox="1">
              <a:spLocks noChangeArrowheads="1"/>
            </p:cNvSpPr>
            <p:nvPr/>
          </p:nvSpPr>
          <p:spPr bwMode="auto">
            <a:xfrm>
              <a:off x="2772296" y="1918800"/>
              <a:ext cx="180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t</a:t>
              </a:r>
            </a:p>
          </p:txBody>
        </p: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EB41A427-52DD-478E-8FF6-4443C088A04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12000" y="838800"/>
              <a:ext cx="0" cy="1224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0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19</a:t>
            </a:fld>
            <a:endParaRPr lang="en-US" altLang="zh-CN"/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179511" y="331200"/>
            <a:ext cx="4952599" cy="53048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寻径的死锁避免：   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死锁的产生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输出缓冲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虚拟通道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端口的缓冲区个数：</a:t>
            </a:r>
            <a:endParaRPr lang="en-US" altLang="zh-CN" sz="22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虚拟通道的个数：</a:t>
            </a:r>
            <a:endParaRPr lang="en-US" altLang="zh-CN" sz="2200" b="1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2195999" y="2493000"/>
            <a:ext cx="6766900" cy="9190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将输入缓冲区改为</a:t>
            </a:r>
            <a:r>
              <a:rPr lang="zh-CN" altLang="en-US" sz="2200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输出</a:t>
            </a:r>
            <a:r>
              <a:rPr lang="zh-CN" altLang="en-US" sz="2200" b="1" dirty="0">
                <a:latin typeface="宋体" panose="02010600030101010101" pitchFamily="2" charset="-122"/>
              </a:rPr>
              <a:t>缓冲区，</a:t>
            </a:r>
            <a:r>
              <a:rPr lang="zh-CN" altLang="en-US" sz="2200" b="1" dirty="0"/>
              <a:t>避免</a:t>
            </a:r>
            <a:r>
              <a:rPr lang="zh-CN" altLang="en-US" sz="2200" b="1" u="sng" dirty="0">
                <a:solidFill>
                  <a:srgbClr val="990099"/>
                </a:solidFill>
              </a:rPr>
              <a:t>排头阻塞</a:t>
            </a:r>
            <a:r>
              <a:rPr lang="zh-CN" altLang="en-US" sz="2200" b="1" dirty="0"/>
              <a:t>现象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设置</a:t>
            </a:r>
            <a:r>
              <a:rPr lang="zh-CN" altLang="en-US" sz="2200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多个</a:t>
            </a:r>
            <a:r>
              <a:rPr lang="zh-CN" altLang="en-US" sz="2200" b="1" dirty="0">
                <a:latin typeface="宋体" panose="02010600030101010101" pitchFamily="2" charset="-122"/>
              </a:rPr>
              <a:t>缓冲区，多个逻辑链接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共享</a:t>
            </a:r>
            <a:r>
              <a:rPr lang="zh-CN" altLang="en-US" sz="2200" b="1" dirty="0">
                <a:latin typeface="宋体" panose="02010600030101010101" pitchFamily="2" charset="-122"/>
              </a:rPr>
              <a:t>物理通道</a:t>
            </a:r>
          </a:p>
        </p:txBody>
      </p:sp>
      <p:grpSp>
        <p:nvGrpSpPr>
          <p:cNvPr id="95" name="组合 94"/>
          <p:cNvGrpSpPr/>
          <p:nvPr/>
        </p:nvGrpSpPr>
        <p:grpSpPr>
          <a:xfrm>
            <a:off x="1403848" y="1269000"/>
            <a:ext cx="1368152" cy="1224136"/>
            <a:chOff x="5868144" y="1412776"/>
            <a:chExt cx="1368152" cy="1224136"/>
          </a:xfrm>
        </p:grpSpPr>
        <p:sp>
          <p:nvSpPr>
            <p:cNvPr id="96" name="椭圆 95"/>
            <p:cNvSpPr/>
            <p:nvPr/>
          </p:nvSpPr>
          <p:spPr bwMode="auto">
            <a:xfrm>
              <a:off x="6012160" y="1556792"/>
              <a:ext cx="288000" cy="288032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A</a:t>
              </a:r>
              <a:endPara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97" name="椭圆 96"/>
            <p:cNvSpPr/>
            <p:nvPr/>
          </p:nvSpPr>
          <p:spPr bwMode="auto">
            <a:xfrm>
              <a:off x="6804280" y="1556792"/>
              <a:ext cx="288000" cy="288032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</a:t>
              </a:r>
              <a:endPara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98" name="椭圆 97"/>
            <p:cNvSpPr/>
            <p:nvPr/>
          </p:nvSpPr>
          <p:spPr bwMode="auto">
            <a:xfrm>
              <a:off x="6012160" y="2204864"/>
              <a:ext cx="288000" cy="288032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B</a:t>
              </a:r>
              <a:endPara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99" name="椭圆 98"/>
            <p:cNvSpPr/>
            <p:nvPr/>
          </p:nvSpPr>
          <p:spPr bwMode="auto">
            <a:xfrm>
              <a:off x="6804280" y="2204864"/>
              <a:ext cx="288000" cy="288032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C</a:t>
              </a:r>
              <a:endPara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cxnSp>
          <p:nvCxnSpPr>
            <p:cNvPr id="100" name="直接连接符 99"/>
            <p:cNvCxnSpPr>
              <a:stCxn id="97" idx="2"/>
              <a:endCxn id="96" idx="6"/>
            </p:cNvCxnSpPr>
            <p:nvPr/>
          </p:nvCxnSpPr>
          <p:spPr bwMode="auto">
            <a:xfrm flipH="1">
              <a:off x="6300160" y="1700808"/>
              <a:ext cx="50412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1" name="直接连接符 100"/>
            <p:cNvCxnSpPr>
              <a:stCxn id="96" idx="4"/>
              <a:endCxn id="98" idx="0"/>
            </p:cNvCxnSpPr>
            <p:nvPr/>
          </p:nvCxnSpPr>
          <p:spPr bwMode="auto">
            <a:xfrm>
              <a:off x="6156160" y="1844824"/>
              <a:ext cx="0" cy="36004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2" name="直接连接符 101"/>
            <p:cNvCxnSpPr>
              <a:stCxn id="98" idx="6"/>
              <a:endCxn id="99" idx="2"/>
            </p:cNvCxnSpPr>
            <p:nvPr/>
          </p:nvCxnSpPr>
          <p:spPr bwMode="auto">
            <a:xfrm>
              <a:off x="6300160" y="2348880"/>
              <a:ext cx="50412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3" name="直接连接符 102"/>
            <p:cNvCxnSpPr>
              <a:stCxn id="99" idx="0"/>
              <a:endCxn id="97" idx="4"/>
            </p:cNvCxnSpPr>
            <p:nvPr/>
          </p:nvCxnSpPr>
          <p:spPr bwMode="auto">
            <a:xfrm flipV="1">
              <a:off x="6948280" y="1844824"/>
              <a:ext cx="0" cy="36004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4" name="直接连接符 103"/>
            <p:cNvCxnSpPr>
              <a:endCxn id="97" idx="0"/>
            </p:cNvCxnSpPr>
            <p:nvPr/>
          </p:nvCxnSpPr>
          <p:spPr bwMode="auto">
            <a:xfrm flipH="1">
              <a:off x="6948280" y="1412776"/>
              <a:ext cx="0" cy="14401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5" name="直接连接符 104"/>
            <p:cNvCxnSpPr>
              <a:endCxn id="97" idx="6"/>
            </p:cNvCxnSpPr>
            <p:nvPr/>
          </p:nvCxnSpPr>
          <p:spPr bwMode="auto">
            <a:xfrm flipH="1">
              <a:off x="7092280" y="1700808"/>
              <a:ext cx="144016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直接连接符 105"/>
            <p:cNvCxnSpPr>
              <a:endCxn id="99" idx="6"/>
            </p:cNvCxnSpPr>
            <p:nvPr/>
          </p:nvCxnSpPr>
          <p:spPr bwMode="auto">
            <a:xfrm flipH="1">
              <a:off x="7092280" y="2348880"/>
              <a:ext cx="144016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7" name="直接连接符 106"/>
            <p:cNvCxnSpPr>
              <a:endCxn id="98" idx="4"/>
            </p:cNvCxnSpPr>
            <p:nvPr/>
          </p:nvCxnSpPr>
          <p:spPr bwMode="auto">
            <a:xfrm flipV="1">
              <a:off x="6156160" y="2492896"/>
              <a:ext cx="0" cy="14401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8" name="直接连接符 107"/>
            <p:cNvCxnSpPr>
              <a:endCxn id="96" idx="2"/>
            </p:cNvCxnSpPr>
            <p:nvPr/>
          </p:nvCxnSpPr>
          <p:spPr bwMode="auto">
            <a:xfrm>
              <a:off x="5868144" y="1700808"/>
              <a:ext cx="144016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9" name="直接连接符 108"/>
            <p:cNvCxnSpPr>
              <a:endCxn id="99" idx="4"/>
            </p:cNvCxnSpPr>
            <p:nvPr/>
          </p:nvCxnSpPr>
          <p:spPr bwMode="auto">
            <a:xfrm flipV="1">
              <a:off x="6948280" y="2492896"/>
              <a:ext cx="0" cy="14401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直接连接符 109"/>
            <p:cNvCxnSpPr>
              <a:stCxn id="98" idx="2"/>
            </p:cNvCxnSpPr>
            <p:nvPr/>
          </p:nvCxnSpPr>
          <p:spPr bwMode="auto">
            <a:xfrm flipH="1">
              <a:off x="5868144" y="2348880"/>
              <a:ext cx="144016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直接连接符 110"/>
            <p:cNvCxnSpPr>
              <a:endCxn id="96" idx="0"/>
            </p:cNvCxnSpPr>
            <p:nvPr/>
          </p:nvCxnSpPr>
          <p:spPr bwMode="auto">
            <a:xfrm>
              <a:off x="6156160" y="1412776"/>
              <a:ext cx="0" cy="14401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2" name="Text Box 107"/>
            <p:cNvSpPr txBox="1">
              <a:spLocks noChangeArrowheads="1"/>
            </p:cNvSpPr>
            <p:nvPr/>
          </p:nvSpPr>
          <p:spPr bwMode="auto">
            <a:xfrm>
              <a:off x="5940176" y="1916088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C1</a:t>
              </a:r>
            </a:p>
          </p:txBody>
        </p:sp>
        <p:sp>
          <p:nvSpPr>
            <p:cNvPr id="113" name="Text Box 107"/>
            <p:cNvSpPr txBox="1">
              <a:spLocks noChangeArrowheads="1"/>
            </p:cNvSpPr>
            <p:nvPr/>
          </p:nvSpPr>
          <p:spPr bwMode="auto">
            <a:xfrm>
              <a:off x="6444232" y="2348904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C2</a:t>
              </a:r>
            </a:p>
          </p:txBody>
        </p:sp>
        <p:sp>
          <p:nvSpPr>
            <p:cNvPr id="114" name="Text Box 107"/>
            <p:cNvSpPr txBox="1">
              <a:spLocks noChangeArrowheads="1"/>
            </p:cNvSpPr>
            <p:nvPr/>
          </p:nvSpPr>
          <p:spPr bwMode="auto">
            <a:xfrm>
              <a:off x="6732240" y="1916832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C3</a:t>
              </a:r>
            </a:p>
          </p:txBody>
        </p:sp>
        <p:sp>
          <p:nvSpPr>
            <p:cNvPr id="115" name="Text Box 107"/>
            <p:cNvSpPr txBox="1">
              <a:spLocks noChangeArrowheads="1"/>
            </p:cNvSpPr>
            <p:nvPr/>
          </p:nvSpPr>
          <p:spPr bwMode="auto">
            <a:xfrm>
              <a:off x="6444232" y="1700800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C4</a:t>
              </a:r>
            </a:p>
          </p:txBody>
        </p:sp>
      </p:grpSp>
      <p:sp>
        <p:nvSpPr>
          <p:cNvPr id="239" name="Text Box 4"/>
          <p:cNvSpPr txBox="1">
            <a:spLocks noChangeArrowheads="1"/>
          </p:cNvSpPr>
          <p:nvPr/>
        </p:nvSpPr>
        <p:spPr bwMode="auto">
          <a:xfrm>
            <a:off x="2460642" y="693000"/>
            <a:ext cx="6359358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spc="-50" dirty="0">
                <a:latin typeface="宋体" panose="02010600030101010101" pitchFamily="2" charset="-122"/>
              </a:rPr>
              <a:t>节点缓冲区</a:t>
            </a:r>
            <a:r>
              <a:rPr lang="zh-CN" altLang="en-US" sz="2200" b="1" u="sng" spc="-50" dirty="0">
                <a:latin typeface="宋体" panose="02010600030101010101" pitchFamily="2" charset="-122"/>
              </a:rPr>
              <a:t>满</a:t>
            </a:r>
            <a:r>
              <a:rPr lang="zh-CN" altLang="en-US" sz="2200" b="1" spc="-50" dirty="0">
                <a:latin typeface="宋体" panose="02010600030101010101" pitchFamily="2" charset="-122"/>
              </a:rPr>
              <a:t>、选路需求构成</a:t>
            </a:r>
            <a:r>
              <a:rPr lang="zh-CN" altLang="en-US" sz="2200" b="1" u="sng" spc="-50" dirty="0">
                <a:latin typeface="宋体" panose="02010600030101010101" pitchFamily="2" charset="-122"/>
              </a:rPr>
              <a:t>闭环</a:t>
            </a:r>
            <a:r>
              <a:rPr lang="zh-CN" altLang="en-US" sz="2200" b="1" spc="-50" dirty="0">
                <a:latin typeface="宋体" panose="02010600030101010101" pitchFamily="2" charset="-122"/>
              </a:rPr>
              <a:t>时</a:t>
            </a:r>
            <a:r>
              <a:rPr lang="en-US" altLang="zh-CN" b="1" spc="-50" dirty="0">
                <a:latin typeface="宋体" panose="02010600030101010101" pitchFamily="2" charset="-122"/>
              </a:rPr>
              <a:t>(</a:t>
            </a:r>
            <a:r>
              <a:rPr lang="zh-CN" altLang="en-US" b="1" spc="-50" dirty="0">
                <a:latin typeface="宋体" panose="02010600030101010101" pitchFamily="2" charset="-122"/>
              </a:rPr>
              <a:t>并发传递所致</a:t>
            </a:r>
            <a:r>
              <a:rPr lang="en-US" altLang="zh-CN" b="1" spc="-50" dirty="0">
                <a:latin typeface="宋体" panose="02010600030101010101" pitchFamily="2" charset="-122"/>
              </a:rPr>
              <a:t>)</a:t>
            </a:r>
            <a:endParaRPr lang="en-US" altLang="zh-CN" sz="2400" b="1" spc="-50" dirty="0">
              <a:latin typeface="宋体" panose="02010600030101010101" pitchFamily="2" charset="-122"/>
            </a:endParaRPr>
          </a:p>
        </p:txBody>
      </p:sp>
      <p:grpSp>
        <p:nvGrpSpPr>
          <p:cNvPr id="334" name="组合 333"/>
          <p:cNvGrpSpPr/>
          <p:nvPr/>
        </p:nvGrpSpPr>
        <p:grpSpPr>
          <a:xfrm>
            <a:off x="1908000" y="3429000"/>
            <a:ext cx="5328568" cy="1224000"/>
            <a:chOff x="1619672" y="3212976"/>
            <a:chExt cx="5328568" cy="1224000"/>
          </a:xfrm>
        </p:grpSpPr>
        <p:sp>
          <p:nvSpPr>
            <p:cNvPr id="335" name="Rectangle 360"/>
            <p:cNvSpPr>
              <a:spLocks noChangeArrowheads="1"/>
            </p:cNvSpPr>
            <p:nvPr/>
          </p:nvSpPr>
          <p:spPr bwMode="auto">
            <a:xfrm>
              <a:off x="1763728" y="3212976"/>
              <a:ext cx="1944000" cy="1224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6" name="Text Box 107"/>
            <p:cNvSpPr txBox="1">
              <a:spLocks noChangeArrowheads="1"/>
            </p:cNvSpPr>
            <p:nvPr/>
          </p:nvSpPr>
          <p:spPr bwMode="auto">
            <a:xfrm>
              <a:off x="3901953" y="3573040"/>
              <a:ext cx="814063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>
                  <a:latin typeface="宋体" panose="02010600030101010101" pitchFamily="2" charset="-122"/>
                </a:rPr>
                <a:t>物理通道</a:t>
              </a:r>
              <a:endParaRPr lang="en-US" altLang="zh-CN" sz="1400" b="1" dirty="0">
                <a:latin typeface="宋体" panose="02010600030101010101" pitchFamily="2" charset="-122"/>
              </a:endParaRPr>
            </a:p>
          </p:txBody>
        </p:sp>
        <p:sp>
          <p:nvSpPr>
            <p:cNvPr id="337" name="Text Box 361"/>
            <p:cNvSpPr txBox="1">
              <a:spLocks noChangeArrowheads="1"/>
            </p:cNvSpPr>
            <p:nvPr/>
          </p:nvSpPr>
          <p:spPr bwMode="auto">
            <a:xfrm>
              <a:off x="2267744" y="3501088"/>
              <a:ext cx="504000" cy="720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/>
                <a:t>交叉</a:t>
              </a:r>
            </a:p>
            <a:p>
              <a:pPr algn="ctr"/>
              <a:r>
                <a:rPr lang="zh-CN" altLang="en-US" sz="1600" b="1" dirty="0"/>
                <a:t>开关</a:t>
              </a:r>
            </a:p>
          </p:txBody>
        </p:sp>
        <p:sp>
          <p:nvSpPr>
            <p:cNvPr id="338" name="Rectangle 370"/>
            <p:cNvSpPr>
              <a:spLocks noChangeArrowheads="1"/>
            </p:cNvSpPr>
            <p:nvPr/>
          </p:nvSpPr>
          <p:spPr bwMode="auto">
            <a:xfrm>
              <a:off x="1907744" y="3502718"/>
              <a:ext cx="144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39" name="直接连接符 338"/>
            <p:cNvCxnSpPr/>
            <p:nvPr/>
          </p:nvCxnSpPr>
          <p:spPr bwMode="auto">
            <a:xfrm>
              <a:off x="2051768" y="3571428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0" name="直接连接符 339"/>
            <p:cNvCxnSpPr/>
            <p:nvPr/>
          </p:nvCxnSpPr>
          <p:spPr bwMode="auto">
            <a:xfrm>
              <a:off x="1763728" y="357142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1" name="直接连接符 340"/>
            <p:cNvCxnSpPr/>
            <p:nvPr/>
          </p:nvCxnSpPr>
          <p:spPr bwMode="auto">
            <a:xfrm>
              <a:off x="2051768" y="4147492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2" name="直接连接符 341"/>
            <p:cNvCxnSpPr/>
            <p:nvPr/>
          </p:nvCxnSpPr>
          <p:spPr bwMode="auto">
            <a:xfrm>
              <a:off x="1763728" y="414749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3" name="直接连接符 342"/>
            <p:cNvCxnSpPr/>
            <p:nvPr/>
          </p:nvCxnSpPr>
          <p:spPr bwMode="auto">
            <a:xfrm>
              <a:off x="1619688" y="414749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44" name="直接连接符 343"/>
            <p:cNvCxnSpPr/>
            <p:nvPr/>
          </p:nvCxnSpPr>
          <p:spPr bwMode="auto">
            <a:xfrm>
              <a:off x="2771824" y="3573016"/>
              <a:ext cx="214315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5" name="直接连接符 344"/>
            <p:cNvCxnSpPr/>
            <p:nvPr/>
          </p:nvCxnSpPr>
          <p:spPr bwMode="auto">
            <a:xfrm>
              <a:off x="3635896" y="3571428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46" name="直接连接符 345"/>
            <p:cNvCxnSpPr/>
            <p:nvPr/>
          </p:nvCxnSpPr>
          <p:spPr bwMode="auto">
            <a:xfrm>
              <a:off x="1619672" y="35730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347" name="Rectangle 370"/>
            <p:cNvSpPr>
              <a:spLocks noChangeArrowheads="1"/>
            </p:cNvSpPr>
            <p:nvPr/>
          </p:nvSpPr>
          <p:spPr bwMode="auto">
            <a:xfrm>
              <a:off x="3131856" y="3574726"/>
              <a:ext cx="360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" name="Rectangle 370"/>
            <p:cNvSpPr>
              <a:spLocks noChangeArrowheads="1"/>
            </p:cNvSpPr>
            <p:nvPr/>
          </p:nvSpPr>
          <p:spPr bwMode="auto">
            <a:xfrm>
              <a:off x="3131840" y="3284984"/>
              <a:ext cx="360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" name="AutoShape 164"/>
            <p:cNvSpPr>
              <a:spLocks noChangeArrowheads="1"/>
            </p:cNvSpPr>
            <p:nvPr/>
          </p:nvSpPr>
          <p:spPr bwMode="auto">
            <a:xfrm rot="16200000">
              <a:off x="3347888" y="3500985"/>
              <a:ext cx="504000" cy="72000"/>
            </a:xfrm>
            <a:custGeom>
              <a:avLst/>
              <a:gdLst>
                <a:gd name="G0" fmla="+- 3600 0 0"/>
                <a:gd name="G1" fmla="+- 21600 0 3600"/>
                <a:gd name="G2" fmla="*/ 3600 1 2"/>
                <a:gd name="G3" fmla="+- 21600 0 G2"/>
                <a:gd name="G4" fmla="+/ 3600 21600 2"/>
                <a:gd name="G5" fmla="+/ G1 0 2"/>
                <a:gd name="G6" fmla="*/ 21600 21600 3600"/>
                <a:gd name="G7" fmla="*/ G6 1 2"/>
                <a:gd name="G8" fmla="+- 21600 0 G7"/>
                <a:gd name="G9" fmla="*/ 21600 1 2"/>
                <a:gd name="G10" fmla="+- 3600 0 G9"/>
                <a:gd name="G11" fmla="?: G10 G8 0"/>
                <a:gd name="G12" fmla="?: G10 G7 21600"/>
                <a:gd name="T0" fmla="*/ 19800 w 21600"/>
                <a:gd name="T1" fmla="*/ 10800 h 21600"/>
                <a:gd name="T2" fmla="*/ 10800 w 21600"/>
                <a:gd name="T3" fmla="*/ 21600 h 21600"/>
                <a:gd name="T4" fmla="*/ 1800 w 21600"/>
                <a:gd name="T5" fmla="*/ 10800 h 21600"/>
                <a:gd name="T6" fmla="*/ 10800 w 21600"/>
                <a:gd name="T7" fmla="*/ 0 h 21600"/>
                <a:gd name="T8" fmla="*/ 3600 w 21600"/>
                <a:gd name="T9" fmla="*/ 3600 h 21600"/>
                <a:gd name="T10" fmla="*/ 18000 w 21600"/>
                <a:gd name="T11" fmla="*/ 18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3600" y="21600"/>
                  </a:lnTo>
                  <a:lnTo>
                    <a:pt x="180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50" name="直接连接符 349"/>
            <p:cNvCxnSpPr/>
            <p:nvPr/>
          </p:nvCxnSpPr>
          <p:spPr bwMode="auto">
            <a:xfrm>
              <a:off x="3491881" y="3356992"/>
              <a:ext cx="72000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cxnSp>
          <p:nvCxnSpPr>
            <p:cNvPr id="351" name="直接连接符 350"/>
            <p:cNvCxnSpPr/>
            <p:nvPr/>
          </p:nvCxnSpPr>
          <p:spPr bwMode="auto">
            <a:xfrm>
              <a:off x="3491880" y="3714182"/>
              <a:ext cx="72000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352" name="AutoShape 163"/>
            <p:cNvSpPr>
              <a:spLocks noChangeArrowheads="1"/>
            </p:cNvSpPr>
            <p:nvPr/>
          </p:nvSpPr>
          <p:spPr bwMode="auto">
            <a:xfrm rot="5400000">
              <a:off x="2771848" y="3520260"/>
              <a:ext cx="504000" cy="72000"/>
            </a:xfrm>
            <a:custGeom>
              <a:avLst/>
              <a:gdLst>
                <a:gd name="G0" fmla="+- 3600 0 0"/>
                <a:gd name="G1" fmla="+- 21600 0 3600"/>
                <a:gd name="G2" fmla="*/ 3600 1 2"/>
                <a:gd name="G3" fmla="+- 21600 0 G2"/>
                <a:gd name="G4" fmla="+/ 3600 21600 2"/>
                <a:gd name="G5" fmla="+/ G1 0 2"/>
                <a:gd name="G6" fmla="*/ 21600 21600 3600"/>
                <a:gd name="G7" fmla="*/ G6 1 2"/>
                <a:gd name="G8" fmla="+- 21600 0 G7"/>
                <a:gd name="G9" fmla="*/ 21600 1 2"/>
                <a:gd name="G10" fmla="+- 3600 0 G9"/>
                <a:gd name="G11" fmla="?: G10 G8 0"/>
                <a:gd name="G12" fmla="?: G10 G7 21600"/>
                <a:gd name="T0" fmla="*/ 19800 w 21600"/>
                <a:gd name="T1" fmla="*/ 10800 h 21600"/>
                <a:gd name="T2" fmla="*/ 10800 w 21600"/>
                <a:gd name="T3" fmla="*/ 21600 h 21600"/>
                <a:gd name="T4" fmla="*/ 1800 w 21600"/>
                <a:gd name="T5" fmla="*/ 10800 h 21600"/>
                <a:gd name="T6" fmla="*/ 10800 w 21600"/>
                <a:gd name="T7" fmla="*/ 0 h 21600"/>
                <a:gd name="T8" fmla="*/ 3600 w 21600"/>
                <a:gd name="T9" fmla="*/ 3600 h 21600"/>
                <a:gd name="T10" fmla="*/ 18000 w 21600"/>
                <a:gd name="T11" fmla="*/ 18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3600" y="21600"/>
                  </a:lnTo>
                  <a:lnTo>
                    <a:pt x="180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53" name="直接连接符 352"/>
            <p:cNvCxnSpPr/>
            <p:nvPr/>
          </p:nvCxnSpPr>
          <p:spPr bwMode="auto">
            <a:xfrm>
              <a:off x="3059857" y="3356992"/>
              <a:ext cx="72000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cxnSp>
          <p:nvCxnSpPr>
            <p:cNvPr id="354" name="直接连接符 353"/>
            <p:cNvCxnSpPr/>
            <p:nvPr/>
          </p:nvCxnSpPr>
          <p:spPr bwMode="auto">
            <a:xfrm>
              <a:off x="3059856" y="3714182"/>
              <a:ext cx="72000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cxnSp>
          <p:nvCxnSpPr>
            <p:cNvPr id="355" name="直接连接符 354"/>
            <p:cNvCxnSpPr/>
            <p:nvPr/>
          </p:nvCxnSpPr>
          <p:spPr bwMode="auto">
            <a:xfrm>
              <a:off x="2771824" y="4149077"/>
              <a:ext cx="214315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6" name="直接连接符 355"/>
            <p:cNvCxnSpPr/>
            <p:nvPr/>
          </p:nvCxnSpPr>
          <p:spPr bwMode="auto">
            <a:xfrm>
              <a:off x="3635896" y="4147492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357" name="Rectangle 370"/>
            <p:cNvSpPr>
              <a:spLocks noChangeArrowheads="1"/>
            </p:cNvSpPr>
            <p:nvPr/>
          </p:nvSpPr>
          <p:spPr bwMode="auto">
            <a:xfrm>
              <a:off x="3131856" y="4150790"/>
              <a:ext cx="360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" name="Rectangle 370"/>
            <p:cNvSpPr>
              <a:spLocks noChangeArrowheads="1"/>
            </p:cNvSpPr>
            <p:nvPr/>
          </p:nvSpPr>
          <p:spPr bwMode="auto">
            <a:xfrm>
              <a:off x="3131840" y="3862758"/>
              <a:ext cx="360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" name="AutoShape 164"/>
            <p:cNvSpPr>
              <a:spLocks noChangeArrowheads="1"/>
            </p:cNvSpPr>
            <p:nvPr/>
          </p:nvSpPr>
          <p:spPr bwMode="auto">
            <a:xfrm rot="16200000">
              <a:off x="3347888" y="4077104"/>
              <a:ext cx="504000" cy="72000"/>
            </a:xfrm>
            <a:custGeom>
              <a:avLst/>
              <a:gdLst>
                <a:gd name="G0" fmla="+- 3600 0 0"/>
                <a:gd name="G1" fmla="+- 21600 0 3600"/>
                <a:gd name="G2" fmla="*/ 3600 1 2"/>
                <a:gd name="G3" fmla="+- 21600 0 G2"/>
                <a:gd name="G4" fmla="+/ 3600 21600 2"/>
                <a:gd name="G5" fmla="+/ G1 0 2"/>
                <a:gd name="G6" fmla="*/ 21600 21600 3600"/>
                <a:gd name="G7" fmla="*/ G6 1 2"/>
                <a:gd name="G8" fmla="+- 21600 0 G7"/>
                <a:gd name="G9" fmla="*/ 21600 1 2"/>
                <a:gd name="G10" fmla="+- 3600 0 G9"/>
                <a:gd name="G11" fmla="?: G10 G8 0"/>
                <a:gd name="G12" fmla="?: G10 G7 21600"/>
                <a:gd name="T0" fmla="*/ 19800 w 21600"/>
                <a:gd name="T1" fmla="*/ 10800 h 21600"/>
                <a:gd name="T2" fmla="*/ 10800 w 21600"/>
                <a:gd name="T3" fmla="*/ 21600 h 21600"/>
                <a:gd name="T4" fmla="*/ 1800 w 21600"/>
                <a:gd name="T5" fmla="*/ 10800 h 21600"/>
                <a:gd name="T6" fmla="*/ 10800 w 21600"/>
                <a:gd name="T7" fmla="*/ 0 h 21600"/>
                <a:gd name="T8" fmla="*/ 3600 w 21600"/>
                <a:gd name="T9" fmla="*/ 3600 h 21600"/>
                <a:gd name="T10" fmla="*/ 18000 w 21600"/>
                <a:gd name="T11" fmla="*/ 18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3600" y="21600"/>
                  </a:lnTo>
                  <a:lnTo>
                    <a:pt x="180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60" name="直接连接符 359"/>
            <p:cNvCxnSpPr/>
            <p:nvPr/>
          </p:nvCxnSpPr>
          <p:spPr bwMode="auto">
            <a:xfrm>
              <a:off x="3491881" y="3933053"/>
              <a:ext cx="72000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cxnSp>
          <p:nvCxnSpPr>
            <p:cNvPr id="361" name="直接连接符 360"/>
            <p:cNvCxnSpPr/>
            <p:nvPr/>
          </p:nvCxnSpPr>
          <p:spPr bwMode="auto">
            <a:xfrm>
              <a:off x="3491880" y="4293093"/>
              <a:ext cx="72000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362" name="AutoShape 163"/>
            <p:cNvSpPr>
              <a:spLocks noChangeArrowheads="1"/>
            </p:cNvSpPr>
            <p:nvPr/>
          </p:nvSpPr>
          <p:spPr bwMode="auto">
            <a:xfrm rot="5400000">
              <a:off x="2771848" y="4077104"/>
              <a:ext cx="504000" cy="72000"/>
            </a:xfrm>
            <a:custGeom>
              <a:avLst/>
              <a:gdLst>
                <a:gd name="G0" fmla="+- 3600 0 0"/>
                <a:gd name="G1" fmla="+- 21600 0 3600"/>
                <a:gd name="G2" fmla="*/ 3600 1 2"/>
                <a:gd name="G3" fmla="+- 21600 0 G2"/>
                <a:gd name="G4" fmla="+/ 3600 21600 2"/>
                <a:gd name="G5" fmla="+/ G1 0 2"/>
                <a:gd name="G6" fmla="*/ 21600 21600 3600"/>
                <a:gd name="G7" fmla="*/ G6 1 2"/>
                <a:gd name="G8" fmla="+- 21600 0 G7"/>
                <a:gd name="G9" fmla="*/ 21600 1 2"/>
                <a:gd name="G10" fmla="+- 3600 0 G9"/>
                <a:gd name="G11" fmla="?: G10 G8 0"/>
                <a:gd name="G12" fmla="?: G10 G7 21600"/>
                <a:gd name="T0" fmla="*/ 19800 w 21600"/>
                <a:gd name="T1" fmla="*/ 10800 h 21600"/>
                <a:gd name="T2" fmla="*/ 10800 w 21600"/>
                <a:gd name="T3" fmla="*/ 21600 h 21600"/>
                <a:gd name="T4" fmla="*/ 1800 w 21600"/>
                <a:gd name="T5" fmla="*/ 10800 h 21600"/>
                <a:gd name="T6" fmla="*/ 10800 w 21600"/>
                <a:gd name="T7" fmla="*/ 0 h 21600"/>
                <a:gd name="T8" fmla="*/ 3600 w 21600"/>
                <a:gd name="T9" fmla="*/ 3600 h 21600"/>
                <a:gd name="T10" fmla="*/ 18000 w 21600"/>
                <a:gd name="T11" fmla="*/ 18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3600" y="21600"/>
                  </a:lnTo>
                  <a:lnTo>
                    <a:pt x="180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63" name="直接连接符 362"/>
            <p:cNvCxnSpPr/>
            <p:nvPr/>
          </p:nvCxnSpPr>
          <p:spPr bwMode="auto">
            <a:xfrm>
              <a:off x="3059857" y="3933053"/>
              <a:ext cx="72000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cxnSp>
          <p:nvCxnSpPr>
            <p:cNvPr id="364" name="直接连接符 363"/>
            <p:cNvCxnSpPr/>
            <p:nvPr/>
          </p:nvCxnSpPr>
          <p:spPr bwMode="auto">
            <a:xfrm>
              <a:off x="3059856" y="4293093"/>
              <a:ext cx="72000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365" name="Line 195"/>
            <p:cNvSpPr>
              <a:spLocks noChangeShapeType="1"/>
            </p:cNvSpPr>
            <p:nvPr/>
          </p:nvSpPr>
          <p:spPr bwMode="auto">
            <a:xfrm flipV="1">
              <a:off x="3851920" y="3304259"/>
              <a:ext cx="501328" cy="2687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" name="Line 195"/>
            <p:cNvSpPr>
              <a:spLocks noChangeShapeType="1"/>
            </p:cNvSpPr>
            <p:nvPr/>
          </p:nvSpPr>
          <p:spPr bwMode="auto">
            <a:xfrm>
              <a:off x="3851920" y="4147370"/>
              <a:ext cx="864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" name="Rectangle 370"/>
            <p:cNvSpPr>
              <a:spLocks noChangeArrowheads="1"/>
            </p:cNvSpPr>
            <p:nvPr/>
          </p:nvSpPr>
          <p:spPr bwMode="auto">
            <a:xfrm>
              <a:off x="1907744" y="4005064"/>
              <a:ext cx="144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68" name="直接连接符 367"/>
            <p:cNvCxnSpPr/>
            <p:nvPr/>
          </p:nvCxnSpPr>
          <p:spPr bwMode="auto">
            <a:xfrm>
              <a:off x="1980168" y="4221088"/>
              <a:ext cx="0" cy="108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369" name="直接连接符 368"/>
            <p:cNvCxnSpPr/>
            <p:nvPr/>
          </p:nvCxnSpPr>
          <p:spPr bwMode="auto">
            <a:xfrm>
              <a:off x="1979712" y="3717032"/>
              <a:ext cx="0" cy="108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370" name="直接连接符 369"/>
            <p:cNvCxnSpPr/>
            <p:nvPr/>
          </p:nvCxnSpPr>
          <p:spPr bwMode="auto">
            <a:xfrm rot="5400000">
              <a:off x="3241501" y="3393057"/>
              <a:ext cx="214314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1" name="直接连接符 370"/>
            <p:cNvCxnSpPr/>
            <p:nvPr/>
          </p:nvCxnSpPr>
          <p:spPr bwMode="auto">
            <a:xfrm rot="5400000">
              <a:off x="3241501" y="3681089"/>
              <a:ext cx="214314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2" name="直接连接符 371"/>
            <p:cNvCxnSpPr/>
            <p:nvPr/>
          </p:nvCxnSpPr>
          <p:spPr bwMode="auto">
            <a:xfrm rot="5400000">
              <a:off x="3241501" y="3969121"/>
              <a:ext cx="214314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3" name="直接连接符 372"/>
            <p:cNvCxnSpPr/>
            <p:nvPr/>
          </p:nvCxnSpPr>
          <p:spPr bwMode="auto">
            <a:xfrm rot="5400000">
              <a:off x="3241501" y="4257153"/>
              <a:ext cx="214314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4" name="Rectangle 360"/>
            <p:cNvSpPr>
              <a:spLocks noChangeArrowheads="1"/>
            </p:cNvSpPr>
            <p:nvPr/>
          </p:nvSpPr>
          <p:spPr bwMode="auto">
            <a:xfrm>
              <a:off x="4860072" y="3212976"/>
              <a:ext cx="1944000" cy="1224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5" name="Text Box 361"/>
            <p:cNvSpPr txBox="1">
              <a:spLocks noChangeArrowheads="1"/>
            </p:cNvSpPr>
            <p:nvPr/>
          </p:nvSpPr>
          <p:spPr bwMode="auto">
            <a:xfrm>
              <a:off x="5364088" y="3501088"/>
              <a:ext cx="504000" cy="720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/>
                <a:t>交叉</a:t>
              </a:r>
            </a:p>
            <a:p>
              <a:pPr algn="ctr"/>
              <a:r>
                <a:rPr lang="zh-CN" altLang="en-US" sz="1600" b="1" dirty="0"/>
                <a:t>开关</a:t>
              </a:r>
            </a:p>
          </p:txBody>
        </p:sp>
        <p:sp>
          <p:nvSpPr>
            <p:cNvPr id="376" name="Rectangle 370"/>
            <p:cNvSpPr>
              <a:spLocks noChangeArrowheads="1"/>
            </p:cNvSpPr>
            <p:nvPr/>
          </p:nvSpPr>
          <p:spPr bwMode="auto">
            <a:xfrm>
              <a:off x="5004088" y="3502718"/>
              <a:ext cx="144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77" name="直接连接符 376"/>
            <p:cNvCxnSpPr/>
            <p:nvPr/>
          </p:nvCxnSpPr>
          <p:spPr bwMode="auto">
            <a:xfrm>
              <a:off x="5148112" y="3571428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8" name="直接连接符 377"/>
            <p:cNvCxnSpPr/>
            <p:nvPr/>
          </p:nvCxnSpPr>
          <p:spPr bwMode="auto">
            <a:xfrm>
              <a:off x="4860072" y="357142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9" name="直接连接符 378"/>
            <p:cNvCxnSpPr/>
            <p:nvPr/>
          </p:nvCxnSpPr>
          <p:spPr bwMode="auto">
            <a:xfrm>
              <a:off x="5148112" y="4147492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0" name="直接连接符 379"/>
            <p:cNvCxnSpPr/>
            <p:nvPr/>
          </p:nvCxnSpPr>
          <p:spPr bwMode="auto">
            <a:xfrm>
              <a:off x="4860072" y="414749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1" name="直接连接符 380"/>
            <p:cNvCxnSpPr/>
            <p:nvPr/>
          </p:nvCxnSpPr>
          <p:spPr bwMode="auto">
            <a:xfrm>
              <a:off x="4716032" y="414749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82" name="直接连接符 381"/>
            <p:cNvCxnSpPr/>
            <p:nvPr/>
          </p:nvCxnSpPr>
          <p:spPr bwMode="auto">
            <a:xfrm>
              <a:off x="5868168" y="3573016"/>
              <a:ext cx="214315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3" name="直接连接符 382"/>
            <p:cNvCxnSpPr/>
            <p:nvPr/>
          </p:nvCxnSpPr>
          <p:spPr bwMode="auto">
            <a:xfrm>
              <a:off x="6732240" y="3571428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84" name="直接连接符 383"/>
            <p:cNvCxnSpPr/>
            <p:nvPr/>
          </p:nvCxnSpPr>
          <p:spPr bwMode="auto">
            <a:xfrm>
              <a:off x="4716016" y="35730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385" name="Rectangle 370"/>
            <p:cNvSpPr>
              <a:spLocks noChangeArrowheads="1"/>
            </p:cNvSpPr>
            <p:nvPr/>
          </p:nvSpPr>
          <p:spPr bwMode="auto">
            <a:xfrm>
              <a:off x="6228200" y="3574726"/>
              <a:ext cx="360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6" name="Rectangle 370"/>
            <p:cNvSpPr>
              <a:spLocks noChangeArrowheads="1"/>
            </p:cNvSpPr>
            <p:nvPr/>
          </p:nvSpPr>
          <p:spPr bwMode="auto">
            <a:xfrm>
              <a:off x="6228184" y="3284984"/>
              <a:ext cx="360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7" name="AutoShape 164"/>
            <p:cNvSpPr>
              <a:spLocks noChangeArrowheads="1"/>
            </p:cNvSpPr>
            <p:nvPr/>
          </p:nvSpPr>
          <p:spPr bwMode="auto">
            <a:xfrm rot="16200000">
              <a:off x="6444232" y="3500985"/>
              <a:ext cx="504000" cy="72000"/>
            </a:xfrm>
            <a:custGeom>
              <a:avLst/>
              <a:gdLst>
                <a:gd name="G0" fmla="+- 3600 0 0"/>
                <a:gd name="G1" fmla="+- 21600 0 3600"/>
                <a:gd name="G2" fmla="*/ 3600 1 2"/>
                <a:gd name="G3" fmla="+- 21600 0 G2"/>
                <a:gd name="G4" fmla="+/ 3600 21600 2"/>
                <a:gd name="G5" fmla="+/ G1 0 2"/>
                <a:gd name="G6" fmla="*/ 21600 21600 3600"/>
                <a:gd name="G7" fmla="*/ G6 1 2"/>
                <a:gd name="G8" fmla="+- 21600 0 G7"/>
                <a:gd name="G9" fmla="*/ 21600 1 2"/>
                <a:gd name="G10" fmla="+- 3600 0 G9"/>
                <a:gd name="G11" fmla="?: G10 G8 0"/>
                <a:gd name="G12" fmla="?: G10 G7 21600"/>
                <a:gd name="T0" fmla="*/ 19800 w 21600"/>
                <a:gd name="T1" fmla="*/ 10800 h 21600"/>
                <a:gd name="T2" fmla="*/ 10800 w 21600"/>
                <a:gd name="T3" fmla="*/ 21600 h 21600"/>
                <a:gd name="T4" fmla="*/ 1800 w 21600"/>
                <a:gd name="T5" fmla="*/ 10800 h 21600"/>
                <a:gd name="T6" fmla="*/ 10800 w 21600"/>
                <a:gd name="T7" fmla="*/ 0 h 21600"/>
                <a:gd name="T8" fmla="*/ 3600 w 21600"/>
                <a:gd name="T9" fmla="*/ 3600 h 21600"/>
                <a:gd name="T10" fmla="*/ 18000 w 21600"/>
                <a:gd name="T11" fmla="*/ 18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3600" y="21600"/>
                  </a:lnTo>
                  <a:lnTo>
                    <a:pt x="180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88" name="直接连接符 387"/>
            <p:cNvCxnSpPr/>
            <p:nvPr/>
          </p:nvCxnSpPr>
          <p:spPr bwMode="auto">
            <a:xfrm>
              <a:off x="6588225" y="3356992"/>
              <a:ext cx="72000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cxnSp>
          <p:nvCxnSpPr>
            <p:cNvPr id="389" name="直接连接符 388"/>
            <p:cNvCxnSpPr/>
            <p:nvPr/>
          </p:nvCxnSpPr>
          <p:spPr bwMode="auto">
            <a:xfrm>
              <a:off x="6588224" y="3714182"/>
              <a:ext cx="72000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390" name="AutoShape 163"/>
            <p:cNvSpPr>
              <a:spLocks noChangeArrowheads="1"/>
            </p:cNvSpPr>
            <p:nvPr/>
          </p:nvSpPr>
          <p:spPr bwMode="auto">
            <a:xfrm rot="5400000">
              <a:off x="5868192" y="3520260"/>
              <a:ext cx="504000" cy="72000"/>
            </a:xfrm>
            <a:custGeom>
              <a:avLst/>
              <a:gdLst>
                <a:gd name="G0" fmla="+- 3600 0 0"/>
                <a:gd name="G1" fmla="+- 21600 0 3600"/>
                <a:gd name="G2" fmla="*/ 3600 1 2"/>
                <a:gd name="G3" fmla="+- 21600 0 G2"/>
                <a:gd name="G4" fmla="+/ 3600 21600 2"/>
                <a:gd name="G5" fmla="+/ G1 0 2"/>
                <a:gd name="G6" fmla="*/ 21600 21600 3600"/>
                <a:gd name="G7" fmla="*/ G6 1 2"/>
                <a:gd name="G8" fmla="+- 21600 0 G7"/>
                <a:gd name="G9" fmla="*/ 21600 1 2"/>
                <a:gd name="G10" fmla="+- 3600 0 G9"/>
                <a:gd name="G11" fmla="?: G10 G8 0"/>
                <a:gd name="G12" fmla="?: G10 G7 21600"/>
                <a:gd name="T0" fmla="*/ 19800 w 21600"/>
                <a:gd name="T1" fmla="*/ 10800 h 21600"/>
                <a:gd name="T2" fmla="*/ 10800 w 21600"/>
                <a:gd name="T3" fmla="*/ 21600 h 21600"/>
                <a:gd name="T4" fmla="*/ 1800 w 21600"/>
                <a:gd name="T5" fmla="*/ 10800 h 21600"/>
                <a:gd name="T6" fmla="*/ 10800 w 21600"/>
                <a:gd name="T7" fmla="*/ 0 h 21600"/>
                <a:gd name="T8" fmla="*/ 3600 w 21600"/>
                <a:gd name="T9" fmla="*/ 3600 h 21600"/>
                <a:gd name="T10" fmla="*/ 18000 w 21600"/>
                <a:gd name="T11" fmla="*/ 18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3600" y="21600"/>
                  </a:lnTo>
                  <a:lnTo>
                    <a:pt x="180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91" name="直接连接符 390"/>
            <p:cNvCxnSpPr/>
            <p:nvPr/>
          </p:nvCxnSpPr>
          <p:spPr bwMode="auto">
            <a:xfrm>
              <a:off x="6156201" y="3356992"/>
              <a:ext cx="72000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cxnSp>
          <p:nvCxnSpPr>
            <p:cNvPr id="392" name="直接连接符 391"/>
            <p:cNvCxnSpPr/>
            <p:nvPr/>
          </p:nvCxnSpPr>
          <p:spPr bwMode="auto">
            <a:xfrm>
              <a:off x="6156200" y="3714182"/>
              <a:ext cx="72000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cxnSp>
          <p:nvCxnSpPr>
            <p:cNvPr id="393" name="直接连接符 392"/>
            <p:cNvCxnSpPr/>
            <p:nvPr/>
          </p:nvCxnSpPr>
          <p:spPr bwMode="auto">
            <a:xfrm>
              <a:off x="5868168" y="4149077"/>
              <a:ext cx="214315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4" name="直接连接符 393"/>
            <p:cNvCxnSpPr/>
            <p:nvPr/>
          </p:nvCxnSpPr>
          <p:spPr bwMode="auto">
            <a:xfrm>
              <a:off x="6732240" y="4147492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395" name="Rectangle 370"/>
            <p:cNvSpPr>
              <a:spLocks noChangeArrowheads="1"/>
            </p:cNvSpPr>
            <p:nvPr/>
          </p:nvSpPr>
          <p:spPr bwMode="auto">
            <a:xfrm>
              <a:off x="6228200" y="4150790"/>
              <a:ext cx="360000" cy="214314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" name="Rectangle 370"/>
            <p:cNvSpPr>
              <a:spLocks noChangeArrowheads="1"/>
            </p:cNvSpPr>
            <p:nvPr/>
          </p:nvSpPr>
          <p:spPr bwMode="auto">
            <a:xfrm>
              <a:off x="6228184" y="3862758"/>
              <a:ext cx="360000" cy="214314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7" name="AutoShape 164"/>
            <p:cNvSpPr>
              <a:spLocks noChangeArrowheads="1"/>
            </p:cNvSpPr>
            <p:nvPr/>
          </p:nvSpPr>
          <p:spPr bwMode="auto">
            <a:xfrm rot="16200000">
              <a:off x="6444232" y="4077104"/>
              <a:ext cx="504000" cy="72000"/>
            </a:xfrm>
            <a:custGeom>
              <a:avLst/>
              <a:gdLst>
                <a:gd name="G0" fmla="+- 3600 0 0"/>
                <a:gd name="G1" fmla="+- 21600 0 3600"/>
                <a:gd name="G2" fmla="*/ 3600 1 2"/>
                <a:gd name="G3" fmla="+- 21600 0 G2"/>
                <a:gd name="G4" fmla="+/ 3600 21600 2"/>
                <a:gd name="G5" fmla="+/ G1 0 2"/>
                <a:gd name="G6" fmla="*/ 21600 21600 3600"/>
                <a:gd name="G7" fmla="*/ G6 1 2"/>
                <a:gd name="G8" fmla="+- 21600 0 G7"/>
                <a:gd name="G9" fmla="*/ 21600 1 2"/>
                <a:gd name="G10" fmla="+- 3600 0 G9"/>
                <a:gd name="G11" fmla="?: G10 G8 0"/>
                <a:gd name="G12" fmla="?: G10 G7 21600"/>
                <a:gd name="T0" fmla="*/ 19800 w 21600"/>
                <a:gd name="T1" fmla="*/ 10800 h 21600"/>
                <a:gd name="T2" fmla="*/ 10800 w 21600"/>
                <a:gd name="T3" fmla="*/ 21600 h 21600"/>
                <a:gd name="T4" fmla="*/ 1800 w 21600"/>
                <a:gd name="T5" fmla="*/ 10800 h 21600"/>
                <a:gd name="T6" fmla="*/ 10800 w 21600"/>
                <a:gd name="T7" fmla="*/ 0 h 21600"/>
                <a:gd name="T8" fmla="*/ 3600 w 21600"/>
                <a:gd name="T9" fmla="*/ 3600 h 21600"/>
                <a:gd name="T10" fmla="*/ 18000 w 21600"/>
                <a:gd name="T11" fmla="*/ 18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3600" y="21600"/>
                  </a:lnTo>
                  <a:lnTo>
                    <a:pt x="180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98" name="直接连接符 397"/>
            <p:cNvCxnSpPr/>
            <p:nvPr/>
          </p:nvCxnSpPr>
          <p:spPr bwMode="auto">
            <a:xfrm>
              <a:off x="6588225" y="3933053"/>
              <a:ext cx="72000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cxnSp>
          <p:nvCxnSpPr>
            <p:cNvPr id="399" name="直接连接符 398"/>
            <p:cNvCxnSpPr/>
            <p:nvPr/>
          </p:nvCxnSpPr>
          <p:spPr bwMode="auto">
            <a:xfrm>
              <a:off x="6588224" y="4293093"/>
              <a:ext cx="72000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400" name="AutoShape 163"/>
            <p:cNvSpPr>
              <a:spLocks noChangeArrowheads="1"/>
            </p:cNvSpPr>
            <p:nvPr/>
          </p:nvSpPr>
          <p:spPr bwMode="auto">
            <a:xfrm rot="5400000">
              <a:off x="5868192" y="4077104"/>
              <a:ext cx="504000" cy="72000"/>
            </a:xfrm>
            <a:custGeom>
              <a:avLst/>
              <a:gdLst>
                <a:gd name="G0" fmla="+- 3600 0 0"/>
                <a:gd name="G1" fmla="+- 21600 0 3600"/>
                <a:gd name="G2" fmla="*/ 3600 1 2"/>
                <a:gd name="G3" fmla="+- 21600 0 G2"/>
                <a:gd name="G4" fmla="+/ 3600 21600 2"/>
                <a:gd name="G5" fmla="+/ G1 0 2"/>
                <a:gd name="G6" fmla="*/ 21600 21600 3600"/>
                <a:gd name="G7" fmla="*/ G6 1 2"/>
                <a:gd name="G8" fmla="+- 21600 0 G7"/>
                <a:gd name="G9" fmla="*/ 21600 1 2"/>
                <a:gd name="G10" fmla="+- 3600 0 G9"/>
                <a:gd name="G11" fmla="?: G10 G8 0"/>
                <a:gd name="G12" fmla="?: G10 G7 21600"/>
                <a:gd name="T0" fmla="*/ 19800 w 21600"/>
                <a:gd name="T1" fmla="*/ 10800 h 21600"/>
                <a:gd name="T2" fmla="*/ 10800 w 21600"/>
                <a:gd name="T3" fmla="*/ 21600 h 21600"/>
                <a:gd name="T4" fmla="*/ 1800 w 21600"/>
                <a:gd name="T5" fmla="*/ 10800 h 21600"/>
                <a:gd name="T6" fmla="*/ 10800 w 21600"/>
                <a:gd name="T7" fmla="*/ 0 h 21600"/>
                <a:gd name="T8" fmla="*/ 3600 w 21600"/>
                <a:gd name="T9" fmla="*/ 3600 h 21600"/>
                <a:gd name="T10" fmla="*/ 18000 w 21600"/>
                <a:gd name="T11" fmla="*/ 18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3600" y="21600"/>
                  </a:lnTo>
                  <a:lnTo>
                    <a:pt x="180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401" name="直接连接符 400"/>
            <p:cNvCxnSpPr/>
            <p:nvPr/>
          </p:nvCxnSpPr>
          <p:spPr bwMode="auto">
            <a:xfrm>
              <a:off x="6156201" y="3933053"/>
              <a:ext cx="72000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cxnSp>
          <p:nvCxnSpPr>
            <p:cNvPr id="402" name="直接连接符 401"/>
            <p:cNvCxnSpPr/>
            <p:nvPr/>
          </p:nvCxnSpPr>
          <p:spPr bwMode="auto">
            <a:xfrm>
              <a:off x="6156200" y="4293093"/>
              <a:ext cx="72000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403" name="Rectangle 370"/>
            <p:cNvSpPr>
              <a:spLocks noChangeArrowheads="1"/>
            </p:cNvSpPr>
            <p:nvPr/>
          </p:nvSpPr>
          <p:spPr bwMode="auto">
            <a:xfrm>
              <a:off x="5004088" y="4005064"/>
              <a:ext cx="144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404" name="直接连接符 403"/>
            <p:cNvCxnSpPr/>
            <p:nvPr/>
          </p:nvCxnSpPr>
          <p:spPr bwMode="auto">
            <a:xfrm rot="5400000">
              <a:off x="6337845" y="3393057"/>
              <a:ext cx="214314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5" name="直接连接符 404"/>
            <p:cNvCxnSpPr/>
            <p:nvPr/>
          </p:nvCxnSpPr>
          <p:spPr bwMode="auto">
            <a:xfrm rot="5400000">
              <a:off x="6337845" y="3681089"/>
              <a:ext cx="214314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6" name="直接连接符 405"/>
            <p:cNvCxnSpPr/>
            <p:nvPr/>
          </p:nvCxnSpPr>
          <p:spPr bwMode="auto">
            <a:xfrm rot="5400000">
              <a:off x="6337845" y="3969121"/>
              <a:ext cx="214314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7" name="直接连接符 406"/>
            <p:cNvCxnSpPr/>
            <p:nvPr/>
          </p:nvCxnSpPr>
          <p:spPr bwMode="auto">
            <a:xfrm rot="5400000">
              <a:off x="6337845" y="4257153"/>
              <a:ext cx="214314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" name="组合 8"/>
          <p:cNvGrpSpPr/>
          <p:nvPr/>
        </p:nvGrpSpPr>
        <p:grpSpPr>
          <a:xfrm>
            <a:off x="3671113" y="3861048"/>
            <a:ext cx="2699697" cy="720064"/>
            <a:chOff x="3238769" y="4077208"/>
            <a:chExt cx="2699697" cy="720064"/>
          </a:xfrm>
        </p:grpSpPr>
        <p:sp>
          <p:nvSpPr>
            <p:cNvPr id="409" name="Text Box 107"/>
            <p:cNvSpPr txBox="1">
              <a:spLocks noChangeArrowheads="1"/>
            </p:cNvSpPr>
            <p:nvPr/>
          </p:nvSpPr>
          <p:spPr bwMode="auto">
            <a:xfrm>
              <a:off x="4067968" y="4293248"/>
              <a:ext cx="144000" cy="144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dirty="0">
                  <a:latin typeface="宋体" panose="02010600030101010101" pitchFamily="2" charset="-122"/>
                </a:rPr>
                <a:t>②</a:t>
              </a:r>
              <a:endParaRPr lang="en-US" altLang="zh-CN" sz="1200" b="1" dirty="0">
                <a:latin typeface="宋体" panose="02010600030101010101" pitchFamily="2" charset="-122"/>
              </a:endParaRPr>
            </a:p>
          </p:txBody>
        </p:sp>
        <p:sp>
          <p:nvSpPr>
            <p:cNvPr id="410" name="Rectangle 58"/>
            <p:cNvSpPr>
              <a:spLocks noChangeArrowheads="1"/>
            </p:cNvSpPr>
            <p:nvPr/>
          </p:nvSpPr>
          <p:spPr bwMode="auto">
            <a:xfrm>
              <a:off x="3238769" y="4332598"/>
              <a:ext cx="72000" cy="14400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411" name="Rectangle 58"/>
            <p:cNvSpPr>
              <a:spLocks noChangeArrowheads="1"/>
            </p:cNvSpPr>
            <p:nvPr/>
          </p:nvSpPr>
          <p:spPr bwMode="auto">
            <a:xfrm>
              <a:off x="3238769" y="4620630"/>
              <a:ext cx="72000" cy="144000"/>
            </a:xfrm>
            <a:prstGeom prst="rect">
              <a:avLst/>
            </a:prstGeom>
            <a:solidFill>
              <a:srgbClr val="9999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 sz="2000" dirty="0"/>
            </a:p>
          </p:txBody>
        </p:sp>
        <p:sp>
          <p:nvSpPr>
            <p:cNvPr id="412" name="Line 195"/>
            <p:cNvSpPr>
              <a:spLocks noChangeShapeType="1"/>
            </p:cNvSpPr>
            <p:nvPr/>
          </p:nvSpPr>
          <p:spPr bwMode="auto">
            <a:xfrm flipV="1">
              <a:off x="5076056" y="4077208"/>
              <a:ext cx="862410" cy="28800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prstDash val="sysDash"/>
              <a:rou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" name="Line 195"/>
            <p:cNvSpPr>
              <a:spLocks noChangeShapeType="1"/>
            </p:cNvSpPr>
            <p:nvPr/>
          </p:nvSpPr>
          <p:spPr bwMode="auto">
            <a:xfrm>
              <a:off x="3347864" y="4365240"/>
              <a:ext cx="1728192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prstDash val="sysDash"/>
              <a:round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" name="Text Box 107"/>
            <p:cNvSpPr txBox="1">
              <a:spLocks noChangeArrowheads="1"/>
            </p:cNvSpPr>
            <p:nvPr/>
          </p:nvSpPr>
          <p:spPr bwMode="auto">
            <a:xfrm>
              <a:off x="4067960" y="4653272"/>
              <a:ext cx="144000" cy="144000"/>
            </a:xfrm>
            <a:prstGeom prst="rect">
              <a:avLst/>
            </a:prstGeom>
            <a:solidFill>
              <a:srgbClr val="9999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dirty="0">
                  <a:latin typeface="宋体" panose="02010600030101010101" pitchFamily="2" charset="-122"/>
                </a:rPr>
                <a:t>①</a:t>
              </a:r>
              <a:endParaRPr lang="en-US" altLang="zh-CN" sz="1200" b="1" dirty="0">
                <a:latin typeface="宋体" panose="02010600030101010101" pitchFamily="2" charset="-122"/>
              </a:endParaRPr>
            </a:p>
          </p:txBody>
        </p:sp>
        <p:sp>
          <p:nvSpPr>
            <p:cNvPr id="415" name="Line 195"/>
            <p:cNvSpPr>
              <a:spLocks noChangeShapeType="1"/>
            </p:cNvSpPr>
            <p:nvPr/>
          </p:nvSpPr>
          <p:spPr bwMode="auto">
            <a:xfrm flipV="1">
              <a:off x="3347943" y="4722842"/>
              <a:ext cx="2590523" cy="2438"/>
            </a:xfrm>
            <a:prstGeom prst="line">
              <a:avLst/>
            </a:prstGeom>
            <a:noFill/>
            <a:ln w="15875">
              <a:solidFill>
                <a:srgbClr val="0070C0"/>
              </a:solidFill>
              <a:prstDash val="sysDash"/>
              <a:rou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" name="Text Box 107"/>
            <p:cNvSpPr txBox="1">
              <a:spLocks noChangeArrowheads="1"/>
            </p:cNvSpPr>
            <p:nvPr/>
          </p:nvSpPr>
          <p:spPr bwMode="auto">
            <a:xfrm>
              <a:off x="4211976" y="4653152"/>
              <a:ext cx="144000" cy="144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×</a:t>
              </a:r>
            </a:p>
          </p:txBody>
        </p:sp>
        <p:sp>
          <p:nvSpPr>
            <p:cNvPr id="421" name="Text Box 107"/>
            <p:cNvSpPr txBox="1">
              <a:spLocks noChangeArrowheads="1"/>
            </p:cNvSpPr>
            <p:nvPr/>
          </p:nvSpPr>
          <p:spPr bwMode="auto">
            <a:xfrm>
              <a:off x="4211960" y="4293096"/>
              <a:ext cx="144000" cy="144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√</a:t>
              </a:r>
              <a:endParaRPr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F45ABA4C-34D3-41BB-B0E9-7E6D54DC059A}"/>
              </a:ext>
            </a:extLst>
          </p:cNvPr>
          <p:cNvGrpSpPr/>
          <p:nvPr/>
        </p:nvGrpSpPr>
        <p:grpSpPr>
          <a:xfrm>
            <a:off x="2988580" y="1268864"/>
            <a:ext cx="2807420" cy="1224136"/>
            <a:chOff x="3060000" y="1269000"/>
            <a:chExt cx="2807420" cy="1224136"/>
          </a:xfrm>
        </p:grpSpPr>
        <p:sp>
          <p:nvSpPr>
            <p:cNvPr id="172" name="Rectangle 360">
              <a:extLst>
                <a:ext uri="{FF2B5EF4-FFF2-40B4-BE49-F238E27FC236}">
                  <a16:creationId xmlns:a16="http://schemas.microsoft.com/office/drawing/2014/main" id="{79A5D892-5247-44C9-9627-02897DC97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400" y="1269136"/>
              <a:ext cx="2520000" cy="1224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" name="Text Box 361">
              <a:extLst>
                <a:ext uri="{FF2B5EF4-FFF2-40B4-BE49-F238E27FC236}">
                  <a16:creationId xmlns:a16="http://schemas.microsoft.com/office/drawing/2014/main" id="{AFE5C6EB-4B33-434C-8A8D-C72AD24D2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0176" y="1483314"/>
              <a:ext cx="504000" cy="57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/>
                <a:t>交叉</a:t>
              </a:r>
            </a:p>
            <a:p>
              <a:pPr algn="ctr"/>
              <a:r>
                <a:rPr lang="zh-CN" altLang="en-US" sz="1600" b="1" dirty="0"/>
                <a:t>开关</a:t>
              </a:r>
            </a:p>
          </p:txBody>
        </p:sp>
        <p:sp>
          <p:nvSpPr>
            <p:cNvPr id="174" name="Text Box 362">
              <a:extLst>
                <a:ext uri="{FF2B5EF4-FFF2-40B4-BE49-F238E27FC236}">
                  <a16:creationId xmlns:a16="http://schemas.microsoft.com/office/drawing/2014/main" id="{297D5B40-9681-4572-A50B-81E0EF6EB8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0080" y="1269000"/>
              <a:ext cx="576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400" b="1" dirty="0"/>
                <a:t>接收器</a:t>
              </a:r>
            </a:p>
          </p:txBody>
        </p:sp>
        <p:sp>
          <p:nvSpPr>
            <p:cNvPr id="175" name="Text Box 363">
              <a:extLst>
                <a:ext uri="{FF2B5EF4-FFF2-40B4-BE49-F238E27FC236}">
                  <a16:creationId xmlns:a16="http://schemas.microsoft.com/office/drawing/2014/main" id="{17F10EF2-6415-4805-BEB2-A4FAAD96F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2000" y="1269000"/>
              <a:ext cx="576000" cy="21431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400" b="1" dirty="0"/>
                <a:t>缓冲区</a:t>
              </a:r>
            </a:p>
          </p:txBody>
        </p:sp>
        <p:sp>
          <p:nvSpPr>
            <p:cNvPr id="176" name="Text Box 365">
              <a:extLst>
                <a:ext uri="{FF2B5EF4-FFF2-40B4-BE49-F238E27FC236}">
                  <a16:creationId xmlns:a16="http://schemas.microsoft.com/office/drawing/2014/main" id="{A17B1436-2D09-46A7-8EC1-5BB1423F0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000" y="1269000"/>
              <a:ext cx="574702" cy="21431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400" b="1" dirty="0"/>
                <a:t>发送器</a:t>
              </a:r>
            </a:p>
          </p:txBody>
        </p:sp>
        <p:sp>
          <p:nvSpPr>
            <p:cNvPr id="177" name="Rectangle 370">
              <a:extLst>
                <a:ext uri="{FF2B5EF4-FFF2-40B4-BE49-F238E27FC236}">
                  <a16:creationId xmlns:a16="http://schemas.microsoft.com/office/drawing/2014/main" id="{3574A907-6022-4E55-B1B3-8C144043E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000" y="1483314"/>
              <a:ext cx="576000" cy="214314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400" b="1" dirty="0"/>
                <a:t>包</a:t>
              </a:r>
            </a:p>
          </p:txBody>
        </p: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FC8E809A-D8BF-448F-B857-C1D9137E68FD}"/>
                </a:ext>
              </a:extLst>
            </p:cNvPr>
            <p:cNvCxnSpPr/>
            <p:nvPr/>
          </p:nvCxnSpPr>
          <p:spPr bwMode="auto">
            <a:xfrm rot="5400000">
              <a:off x="4176000" y="1593000"/>
              <a:ext cx="214314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7EC4D06B-4E84-4786-9151-021BFA7608B6}"/>
                </a:ext>
              </a:extLst>
            </p:cNvPr>
            <p:cNvCxnSpPr/>
            <p:nvPr/>
          </p:nvCxnSpPr>
          <p:spPr bwMode="auto">
            <a:xfrm rot="5400000">
              <a:off x="4032000" y="1593000"/>
              <a:ext cx="214314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0" name="直接连接符 240">
              <a:extLst>
                <a:ext uri="{FF2B5EF4-FFF2-40B4-BE49-F238E27FC236}">
                  <a16:creationId xmlns:a16="http://schemas.microsoft.com/office/drawing/2014/main" id="{197A1B13-F224-4999-AD20-7A957764DCB6}"/>
                </a:ext>
              </a:extLst>
            </p:cNvPr>
            <p:cNvCxnSpPr/>
            <p:nvPr/>
          </p:nvCxnSpPr>
          <p:spPr bwMode="auto">
            <a:xfrm>
              <a:off x="4356000" y="1697628"/>
              <a:ext cx="144000" cy="71438"/>
            </a:xfrm>
            <a:prstGeom prst="bentConnector3">
              <a:avLst>
                <a:gd name="adj1" fmla="val -8427"/>
              </a:avLst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422FEFB4-7444-4188-A2AF-D8B57CCAE86E}"/>
                </a:ext>
              </a:extLst>
            </p:cNvPr>
            <p:cNvCxnSpPr/>
            <p:nvPr/>
          </p:nvCxnSpPr>
          <p:spPr bwMode="auto">
            <a:xfrm rot="5400000">
              <a:off x="4284000" y="1987200"/>
              <a:ext cx="4680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24258D02-CCA4-409B-9CD6-C4687C1D45ED}"/>
                </a:ext>
              </a:extLst>
            </p:cNvPr>
            <p:cNvCxnSpPr/>
            <p:nvPr/>
          </p:nvCxnSpPr>
          <p:spPr bwMode="auto">
            <a:xfrm rot="5400000">
              <a:off x="4284000" y="2131200"/>
              <a:ext cx="1800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234E84EF-5C17-42E8-96A5-C3CDC077E2F7}"/>
                </a:ext>
              </a:extLst>
            </p:cNvPr>
            <p:cNvCxnSpPr/>
            <p:nvPr/>
          </p:nvCxnSpPr>
          <p:spPr bwMode="auto">
            <a:xfrm>
              <a:off x="4428000" y="1627452"/>
              <a:ext cx="252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D4FF6FFA-2DF9-4184-8279-D50F8959BE2E}"/>
                </a:ext>
              </a:extLst>
            </p:cNvPr>
            <p:cNvCxnSpPr/>
            <p:nvPr/>
          </p:nvCxnSpPr>
          <p:spPr bwMode="auto">
            <a:xfrm>
              <a:off x="3600056" y="1627452"/>
              <a:ext cx="252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5" name="直接连接符 184">
              <a:extLst>
                <a:ext uri="{FF2B5EF4-FFF2-40B4-BE49-F238E27FC236}">
                  <a16:creationId xmlns:a16="http://schemas.microsoft.com/office/drawing/2014/main" id="{79BE2843-BB72-4B7F-8851-86E9A105B865}"/>
                </a:ext>
              </a:extLst>
            </p:cNvPr>
            <p:cNvCxnSpPr/>
            <p:nvPr/>
          </p:nvCxnSpPr>
          <p:spPr bwMode="auto">
            <a:xfrm>
              <a:off x="3240016" y="16274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6" name="等腰三角形 185">
              <a:extLst>
                <a:ext uri="{FF2B5EF4-FFF2-40B4-BE49-F238E27FC236}">
                  <a16:creationId xmlns:a16="http://schemas.microsoft.com/office/drawing/2014/main" id="{9AD7C35A-FE13-4FFA-84F1-A48FFCF89330}"/>
                </a:ext>
              </a:extLst>
            </p:cNvPr>
            <p:cNvSpPr/>
            <p:nvPr/>
          </p:nvSpPr>
          <p:spPr bwMode="auto">
            <a:xfrm>
              <a:off x="3384032" y="1515972"/>
              <a:ext cx="214314" cy="214314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7" name="Rectangle 370">
              <a:extLst>
                <a:ext uri="{FF2B5EF4-FFF2-40B4-BE49-F238E27FC236}">
                  <a16:creationId xmlns:a16="http://schemas.microsoft.com/office/drawing/2014/main" id="{7681728F-C595-400E-B774-C69807C2B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000" y="1843200"/>
              <a:ext cx="576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400" b="1" dirty="0"/>
                <a:t>包</a:t>
              </a:r>
            </a:p>
          </p:txBody>
        </p:sp>
        <p:cxnSp>
          <p:nvCxnSpPr>
            <p:cNvPr id="188" name="直接连接符 187">
              <a:extLst>
                <a:ext uri="{FF2B5EF4-FFF2-40B4-BE49-F238E27FC236}">
                  <a16:creationId xmlns:a16="http://schemas.microsoft.com/office/drawing/2014/main" id="{93986CF4-7B4C-4CDF-AAA0-0349C89CE63C}"/>
                </a:ext>
              </a:extLst>
            </p:cNvPr>
            <p:cNvCxnSpPr/>
            <p:nvPr/>
          </p:nvCxnSpPr>
          <p:spPr bwMode="auto">
            <a:xfrm rot="5400000">
              <a:off x="4176000" y="1951200"/>
              <a:ext cx="214314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9" name="直接连接符 188">
              <a:extLst>
                <a:ext uri="{FF2B5EF4-FFF2-40B4-BE49-F238E27FC236}">
                  <a16:creationId xmlns:a16="http://schemas.microsoft.com/office/drawing/2014/main" id="{B5101A04-7CAE-4DA9-BBC7-4FD5B1505777}"/>
                </a:ext>
              </a:extLst>
            </p:cNvPr>
            <p:cNvCxnSpPr/>
            <p:nvPr/>
          </p:nvCxnSpPr>
          <p:spPr bwMode="auto">
            <a:xfrm rot="5400000">
              <a:off x="4032000" y="1951200"/>
              <a:ext cx="214314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0" name="直接连接符 189">
              <a:extLst>
                <a:ext uri="{FF2B5EF4-FFF2-40B4-BE49-F238E27FC236}">
                  <a16:creationId xmlns:a16="http://schemas.microsoft.com/office/drawing/2014/main" id="{629CE722-8EA9-46D8-8F31-ECF4A9812BB3}"/>
                </a:ext>
              </a:extLst>
            </p:cNvPr>
            <p:cNvCxnSpPr/>
            <p:nvPr/>
          </p:nvCxnSpPr>
          <p:spPr bwMode="auto">
            <a:xfrm>
              <a:off x="4428000" y="1989000"/>
              <a:ext cx="252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91" name="直接连接符 190">
              <a:extLst>
                <a:ext uri="{FF2B5EF4-FFF2-40B4-BE49-F238E27FC236}">
                  <a16:creationId xmlns:a16="http://schemas.microsoft.com/office/drawing/2014/main" id="{E5492B6D-85D4-43B7-ACE6-FBD9D03376B7}"/>
                </a:ext>
              </a:extLst>
            </p:cNvPr>
            <p:cNvCxnSpPr/>
            <p:nvPr/>
          </p:nvCxnSpPr>
          <p:spPr bwMode="auto">
            <a:xfrm>
              <a:off x="3600056" y="1987200"/>
              <a:ext cx="252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2" name="直接连接符 191">
              <a:extLst>
                <a:ext uri="{FF2B5EF4-FFF2-40B4-BE49-F238E27FC236}">
                  <a16:creationId xmlns:a16="http://schemas.microsoft.com/office/drawing/2014/main" id="{1C5AFB33-0BD4-4D3C-A72A-85E3F071B8B1}"/>
                </a:ext>
              </a:extLst>
            </p:cNvPr>
            <p:cNvCxnSpPr/>
            <p:nvPr/>
          </p:nvCxnSpPr>
          <p:spPr bwMode="auto">
            <a:xfrm>
              <a:off x="3060000" y="1987492"/>
              <a:ext cx="180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193" name="等腰三角形 192">
              <a:extLst>
                <a:ext uri="{FF2B5EF4-FFF2-40B4-BE49-F238E27FC236}">
                  <a16:creationId xmlns:a16="http://schemas.microsoft.com/office/drawing/2014/main" id="{00A03DC0-B95A-49D2-BBA0-7BB836AE7BAC}"/>
                </a:ext>
              </a:extLst>
            </p:cNvPr>
            <p:cNvSpPr/>
            <p:nvPr/>
          </p:nvSpPr>
          <p:spPr bwMode="auto">
            <a:xfrm>
              <a:off x="3384032" y="1873162"/>
              <a:ext cx="214314" cy="214314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94" name="直接连接符 193">
              <a:extLst>
                <a:ext uri="{FF2B5EF4-FFF2-40B4-BE49-F238E27FC236}">
                  <a16:creationId xmlns:a16="http://schemas.microsoft.com/office/drawing/2014/main" id="{1040D1E1-1B19-45BB-AB5E-A8BBC6BD4179}"/>
                </a:ext>
              </a:extLst>
            </p:cNvPr>
            <p:cNvCxnSpPr/>
            <p:nvPr/>
          </p:nvCxnSpPr>
          <p:spPr bwMode="auto">
            <a:xfrm>
              <a:off x="5185083" y="1629000"/>
              <a:ext cx="216000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5" name="等腰三角形 194">
              <a:extLst>
                <a:ext uri="{FF2B5EF4-FFF2-40B4-BE49-F238E27FC236}">
                  <a16:creationId xmlns:a16="http://schemas.microsoft.com/office/drawing/2014/main" id="{A5F2AF14-EF05-4936-966A-33D8A12CE9A2}"/>
                </a:ext>
              </a:extLst>
            </p:cNvPr>
            <p:cNvSpPr/>
            <p:nvPr/>
          </p:nvSpPr>
          <p:spPr bwMode="auto">
            <a:xfrm>
              <a:off x="5399396" y="1515972"/>
              <a:ext cx="214314" cy="214314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96" name="直接连接符 195">
              <a:extLst>
                <a:ext uri="{FF2B5EF4-FFF2-40B4-BE49-F238E27FC236}">
                  <a16:creationId xmlns:a16="http://schemas.microsoft.com/office/drawing/2014/main" id="{AAD69DB0-9F81-4A57-8076-F12479C78D70}"/>
                </a:ext>
              </a:extLst>
            </p:cNvPr>
            <p:cNvCxnSpPr/>
            <p:nvPr/>
          </p:nvCxnSpPr>
          <p:spPr bwMode="auto">
            <a:xfrm>
              <a:off x="5615420" y="1629000"/>
              <a:ext cx="252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97" name="直接连接符 196">
              <a:extLst>
                <a:ext uri="{FF2B5EF4-FFF2-40B4-BE49-F238E27FC236}">
                  <a16:creationId xmlns:a16="http://schemas.microsoft.com/office/drawing/2014/main" id="{6D511E92-A095-418E-A466-B05802E3DD6F}"/>
                </a:ext>
              </a:extLst>
            </p:cNvPr>
            <p:cNvCxnSpPr/>
            <p:nvPr/>
          </p:nvCxnSpPr>
          <p:spPr bwMode="auto">
            <a:xfrm>
              <a:off x="5185082" y="1989000"/>
              <a:ext cx="216000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8" name="等腰三角形 197">
              <a:extLst>
                <a:ext uri="{FF2B5EF4-FFF2-40B4-BE49-F238E27FC236}">
                  <a16:creationId xmlns:a16="http://schemas.microsoft.com/office/drawing/2014/main" id="{9447D956-9008-4005-BD37-E083A8BDD107}"/>
                </a:ext>
              </a:extLst>
            </p:cNvPr>
            <p:cNvSpPr/>
            <p:nvPr/>
          </p:nvSpPr>
          <p:spPr bwMode="auto">
            <a:xfrm>
              <a:off x="5399395" y="1873162"/>
              <a:ext cx="214314" cy="214314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99" name="直接连接符 198">
              <a:extLst>
                <a:ext uri="{FF2B5EF4-FFF2-40B4-BE49-F238E27FC236}">
                  <a16:creationId xmlns:a16="http://schemas.microsoft.com/office/drawing/2014/main" id="{9A3CACE0-B8F1-4963-99FE-82D974875B51}"/>
                </a:ext>
              </a:extLst>
            </p:cNvPr>
            <p:cNvCxnSpPr/>
            <p:nvPr/>
          </p:nvCxnSpPr>
          <p:spPr bwMode="auto">
            <a:xfrm>
              <a:off x="5615419" y="1989000"/>
              <a:ext cx="252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00" name="直接连接符 199">
              <a:extLst>
                <a:ext uri="{FF2B5EF4-FFF2-40B4-BE49-F238E27FC236}">
                  <a16:creationId xmlns:a16="http://schemas.microsoft.com/office/drawing/2014/main" id="{029494A3-AC09-4EBD-A813-468ED0CC9450}"/>
                </a:ext>
              </a:extLst>
            </p:cNvPr>
            <p:cNvCxnSpPr/>
            <p:nvPr/>
          </p:nvCxnSpPr>
          <p:spPr bwMode="auto">
            <a:xfrm rot="5400000" flipH="1" flipV="1">
              <a:off x="4817258" y="2146406"/>
              <a:ext cx="1800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D6A87BC2-47A9-4935-A26A-67D25AFED6ED}"/>
                </a:ext>
              </a:extLst>
            </p:cNvPr>
            <p:cNvCxnSpPr/>
            <p:nvPr/>
          </p:nvCxnSpPr>
          <p:spPr bwMode="auto">
            <a:xfrm>
              <a:off x="3240016" y="198749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直接连接符 201">
              <a:extLst>
                <a:ext uri="{FF2B5EF4-FFF2-40B4-BE49-F238E27FC236}">
                  <a16:creationId xmlns:a16="http://schemas.microsoft.com/office/drawing/2014/main" id="{F12B7EB3-DF22-4B86-8F70-5EDBC521C7E4}"/>
                </a:ext>
              </a:extLst>
            </p:cNvPr>
            <p:cNvCxnSpPr/>
            <p:nvPr/>
          </p:nvCxnSpPr>
          <p:spPr bwMode="auto">
            <a:xfrm>
              <a:off x="3060000" y="1629040"/>
              <a:ext cx="180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203" name="Text Box 408">
              <a:extLst>
                <a:ext uri="{FF2B5EF4-FFF2-40B4-BE49-F238E27FC236}">
                  <a16:creationId xmlns:a16="http://schemas.microsoft.com/office/drawing/2014/main" id="{1951D202-91CB-41DA-9F21-9EF6E0FFDE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000" y="2225885"/>
              <a:ext cx="2160000" cy="216000"/>
            </a:xfrm>
            <a:prstGeom prst="rect">
              <a:avLst/>
            </a:prstGeom>
            <a:solidFill>
              <a:srgbClr val="FFCCFF">
                <a:alpha val="85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控制器</a:t>
              </a:r>
              <a:r>
                <a:rPr lang="en-US" altLang="zh-CN" sz="1400" b="1" dirty="0">
                  <a:latin typeface="+mn-ea"/>
                  <a:ea typeface="+mn-ea"/>
                </a:rPr>
                <a:t>(</a:t>
              </a:r>
              <a:r>
                <a:rPr lang="zh-CN" altLang="en-US" sz="1400" b="1" dirty="0">
                  <a:latin typeface="+mn-ea"/>
                  <a:ea typeface="+mn-ea"/>
                </a:rPr>
                <a:t>路由</a:t>
              </a:r>
              <a:r>
                <a:rPr lang="en-US" altLang="zh-CN" sz="1400" b="1" dirty="0">
                  <a:latin typeface="+mn-ea"/>
                  <a:ea typeface="+mn-ea"/>
                </a:rPr>
                <a:t>/</a:t>
              </a:r>
              <a:r>
                <a:rPr lang="zh-CN" altLang="en-US" sz="1400" b="1" dirty="0">
                  <a:latin typeface="+mn-ea"/>
                  <a:ea typeface="+mn-ea"/>
                </a:rPr>
                <a:t>调度</a:t>
              </a:r>
              <a:r>
                <a:rPr lang="en-US" altLang="zh-CN" sz="1400" b="1" dirty="0">
                  <a:latin typeface="+mn-ea"/>
                  <a:ea typeface="+mn-ea"/>
                </a:rPr>
                <a:t>/</a:t>
              </a:r>
              <a:r>
                <a:rPr lang="zh-CN" altLang="en-US" sz="1400" b="1" dirty="0">
                  <a:latin typeface="+mn-ea"/>
                  <a:ea typeface="+mn-ea"/>
                </a:rPr>
                <a:t>控制</a:t>
              </a:r>
              <a:r>
                <a:rPr lang="en-US" altLang="zh-CN" sz="1400" b="1" dirty="0"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417" name="Text Box 107"/>
            <p:cNvSpPr txBox="1">
              <a:spLocks noChangeArrowheads="1"/>
            </p:cNvSpPr>
            <p:nvPr/>
          </p:nvSpPr>
          <p:spPr bwMode="auto">
            <a:xfrm>
              <a:off x="3060000" y="1558800"/>
              <a:ext cx="144000" cy="144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×</a:t>
              </a:r>
            </a:p>
          </p:txBody>
        </p:sp>
      </p:grpSp>
      <p:grpSp>
        <p:nvGrpSpPr>
          <p:cNvPr id="244" name="组合 243">
            <a:extLst>
              <a:ext uri="{FF2B5EF4-FFF2-40B4-BE49-F238E27FC236}">
                <a16:creationId xmlns:a16="http://schemas.microsoft.com/office/drawing/2014/main" id="{7967A02A-3BD3-44E0-922C-B4C22D82544B}"/>
              </a:ext>
            </a:extLst>
          </p:cNvPr>
          <p:cNvGrpSpPr/>
          <p:nvPr/>
        </p:nvGrpSpPr>
        <p:grpSpPr>
          <a:xfrm>
            <a:off x="6071359" y="1449000"/>
            <a:ext cx="2808000" cy="828000"/>
            <a:chOff x="3636000" y="3636000"/>
            <a:chExt cx="2808000" cy="828000"/>
          </a:xfrm>
        </p:grpSpPr>
        <p:sp>
          <p:nvSpPr>
            <p:cNvPr id="245" name="Rectangle 360">
              <a:extLst>
                <a:ext uri="{FF2B5EF4-FFF2-40B4-BE49-F238E27FC236}">
                  <a16:creationId xmlns:a16="http://schemas.microsoft.com/office/drawing/2014/main" id="{F2C47342-BDF8-4642-A546-04E5E4ACC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000" y="3636000"/>
              <a:ext cx="2556000" cy="828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" name="Text Box 361">
              <a:extLst>
                <a:ext uri="{FF2B5EF4-FFF2-40B4-BE49-F238E27FC236}">
                  <a16:creationId xmlns:a16="http://schemas.microsoft.com/office/drawing/2014/main" id="{D4E6BD46-2F34-4D82-B673-A9EF852CF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0000" y="3708000"/>
              <a:ext cx="504000" cy="57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/>
                <a:t>交叉</a:t>
              </a:r>
            </a:p>
            <a:p>
              <a:pPr algn="ctr"/>
              <a:r>
                <a:rPr lang="zh-CN" altLang="en-US" sz="1600" b="1" dirty="0"/>
                <a:t>开关</a:t>
              </a:r>
            </a:p>
          </p:txBody>
        </p:sp>
        <p:cxnSp>
          <p:nvCxnSpPr>
            <p:cNvPr id="247" name="直接连接符 246">
              <a:extLst>
                <a:ext uri="{FF2B5EF4-FFF2-40B4-BE49-F238E27FC236}">
                  <a16:creationId xmlns:a16="http://schemas.microsoft.com/office/drawing/2014/main" id="{6F1B1E69-1B6B-495A-8918-16AA1EFEF352}"/>
                </a:ext>
              </a:extLst>
            </p:cNvPr>
            <p:cNvCxnSpPr/>
            <p:nvPr/>
          </p:nvCxnSpPr>
          <p:spPr bwMode="auto">
            <a:xfrm>
              <a:off x="4464000" y="3814452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8" name="直接连接符 247">
              <a:extLst>
                <a:ext uri="{FF2B5EF4-FFF2-40B4-BE49-F238E27FC236}">
                  <a16:creationId xmlns:a16="http://schemas.microsoft.com/office/drawing/2014/main" id="{2D7B8FB2-3EDA-4378-87A5-1E62B56A11F4}"/>
                </a:ext>
              </a:extLst>
            </p:cNvPr>
            <p:cNvCxnSpPr/>
            <p:nvPr/>
          </p:nvCxnSpPr>
          <p:spPr bwMode="auto">
            <a:xfrm>
              <a:off x="4140000" y="38144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直接连接符 248">
              <a:extLst>
                <a:ext uri="{FF2B5EF4-FFF2-40B4-BE49-F238E27FC236}">
                  <a16:creationId xmlns:a16="http://schemas.microsoft.com/office/drawing/2014/main" id="{08D9E07A-8E26-478B-AA0A-77966D74EFA9}"/>
                </a:ext>
              </a:extLst>
            </p:cNvPr>
            <p:cNvCxnSpPr/>
            <p:nvPr/>
          </p:nvCxnSpPr>
          <p:spPr bwMode="auto">
            <a:xfrm>
              <a:off x="3780000" y="38144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0" name="等腰三角形 249">
              <a:extLst>
                <a:ext uri="{FF2B5EF4-FFF2-40B4-BE49-F238E27FC236}">
                  <a16:creationId xmlns:a16="http://schemas.microsoft.com/office/drawing/2014/main" id="{79B86482-FA0F-4593-BE96-D3646F4095F7}"/>
                </a:ext>
              </a:extLst>
            </p:cNvPr>
            <p:cNvSpPr/>
            <p:nvPr/>
          </p:nvSpPr>
          <p:spPr bwMode="auto">
            <a:xfrm>
              <a:off x="3924000" y="3708000"/>
              <a:ext cx="214314" cy="214314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1" name="Rectangle 370">
              <a:extLst>
                <a:ext uri="{FF2B5EF4-FFF2-40B4-BE49-F238E27FC236}">
                  <a16:creationId xmlns:a16="http://schemas.microsoft.com/office/drawing/2014/main" id="{1C1C8965-FC78-4A22-9A6B-6CC605B6C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000" y="3708000"/>
              <a:ext cx="576000" cy="214314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400" b="1" dirty="0"/>
                <a:t>包</a:t>
              </a:r>
            </a:p>
          </p:txBody>
        </p:sp>
        <p:cxnSp>
          <p:nvCxnSpPr>
            <p:cNvPr id="252" name="直接连接符 251">
              <a:extLst>
                <a:ext uri="{FF2B5EF4-FFF2-40B4-BE49-F238E27FC236}">
                  <a16:creationId xmlns:a16="http://schemas.microsoft.com/office/drawing/2014/main" id="{8CDACDB9-AF06-4877-AA54-662778F8C5CC}"/>
                </a:ext>
              </a:extLst>
            </p:cNvPr>
            <p:cNvCxnSpPr/>
            <p:nvPr/>
          </p:nvCxnSpPr>
          <p:spPr bwMode="auto">
            <a:xfrm rot="5400000">
              <a:off x="5650265" y="3817686"/>
              <a:ext cx="214314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直接连接符 252">
              <a:extLst>
                <a:ext uri="{FF2B5EF4-FFF2-40B4-BE49-F238E27FC236}">
                  <a16:creationId xmlns:a16="http://schemas.microsoft.com/office/drawing/2014/main" id="{6344E118-B762-4BDF-A349-6CC8F16C71CF}"/>
                </a:ext>
              </a:extLst>
            </p:cNvPr>
            <p:cNvCxnSpPr/>
            <p:nvPr/>
          </p:nvCxnSpPr>
          <p:spPr bwMode="auto">
            <a:xfrm rot="5400000">
              <a:off x="5507389" y="3817686"/>
              <a:ext cx="214314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4" name="Rectangle 370">
              <a:extLst>
                <a:ext uri="{FF2B5EF4-FFF2-40B4-BE49-F238E27FC236}">
                  <a16:creationId xmlns:a16="http://schemas.microsoft.com/office/drawing/2014/main" id="{B79D98DA-1398-4DC8-BE98-752EDD41C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588" y="4069686"/>
              <a:ext cx="576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400" b="1" dirty="0"/>
                <a:t>包</a:t>
              </a:r>
            </a:p>
          </p:txBody>
        </p:sp>
        <p:cxnSp>
          <p:nvCxnSpPr>
            <p:cNvPr id="255" name="直接连接符 254">
              <a:extLst>
                <a:ext uri="{FF2B5EF4-FFF2-40B4-BE49-F238E27FC236}">
                  <a16:creationId xmlns:a16="http://schemas.microsoft.com/office/drawing/2014/main" id="{8C2E85C0-7B0C-47BC-8BAF-5DD827899E3E}"/>
                </a:ext>
              </a:extLst>
            </p:cNvPr>
            <p:cNvCxnSpPr/>
            <p:nvPr/>
          </p:nvCxnSpPr>
          <p:spPr bwMode="auto">
            <a:xfrm rot="5400000">
              <a:off x="5651853" y="4177686"/>
              <a:ext cx="214314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6" name="直接连接符 255">
              <a:extLst>
                <a:ext uri="{FF2B5EF4-FFF2-40B4-BE49-F238E27FC236}">
                  <a16:creationId xmlns:a16="http://schemas.microsoft.com/office/drawing/2014/main" id="{FBE13AED-77BF-4526-BDBD-0E6DDB37AD1F}"/>
                </a:ext>
              </a:extLst>
            </p:cNvPr>
            <p:cNvCxnSpPr/>
            <p:nvPr/>
          </p:nvCxnSpPr>
          <p:spPr bwMode="auto">
            <a:xfrm rot="5400000">
              <a:off x="5508977" y="4177686"/>
              <a:ext cx="214314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7" name="直接连接符 256">
              <a:extLst>
                <a:ext uri="{FF2B5EF4-FFF2-40B4-BE49-F238E27FC236}">
                  <a16:creationId xmlns:a16="http://schemas.microsoft.com/office/drawing/2014/main" id="{33FB61ED-7C53-4BD3-89C0-19A23BBB806A}"/>
                </a:ext>
              </a:extLst>
            </p:cNvPr>
            <p:cNvCxnSpPr/>
            <p:nvPr/>
          </p:nvCxnSpPr>
          <p:spPr bwMode="auto">
            <a:xfrm>
              <a:off x="4464000" y="4176000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8" name="直接连接符 257">
              <a:extLst>
                <a:ext uri="{FF2B5EF4-FFF2-40B4-BE49-F238E27FC236}">
                  <a16:creationId xmlns:a16="http://schemas.microsoft.com/office/drawing/2014/main" id="{CD3E3AB4-4889-46C8-B53B-B63CD8E354CD}"/>
                </a:ext>
              </a:extLst>
            </p:cNvPr>
            <p:cNvCxnSpPr/>
            <p:nvPr/>
          </p:nvCxnSpPr>
          <p:spPr bwMode="auto">
            <a:xfrm>
              <a:off x="4140000" y="417608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9" name="直接连接符 258">
              <a:extLst>
                <a:ext uri="{FF2B5EF4-FFF2-40B4-BE49-F238E27FC236}">
                  <a16:creationId xmlns:a16="http://schemas.microsoft.com/office/drawing/2014/main" id="{4C881C84-F066-4B0B-A0BC-0BF847032924}"/>
                </a:ext>
              </a:extLst>
            </p:cNvPr>
            <p:cNvCxnSpPr/>
            <p:nvPr/>
          </p:nvCxnSpPr>
          <p:spPr bwMode="auto">
            <a:xfrm>
              <a:off x="3636000" y="417449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260" name="等腰三角形 259">
              <a:extLst>
                <a:ext uri="{FF2B5EF4-FFF2-40B4-BE49-F238E27FC236}">
                  <a16:creationId xmlns:a16="http://schemas.microsoft.com/office/drawing/2014/main" id="{13482E2E-F9E2-485C-B37B-42950808E320}"/>
                </a:ext>
              </a:extLst>
            </p:cNvPr>
            <p:cNvSpPr/>
            <p:nvPr/>
          </p:nvSpPr>
          <p:spPr bwMode="auto">
            <a:xfrm>
              <a:off x="3924000" y="4068000"/>
              <a:ext cx="214314" cy="214314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61" name="直接连接符 260">
              <a:extLst>
                <a:ext uri="{FF2B5EF4-FFF2-40B4-BE49-F238E27FC236}">
                  <a16:creationId xmlns:a16="http://schemas.microsoft.com/office/drawing/2014/main" id="{C94DE52A-3948-424B-93B1-8E2E621A33A4}"/>
                </a:ext>
              </a:extLst>
            </p:cNvPr>
            <p:cNvCxnSpPr/>
            <p:nvPr/>
          </p:nvCxnSpPr>
          <p:spPr bwMode="auto">
            <a:xfrm>
              <a:off x="5905663" y="3816000"/>
              <a:ext cx="144000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2" name="等腰三角形 261">
              <a:extLst>
                <a:ext uri="{FF2B5EF4-FFF2-40B4-BE49-F238E27FC236}">
                  <a16:creationId xmlns:a16="http://schemas.microsoft.com/office/drawing/2014/main" id="{8A23CD32-BF9C-4D9B-ACDB-216F2743F93B}"/>
                </a:ext>
              </a:extLst>
            </p:cNvPr>
            <p:cNvSpPr/>
            <p:nvPr/>
          </p:nvSpPr>
          <p:spPr bwMode="auto">
            <a:xfrm>
              <a:off x="6055200" y="3708000"/>
              <a:ext cx="214314" cy="214314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63" name="直接连接符 262">
              <a:extLst>
                <a:ext uri="{FF2B5EF4-FFF2-40B4-BE49-F238E27FC236}">
                  <a16:creationId xmlns:a16="http://schemas.microsoft.com/office/drawing/2014/main" id="{CA2E47EF-1354-4931-AECA-9471A0A17A25}"/>
                </a:ext>
              </a:extLst>
            </p:cNvPr>
            <p:cNvCxnSpPr/>
            <p:nvPr/>
          </p:nvCxnSpPr>
          <p:spPr bwMode="auto">
            <a:xfrm>
              <a:off x="6264000" y="3816000"/>
              <a:ext cx="180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64" name="直接连接符 263">
              <a:extLst>
                <a:ext uri="{FF2B5EF4-FFF2-40B4-BE49-F238E27FC236}">
                  <a16:creationId xmlns:a16="http://schemas.microsoft.com/office/drawing/2014/main" id="{2ABB5582-E71E-4518-B2F9-32A1E396E011}"/>
                </a:ext>
              </a:extLst>
            </p:cNvPr>
            <p:cNvCxnSpPr/>
            <p:nvPr/>
          </p:nvCxnSpPr>
          <p:spPr bwMode="auto">
            <a:xfrm>
              <a:off x="5905662" y="4176000"/>
              <a:ext cx="144000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5" name="等腰三角形 264">
              <a:extLst>
                <a:ext uri="{FF2B5EF4-FFF2-40B4-BE49-F238E27FC236}">
                  <a16:creationId xmlns:a16="http://schemas.microsoft.com/office/drawing/2014/main" id="{9F87885C-542B-4722-8F05-AE2C73C57312}"/>
                </a:ext>
              </a:extLst>
            </p:cNvPr>
            <p:cNvSpPr/>
            <p:nvPr/>
          </p:nvSpPr>
          <p:spPr bwMode="auto">
            <a:xfrm>
              <a:off x="6055200" y="4068000"/>
              <a:ext cx="214314" cy="214314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66" name="直接连接符 265">
              <a:extLst>
                <a:ext uri="{FF2B5EF4-FFF2-40B4-BE49-F238E27FC236}">
                  <a16:creationId xmlns:a16="http://schemas.microsoft.com/office/drawing/2014/main" id="{2CD9FE58-C7F7-4411-8461-A74AAF05AE8E}"/>
                </a:ext>
              </a:extLst>
            </p:cNvPr>
            <p:cNvCxnSpPr/>
            <p:nvPr/>
          </p:nvCxnSpPr>
          <p:spPr bwMode="auto">
            <a:xfrm>
              <a:off x="6264000" y="4176000"/>
              <a:ext cx="180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67" name="直接连接符 266">
              <a:extLst>
                <a:ext uri="{FF2B5EF4-FFF2-40B4-BE49-F238E27FC236}">
                  <a16:creationId xmlns:a16="http://schemas.microsoft.com/office/drawing/2014/main" id="{9CBDBD61-B88F-4564-B61E-20BF6519A106}"/>
                </a:ext>
              </a:extLst>
            </p:cNvPr>
            <p:cNvCxnSpPr/>
            <p:nvPr/>
          </p:nvCxnSpPr>
          <p:spPr bwMode="auto">
            <a:xfrm>
              <a:off x="3780000" y="417449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8" name="直接连接符 267">
              <a:extLst>
                <a:ext uri="{FF2B5EF4-FFF2-40B4-BE49-F238E27FC236}">
                  <a16:creationId xmlns:a16="http://schemas.microsoft.com/office/drawing/2014/main" id="{226D0297-49C3-4B3F-8CC1-91A9AB43442B}"/>
                </a:ext>
              </a:extLst>
            </p:cNvPr>
            <p:cNvCxnSpPr/>
            <p:nvPr/>
          </p:nvCxnSpPr>
          <p:spPr bwMode="auto">
            <a:xfrm>
              <a:off x="3636000" y="381604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269" name="Rectangle 370">
              <a:extLst>
                <a:ext uri="{FF2B5EF4-FFF2-40B4-BE49-F238E27FC236}">
                  <a16:creationId xmlns:a16="http://schemas.microsoft.com/office/drawing/2014/main" id="{9B5FFD25-4225-441A-9F44-A519FEC7E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4000" y="3708000"/>
              <a:ext cx="180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dirty="0"/>
                <a:t>片</a:t>
              </a:r>
            </a:p>
          </p:txBody>
        </p:sp>
        <p:sp>
          <p:nvSpPr>
            <p:cNvPr id="270" name="Rectangle 370">
              <a:extLst>
                <a:ext uri="{FF2B5EF4-FFF2-40B4-BE49-F238E27FC236}">
                  <a16:creationId xmlns:a16="http://schemas.microsoft.com/office/drawing/2014/main" id="{1F1C937F-CF4F-4FE0-9566-FE689FFA2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4000" y="4104000"/>
              <a:ext cx="180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dirty="0"/>
                <a:t>片</a:t>
              </a:r>
            </a:p>
          </p:txBody>
        </p:sp>
        <p:cxnSp>
          <p:nvCxnSpPr>
            <p:cNvPr id="271" name="直接连接符 270">
              <a:extLst>
                <a:ext uri="{FF2B5EF4-FFF2-40B4-BE49-F238E27FC236}">
                  <a16:creationId xmlns:a16="http://schemas.microsoft.com/office/drawing/2014/main" id="{C7E4A53E-8DD0-4F07-8202-BE63448513E6}"/>
                </a:ext>
              </a:extLst>
            </p:cNvPr>
            <p:cNvCxnSpPr/>
            <p:nvPr/>
          </p:nvCxnSpPr>
          <p:spPr bwMode="auto">
            <a:xfrm>
              <a:off x="5184000" y="3816000"/>
              <a:ext cx="144000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2" name="直接连接符 271">
              <a:extLst>
                <a:ext uri="{FF2B5EF4-FFF2-40B4-BE49-F238E27FC236}">
                  <a16:creationId xmlns:a16="http://schemas.microsoft.com/office/drawing/2014/main" id="{490D6BB3-C1E0-4E2C-BAAF-9C59DE668F1A}"/>
                </a:ext>
              </a:extLst>
            </p:cNvPr>
            <p:cNvCxnSpPr/>
            <p:nvPr/>
          </p:nvCxnSpPr>
          <p:spPr bwMode="auto">
            <a:xfrm>
              <a:off x="5184000" y="4176000"/>
              <a:ext cx="144000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3" name="直接连接符 272">
              <a:extLst>
                <a:ext uri="{FF2B5EF4-FFF2-40B4-BE49-F238E27FC236}">
                  <a16:creationId xmlns:a16="http://schemas.microsoft.com/office/drawing/2014/main" id="{750E1191-9AB8-4CBA-B3ED-E97CA29EA30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32000" y="4284000"/>
              <a:ext cx="0" cy="14099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274" name="直接连接符 273">
              <a:extLst>
                <a:ext uri="{FF2B5EF4-FFF2-40B4-BE49-F238E27FC236}">
                  <a16:creationId xmlns:a16="http://schemas.microsoft.com/office/drawing/2014/main" id="{11719C1B-70EE-459B-B894-BE543E8D0F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56000" y="4318314"/>
              <a:ext cx="0" cy="108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275" name="直接连接符 274">
              <a:extLst>
                <a:ext uri="{FF2B5EF4-FFF2-40B4-BE49-F238E27FC236}">
                  <a16:creationId xmlns:a16="http://schemas.microsoft.com/office/drawing/2014/main" id="{8AEC4D01-99ED-4051-989F-0609A3A52DE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36000" y="3995438"/>
              <a:ext cx="0" cy="43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276" name="直接连接符 140">
              <a:extLst>
                <a:ext uri="{FF2B5EF4-FFF2-40B4-BE49-F238E27FC236}">
                  <a16:creationId xmlns:a16="http://schemas.microsoft.com/office/drawing/2014/main" id="{F91A6974-20B4-4C72-B262-1F09DA47DB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56000" y="3920234"/>
              <a:ext cx="180000" cy="72000"/>
            </a:xfrm>
            <a:prstGeom prst="bentConnector3">
              <a:avLst>
                <a:gd name="adj1" fmla="val -4131"/>
              </a:avLst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277" name="直接连接符 276">
              <a:extLst>
                <a:ext uri="{FF2B5EF4-FFF2-40B4-BE49-F238E27FC236}">
                  <a16:creationId xmlns:a16="http://schemas.microsoft.com/office/drawing/2014/main" id="{9C0804A9-78DE-44A1-BB75-712DC6D6794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80000" y="3816000"/>
              <a:ext cx="504000" cy="36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none" w="sm" len="sm"/>
            </a:ln>
            <a:effectLst/>
          </p:spPr>
        </p:cxnSp>
        <p:sp>
          <p:nvSpPr>
            <p:cNvPr id="278" name="Text Box 107">
              <a:extLst>
                <a:ext uri="{FF2B5EF4-FFF2-40B4-BE49-F238E27FC236}">
                  <a16:creationId xmlns:a16="http://schemas.microsoft.com/office/drawing/2014/main" id="{58EE104C-7648-4C8F-A10F-E7AEAD15A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2000" y="3960000"/>
              <a:ext cx="144000" cy="144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√</a:t>
              </a:r>
            </a:p>
          </p:txBody>
        </p:sp>
        <p:cxnSp>
          <p:nvCxnSpPr>
            <p:cNvPr id="279" name="直接连接符 278">
              <a:extLst>
                <a:ext uri="{FF2B5EF4-FFF2-40B4-BE49-F238E27FC236}">
                  <a16:creationId xmlns:a16="http://schemas.microsoft.com/office/drawing/2014/main" id="{802E99F8-4DB3-4E1F-9019-1951AF40294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79804" y="3816000"/>
              <a:ext cx="504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none" w="sm" len="sm"/>
            </a:ln>
            <a:effectLst/>
          </p:spPr>
        </p:cxnSp>
        <p:sp>
          <p:nvSpPr>
            <p:cNvPr id="280" name="Text Box 107">
              <a:extLst>
                <a:ext uri="{FF2B5EF4-FFF2-40B4-BE49-F238E27FC236}">
                  <a16:creationId xmlns:a16="http://schemas.microsoft.com/office/drawing/2014/main" id="{40D9E404-EF2B-4FFC-9862-1B7BDDA39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2000" y="3717000"/>
              <a:ext cx="144000" cy="144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×</a:t>
              </a:r>
            </a:p>
          </p:txBody>
        </p:sp>
      </p:grpSp>
      <p:grpSp>
        <p:nvGrpSpPr>
          <p:cNvPr id="281" name="组合 280">
            <a:extLst>
              <a:ext uri="{FF2B5EF4-FFF2-40B4-BE49-F238E27FC236}">
                <a16:creationId xmlns:a16="http://schemas.microsoft.com/office/drawing/2014/main" id="{0347261B-20B7-4C44-883C-93AB2A1E0AE7}"/>
              </a:ext>
            </a:extLst>
          </p:cNvPr>
          <p:cNvGrpSpPr/>
          <p:nvPr/>
        </p:nvGrpSpPr>
        <p:grpSpPr>
          <a:xfrm>
            <a:off x="7163864" y="5154937"/>
            <a:ext cx="1440136" cy="1298063"/>
            <a:chOff x="5940152" y="4005064"/>
            <a:chExt cx="1440136" cy="1298063"/>
          </a:xfrm>
        </p:grpSpPr>
        <p:sp>
          <p:nvSpPr>
            <p:cNvPr id="282" name="椭圆 281">
              <a:extLst>
                <a:ext uri="{FF2B5EF4-FFF2-40B4-BE49-F238E27FC236}">
                  <a16:creationId xmlns:a16="http://schemas.microsoft.com/office/drawing/2014/main" id="{AFC432D3-D962-469C-972D-720CD07178F5}"/>
                </a:ext>
              </a:extLst>
            </p:cNvPr>
            <p:cNvSpPr/>
            <p:nvPr/>
          </p:nvSpPr>
          <p:spPr bwMode="auto">
            <a:xfrm>
              <a:off x="6084168" y="4223007"/>
              <a:ext cx="288000" cy="288032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A</a:t>
              </a:r>
              <a:endPara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283" name="椭圆 282">
              <a:extLst>
                <a:ext uri="{FF2B5EF4-FFF2-40B4-BE49-F238E27FC236}">
                  <a16:creationId xmlns:a16="http://schemas.microsoft.com/office/drawing/2014/main" id="{51B6D9D3-8807-4CF5-BB06-A21CD3D46C41}"/>
                </a:ext>
              </a:extLst>
            </p:cNvPr>
            <p:cNvSpPr/>
            <p:nvPr/>
          </p:nvSpPr>
          <p:spPr bwMode="auto">
            <a:xfrm>
              <a:off x="6876288" y="4223007"/>
              <a:ext cx="288000" cy="288032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</a:t>
              </a:r>
              <a:endPara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284" name="椭圆 283">
              <a:extLst>
                <a:ext uri="{FF2B5EF4-FFF2-40B4-BE49-F238E27FC236}">
                  <a16:creationId xmlns:a16="http://schemas.microsoft.com/office/drawing/2014/main" id="{96EA3F4F-F02B-471C-8426-F1A8BCB05CD1}"/>
                </a:ext>
              </a:extLst>
            </p:cNvPr>
            <p:cNvSpPr/>
            <p:nvPr/>
          </p:nvSpPr>
          <p:spPr bwMode="auto">
            <a:xfrm>
              <a:off x="6084168" y="4871079"/>
              <a:ext cx="288000" cy="288032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B</a:t>
              </a:r>
              <a:endPara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285" name="椭圆 284">
              <a:extLst>
                <a:ext uri="{FF2B5EF4-FFF2-40B4-BE49-F238E27FC236}">
                  <a16:creationId xmlns:a16="http://schemas.microsoft.com/office/drawing/2014/main" id="{714ACFDB-B731-403B-BEAC-4BAD820F6203}"/>
                </a:ext>
              </a:extLst>
            </p:cNvPr>
            <p:cNvSpPr/>
            <p:nvPr/>
          </p:nvSpPr>
          <p:spPr bwMode="auto">
            <a:xfrm>
              <a:off x="6876288" y="4871079"/>
              <a:ext cx="288000" cy="288032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C</a:t>
              </a:r>
              <a:endPara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cxnSp>
          <p:nvCxnSpPr>
            <p:cNvPr id="286" name="直接连接符 285">
              <a:extLst>
                <a:ext uri="{FF2B5EF4-FFF2-40B4-BE49-F238E27FC236}">
                  <a16:creationId xmlns:a16="http://schemas.microsoft.com/office/drawing/2014/main" id="{D3C51AAB-05A2-4497-9C51-4F176BFDAE64}"/>
                </a:ext>
              </a:extLst>
            </p:cNvPr>
            <p:cNvCxnSpPr>
              <a:stCxn id="283" idx="2"/>
              <a:endCxn id="282" idx="6"/>
            </p:cNvCxnSpPr>
            <p:nvPr/>
          </p:nvCxnSpPr>
          <p:spPr bwMode="auto">
            <a:xfrm flipH="1">
              <a:off x="6372168" y="4367023"/>
              <a:ext cx="50412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87" name="直接连接符 286">
              <a:extLst>
                <a:ext uri="{FF2B5EF4-FFF2-40B4-BE49-F238E27FC236}">
                  <a16:creationId xmlns:a16="http://schemas.microsoft.com/office/drawing/2014/main" id="{0204A0B6-8624-4A0B-A17A-749DB823B59A}"/>
                </a:ext>
              </a:extLst>
            </p:cNvPr>
            <p:cNvCxnSpPr>
              <a:stCxn id="282" idx="4"/>
              <a:endCxn id="284" idx="0"/>
            </p:cNvCxnSpPr>
            <p:nvPr/>
          </p:nvCxnSpPr>
          <p:spPr bwMode="auto">
            <a:xfrm>
              <a:off x="6228168" y="4511039"/>
              <a:ext cx="0" cy="36004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88" name="直接连接符 287">
              <a:extLst>
                <a:ext uri="{FF2B5EF4-FFF2-40B4-BE49-F238E27FC236}">
                  <a16:creationId xmlns:a16="http://schemas.microsoft.com/office/drawing/2014/main" id="{E65716FC-C996-4327-964F-FD6354EC6EAC}"/>
                </a:ext>
              </a:extLst>
            </p:cNvPr>
            <p:cNvCxnSpPr>
              <a:stCxn id="284" idx="6"/>
              <a:endCxn id="285" idx="2"/>
            </p:cNvCxnSpPr>
            <p:nvPr/>
          </p:nvCxnSpPr>
          <p:spPr bwMode="auto">
            <a:xfrm>
              <a:off x="6372168" y="5015095"/>
              <a:ext cx="50412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89" name="直接连接符 288">
              <a:extLst>
                <a:ext uri="{FF2B5EF4-FFF2-40B4-BE49-F238E27FC236}">
                  <a16:creationId xmlns:a16="http://schemas.microsoft.com/office/drawing/2014/main" id="{10F7973C-12F5-4C7E-BA56-54AAB4ABB41D}"/>
                </a:ext>
              </a:extLst>
            </p:cNvPr>
            <p:cNvCxnSpPr>
              <a:stCxn id="285" idx="0"/>
              <a:endCxn id="283" idx="4"/>
            </p:cNvCxnSpPr>
            <p:nvPr/>
          </p:nvCxnSpPr>
          <p:spPr bwMode="auto">
            <a:xfrm flipV="1">
              <a:off x="7020288" y="4511039"/>
              <a:ext cx="0" cy="36004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0" name="直接连接符 289">
              <a:extLst>
                <a:ext uri="{FF2B5EF4-FFF2-40B4-BE49-F238E27FC236}">
                  <a16:creationId xmlns:a16="http://schemas.microsoft.com/office/drawing/2014/main" id="{2EABB6C1-3842-43DA-BA10-DB1C09A688AF}"/>
                </a:ext>
              </a:extLst>
            </p:cNvPr>
            <p:cNvCxnSpPr>
              <a:endCxn id="283" idx="0"/>
            </p:cNvCxnSpPr>
            <p:nvPr/>
          </p:nvCxnSpPr>
          <p:spPr bwMode="auto">
            <a:xfrm flipH="1">
              <a:off x="7020288" y="4078991"/>
              <a:ext cx="0" cy="14401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1" name="直接连接符 290">
              <a:extLst>
                <a:ext uri="{FF2B5EF4-FFF2-40B4-BE49-F238E27FC236}">
                  <a16:creationId xmlns:a16="http://schemas.microsoft.com/office/drawing/2014/main" id="{48841CCA-8675-4464-8B33-CA0C45DC5DF6}"/>
                </a:ext>
              </a:extLst>
            </p:cNvPr>
            <p:cNvCxnSpPr>
              <a:endCxn id="283" idx="6"/>
            </p:cNvCxnSpPr>
            <p:nvPr/>
          </p:nvCxnSpPr>
          <p:spPr bwMode="auto">
            <a:xfrm flipH="1">
              <a:off x="7164288" y="4367023"/>
              <a:ext cx="144016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2" name="直接连接符 291">
              <a:extLst>
                <a:ext uri="{FF2B5EF4-FFF2-40B4-BE49-F238E27FC236}">
                  <a16:creationId xmlns:a16="http://schemas.microsoft.com/office/drawing/2014/main" id="{CC713F23-DC78-4818-8BFC-A0B7C4426B38}"/>
                </a:ext>
              </a:extLst>
            </p:cNvPr>
            <p:cNvCxnSpPr>
              <a:endCxn id="285" idx="6"/>
            </p:cNvCxnSpPr>
            <p:nvPr/>
          </p:nvCxnSpPr>
          <p:spPr bwMode="auto">
            <a:xfrm flipH="1">
              <a:off x="7164288" y="5015095"/>
              <a:ext cx="144016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3" name="直接连接符 292">
              <a:extLst>
                <a:ext uri="{FF2B5EF4-FFF2-40B4-BE49-F238E27FC236}">
                  <a16:creationId xmlns:a16="http://schemas.microsoft.com/office/drawing/2014/main" id="{D598DE2E-48B3-40D4-863B-08ABF70027FB}"/>
                </a:ext>
              </a:extLst>
            </p:cNvPr>
            <p:cNvCxnSpPr>
              <a:endCxn id="284" idx="4"/>
            </p:cNvCxnSpPr>
            <p:nvPr/>
          </p:nvCxnSpPr>
          <p:spPr bwMode="auto">
            <a:xfrm flipV="1">
              <a:off x="6228168" y="5159111"/>
              <a:ext cx="0" cy="14401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4" name="直接连接符 293">
              <a:extLst>
                <a:ext uri="{FF2B5EF4-FFF2-40B4-BE49-F238E27FC236}">
                  <a16:creationId xmlns:a16="http://schemas.microsoft.com/office/drawing/2014/main" id="{8AF2C2E2-2DAE-43CC-A38A-DF8CE54BEA5D}"/>
                </a:ext>
              </a:extLst>
            </p:cNvPr>
            <p:cNvCxnSpPr>
              <a:endCxn id="282" idx="2"/>
            </p:cNvCxnSpPr>
            <p:nvPr/>
          </p:nvCxnSpPr>
          <p:spPr bwMode="auto">
            <a:xfrm>
              <a:off x="5940152" y="4367023"/>
              <a:ext cx="144016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5" name="直接连接符 294">
              <a:extLst>
                <a:ext uri="{FF2B5EF4-FFF2-40B4-BE49-F238E27FC236}">
                  <a16:creationId xmlns:a16="http://schemas.microsoft.com/office/drawing/2014/main" id="{FEC02E5A-F479-47F0-AE7F-80C03C4FCC5F}"/>
                </a:ext>
              </a:extLst>
            </p:cNvPr>
            <p:cNvCxnSpPr>
              <a:endCxn id="285" idx="4"/>
            </p:cNvCxnSpPr>
            <p:nvPr/>
          </p:nvCxnSpPr>
          <p:spPr bwMode="auto">
            <a:xfrm flipV="1">
              <a:off x="7020288" y="5159111"/>
              <a:ext cx="0" cy="14401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6" name="直接连接符 295">
              <a:extLst>
                <a:ext uri="{FF2B5EF4-FFF2-40B4-BE49-F238E27FC236}">
                  <a16:creationId xmlns:a16="http://schemas.microsoft.com/office/drawing/2014/main" id="{5BF6F0C4-DF94-4298-BD5D-AE78118D92E2}"/>
                </a:ext>
              </a:extLst>
            </p:cNvPr>
            <p:cNvCxnSpPr>
              <a:stCxn id="284" idx="2"/>
            </p:cNvCxnSpPr>
            <p:nvPr/>
          </p:nvCxnSpPr>
          <p:spPr bwMode="auto">
            <a:xfrm flipH="1">
              <a:off x="5940152" y="5015095"/>
              <a:ext cx="144016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7" name="直接连接符 296">
              <a:extLst>
                <a:ext uri="{FF2B5EF4-FFF2-40B4-BE49-F238E27FC236}">
                  <a16:creationId xmlns:a16="http://schemas.microsoft.com/office/drawing/2014/main" id="{3321820D-9B24-4A3D-B162-AFC1286BB41D}"/>
                </a:ext>
              </a:extLst>
            </p:cNvPr>
            <p:cNvCxnSpPr>
              <a:endCxn id="282" idx="0"/>
            </p:cNvCxnSpPr>
            <p:nvPr/>
          </p:nvCxnSpPr>
          <p:spPr bwMode="auto">
            <a:xfrm>
              <a:off x="6228168" y="4078991"/>
              <a:ext cx="0" cy="14401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8" name="Text Box 107">
              <a:extLst>
                <a:ext uri="{FF2B5EF4-FFF2-40B4-BE49-F238E27FC236}">
                  <a16:creationId xmlns:a16="http://schemas.microsoft.com/office/drawing/2014/main" id="{F413B7A9-AF71-44ED-9483-2FEBBDE81E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2184" y="4582303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C1</a:t>
              </a:r>
            </a:p>
          </p:txBody>
        </p:sp>
        <p:sp>
          <p:nvSpPr>
            <p:cNvPr id="299" name="Text Box 107">
              <a:extLst>
                <a:ext uri="{FF2B5EF4-FFF2-40B4-BE49-F238E27FC236}">
                  <a16:creationId xmlns:a16="http://schemas.microsoft.com/office/drawing/2014/main" id="{6C255171-AC2B-4CB4-9C53-1123ED6770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6240" y="5015119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C2</a:t>
              </a:r>
            </a:p>
          </p:txBody>
        </p:sp>
        <p:sp>
          <p:nvSpPr>
            <p:cNvPr id="300" name="Text Box 107">
              <a:extLst>
                <a:ext uri="{FF2B5EF4-FFF2-40B4-BE49-F238E27FC236}">
                  <a16:creationId xmlns:a16="http://schemas.microsoft.com/office/drawing/2014/main" id="{A94E4E60-C202-4677-BD39-AEFBD4AF1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4583047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C3</a:t>
              </a:r>
            </a:p>
          </p:txBody>
        </p:sp>
        <p:sp>
          <p:nvSpPr>
            <p:cNvPr id="301" name="Text Box 107">
              <a:extLst>
                <a:ext uri="{FF2B5EF4-FFF2-40B4-BE49-F238E27FC236}">
                  <a16:creationId xmlns:a16="http://schemas.microsoft.com/office/drawing/2014/main" id="{BF7A302D-B1EA-49B6-A073-2BC501337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6240" y="4365128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C4</a:t>
              </a:r>
            </a:p>
          </p:txBody>
        </p:sp>
        <p:sp>
          <p:nvSpPr>
            <p:cNvPr id="320" name="Text Box 107">
              <a:extLst>
                <a:ext uri="{FF2B5EF4-FFF2-40B4-BE49-F238E27FC236}">
                  <a16:creationId xmlns:a16="http://schemas.microsoft.com/office/drawing/2014/main" id="{7E85CB3E-6654-4D20-847B-5FA5569A10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4288" y="4581128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V3</a:t>
              </a:r>
            </a:p>
          </p:txBody>
        </p:sp>
        <p:sp>
          <p:nvSpPr>
            <p:cNvPr id="324" name="任意多边形 139">
              <a:extLst>
                <a:ext uri="{FF2B5EF4-FFF2-40B4-BE49-F238E27FC236}">
                  <a16:creationId xmlns:a16="http://schemas.microsoft.com/office/drawing/2014/main" id="{C98F3BBA-73B9-41AB-9953-70BFDBDC531A}"/>
                </a:ext>
              </a:extLst>
            </p:cNvPr>
            <p:cNvSpPr/>
            <p:nvPr/>
          </p:nvSpPr>
          <p:spPr bwMode="auto">
            <a:xfrm>
              <a:off x="6362700" y="4229086"/>
              <a:ext cx="513588" cy="87644"/>
            </a:xfrm>
            <a:custGeom>
              <a:avLst/>
              <a:gdLst>
                <a:gd name="connsiteX0" fmla="*/ 449580 w 449580"/>
                <a:gd name="connsiteY0" fmla="*/ 87644 h 87644"/>
                <a:gd name="connsiteX1" fmla="*/ 320040 w 449580"/>
                <a:gd name="connsiteY1" fmla="*/ 7634 h 87644"/>
                <a:gd name="connsiteX2" fmla="*/ 106680 w 449580"/>
                <a:gd name="connsiteY2" fmla="*/ 11444 h 87644"/>
                <a:gd name="connsiteX3" fmla="*/ 0 w 449580"/>
                <a:gd name="connsiteY3" fmla="*/ 80024 h 8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580" h="87644">
                  <a:moveTo>
                    <a:pt x="449580" y="87644"/>
                  </a:moveTo>
                  <a:cubicBezTo>
                    <a:pt x="413385" y="53989"/>
                    <a:pt x="377190" y="20334"/>
                    <a:pt x="320040" y="7634"/>
                  </a:cubicBezTo>
                  <a:cubicBezTo>
                    <a:pt x="262890" y="-5066"/>
                    <a:pt x="160020" y="-621"/>
                    <a:pt x="106680" y="11444"/>
                  </a:cubicBezTo>
                  <a:cubicBezTo>
                    <a:pt x="53340" y="23509"/>
                    <a:pt x="26670" y="51766"/>
                    <a:pt x="0" y="80024"/>
                  </a:cubicBezTo>
                </a:path>
              </a:pathLst>
            </a:custGeom>
            <a:noFill/>
            <a:ln w="15875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" name="任意多边形 140">
              <a:extLst>
                <a:ext uri="{FF2B5EF4-FFF2-40B4-BE49-F238E27FC236}">
                  <a16:creationId xmlns:a16="http://schemas.microsoft.com/office/drawing/2014/main" id="{0B3D3B31-1946-410D-B33B-8B26AEFB6F51}"/>
                </a:ext>
              </a:extLst>
            </p:cNvPr>
            <p:cNvSpPr/>
            <p:nvPr/>
          </p:nvSpPr>
          <p:spPr bwMode="auto">
            <a:xfrm>
              <a:off x="7082408" y="4495800"/>
              <a:ext cx="74678" cy="388620"/>
            </a:xfrm>
            <a:custGeom>
              <a:avLst/>
              <a:gdLst>
                <a:gd name="connsiteX0" fmla="*/ 0 w 74678"/>
                <a:gd name="connsiteY0" fmla="*/ 388620 h 388620"/>
                <a:gd name="connsiteX1" fmla="*/ 64770 w 74678"/>
                <a:gd name="connsiteY1" fmla="*/ 281940 h 388620"/>
                <a:gd name="connsiteX2" fmla="*/ 68580 w 74678"/>
                <a:gd name="connsiteY2" fmla="*/ 83820 h 388620"/>
                <a:gd name="connsiteX3" fmla="*/ 7620 w 74678"/>
                <a:gd name="connsiteY3" fmla="*/ 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678" h="388620">
                  <a:moveTo>
                    <a:pt x="0" y="388620"/>
                  </a:moveTo>
                  <a:cubicBezTo>
                    <a:pt x="26670" y="360680"/>
                    <a:pt x="53340" y="332740"/>
                    <a:pt x="64770" y="281940"/>
                  </a:cubicBezTo>
                  <a:cubicBezTo>
                    <a:pt x="76200" y="231140"/>
                    <a:pt x="78105" y="130810"/>
                    <a:pt x="68580" y="83820"/>
                  </a:cubicBezTo>
                  <a:cubicBezTo>
                    <a:pt x="59055" y="36830"/>
                    <a:pt x="33337" y="18415"/>
                    <a:pt x="7620" y="0"/>
                  </a:cubicBezTo>
                </a:path>
              </a:pathLst>
            </a:custGeom>
            <a:noFill/>
            <a:ln w="15875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2" name="Text Box 107">
              <a:extLst>
                <a:ext uri="{FF2B5EF4-FFF2-40B4-BE49-F238E27FC236}">
                  <a16:creationId xmlns:a16="http://schemas.microsoft.com/office/drawing/2014/main" id="{025B4C45-94B4-4FB4-A851-E0DF84E53A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6240" y="4005064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V4</a:t>
              </a:r>
            </a:p>
          </p:txBody>
        </p:sp>
      </p:grpSp>
      <p:sp>
        <p:nvSpPr>
          <p:cNvPr id="408" name="Text Box 4">
            <a:extLst>
              <a:ext uri="{FF2B5EF4-FFF2-40B4-BE49-F238E27FC236}">
                <a16:creationId xmlns:a16="http://schemas.microsoft.com/office/drawing/2014/main" id="{4B7AE888-DC90-42A0-84C5-5E09ED058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2291" y="4725000"/>
            <a:ext cx="5491709" cy="12373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+mn-ea"/>
                <a:ea typeface="+mn-ea"/>
              </a:rPr>
              <a:t>  ≤输出端口个数     </a:t>
            </a:r>
            <a:r>
              <a:rPr lang="zh-CN" altLang="en-US" b="1" dirty="0">
                <a:latin typeface="+mn-ea"/>
                <a:ea typeface="+mn-ea"/>
              </a:rPr>
              <a:t>←性能</a:t>
            </a:r>
            <a:r>
              <a:rPr lang="en-US" altLang="zh-CN" b="1" dirty="0">
                <a:latin typeface="+mn-ea"/>
                <a:ea typeface="+mn-ea"/>
              </a:rPr>
              <a:t>-</a:t>
            </a:r>
            <a:r>
              <a:rPr lang="zh-CN" altLang="en-US" b="1" dirty="0">
                <a:latin typeface="+mn-ea"/>
                <a:ea typeface="+mn-ea"/>
              </a:rPr>
              <a:t>成本的权衡</a:t>
            </a:r>
            <a:endParaRPr lang="en-US" altLang="zh-CN" sz="2200" b="1" u="sng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sng" dirty="0">
                <a:latin typeface="宋体" panose="02010600030101010101" pitchFamily="2" charset="-122"/>
              </a:rPr>
              <a:t>部分路径</a:t>
            </a:r>
            <a:r>
              <a:rPr lang="zh-CN" altLang="en-US" sz="2200" b="1" dirty="0">
                <a:latin typeface="宋体" panose="02010600030101010101" pitchFamily="2" charset="-122"/>
              </a:rPr>
              <a:t>上增设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</a:t>
            </a:r>
            <a:r>
              <a:rPr lang="zh-CN" altLang="en-US" dirty="0">
                <a:latin typeface="宋体" panose="02010600030101010101" pitchFamily="2" charset="-122"/>
              </a:rPr>
              <a:t>└</a:t>
            </a:r>
            <a:r>
              <a:rPr lang="zh-CN" altLang="en-US" b="1" dirty="0">
                <a:latin typeface="+mn-ea"/>
              </a:rPr>
              <a:t>←</a:t>
            </a:r>
            <a:r>
              <a:rPr lang="zh-CN" altLang="en-US" b="1" dirty="0">
                <a:latin typeface="宋体" panose="02010600030101010101" pitchFamily="2" charset="-122"/>
              </a:rPr>
              <a:t>打破闭环即可、降低成本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DF11A3-E108-C46C-FDAE-134109007FCF}"/>
              </a:ext>
            </a:extLst>
          </p:cNvPr>
          <p:cNvSpPr txBox="1"/>
          <p:nvPr/>
        </p:nvSpPr>
        <p:spPr>
          <a:xfrm>
            <a:off x="199695" y="5938907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思考①：可避免排头阻塞现象（同一入端第一个包被阻，第二个包</a:t>
            </a:r>
            <a:r>
              <a:rPr lang="en-US" altLang="zh-CN" sz="1600" dirty="0"/>
              <a:t>[</a:t>
            </a:r>
            <a:r>
              <a:rPr lang="zh-CN" altLang="en-US" sz="1600" dirty="0"/>
              <a:t>使用不同出端</a:t>
            </a:r>
            <a:r>
              <a:rPr lang="en-US" altLang="zh-CN" sz="1600" dirty="0"/>
              <a:t>]</a:t>
            </a:r>
            <a:r>
              <a:rPr lang="zh-CN" altLang="en-US" sz="1600" dirty="0"/>
              <a:t>也被阻）。</a:t>
            </a:r>
            <a:endParaRPr lang="en-US" altLang="zh-CN" sz="1600" dirty="0"/>
          </a:p>
          <a:p>
            <a:r>
              <a:rPr lang="zh-CN" altLang="en-US" sz="1600" dirty="0"/>
              <a:t>思考②：≤输出端口个数。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79512" y="1052736"/>
            <a:ext cx="4104456" cy="50247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*定义：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0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0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</a:rPr>
              <a:t> *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</a:rPr>
              <a:t>抽象：</a:t>
            </a:r>
            <a:endParaRPr lang="en-US" altLang="zh-CN" sz="22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*互连特性：</a:t>
            </a: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  节点互连需求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需求实现策略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</a:rPr>
              <a:t>    IN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</a:rPr>
              <a:t>的互连特性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</a:rPr>
              <a:t>—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2</a:t>
            </a:fld>
            <a:endParaRPr lang="en-US" altLang="zh-CN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332000" y="1052736"/>
            <a:ext cx="7632488" cy="880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+mn-ea"/>
              </a:rPr>
              <a:t>由</a:t>
            </a:r>
            <a:r>
              <a:rPr lang="zh-CN" altLang="en-US" sz="2200" b="1" u="sng" dirty="0">
                <a:solidFill>
                  <a:schemeClr val="accent2"/>
                </a:solidFill>
                <a:latin typeface="+mn-ea"/>
              </a:rPr>
              <a:t>开关元件</a:t>
            </a:r>
            <a:r>
              <a:rPr lang="zh-CN" altLang="en-US" sz="2200" b="1" dirty="0">
                <a:latin typeface="+mn-ea"/>
              </a:rPr>
              <a:t>按一定</a:t>
            </a:r>
            <a:r>
              <a:rPr lang="zh-CN" altLang="en-US" sz="2200" b="1" u="sng" dirty="0">
                <a:solidFill>
                  <a:srgbClr val="990099"/>
                </a:solidFill>
                <a:latin typeface="+mn-ea"/>
              </a:rPr>
              <a:t>拓扑结构</a:t>
            </a:r>
            <a:r>
              <a:rPr lang="zh-CN" altLang="en-US" sz="2200" b="1" dirty="0">
                <a:latin typeface="+mn-ea"/>
              </a:rPr>
              <a:t>和</a:t>
            </a:r>
            <a:r>
              <a:rPr lang="zh-CN" altLang="en-US" sz="2200" b="1" u="sng" dirty="0">
                <a:solidFill>
                  <a:srgbClr val="990099"/>
                </a:solidFill>
                <a:latin typeface="+mn-ea"/>
              </a:rPr>
              <a:t>控制方式</a:t>
            </a:r>
            <a:r>
              <a:rPr lang="zh-CN" altLang="en-US" sz="2200" b="1" dirty="0">
                <a:latin typeface="+mn-ea"/>
              </a:rPr>
              <a:t>构成的网络，用来实现节点间的</a:t>
            </a:r>
            <a:r>
              <a:rPr lang="zh-CN" altLang="en-US" sz="2200" b="1" u="sng" dirty="0">
                <a:latin typeface="+mn-ea"/>
              </a:rPr>
              <a:t>互连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620000" y="1989000"/>
            <a:ext cx="2215614" cy="927397"/>
            <a:chOff x="1857084" y="3217048"/>
            <a:chExt cx="2215614" cy="927397"/>
          </a:xfrm>
        </p:grpSpPr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1929111" y="3928445"/>
              <a:ext cx="2088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marL="0" indent="0" algn="ctr" eaLnBrk="1" latinLnBrk="0" hangingPunct="1">
                <a:lnSpc>
                  <a:spcPct val="90000"/>
                </a:lnSpc>
              </a:pPr>
              <a:r>
                <a:rPr lang="zh-CN" altLang="en-US" b="1" dirty="0">
                  <a:latin typeface="宋体" panose="02010600030101010101" pitchFamily="2" charset="-122"/>
                </a:rPr>
                <a:t>互连网络</a:t>
              </a:r>
              <a:r>
                <a:rPr lang="en-US" altLang="zh-CN" b="1" dirty="0">
                  <a:latin typeface="宋体" panose="02010600030101010101" pitchFamily="2" charset="-122"/>
                </a:rPr>
                <a:t>IN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3212776" y="3358196"/>
              <a:ext cx="288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>
              <a:noAutofit/>
            </a:bodyPr>
            <a:lstStyle/>
            <a:p>
              <a:pPr algn="ctr"/>
              <a:r>
                <a:rPr lang="en-US" altLang="zh-CN" b="1" dirty="0"/>
                <a:t>···</a:t>
              </a:r>
            </a:p>
          </p:txBody>
        </p:sp>
        <p:sp>
          <p:nvSpPr>
            <p:cNvPr id="14" name="Rectangle 112"/>
            <p:cNvSpPr>
              <a:spLocks noChangeArrowheads="1"/>
            </p:cNvSpPr>
            <p:nvPr/>
          </p:nvSpPr>
          <p:spPr bwMode="auto">
            <a:xfrm>
              <a:off x="1857084" y="3217048"/>
              <a:ext cx="504000" cy="28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lIns="36195" tIns="17780" rIns="36195" bIns="17780" anchor="ctr"/>
            <a:lstStyle/>
            <a:p>
              <a:r>
                <a:rPr lang="zh-CN" altLang="en-US" sz="1600" b="1" dirty="0">
                  <a:latin typeface="+mn-ea"/>
                  <a:ea typeface="+mn-ea"/>
                </a:rPr>
                <a:t>节点</a:t>
              </a:r>
            </a:p>
          </p:txBody>
        </p:sp>
        <p:sp>
          <p:nvSpPr>
            <p:cNvPr id="15" name="Rectangle 112"/>
            <p:cNvSpPr>
              <a:spLocks noChangeArrowheads="1"/>
            </p:cNvSpPr>
            <p:nvPr/>
          </p:nvSpPr>
          <p:spPr bwMode="auto">
            <a:xfrm>
              <a:off x="1857356" y="3494400"/>
              <a:ext cx="504000" cy="214314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NIC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16" name="Rectangle 112"/>
            <p:cNvSpPr>
              <a:spLocks noChangeArrowheads="1"/>
            </p:cNvSpPr>
            <p:nvPr/>
          </p:nvSpPr>
          <p:spPr bwMode="auto">
            <a:xfrm>
              <a:off x="2577188" y="3217048"/>
              <a:ext cx="504000" cy="28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lIns="36195" tIns="17780" rIns="36195" bIns="17780" anchor="ctr"/>
            <a:lstStyle/>
            <a:p>
              <a:r>
                <a:rPr lang="zh-CN" altLang="en-US" sz="1600" b="1" dirty="0">
                  <a:latin typeface="+mn-ea"/>
                  <a:ea typeface="+mn-ea"/>
                </a:rPr>
                <a:t>节点</a:t>
              </a:r>
            </a:p>
          </p:txBody>
        </p:sp>
        <p:sp>
          <p:nvSpPr>
            <p:cNvPr id="17" name="Rectangle 112"/>
            <p:cNvSpPr>
              <a:spLocks noChangeArrowheads="1"/>
            </p:cNvSpPr>
            <p:nvPr/>
          </p:nvSpPr>
          <p:spPr bwMode="auto">
            <a:xfrm>
              <a:off x="2577188" y="3494400"/>
              <a:ext cx="504000" cy="214314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NIC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18" name="Rectangle 112"/>
            <p:cNvSpPr>
              <a:spLocks noChangeArrowheads="1"/>
            </p:cNvSpPr>
            <p:nvPr/>
          </p:nvSpPr>
          <p:spPr bwMode="auto">
            <a:xfrm>
              <a:off x="3568698" y="3217048"/>
              <a:ext cx="504000" cy="28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lIns="36195" tIns="17780" rIns="36195" bIns="17780" anchor="ctr"/>
            <a:lstStyle/>
            <a:p>
              <a:r>
                <a:rPr lang="zh-CN" altLang="en-US" sz="1600" b="1" dirty="0">
                  <a:latin typeface="+mn-ea"/>
                  <a:ea typeface="+mn-ea"/>
                </a:rPr>
                <a:t>节点</a:t>
              </a:r>
            </a:p>
          </p:txBody>
        </p:sp>
        <p:sp>
          <p:nvSpPr>
            <p:cNvPr id="19" name="Rectangle 112"/>
            <p:cNvSpPr>
              <a:spLocks noChangeArrowheads="1"/>
            </p:cNvSpPr>
            <p:nvPr/>
          </p:nvSpPr>
          <p:spPr bwMode="auto">
            <a:xfrm>
              <a:off x="3568698" y="3494400"/>
              <a:ext cx="504000" cy="214314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NIC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 bwMode="auto">
            <a:xfrm rot="5400000">
              <a:off x="1965289" y="3818400"/>
              <a:ext cx="216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 rot="5400000" flipH="1" flipV="1">
              <a:off x="2073084" y="3818400"/>
              <a:ext cx="216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 rot="5400000">
              <a:off x="2684208" y="3818400"/>
              <a:ext cx="216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 rot="5400000" flipH="1" flipV="1">
              <a:off x="2793084" y="3818400"/>
              <a:ext cx="216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rot="5400000">
              <a:off x="3656208" y="3818400"/>
              <a:ext cx="216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直接箭头连接符 24"/>
            <p:cNvCxnSpPr/>
            <p:nvPr/>
          </p:nvCxnSpPr>
          <p:spPr bwMode="auto">
            <a:xfrm rot="5400000" flipH="1" flipV="1">
              <a:off x="3765084" y="3818400"/>
              <a:ext cx="216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7" name="Text Box 124"/>
          <p:cNvSpPr txBox="1">
            <a:spLocks noChangeArrowheads="1"/>
          </p:cNvSpPr>
          <p:nvPr/>
        </p:nvSpPr>
        <p:spPr bwMode="auto">
          <a:xfrm>
            <a:off x="1332000" y="3501000"/>
            <a:ext cx="7703998" cy="2494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所有入端</a:t>
            </a:r>
            <a:r>
              <a:rPr lang="en-US" altLang="zh-CN" sz="2200" b="1" dirty="0">
                <a:latin typeface="宋体" panose="02010600030101010101" pitchFamily="2" charset="-122"/>
              </a:rPr>
              <a:t>-</a:t>
            </a:r>
            <a:r>
              <a:rPr lang="zh-CN" altLang="en-US" sz="2200" b="1" dirty="0">
                <a:latin typeface="宋体" panose="02010600030101010101" pitchFamily="2" charset="-122"/>
              </a:rPr>
              <a:t>出端的</a:t>
            </a:r>
            <a:r>
              <a:rPr lang="zh-CN" altLang="en-US" sz="2200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一组</a:t>
            </a:r>
            <a:r>
              <a:rPr lang="zh-CN" altLang="en-US" sz="2200" b="1" u="sng" dirty="0">
                <a:latin typeface="宋体" panose="02010600030101010101" pitchFamily="2" charset="-122"/>
              </a:rPr>
              <a:t>映像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en-US" altLang="zh-CN" sz="1600" dirty="0">
                <a:latin typeface="+mn-lt"/>
              </a:rPr>
              <a:t>mapping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，同时只</a:t>
            </a:r>
            <a:r>
              <a:rPr lang="zh-CN" altLang="en-US" sz="2200" b="1" u="sng" dirty="0">
                <a:latin typeface="宋体" panose="02010600030101010101" pitchFamily="2" charset="-122"/>
              </a:rPr>
              <a:t>呈现</a:t>
            </a:r>
            <a:r>
              <a:rPr lang="zh-CN" altLang="en-US" sz="2200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一种</a:t>
            </a:r>
            <a:endParaRPr lang="en-US" altLang="zh-CN" sz="2200" b="1" u="sng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</a:t>
            </a:r>
            <a:r>
              <a:rPr lang="en-US" altLang="zh-CN" b="1" dirty="0">
                <a:latin typeface="宋体" panose="02010600030101010101" pitchFamily="2" charset="-122"/>
              </a:rPr>
              <a:t>            </a:t>
            </a:r>
            <a:r>
              <a:rPr lang="zh-CN" altLang="en-US" b="1" dirty="0">
                <a:latin typeface="宋体" panose="02010600030101010101" pitchFamily="2" charset="-122"/>
              </a:rPr>
              <a:t>    </a:t>
            </a:r>
            <a:r>
              <a:rPr lang="zh-CN" altLang="en-US" dirty="0">
                <a:latin typeface="宋体" panose="02010600030101010101" pitchFamily="2" charset="-122"/>
              </a:rPr>
              <a:t>└</a:t>
            </a:r>
            <a:r>
              <a:rPr lang="zh-CN" altLang="en-US" b="1" dirty="0">
                <a:latin typeface="宋体" panose="02010600030101010101" pitchFamily="2" charset="-122"/>
              </a:rPr>
              <a:t>←端口间连接关系</a:t>
            </a:r>
            <a:r>
              <a:rPr lang="en-US" altLang="zh-CN" b="1" dirty="0">
                <a:latin typeface="宋体" panose="02010600030101010101" pitchFamily="2" charset="-122"/>
              </a:rPr>
              <a:t>      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└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←用控制实现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1700"/>
              </a:spcBef>
            </a:pPr>
            <a:r>
              <a:rPr lang="en-US" altLang="zh-CN" sz="2200" b="1" dirty="0"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latin typeface="宋体" panose="02010600030101010101" pitchFamily="2" charset="-122"/>
              </a:rPr>
              <a:t>      可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任意</a:t>
            </a:r>
            <a:r>
              <a:rPr lang="zh-CN" altLang="en-US" sz="2200" b="1" dirty="0">
                <a:latin typeface="宋体" panose="02010600030101010101" pitchFamily="2" charset="-122"/>
              </a:rPr>
              <a:t>互连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如</a:t>
            </a:r>
            <a:r>
              <a:rPr lang="en-US" altLang="zh-CN" b="1" dirty="0">
                <a:latin typeface="宋体" panose="02010600030101010101" pitchFamily="2" charset="-122"/>
              </a:rPr>
              <a:t>N!</a:t>
            </a:r>
            <a:r>
              <a:rPr lang="zh-CN" altLang="en-US" b="1" dirty="0">
                <a:latin typeface="宋体" panose="02010600030101010101" pitchFamily="2" charset="-122"/>
              </a:rPr>
              <a:t>种映像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   </a:t>
            </a:r>
            <a:r>
              <a:rPr lang="en-US" altLang="zh-CN" sz="2200" b="1" dirty="0"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latin typeface="宋体" panose="02010600030101010101" pitchFamily="2" charset="-122"/>
              </a:rPr>
              <a:t>  </a:t>
            </a:r>
            <a:r>
              <a:rPr lang="en-US" altLang="zh-CN" sz="2200" b="1" dirty="0"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latin typeface="宋体" panose="02010600030101010101" pitchFamily="2" charset="-122"/>
              </a:rPr>
              <a:t>←无孤立节点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      </a:t>
            </a:r>
            <a:r>
              <a:rPr lang="en-US" altLang="zh-CN" sz="2200" b="1" dirty="0">
                <a:latin typeface="宋体" panose="02010600030101010101" pitchFamily="2" charset="-122"/>
              </a:rPr>
              <a:t>IN</a:t>
            </a:r>
            <a:r>
              <a:rPr lang="zh-CN" altLang="en-US" sz="2200" b="1" dirty="0">
                <a:latin typeface="宋体" panose="02010600030101010101" pitchFamily="2" charset="-122"/>
              </a:rPr>
              <a:t>直接互连，</a:t>
            </a:r>
            <a:r>
              <a:rPr lang="en-US" altLang="zh-CN" sz="2200" b="1" dirty="0">
                <a:latin typeface="宋体" panose="02010600030101010101" pitchFamily="2" charset="-122"/>
              </a:rPr>
              <a:t>IN</a:t>
            </a:r>
            <a:r>
              <a:rPr lang="zh-CN" altLang="en-US" sz="2200" b="1" dirty="0">
                <a:latin typeface="宋体" panose="02010600030101010101" pitchFamily="2" charset="-122"/>
              </a:rPr>
              <a:t>多次互连</a:t>
            </a:r>
            <a:r>
              <a:rPr lang="en-US" altLang="zh-CN" sz="2200" b="1" dirty="0">
                <a:latin typeface="宋体" panose="02010600030101010101" pitchFamily="2" charset="-122"/>
              </a:rPr>
              <a:t>+</a:t>
            </a:r>
            <a:r>
              <a:rPr lang="zh-CN" altLang="en-US" sz="2200" b="1" dirty="0">
                <a:latin typeface="宋体" panose="02010600030101010101" pitchFamily="2" charset="-122"/>
              </a:rPr>
              <a:t>软件转发</a:t>
            </a: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zh-CN" altLang="en-US" sz="1800" b="1" dirty="0">
                <a:latin typeface="宋体" panose="02010600030101010101" pitchFamily="2" charset="-122"/>
                <a:sym typeface="+mn-ea"/>
              </a:rPr>
              <a:t>←效率不同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600" b="1" dirty="0">
                <a:latin typeface="宋体" panose="02010600030101010101" pitchFamily="2" charset="-122"/>
              </a:rPr>
              <a:t>                (</a:t>
            </a:r>
            <a:r>
              <a:rPr lang="zh-CN" altLang="en-US" sz="1600" b="1" dirty="0">
                <a:latin typeface="宋体" panose="02010600030101010101" pitchFamily="2" charset="-122"/>
              </a:rPr>
              <a:t>一次控制</a:t>
            </a:r>
            <a:r>
              <a:rPr lang="en-US" altLang="zh-CN" sz="1600" b="1" dirty="0">
                <a:latin typeface="宋体" panose="02010600030101010101" pitchFamily="2" charset="-122"/>
              </a:rPr>
              <a:t>)         (</a:t>
            </a:r>
            <a:r>
              <a:rPr lang="zh-CN" altLang="en-US" sz="1600" b="1" dirty="0">
                <a:latin typeface="宋体" panose="02010600030101010101" pitchFamily="2" charset="-122"/>
              </a:rPr>
              <a:t>多次控制</a:t>
            </a:r>
            <a:r>
              <a:rPr lang="en-US" altLang="zh-CN" sz="1600" b="1" dirty="0">
                <a:latin typeface="宋体" panose="02010600030101010101" pitchFamily="2" charset="-122"/>
              </a:rPr>
              <a:t>) 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anose="02010600030101010101" pitchFamily="2" charset="-122"/>
              </a:rPr>
              <a:t>          </a:t>
            </a:r>
            <a:r>
              <a:rPr lang="zh-CN" altLang="en-US" sz="2200" b="1" dirty="0">
                <a:latin typeface="宋体" panose="02010600030101010101" pitchFamily="2" charset="-122"/>
              </a:rPr>
              <a:t>有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多种</a:t>
            </a:r>
            <a:r>
              <a:rPr lang="zh-CN" altLang="en-US" sz="2200" b="1" dirty="0">
                <a:latin typeface="宋体" panose="02010600030101010101" pitchFamily="2" charset="-122"/>
              </a:rPr>
              <a:t>映像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可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&lt;&lt;</a:t>
            </a:r>
            <a:r>
              <a:rPr lang="en-US" altLang="zh-CN" b="1" dirty="0">
                <a:latin typeface="宋体" panose="02010600030101010101" pitchFamily="2" charset="-122"/>
              </a:rPr>
              <a:t>N!</a:t>
            </a:r>
            <a:r>
              <a:rPr lang="zh-CN" altLang="en-US" b="1" dirty="0">
                <a:latin typeface="宋体" panose="02010600030101010101" pitchFamily="2" charset="-122"/>
              </a:rPr>
              <a:t>种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en-US" altLang="zh-CN" sz="2200" b="1" dirty="0">
                <a:latin typeface="宋体" panose="02010600030101010101" pitchFamily="2" charset="-122"/>
              </a:rPr>
              <a:t>          </a:t>
            </a:r>
            <a:r>
              <a:rPr lang="en-US" altLang="zh-CN" b="1" dirty="0"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latin typeface="宋体" panose="02010600030101010101" pitchFamily="2" charset="-122"/>
              </a:rPr>
              <a:t>←软硬取舍结果</a:t>
            </a:r>
            <a:endParaRPr lang="zh-CN" altLang="en-US" sz="2200" b="1" dirty="0">
              <a:latin typeface="宋体" panose="02010600030101010101" pitchFamily="2" charset="-122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179512" y="548680"/>
            <a:ext cx="8772556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6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</a:lstStyle>
          <a:p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※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互连网络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zh-CN" sz="1600" dirty="0">
                <a:solidFill>
                  <a:srgbClr val="FF3399"/>
                </a:solidFill>
              </a:rPr>
              <a:t>I</a:t>
            </a:r>
            <a:r>
              <a:rPr lang="en-US" altLang="zh-CN" sz="1600" dirty="0">
                <a:solidFill>
                  <a:schemeClr val="tx1"/>
                </a:solidFill>
              </a:rPr>
              <a:t>nterconnection </a:t>
            </a:r>
            <a:r>
              <a:rPr lang="en-US" altLang="zh-CN" sz="1600" dirty="0">
                <a:solidFill>
                  <a:srgbClr val="FF3399"/>
                </a:solidFill>
              </a:rPr>
              <a:t>N</a:t>
            </a:r>
            <a:r>
              <a:rPr lang="en-US" altLang="zh-CN" sz="1600" dirty="0">
                <a:solidFill>
                  <a:schemeClr val="tx1"/>
                </a:solidFill>
              </a:rPr>
              <a:t>etwork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)</a:t>
            </a:r>
            <a:endParaRPr lang="zh-CN" altLang="en-US" sz="2400" dirty="0"/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1573402" y="2988397"/>
            <a:ext cx="2304000" cy="468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  <a:miter lim="800000"/>
          </a:ln>
          <a:effectLst/>
        </p:spPr>
        <p:txBody>
          <a:bodyPr wrap="square" lIns="53975" tIns="10800" rIns="18000" bIns="108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1400" b="1" dirty="0">
                <a:solidFill>
                  <a:srgbClr val="C00000"/>
                </a:solidFill>
                <a:latin typeface="+mn-ea"/>
                <a:ea typeface="+mn-ea"/>
              </a:rPr>
              <a:t>IN—</a:t>
            </a:r>
            <a:r>
              <a:rPr lang="en-US" altLang="zh-CN" sz="1400" dirty="0">
                <a:latin typeface="+mn-lt"/>
              </a:rPr>
              <a:t>Interconnection Network</a:t>
            </a:r>
          </a:p>
          <a:p>
            <a:pPr>
              <a:spcBef>
                <a:spcPts val="0"/>
              </a:spcBef>
            </a:pPr>
            <a:r>
              <a:rPr lang="en-US" altLang="zh-CN" sz="1400" b="1" dirty="0">
                <a:solidFill>
                  <a:srgbClr val="C00000"/>
                </a:solidFill>
                <a:latin typeface="+mn-ea"/>
                <a:ea typeface="+mn-ea"/>
              </a:rPr>
              <a:t>NIC—</a:t>
            </a:r>
            <a:r>
              <a:rPr lang="en-US" altLang="zh-CN" sz="1400" dirty="0">
                <a:latin typeface="+mn-lt"/>
              </a:rPr>
              <a:t>Network Interface Card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660000" y="2276085"/>
            <a:ext cx="1871980" cy="1224915"/>
            <a:chOff x="10035" y="3245"/>
            <a:chExt cx="2948" cy="1929"/>
          </a:xfrm>
        </p:grpSpPr>
        <p:sp>
          <p:nvSpPr>
            <p:cNvPr id="30" name="Text Box 41"/>
            <p:cNvSpPr txBox="1">
              <a:spLocks noChangeArrowheads="1"/>
            </p:cNvSpPr>
            <p:nvPr/>
          </p:nvSpPr>
          <p:spPr bwMode="auto">
            <a:xfrm>
              <a:off x="10262" y="3246"/>
              <a:ext cx="340" cy="2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>
              <a:defPPr>
                <a:defRPr lang="zh-CN"/>
              </a:defPPr>
              <a:lvl1pPr>
                <a:lnSpc>
                  <a:spcPct val="90000"/>
                </a:lnSpc>
                <a:defRPr sz="1400" b="1">
                  <a:latin typeface="+mn-ea"/>
                  <a:ea typeface="+mn-ea"/>
                </a:defRPr>
              </a:lvl1pPr>
            </a:lstStyle>
            <a:p>
              <a:pPr algn="ctr">
                <a:lnSpc>
                  <a:spcPct val="80000"/>
                </a:lnSpc>
              </a:pPr>
              <a:r>
                <a:rPr lang="en-US" altLang="zh-CN" dirty="0"/>
                <a:t>0</a:t>
              </a:r>
            </a:p>
          </p:txBody>
        </p:sp>
        <p:sp>
          <p:nvSpPr>
            <p:cNvPr id="31" name="Text Box 45"/>
            <p:cNvSpPr txBox="1">
              <a:spLocks noChangeArrowheads="1"/>
            </p:cNvSpPr>
            <p:nvPr/>
          </p:nvSpPr>
          <p:spPr bwMode="auto">
            <a:xfrm>
              <a:off x="10148" y="3927"/>
              <a:ext cx="454" cy="45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32" name="Rectangle 46"/>
            <p:cNvSpPr>
              <a:spLocks noChangeArrowheads="1"/>
            </p:cNvSpPr>
            <p:nvPr/>
          </p:nvSpPr>
          <p:spPr bwMode="auto">
            <a:xfrm>
              <a:off x="10942" y="3245"/>
              <a:ext cx="1134" cy="170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" name="Line 47"/>
            <p:cNvSpPr>
              <a:spLocks noChangeShapeType="1"/>
            </p:cNvSpPr>
            <p:nvPr/>
          </p:nvSpPr>
          <p:spPr bwMode="auto">
            <a:xfrm flipV="1">
              <a:off x="10942" y="3364"/>
              <a:ext cx="1134" cy="340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rou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4" name="Line 49"/>
            <p:cNvSpPr>
              <a:spLocks noChangeShapeType="1"/>
            </p:cNvSpPr>
            <p:nvPr/>
          </p:nvSpPr>
          <p:spPr bwMode="auto">
            <a:xfrm>
              <a:off x="10942" y="4369"/>
              <a:ext cx="1134" cy="468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rou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5" name="Text Box 60"/>
            <p:cNvSpPr txBox="1">
              <a:spLocks noChangeArrowheads="1"/>
            </p:cNvSpPr>
            <p:nvPr/>
          </p:nvSpPr>
          <p:spPr bwMode="auto">
            <a:xfrm>
              <a:off x="10035" y="4707"/>
              <a:ext cx="567" cy="2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N-1</a:t>
              </a:r>
            </a:p>
          </p:txBody>
        </p:sp>
        <p:sp>
          <p:nvSpPr>
            <p:cNvPr id="36" name="Line 61"/>
            <p:cNvSpPr>
              <a:spLocks noChangeShapeType="1"/>
            </p:cNvSpPr>
            <p:nvPr/>
          </p:nvSpPr>
          <p:spPr bwMode="auto">
            <a:xfrm flipV="1">
              <a:off x="10942" y="3695"/>
              <a:ext cx="1134" cy="227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rou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7" name="Line 63"/>
            <p:cNvSpPr>
              <a:spLocks noChangeShapeType="1"/>
            </p:cNvSpPr>
            <p:nvPr/>
          </p:nvSpPr>
          <p:spPr bwMode="auto">
            <a:xfrm flipV="1">
              <a:off x="10942" y="4495"/>
              <a:ext cx="1134" cy="342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rou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 bwMode="auto">
            <a:xfrm flipV="1">
              <a:off x="11623" y="4948"/>
              <a:ext cx="0" cy="2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 bwMode="auto">
            <a:xfrm>
              <a:off x="10602" y="3360"/>
              <a:ext cx="340" cy="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直接箭头连接符 40"/>
            <p:cNvCxnSpPr/>
            <p:nvPr/>
          </p:nvCxnSpPr>
          <p:spPr bwMode="auto">
            <a:xfrm>
              <a:off x="10602" y="3700"/>
              <a:ext cx="340" cy="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>
              <a:off x="10602" y="3927"/>
              <a:ext cx="340" cy="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>
              <a:off x="10602" y="4367"/>
              <a:ext cx="340" cy="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直接箭头连接符 43"/>
            <p:cNvCxnSpPr/>
            <p:nvPr/>
          </p:nvCxnSpPr>
          <p:spPr bwMode="auto">
            <a:xfrm>
              <a:off x="10602" y="4835"/>
              <a:ext cx="340" cy="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直接箭头连接符 44"/>
            <p:cNvCxnSpPr/>
            <p:nvPr/>
          </p:nvCxnSpPr>
          <p:spPr bwMode="auto">
            <a:xfrm>
              <a:off x="12077" y="3358"/>
              <a:ext cx="340" cy="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>
              <a:off x="12077" y="3698"/>
              <a:ext cx="340" cy="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>
              <a:off x="12077" y="4495"/>
              <a:ext cx="340" cy="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 bwMode="auto">
            <a:xfrm>
              <a:off x="12077" y="4835"/>
              <a:ext cx="340" cy="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3" name="Text Box 41"/>
            <p:cNvSpPr txBox="1">
              <a:spLocks noChangeArrowheads="1"/>
            </p:cNvSpPr>
            <p:nvPr/>
          </p:nvSpPr>
          <p:spPr bwMode="auto">
            <a:xfrm>
              <a:off x="12417" y="3246"/>
              <a:ext cx="340" cy="2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>
              <a:defPPr>
                <a:defRPr lang="zh-CN"/>
              </a:defPPr>
              <a:lvl1pPr>
                <a:lnSpc>
                  <a:spcPct val="90000"/>
                </a:lnSpc>
                <a:defRPr sz="1400" b="1">
                  <a:latin typeface="+mn-ea"/>
                  <a:ea typeface="+mn-ea"/>
                </a:defRPr>
              </a:lvl1pPr>
            </a:lstStyle>
            <a:p>
              <a:pPr algn="ctr">
                <a:lnSpc>
                  <a:spcPct val="80000"/>
                </a:lnSpc>
              </a:pPr>
              <a:r>
                <a:rPr lang="en-US" altLang="zh-CN" dirty="0"/>
                <a:t>0</a:t>
              </a:r>
            </a:p>
          </p:txBody>
        </p:sp>
        <p:sp>
          <p:nvSpPr>
            <p:cNvPr id="54" name="Text Box 45"/>
            <p:cNvSpPr txBox="1">
              <a:spLocks noChangeArrowheads="1"/>
            </p:cNvSpPr>
            <p:nvPr/>
          </p:nvSpPr>
          <p:spPr bwMode="auto">
            <a:xfrm>
              <a:off x="12305" y="3927"/>
              <a:ext cx="454" cy="45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55" name="Text Box 60"/>
            <p:cNvSpPr txBox="1">
              <a:spLocks noChangeArrowheads="1"/>
            </p:cNvSpPr>
            <p:nvPr/>
          </p:nvSpPr>
          <p:spPr bwMode="auto">
            <a:xfrm>
              <a:off x="12417" y="4707"/>
              <a:ext cx="567" cy="2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N-1</a:t>
              </a:r>
            </a:p>
          </p:txBody>
        </p:sp>
        <p:cxnSp>
          <p:nvCxnSpPr>
            <p:cNvPr id="57" name="直接箭头连接符 56"/>
            <p:cNvCxnSpPr/>
            <p:nvPr/>
          </p:nvCxnSpPr>
          <p:spPr bwMode="auto">
            <a:xfrm flipV="1">
              <a:off x="11396" y="4948"/>
              <a:ext cx="0" cy="2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4" name="Line 49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10942" y="3345"/>
              <a:ext cx="1134" cy="567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rou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00" name="组合 199"/>
          <p:cNvGrpSpPr/>
          <p:nvPr/>
        </p:nvGrpSpPr>
        <p:grpSpPr>
          <a:xfrm>
            <a:off x="4500000" y="1989000"/>
            <a:ext cx="1728975" cy="1224000"/>
            <a:chOff x="2699033" y="5445502"/>
            <a:chExt cx="1728975" cy="1224000"/>
          </a:xfrm>
        </p:grpSpPr>
        <p:sp>
          <p:nvSpPr>
            <p:cNvPr id="201" name="Text Box 33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059113" y="5445502"/>
              <a:ext cx="144000" cy="144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202" name="矩形 201"/>
            <p:cNvSpPr/>
            <p:nvPr>
              <p:custDataLst>
                <p:tags r:id="rId4"/>
              </p:custDataLst>
            </p:nvPr>
          </p:nvSpPr>
          <p:spPr bwMode="auto">
            <a:xfrm>
              <a:off x="2987824" y="5805264"/>
              <a:ext cx="792000" cy="792000"/>
            </a:xfrm>
            <a:prstGeom prst="rect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03" name="直接连接符 202"/>
            <p:cNvCxnSpPr/>
            <p:nvPr>
              <p:custDataLst>
                <p:tags r:id="rId5"/>
              </p:custDataLst>
            </p:nvPr>
          </p:nvCxnSpPr>
          <p:spPr bwMode="auto">
            <a:xfrm rot="10800000" flipV="1">
              <a:off x="3779913" y="6309351"/>
              <a:ext cx="360000" cy="28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04" name="直接连接符 203"/>
            <p:cNvCxnSpPr/>
            <p:nvPr>
              <p:custDataLst>
                <p:tags r:id="rId6"/>
              </p:custDataLst>
            </p:nvPr>
          </p:nvCxnSpPr>
          <p:spPr bwMode="auto">
            <a:xfrm flipH="1">
              <a:off x="3779913" y="5514952"/>
              <a:ext cx="360039" cy="28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05" name="直接连接符 204"/>
            <p:cNvCxnSpPr/>
            <p:nvPr>
              <p:custDataLst>
                <p:tags r:id="rId7"/>
              </p:custDataLst>
            </p:nvPr>
          </p:nvCxnSpPr>
          <p:spPr bwMode="auto">
            <a:xfrm rot="10800000" flipV="1">
              <a:off x="2987825" y="5517263"/>
              <a:ext cx="360000" cy="28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06" name="直接连接符 205"/>
            <p:cNvCxnSpPr/>
            <p:nvPr>
              <p:custDataLst>
                <p:tags r:id="rId8"/>
              </p:custDataLst>
            </p:nvPr>
          </p:nvCxnSpPr>
          <p:spPr bwMode="auto">
            <a:xfrm flipV="1">
              <a:off x="2987824" y="6309320"/>
              <a:ext cx="360000" cy="28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sp>
          <p:nvSpPr>
            <p:cNvPr id="207" name="Text Box 339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699033" y="5733502"/>
              <a:ext cx="144000" cy="144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6</a:t>
              </a:r>
            </a:p>
          </p:txBody>
        </p:sp>
        <p:sp>
          <p:nvSpPr>
            <p:cNvPr id="210" name="Text Box 339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284008" y="5445502"/>
              <a:ext cx="144000" cy="144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3</a:t>
              </a:r>
            </a:p>
          </p:txBody>
        </p:sp>
        <p:sp>
          <p:nvSpPr>
            <p:cNvPr id="211" name="Text Box 339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284008" y="6237502"/>
              <a:ext cx="144000" cy="144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12" name="Text Box 339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923968" y="6525502"/>
              <a:ext cx="144000" cy="144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5</a:t>
              </a:r>
            </a:p>
          </p:txBody>
        </p:sp>
        <p:sp>
          <p:nvSpPr>
            <p:cNvPr id="213" name="Text Box 339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699033" y="6525502"/>
              <a:ext cx="144000" cy="144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4</a:t>
              </a:r>
            </a:p>
          </p:txBody>
        </p:sp>
        <p:sp>
          <p:nvSpPr>
            <p:cNvPr id="214" name="Text Box 339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059073" y="6237502"/>
              <a:ext cx="144000" cy="144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215" name="矩形 214"/>
            <p:cNvSpPr/>
            <p:nvPr>
              <p:custDataLst>
                <p:tags r:id="rId15"/>
              </p:custDataLst>
            </p:nvPr>
          </p:nvSpPr>
          <p:spPr bwMode="auto">
            <a:xfrm>
              <a:off x="3347960" y="5517320"/>
              <a:ext cx="792000" cy="792000"/>
            </a:xfrm>
            <a:prstGeom prst="rect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6" name="矩形 215"/>
            <p:cNvSpPr/>
            <p:nvPr>
              <p:custDataLst>
                <p:tags r:id="rId16"/>
              </p:custDataLst>
            </p:nvPr>
          </p:nvSpPr>
          <p:spPr bwMode="auto">
            <a:xfrm>
              <a:off x="4103960" y="5480644"/>
              <a:ext cx="72000" cy="7200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17" name="直接连接符 216"/>
            <p:cNvCxnSpPr/>
            <p:nvPr>
              <p:custDataLst>
                <p:tags r:id="rId17"/>
              </p:custDataLst>
            </p:nvPr>
          </p:nvCxnSpPr>
          <p:spPr bwMode="auto">
            <a:xfrm>
              <a:off x="4175960" y="5516644"/>
              <a:ext cx="10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8" name="矩形 217"/>
            <p:cNvSpPr/>
            <p:nvPr>
              <p:custDataLst>
                <p:tags r:id="rId18"/>
              </p:custDataLst>
            </p:nvPr>
          </p:nvSpPr>
          <p:spPr bwMode="auto">
            <a:xfrm>
              <a:off x="4103913" y="6272732"/>
              <a:ext cx="72000" cy="7200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19" name="直接连接符 218"/>
            <p:cNvCxnSpPr/>
            <p:nvPr>
              <p:custDataLst>
                <p:tags r:id="rId19"/>
              </p:custDataLst>
            </p:nvPr>
          </p:nvCxnSpPr>
          <p:spPr bwMode="auto">
            <a:xfrm>
              <a:off x="4175913" y="6308732"/>
              <a:ext cx="10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0" name="矩形 219"/>
            <p:cNvSpPr/>
            <p:nvPr>
              <p:custDataLst>
                <p:tags r:id="rId20"/>
              </p:custDataLst>
            </p:nvPr>
          </p:nvSpPr>
          <p:spPr bwMode="auto">
            <a:xfrm>
              <a:off x="3743928" y="5768684"/>
              <a:ext cx="72000" cy="7200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21" name="直接连接符 220"/>
            <p:cNvCxnSpPr/>
            <p:nvPr>
              <p:custDataLst>
                <p:tags r:id="rId21"/>
              </p:custDataLst>
            </p:nvPr>
          </p:nvCxnSpPr>
          <p:spPr bwMode="auto">
            <a:xfrm>
              <a:off x="3815928" y="5804684"/>
              <a:ext cx="10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2" name="矩形 221"/>
            <p:cNvSpPr/>
            <p:nvPr>
              <p:custDataLst>
                <p:tags r:id="rId22"/>
              </p:custDataLst>
            </p:nvPr>
          </p:nvSpPr>
          <p:spPr bwMode="auto">
            <a:xfrm>
              <a:off x="3743881" y="6560772"/>
              <a:ext cx="72000" cy="7200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23" name="直接连接符 222"/>
            <p:cNvCxnSpPr/>
            <p:nvPr>
              <p:custDataLst>
                <p:tags r:id="rId23"/>
              </p:custDataLst>
            </p:nvPr>
          </p:nvCxnSpPr>
          <p:spPr bwMode="auto">
            <a:xfrm>
              <a:off x="3815881" y="6596772"/>
              <a:ext cx="10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4" name="矩形 223"/>
            <p:cNvSpPr/>
            <p:nvPr>
              <p:custDataLst>
                <p:tags r:id="rId24"/>
              </p:custDataLst>
            </p:nvPr>
          </p:nvSpPr>
          <p:spPr bwMode="auto">
            <a:xfrm>
              <a:off x="2951840" y="6560764"/>
              <a:ext cx="72000" cy="7200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25" name="直接连接符 224"/>
            <p:cNvCxnSpPr/>
            <p:nvPr>
              <p:custDataLst>
                <p:tags r:id="rId25"/>
              </p:custDataLst>
            </p:nvPr>
          </p:nvCxnSpPr>
          <p:spPr bwMode="auto">
            <a:xfrm>
              <a:off x="2843808" y="6596764"/>
              <a:ext cx="10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6" name="矩形 225"/>
            <p:cNvSpPr/>
            <p:nvPr>
              <p:custDataLst>
                <p:tags r:id="rId26"/>
              </p:custDataLst>
            </p:nvPr>
          </p:nvSpPr>
          <p:spPr bwMode="auto">
            <a:xfrm>
              <a:off x="2951840" y="5768676"/>
              <a:ext cx="72000" cy="7200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27" name="直接连接符 226"/>
            <p:cNvCxnSpPr/>
            <p:nvPr>
              <p:custDataLst>
                <p:tags r:id="rId27"/>
              </p:custDataLst>
            </p:nvPr>
          </p:nvCxnSpPr>
          <p:spPr bwMode="auto">
            <a:xfrm>
              <a:off x="2843808" y="5804676"/>
              <a:ext cx="10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8" name="矩形 227"/>
            <p:cNvSpPr/>
            <p:nvPr>
              <p:custDataLst>
                <p:tags r:id="rId28"/>
              </p:custDataLst>
            </p:nvPr>
          </p:nvSpPr>
          <p:spPr bwMode="auto">
            <a:xfrm>
              <a:off x="3311880" y="6272732"/>
              <a:ext cx="72000" cy="7200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29" name="直接连接符 228"/>
            <p:cNvCxnSpPr/>
            <p:nvPr>
              <p:custDataLst>
                <p:tags r:id="rId29"/>
              </p:custDataLst>
            </p:nvPr>
          </p:nvCxnSpPr>
          <p:spPr bwMode="auto">
            <a:xfrm>
              <a:off x="3203848" y="6308732"/>
              <a:ext cx="10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0" name="矩形 229"/>
            <p:cNvSpPr/>
            <p:nvPr>
              <p:custDataLst>
                <p:tags r:id="rId30"/>
              </p:custDataLst>
            </p:nvPr>
          </p:nvSpPr>
          <p:spPr bwMode="auto">
            <a:xfrm>
              <a:off x="3311880" y="5480644"/>
              <a:ext cx="72000" cy="7200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31" name="直接连接符 230"/>
            <p:cNvCxnSpPr/>
            <p:nvPr>
              <p:custDataLst>
                <p:tags r:id="rId31"/>
              </p:custDataLst>
            </p:nvPr>
          </p:nvCxnSpPr>
          <p:spPr bwMode="auto">
            <a:xfrm>
              <a:off x="3203848" y="5516644"/>
              <a:ext cx="10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2" name="Text Box 339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923928" y="5733502"/>
              <a:ext cx="144000" cy="144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7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F6F722C-419F-47B7-AB02-BB7D7738E8C6}"/>
              </a:ext>
            </a:extLst>
          </p:cNvPr>
          <p:cNvGrpSpPr/>
          <p:nvPr/>
        </p:nvGrpSpPr>
        <p:grpSpPr>
          <a:xfrm>
            <a:off x="3420000" y="1475999"/>
            <a:ext cx="2160000" cy="252001"/>
            <a:chOff x="3420000" y="1475999"/>
            <a:chExt cx="2160000" cy="252001"/>
          </a:xfrm>
        </p:grpSpPr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EA62769D-A8DE-43E9-BC92-A07602236B0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420000" y="1475999"/>
              <a:ext cx="2052000" cy="216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83" name="Text Box 339">
              <a:extLst>
                <a:ext uri="{FF2B5EF4-FFF2-40B4-BE49-F238E27FC236}">
                  <a16:creationId xmlns:a16="http://schemas.microsoft.com/office/drawing/2014/main" id="{5E63FD29-7F30-47B3-BB4E-04B131A8E762}"/>
                </a:ext>
              </a:extLst>
            </p:cNvPr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860000" y="1548000"/>
              <a:ext cx="720000" cy="180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rgbClr val="0070C0"/>
                  </a:solidFill>
                  <a:latin typeface="+mn-ea"/>
                  <a:ea typeface="+mn-ea"/>
                </a:rPr>
                <a:t>时间上</a:t>
              </a:r>
              <a:endParaRPr lang="en-US" altLang="zh-CN" sz="1600" b="1" dirty="0">
                <a:solidFill>
                  <a:srgbClr val="0070C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946FA570-ABCC-4BAE-9537-78571102C2F1}"/>
              </a:ext>
            </a:extLst>
          </p:cNvPr>
          <p:cNvGrpSpPr/>
          <p:nvPr/>
        </p:nvGrpSpPr>
        <p:grpSpPr>
          <a:xfrm>
            <a:off x="3442619" y="1475999"/>
            <a:ext cx="1381381" cy="677030"/>
            <a:chOff x="3442619" y="1475999"/>
            <a:chExt cx="1381381" cy="677030"/>
          </a:xfrm>
        </p:grpSpPr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0D47465D-29DD-444D-94A1-9C0607CBE27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068000" y="1475999"/>
              <a:ext cx="144736" cy="468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85" name="Text Box 339">
              <a:extLst>
                <a:ext uri="{FF2B5EF4-FFF2-40B4-BE49-F238E27FC236}">
                  <a16:creationId xmlns:a16="http://schemas.microsoft.com/office/drawing/2014/main" id="{B7FA918B-D99F-4A4A-9DCB-F7FF654680F3}"/>
                </a:ext>
              </a:extLst>
            </p:cNvPr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4104000" y="1728000"/>
              <a:ext cx="720000" cy="180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rgbClr val="0070C0"/>
                  </a:solidFill>
                  <a:latin typeface="+mn-ea"/>
                  <a:ea typeface="+mn-ea"/>
                </a:rPr>
                <a:t>空间上</a:t>
              </a:r>
              <a:endParaRPr lang="en-US" altLang="zh-CN" sz="1600" b="1" dirty="0">
                <a:solidFill>
                  <a:srgbClr val="0070C0"/>
                </a:solidFill>
                <a:latin typeface="+mn-ea"/>
                <a:ea typeface="+mn-ea"/>
              </a:endParaRPr>
            </a:p>
          </p:txBody>
        </p: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C5DFEE35-6F8A-4D66-AD6F-F3AEF45910B8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3442619" y="1788059"/>
              <a:ext cx="1368000" cy="36497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9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20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512" y="331200"/>
            <a:ext cx="5615368" cy="47108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寻径中的包冲突处理：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可传送条件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冲突的产生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处理的任务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处理方案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1500"/>
              </a:spcBef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应用选择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96000" y="732719"/>
            <a:ext cx="6768446" cy="20434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①源缓冲区</a:t>
            </a:r>
            <a:r>
              <a:rPr lang="zh-CN" altLang="en-US" sz="2200" b="1" u="sng" dirty="0">
                <a:latin typeface="宋体" panose="02010600030101010101" pitchFamily="2" charset="-122"/>
              </a:rPr>
              <a:t>已存储</a:t>
            </a:r>
            <a:r>
              <a:rPr lang="zh-CN" altLang="en-US" sz="2200" b="1" dirty="0">
                <a:latin typeface="宋体" panose="02010600030101010101" pitchFamily="2" charset="-122"/>
              </a:rPr>
              <a:t> ②通道</a:t>
            </a:r>
            <a:r>
              <a:rPr lang="zh-CN" altLang="en-US" sz="2200" b="1" u="sng" dirty="0">
                <a:latin typeface="宋体" panose="02010600030101010101" pitchFamily="2" charset="-122"/>
              </a:rPr>
              <a:t>已分配</a:t>
            </a:r>
            <a:r>
              <a:rPr lang="zh-CN" altLang="en-US" sz="2200" b="1" dirty="0">
                <a:latin typeface="宋体" panose="02010600030101010101" pitchFamily="2" charset="-122"/>
              </a:rPr>
              <a:t> ③目节点</a:t>
            </a:r>
            <a:r>
              <a:rPr lang="zh-CN" altLang="en-US" sz="2200" b="1" u="sng" dirty="0">
                <a:latin typeface="宋体" panose="02010600030101010101" pitchFamily="2" charset="-122"/>
              </a:rPr>
              <a:t>可接收</a:t>
            </a:r>
            <a:endParaRPr lang="en-US" altLang="zh-CN" sz="2200" b="1" u="sng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2</a:t>
            </a:r>
            <a:r>
              <a:rPr lang="zh-CN" altLang="en-US" sz="2200" b="1" dirty="0">
                <a:latin typeface="宋体" panose="02010600030101010101" pitchFamily="2" charset="-122"/>
              </a:rPr>
              <a:t>个包</a:t>
            </a:r>
            <a:r>
              <a:rPr lang="zh-CN" altLang="en-US" sz="2200" b="1" dirty="0">
                <a:solidFill>
                  <a:srgbClr val="0070C0"/>
                </a:solidFill>
                <a:latin typeface="宋体" panose="02010600030101010101" pitchFamily="2" charset="-122"/>
              </a:rPr>
              <a:t>同时</a:t>
            </a:r>
            <a:r>
              <a:rPr lang="zh-CN" altLang="en-US" sz="2200" b="1" dirty="0">
                <a:latin typeface="宋体" panose="02010600030101010101" pitchFamily="2" charset="-122"/>
              </a:rPr>
              <a:t>请求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同一</a:t>
            </a:r>
            <a:r>
              <a:rPr lang="zh-CN" altLang="en-US" sz="2200" b="1" dirty="0">
                <a:latin typeface="宋体" panose="02010600030101010101" pitchFamily="2" charset="-122"/>
              </a:rPr>
              <a:t>缓冲区</a:t>
            </a:r>
            <a:r>
              <a:rPr lang="en-US" altLang="zh-CN" sz="2200" b="1" dirty="0">
                <a:latin typeface="宋体" panose="02010600030101010101" pitchFamily="2" charset="-122"/>
              </a:rPr>
              <a:t>/</a:t>
            </a:r>
            <a:r>
              <a:rPr lang="zh-CN" altLang="en-US" sz="2200" b="1" dirty="0">
                <a:latin typeface="宋体" panose="02010600030101010101" pitchFamily="2" charset="-122"/>
              </a:rPr>
              <a:t>输出通道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     </a:t>
            </a:r>
            <a:r>
              <a:rPr lang="zh-CN" altLang="en-US" dirty="0">
                <a:latin typeface="宋体" panose="02010600030101010101" pitchFamily="2" charset="-122"/>
              </a:rPr>
              <a:t>└</a:t>
            </a:r>
            <a:r>
              <a:rPr lang="zh-CN" altLang="en-US" b="1" dirty="0">
                <a:latin typeface="宋体" panose="02010600030101010101" pitchFamily="2" charset="-122"/>
              </a:rPr>
              <a:t>←解包时条件①已满足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  ①缓冲区</a:t>
            </a:r>
            <a:r>
              <a:rPr lang="en-US" altLang="zh-CN" sz="2200" b="1" dirty="0">
                <a:latin typeface="宋体" panose="02010600030101010101" pitchFamily="2" charset="-122"/>
              </a:rPr>
              <a:t>/</a:t>
            </a:r>
            <a:r>
              <a:rPr lang="zh-CN" altLang="en-US" sz="2200" b="1" dirty="0">
                <a:latin typeface="宋体" panose="02010600030101010101" pitchFamily="2" charset="-122"/>
              </a:rPr>
              <a:t>通道的</a:t>
            </a:r>
            <a:r>
              <a:rPr lang="zh-CN" altLang="en-US" sz="2200" b="1" u="sng" dirty="0">
                <a:latin typeface="宋体" panose="02010600030101010101" pitchFamily="2" charset="-122"/>
              </a:rPr>
              <a:t>分配</a:t>
            </a:r>
            <a:r>
              <a:rPr lang="zh-CN" altLang="en-US" sz="2200" b="1" dirty="0">
                <a:latin typeface="宋体" panose="02010600030101010101" pitchFamily="2" charset="-122"/>
              </a:rPr>
              <a:t> ②被拒绝包的</a:t>
            </a:r>
            <a:r>
              <a:rPr lang="zh-CN" altLang="en-US" sz="2200" b="1" u="sng" dirty="0">
                <a:latin typeface="宋体" panose="02010600030101010101" pitchFamily="2" charset="-122"/>
              </a:rPr>
              <a:t>处理</a:t>
            </a:r>
            <a:endParaRPr lang="en-US" altLang="zh-CN" sz="2200" b="1" u="sng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有</a:t>
            </a:r>
            <a:r>
              <a:rPr lang="en-US" altLang="zh-CN" sz="2200" b="1" dirty="0">
                <a:latin typeface="宋体" panose="02010600030101010101" pitchFamily="2" charset="-122"/>
              </a:rPr>
              <a:t>4</a:t>
            </a:r>
            <a:r>
              <a:rPr lang="zh-CN" altLang="en-US" sz="2200" b="1" dirty="0">
                <a:latin typeface="宋体" panose="02010600030101010101" pitchFamily="2" charset="-122"/>
              </a:rPr>
              <a:t>种</a:t>
            </a:r>
            <a:r>
              <a:rPr lang="en-US" altLang="zh-CN" sz="2200" b="1" dirty="0">
                <a:latin typeface="宋体" panose="02010600030101010101" pitchFamily="2" charset="-122"/>
              </a:rPr>
              <a:t>  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假设通道分配给包</a:t>
            </a:r>
            <a:r>
              <a:rPr lang="en-US" altLang="zh-CN" b="1" dirty="0">
                <a:latin typeface="宋体" panose="02010600030101010101" pitchFamily="2" charset="-122"/>
              </a:rPr>
              <a:t>1)</a:t>
            </a:r>
          </a:p>
        </p:txBody>
      </p:sp>
      <p:sp>
        <p:nvSpPr>
          <p:cNvPr id="237" name="Text Box 4"/>
          <p:cNvSpPr txBox="1">
            <a:spLocks noChangeArrowheads="1"/>
          </p:cNvSpPr>
          <p:nvPr/>
        </p:nvSpPr>
        <p:spPr bwMode="auto">
          <a:xfrm>
            <a:off x="2196000" y="4581000"/>
            <a:ext cx="6480720" cy="106343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u="sng" dirty="0">
                <a:latin typeface="宋体" panose="02010600030101010101" pitchFamily="2" charset="-122"/>
              </a:rPr>
              <a:t>短时冲突</a:t>
            </a:r>
            <a:r>
              <a:rPr lang="zh-CN" altLang="en-US" sz="2200" b="1" dirty="0">
                <a:latin typeface="宋体" panose="02010600030101010101" pitchFamily="2" charset="-122"/>
              </a:rPr>
              <a:t>时采用前</a:t>
            </a:r>
            <a:r>
              <a:rPr lang="en-US" altLang="zh-CN" sz="2200" b="1" dirty="0">
                <a:latin typeface="宋体" panose="02010600030101010101" pitchFamily="2" charset="-122"/>
              </a:rPr>
              <a:t>2</a:t>
            </a:r>
            <a:r>
              <a:rPr lang="zh-CN" altLang="en-US" sz="2200" b="1" dirty="0">
                <a:latin typeface="宋体" panose="02010600030101010101" pitchFamily="2" charset="-122"/>
              </a:rPr>
              <a:t>种，</a:t>
            </a:r>
            <a:r>
              <a:rPr lang="zh-CN" altLang="en-US" sz="2200" b="1" u="sng" dirty="0">
                <a:latin typeface="宋体" panose="02010600030101010101" pitchFamily="2" charset="-122"/>
              </a:rPr>
              <a:t>网络拥塞</a:t>
            </a:r>
            <a:r>
              <a:rPr lang="zh-CN" altLang="en-US" sz="2200" b="1" dirty="0">
                <a:latin typeface="宋体" panose="02010600030101010101" pitchFamily="2" charset="-122"/>
              </a:rPr>
              <a:t>时采用</a:t>
            </a:r>
            <a:r>
              <a:rPr lang="en-US" altLang="zh-CN" sz="2200" b="1" dirty="0">
                <a:latin typeface="宋体" panose="02010600030101010101" pitchFamily="2" charset="-122"/>
              </a:rPr>
              <a:t>(4)</a:t>
            </a:r>
          </a:p>
          <a:p>
            <a:pPr>
              <a:lnSpc>
                <a:spcPct val="10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         </a:t>
            </a:r>
            <a:r>
              <a:rPr lang="zh-CN" altLang="en-US" dirty="0">
                <a:latin typeface="宋体" panose="02010600030101010101" pitchFamily="2" charset="-122"/>
              </a:rPr>
              <a:t>├</a:t>
            </a:r>
            <a:r>
              <a:rPr lang="zh-CN" altLang="en-US" b="1" dirty="0">
                <a:latin typeface="宋体" panose="02010600030101010101" pitchFamily="2" charset="-122"/>
              </a:rPr>
              <a:t>←如</a:t>
            </a:r>
            <a:r>
              <a:rPr lang="zh-CN" altLang="en-US" b="1" u="sng" dirty="0">
                <a:latin typeface="宋体" panose="02010600030101010101" pitchFamily="2" charset="-122"/>
              </a:rPr>
              <a:t>存储转发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zh-CN" altLang="en-US" b="1" u="sng" dirty="0">
                <a:latin typeface="宋体" panose="02010600030101010101" pitchFamily="2" charset="-122"/>
              </a:rPr>
              <a:t>虚拟直通</a:t>
            </a:r>
            <a:r>
              <a:rPr lang="zh-CN" altLang="en-US" b="1" dirty="0">
                <a:latin typeface="宋体" panose="02010600030101010101" pitchFamily="2" charset="-122"/>
              </a:rPr>
              <a:t>采用</a:t>
            </a:r>
            <a:r>
              <a:rPr lang="en-US" altLang="zh-CN" b="1" dirty="0">
                <a:latin typeface="宋体" panose="02010600030101010101" pitchFamily="2" charset="-122"/>
              </a:rPr>
              <a:t>(1)</a:t>
            </a: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            </a:t>
            </a:r>
            <a:r>
              <a:rPr lang="zh-CN" altLang="en-US" dirty="0">
                <a:latin typeface="宋体" panose="02010600030101010101" pitchFamily="2" charset="-122"/>
              </a:rPr>
              <a:t>└</a:t>
            </a:r>
            <a:r>
              <a:rPr lang="zh-CN" altLang="en-US" b="1" dirty="0">
                <a:latin typeface="宋体" panose="02010600030101010101" pitchFamily="2" charset="-122"/>
              </a:rPr>
              <a:t>←</a:t>
            </a:r>
            <a:r>
              <a:rPr lang="en-US" altLang="zh-CN" b="1" dirty="0">
                <a:latin typeface="宋体" panose="02010600030101010101" pitchFamily="2" charset="-122"/>
              </a:rPr>
              <a:t>  </a:t>
            </a:r>
            <a:r>
              <a:rPr lang="zh-CN" altLang="en-US" b="1" u="sng" dirty="0">
                <a:latin typeface="宋体" panose="02010600030101010101" pitchFamily="2" charset="-122"/>
              </a:rPr>
              <a:t>虫蚀寻径</a:t>
            </a:r>
            <a:r>
              <a:rPr lang="zh-CN" altLang="en-US" b="1" dirty="0">
                <a:latin typeface="宋体" panose="02010600030101010101" pitchFamily="2" charset="-122"/>
              </a:rPr>
              <a:t>采用</a:t>
            </a:r>
            <a:r>
              <a:rPr lang="en-US" altLang="zh-CN" b="1" dirty="0">
                <a:latin typeface="宋体" panose="02010600030101010101" pitchFamily="2" charset="-122"/>
              </a:rPr>
              <a:t>(2)</a:t>
            </a:r>
          </a:p>
        </p:txBody>
      </p:sp>
      <p:sp>
        <p:nvSpPr>
          <p:cNvPr id="247" name="线形标注 2 246"/>
          <p:cNvSpPr/>
          <p:nvPr/>
        </p:nvSpPr>
        <p:spPr bwMode="auto">
          <a:xfrm>
            <a:off x="5220000" y="4293000"/>
            <a:ext cx="1152000" cy="252694"/>
          </a:xfrm>
          <a:prstGeom prst="borderCallout2">
            <a:avLst>
              <a:gd name="adj1" fmla="val 49706"/>
              <a:gd name="adj2" fmla="val 100024"/>
              <a:gd name="adj3" fmla="val 50947"/>
              <a:gd name="adj4" fmla="val 111826"/>
              <a:gd name="adj5" fmla="val -42871"/>
              <a:gd name="adj6" fmla="val 120252"/>
            </a:avLst>
          </a:prstGeom>
          <a:noFill/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/>
          <a:lstStyle/>
          <a:p>
            <a:pPr algn="ctr">
              <a:lnSpc>
                <a:spcPct val="90000"/>
              </a:lnSpc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需高层支持</a:t>
            </a:r>
          </a:p>
        </p:txBody>
      </p: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244E8D94-303A-49D4-BFE1-32AFD86B667A}"/>
              </a:ext>
            </a:extLst>
          </p:cNvPr>
          <p:cNvGrpSpPr/>
          <p:nvPr/>
        </p:nvGrpSpPr>
        <p:grpSpPr>
          <a:xfrm>
            <a:off x="467527" y="2781136"/>
            <a:ext cx="2376794" cy="1439864"/>
            <a:chOff x="467527" y="2592136"/>
            <a:chExt cx="2376794" cy="1439864"/>
          </a:xfrm>
        </p:grpSpPr>
        <p:sp>
          <p:nvSpPr>
            <p:cNvPr id="192" name="Rectangle 360">
              <a:extLst>
                <a:ext uri="{FF2B5EF4-FFF2-40B4-BE49-F238E27FC236}">
                  <a16:creationId xmlns:a16="http://schemas.microsoft.com/office/drawing/2014/main" id="{7416ABAB-EE6B-4777-8087-0DA8C0763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568" y="2592136"/>
              <a:ext cx="1872000" cy="1151992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" name="Text Box 363">
              <a:extLst>
                <a:ext uri="{FF2B5EF4-FFF2-40B4-BE49-F238E27FC236}">
                  <a16:creationId xmlns:a16="http://schemas.microsoft.com/office/drawing/2014/main" id="{A388D421-3501-47F0-873A-2FC329422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528" y="2593710"/>
              <a:ext cx="360040" cy="21431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+mn-ea"/>
                  <a:ea typeface="+mn-ea"/>
                </a:rPr>
                <a:t>包</a:t>
              </a:r>
              <a:r>
                <a:rPr lang="en-US" altLang="zh-CN" sz="1400" b="1" dirty="0">
                  <a:latin typeface="+mn-ea"/>
                  <a:ea typeface="+mn-ea"/>
                </a:rPr>
                <a:t>1</a:t>
              </a:r>
              <a:endParaRPr lang="zh-CN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221" name="Rectangle 370">
              <a:extLst>
                <a:ext uri="{FF2B5EF4-FFF2-40B4-BE49-F238E27FC236}">
                  <a16:creationId xmlns:a16="http://schemas.microsoft.com/office/drawing/2014/main" id="{58914F12-321E-46ED-98A9-34D0601E9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000" y="2736000"/>
              <a:ext cx="144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22" name="直接连接符 221">
              <a:extLst>
                <a:ext uri="{FF2B5EF4-FFF2-40B4-BE49-F238E27FC236}">
                  <a16:creationId xmlns:a16="http://schemas.microsoft.com/office/drawing/2014/main" id="{11CEAE86-E2EC-476F-ABD3-982B278F45A1}"/>
                </a:ext>
              </a:extLst>
            </p:cNvPr>
            <p:cNvCxnSpPr/>
            <p:nvPr/>
          </p:nvCxnSpPr>
          <p:spPr bwMode="auto">
            <a:xfrm>
              <a:off x="1080000" y="2806436"/>
              <a:ext cx="900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4" name="直接连接符 223">
              <a:extLst>
                <a:ext uri="{FF2B5EF4-FFF2-40B4-BE49-F238E27FC236}">
                  <a16:creationId xmlns:a16="http://schemas.microsoft.com/office/drawing/2014/main" id="{5CC19262-ADCB-4AE8-8A9D-271BE8D65E9E}"/>
                </a:ext>
              </a:extLst>
            </p:cNvPr>
            <p:cNvCxnSpPr/>
            <p:nvPr/>
          </p:nvCxnSpPr>
          <p:spPr bwMode="auto">
            <a:xfrm>
              <a:off x="827567" y="2806436"/>
              <a:ext cx="10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5" name="直接连接符 224">
              <a:extLst>
                <a:ext uri="{FF2B5EF4-FFF2-40B4-BE49-F238E27FC236}">
                  <a16:creationId xmlns:a16="http://schemas.microsoft.com/office/drawing/2014/main" id="{B2A96721-9DA4-4F82-9BF2-026A2856D930}"/>
                </a:ext>
              </a:extLst>
            </p:cNvPr>
            <p:cNvCxnSpPr/>
            <p:nvPr/>
          </p:nvCxnSpPr>
          <p:spPr bwMode="auto">
            <a:xfrm>
              <a:off x="827567" y="3168064"/>
              <a:ext cx="10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6" name="直接连接符 225">
              <a:extLst>
                <a:ext uri="{FF2B5EF4-FFF2-40B4-BE49-F238E27FC236}">
                  <a16:creationId xmlns:a16="http://schemas.microsoft.com/office/drawing/2014/main" id="{C041EA4C-FBBE-422E-8E82-523893DE91DC}"/>
                </a:ext>
              </a:extLst>
            </p:cNvPr>
            <p:cNvCxnSpPr/>
            <p:nvPr/>
          </p:nvCxnSpPr>
          <p:spPr bwMode="auto">
            <a:xfrm flipV="1">
              <a:off x="467528" y="3168064"/>
              <a:ext cx="359999" cy="91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27" name="直接连接符 226">
              <a:extLst>
                <a:ext uri="{FF2B5EF4-FFF2-40B4-BE49-F238E27FC236}">
                  <a16:creationId xmlns:a16="http://schemas.microsoft.com/office/drawing/2014/main" id="{F56FEA60-A5A8-47C6-821D-021D129219C1}"/>
                </a:ext>
              </a:extLst>
            </p:cNvPr>
            <p:cNvCxnSpPr/>
            <p:nvPr/>
          </p:nvCxnSpPr>
          <p:spPr bwMode="auto">
            <a:xfrm flipV="1">
              <a:off x="467527" y="2808024"/>
              <a:ext cx="360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228" name="Rectangle 370">
              <a:extLst>
                <a:ext uri="{FF2B5EF4-FFF2-40B4-BE49-F238E27FC236}">
                  <a16:creationId xmlns:a16="http://schemas.microsoft.com/office/drawing/2014/main" id="{C522A944-1897-48C7-8222-FBB9C5402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000" y="3096000"/>
              <a:ext cx="144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" name="Rectangle 58">
              <a:extLst>
                <a:ext uri="{FF2B5EF4-FFF2-40B4-BE49-F238E27FC236}">
                  <a16:creationId xmlns:a16="http://schemas.microsoft.com/office/drawing/2014/main" id="{5B6A0A01-DC4D-48AA-A53C-AE59ECB86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000" y="2772000"/>
              <a:ext cx="72000" cy="14400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235" name="Text Box 363">
              <a:extLst>
                <a:ext uri="{FF2B5EF4-FFF2-40B4-BE49-F238E27FC236}">
                  <a16:creationId xmlns:a16="http://schemas.microsoft.com/office/drawing/2014/main" id="{5F9F5965-A9BA-48F6-8E75-DA77CB6CC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528" y="2952040"/>
              <a:ext cx="360040" cy="21431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+mn-ea"/>
                  <a:ea typeface="+mn-ea"/>
                </a:rPr>
                <a:t>包</a:t>
              </a:r>
              <a:r>
                <a:rPr lang="en-US" altLang="zh-CN" sz="1400" b="1" dirty="0">
                  <a:latin typeface="+mn-ea"/>
                  <a:ea typeface="+mn-ea"/>
                </a:rPr>
                <a:t>2</a:t>
              </a:r>
              <a:endParaRPr lang="zh-CN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238" name="Rectangle 58">
              <a:extLst>
                <a:ext uri="{FF2B5EF4-FFF2-40B4-BE49-F238E27FC236}">
                  <a16:creationId xmlns:a16="http://schemas.microsoft.com/office/drawing/2014/main" id="{B3FDECFD-5454-47E7-83F6-23F2FE387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000" y="3131616"/>
              <a:ext cx="72000" cy="14400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239" name="Rectangle 370">
              <a:extLst>
                <a:ext uri="{FF2B5EF4-FFF2-40B4-BE49-F238E27FC236}">
                  <a16:creationId xmlns:a16="http://schemas.microsoft.com/office/drawing/2014/main" id="{E61B609C-D29A-4260-A8B8-FF5098C09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000" y="3492000"/>
              <a:ext cx="864000" cy="180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/>
                <a:t>包缓冲区</a:t>
              </a:r>
            </a:p>
          </p:txBody>
        </p:sp>
        <p:cxnSp>
          <p:nvCxnSpPr>
            <p:cNvPr id="240" name="直接连接符 239">
              <a:extLst>
                <a:ext uri="{FF2B5EF4-FFF2-40B4-BE49-F238E27FC236}">
                  <a16:creationId xmlns:a16="http://schemas.microsoft.com/office/drawing/2014/main" id="{AD3713D1-57BE-483B-A6CB-5773F3A6DFEC}"/>
                </a:ext>
              </a:extLst>
            </p:cNvPr>
            <p:cNvCxnSpPr/>
            <p:nvPr/>
          </p:nvCxnSpPr>
          <p:spPr bwMode="auto">
            <a:xfrm>
              <a:off x="1728000" y="3168064"/>
              <a:ext cx="252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1" name="直接连接符 240">
              <a:extLst>
                <a:ext uri="{FF2B5EF4-FFF2-40B4-BE49-F238E27FC236}">
                  <a16:creationId xmlns:a16="http://schemas.microsoft.com/office/drawing/2014/main" id="{AFA1D18E-EC81-447A-A3A6-654554289F37}"/>
                </a:ext>
              </a:extLst>
            </p:cNvPr>
            <p:cNvCxnSpPr/>
            <p:nvPr/>
          </p:nvCxnSpPr>
          <p:spPr bwMode="auto">
            <a:xfrm>
              <a:off x="1080000" y="3166476"/>
              <a:ext cx="50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4" name="直接连接符 243">
              <a:extLst>
                <a:ext uri="{FF2B5EF4-FFF2-40B4-BE49-F238E27FC236}">
                  <a16:creationId xmlns:a16="http://schemas.microsoft.com/office/drawing/2014/main" id="{4206C7F8-E6EB-44C0-BE01-75D90770360B}"/>
                </a:ext>
              </a:extLst>
            </p:cNvPr>
            <p:cNvCxnSpPr/>
            <p:nvPr/>
          </p:nvCxnSpPr>
          <p:spPr bwMode="auto">
            <a:xfrm>
              <a:off x="1152000" y="3168522"/>
              <a:ext cx="0" cy="32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5" name="直接连接符 244">
              <a:extLst>
                <a:ext uri="{FF2B5EF4-FFF2-40B4-BE49-F238E27FC236}">
                  <a16:creationId xmlns:a16="http://schemas.microsoft.com/office/drawing/2014/main" id="{913C42FB-BB55-40A2-B5E4-F3E5E5EFF652}"/>
                </a:ext>
              </a:extLst>
            </p:cNvPr>
            <p:cNvCxnSpPr/>
            <p:nvPr/>
          </p:nvCxnSpPr>
          <p:spPr bwMode="auto">
            <a:xfrm flipH="1" flipV="1">
              <a:off x="1368000" y="3312104"/>
              <a:ext cx="40" cy="18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6" name="Rectangle 370">
              <a:extLst>
                <a:ext uri="{FF2B5EF4-FFF2-40B4-BE49-F238E27FC236}">
                  <a16:creationId xmlns:a16="http://schemas.microsoft.com/office/drawing/2014/main" id="{55E7105B-5CE3-4243-A18F-E14C69E56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000" y="3096088"/>
              <a:ext cx="144000" cy="28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vert="eaVert" wrap="none" anchor="ctr"/>
            <a:lstStyle/>
            <a:p>
              <a:pPr>
                <a:lnSpc>
                  <a:spcPct val="80000"/>
                </a:lnSpc>
              </a:pPr>
              <a:r>
                <a:rPr lang="en-US" altLang="zh-CN" sz="1100" dirty="0">
                  <a:latin typeface="+mn-ea"/>
                  <a:ea typeface="+mn-ea"/>
                </a:rPr>
                <a:t>MUX</a:t>
              </a:r>
              <a:endParaRPr lang="zh-CN" altLang="en-US" sz="1100" dirty="0">
                <a:latin typeface="+mn-ea"/>
                <a:ea typeface="+mn-ea"/>
              </a:endParaRPr>
            </a:p>
          </p:txBody>
        </p:sp>
        <p:cxnSp>
          <p:nvCxnSpPr>
            <p:cNvPr id="249" name="直接连接符 248">
              <a:extLst>
                <a:ext uri="{FF2B5EF4-FFF2-40B4-BE49-F238E27FC236}">
                  <a16:creationId xmlns:a16="http://schemas.microsoft.com/office/drawing/2014/main" id="{3EE5364B-09A5-435A-A96A-8396F7EE4F19}"/>
                </a:ext>
              </a:extLst>
            </p:cNvPr>
            <p:cNvCxnSpPr/>
            <p:nvPr/>
          </p:nvCxnSpPr>
          <p:spPr bwMode="auto">
            <a:xfrm>
              <a:off x="1368000" y="3310492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50" name="Text Box 363">
              <a:extLst>
                <a:ext uri="{FF2B5EF4-FFF2-40B4-BE49-F238E27FC236}">
                  <a16:creationId xmlns:a16="http://schemas.microsoft.com/office/drawing/2014/main" id="{9AD00267-0C24-467B-9E77-89973E8106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000" y="3240000"/>
              <a:ext cx="180000" cy="144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100" b="1" dirty="0">
                  <a:solidFill>
                    <a:schemeClr val="accent2"/>
                  </a:solidFill>
                  <a:latin typeface="+mn-ea"/>
                  <a:ea typeface="+mn-ea"/>
                </a:rPr>
                <a:t>①</a:t>
              </a:r>
            </a:p>
          </p:txBody>
        </p:sp>
        <p:sp>
          <p:nvSpPr>
            <p:cNvPr id="251" name="Text Box 363">
              <a:extLst>
                <a:ext uri="{FF2B5EF4-FFF2-40B4-BE49-F238E27FC236}">
                  <a16:creationId xmlns:a16="http://schemas.microsoft.com/office/drawing/2014/main" id="{AECCD75C-FA04-45C0-9DAD-6037B7C764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8000" y="3348000"/>
              <a:ext cx="180000" cy="144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100" b="1" dirty="0">
                  <a:solidFill>
                    <a:schemeClr val="accent2"/>
                  </a:solidFill>
                  <a:latin typeface="+mn-ea"/>
                  <a:ea typeface="+mn-ea"/>
                </a:rPr>
                <a:t>②</a:t>
              </a:r>
            </a:p>
          </p:txBody>
        </p:sp>
        <p:sp>
          <p:nvSpPr>
            <p:cNvPr id="252" name="Text Box 363">
              <a:extLst>
                <a:ext uri="{FF2B5EF4-FFF2-40B4-BE49-F238E27FC236}">
                  <a16:creationId xmlns:a16="http://schemas.microsoft.com/office/drawing/2014/main" id="{08892166-47AC-4E79-BB0E-78C6509BD2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8000" y="2664000"/>
              <a:ext cx="180000" cy="144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100" b="1" dirty="0">
                  <a:solidFill>
                    <a:schemeClr val="accent2"/>
                  </a:solidFill>
                  <a:latin typeface="+mn-ea"/>
                  <a:ea typeface="+mn-ea"/>
                </a:rPr>
                <a:t>①</a:t>
              </a:r>
            </a:p>
          </p:txBody>
        </p:sp>
        <p:sp>
          <p:nvSpPr>
            <p:cNvPr id="253" name="Text Box 363">
              <a:extLst>
                <a:ext uri="{FF2B5EF4-FFF2-40B4-BE49-F238E27FC236}">
                  <a16:creationId xmlns:a16="http://schemas.microsoft.com/office/drawing/2014/main" id="{9CDD4A83-8911-4D96-8DCE-3E3E0E14B5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6000" y="3780000"/>
              <a:ext cx="1656000" cy="252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>
                  <a:latin typeface="+mn-ea"/>
                  <a:ea typeface="+mn-ea"/>
                </a:rPr>
                <a:t>(1)</a:t>
              </a:r>
              <a:r>
                <a:rPr lang="zh-CN" altLang="en-US" b="1" dirty="0">
                  <a:latin typeface="+mn-ea"/>
                  <a:ea typeface="+mn-ea"/>
                </a:rPr>
                <a:t>存储后转发</a:t>
              </a:r>
            </a:p>
          </p:txBody>
        </p:sp>
        <p:cxnSp>
          <p:nvCxnSpPr>
            <p:cNvPr id="254" name="直接连接符 253">
              <a:extLst>
                <a:ext uri="{FF2B5EF4-FFF2-40B4-BE49-F238E27FC236}">
                  <a16:creationId xmlns:a16="http://schemas.microsoft.com/office/drawing/2014/main" id="{EF6C705E-8F7C-485B-9D03-08AC277BFDBF}"/>
                </a:ext>
              </a:extLst>
            </p:cNvPr>
            <p:cNvCxnSpPr/>
            <p:nvPr/>
          </p:nvCxnSpPr>
          <p:spPr bwMode="auto">
            <a:xfrm flipH="1" flipV="1">
              <a:off x="468000" y="2880000"/>
              <a:ext cx="360000" cy="85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55" name="直接连接符 254">
              <a:extLst>
                <a:ext uri="{FF2B5EF4-FFF2-40B4-BE49-F238E27FC236}">
                  <a16:creationId xmlns:a16="http://schemas.microsoft.com/office/drawing/2014/main" id="{1AA2C382-A4EB-4A97-86E0-A5EDF15BFF60}"/>
                </a:ext>
              </a:extLst>
            </p:cNvPr>
            <p:cNvCxnSpPr/>
            <p:nvPr/>
          </p:nvCxnSpPr>
          <p:spPr bwMode="auto">
            <a:xfrm flipH="1" flipV="1">
              <a:off x="468000" y="3240000"/>
              <a:ext cx="360000" cy="85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256" name="Text Box 361">
              <a:extLst>
                <a:ext uri="{FF2B5EF4-FFF2-40B4-BE49-F238E27FC236}">
                  <a16:creationId xmlns:a16="http://schemas.microsoft.com/office/drawing/2014/main" id="{3219D84C-5EBC-446D-BDB0-203E1772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0000" y="2736072"/>
              <a:ext cx="288000" cy="50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600" b="1" dirty="0"/>
            </a:p>
          </p:txBody>
        </p:sp>
        <p:cxnSp>
          <p:nvCxnSpPr>
            <p:cNvPr id="257" name="直接连接符 256">
              <a:extLst>
                <a:ext uri="{FF2B5EF4-FFF2-40B4-BE49-F238E27FC236}">
                  <a16:creationId xmlns:a16="http://schemas.microsoft.com/office/drawing/2014/main" id="{03DA8330-7423-4E2E-A912-2C5C2A176A10}"/>
                </a:ext>
              </a:extLst>
            </p:cNvPr>
            <p:cNvCxnSpPr/>
            <p:nvPr/>
          </p:nvCxnSpPr>
          <p:spPr bwMode="auto">
            <a:xfrm>
              <a:off x="2268055" y="2808021"/>
              <a:ext cx="180000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8" name="直接连接符 257">
              <a:extLst>
                <a:ext uri="{FF2B5EF4-FFF2-40B4-BE49-F238E27FC236}">
                  <a16:creationId xmlns:a16="http://schemas.microsoft.com/office/drawing/2014/main" id="{1D3A8439-CC06-4600-AE6A-8B7856E7A2EB}"/>
                </a:ext>
              </a:extLst>
            </p:cNvPr>
            <p:cNvCxnSpPr/>
            <p:nvPr/>
          </p:nvCxnSpPr>
          <p:spPr bwMode="auto">
            <a:xfrm>
              <a:off x="2628071" y="2806436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259" name="Rectangle 370">
              <a:extLst>
                <a:ext uri="{FF2B5EF4-FFF2-40B4-BE49-F238E27FC236}">
                  <a16:creationId xmlns:a16="http://schemas.microsoft.com/office/drawing/2014/main" id="{BE78D266-7765-41C0-A907-7D833FD5D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321" y="2736000"/>
              <a:ext cx="180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lIns="0" tIns="10800" rIns="0" bIns="10800" anchor="ctr"/>
            <a:lstStyle/>
            <a:p>
              <a:r>
                <a:rPr lang="zh-CN" altLang="en-US" sz="1400" dirty="0"/>
                <a:t>片</a:t>
              </a:r>
            </a:p>
          </p:txBody>
        </p:sp>
        <p:cxnSp>
          <p:nvCxnSpPr>
            <p:cNvPr id="260" name="直接连接符 259">
              <a:extLst>
                <a:ext uri="{FF2B5EF4-FFF2-40B4-BE49-F238E27FC236}">
                  <a16:creationId xmlns:a16="http://schemas.microsoft.com/office/drawing/2014/main" id="{3FADF1C4-2FBE-4936-BA02-D99FCEB1D9F0}"/>
                </a:ext>
              </a:extLst>
            </p:cNvPr>
            <p:cNvCxnSpPr/>
            <p:nvPr/>
          </p:nvCxnSpPr>
          <p:spPr bwMode="auto">
            <a:xfrm>
              <a:off x="2268055" y="3168064"/>
              <a:ext cx="180000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1" name="直接连接符 260">
              <a:extLst>
                <a:ext uri="{FF2B5EF4-FFF2-40B4-BE49-F238E27FC236}">
                  <a16:creationId xmlns:a16="http://schemas.microsoft.com/office/drawing/2014/main" id="{A5760CA0-3154-4F6D-B968-FFC062F55AAF}"/>
                </a:ext>
              </a:extLst>
            </p:cNvPr>
            <p:cNvCxnSpPr/>
            <p:nvPr/>
          </p:nvCxnSpPr>
          <p:spPr bwMode="auto">
            <a:xfrm>
              <a:off x="2628071" y="3168064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262" name="Rectangle 370">
              <a:extLst>
                <a:ext uri="{FF2B5EF4-FFF2-40B4-BE49-F238E27FC236}">
                  <a16:creationId xmlns:a16="http://schemas.microsoft.com/office/drawing/2014/main" id="{0420EE38-A336-499F-845D-313B52FFB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321" y="3097766"/>
              <a:ext cx="180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63" name="直接连接符 262">
              <a:extLst>
                <a:ext uri="{FF2B5EF4-FFF2-40B4-BE49-F238E27FC236}">
                  <a16:creationId xmlns:a16="http://schemas.microsoft.com/office/drawing/2014/main" id="{82653F87-7BB2-42EA-A92B-08DB9C692214}"/>
                </a:ext>
              </a:extLst>
            </p:cNvPr>
            <p:cNvCxnSpPr/>
            <p:nvPr/>
          </p:nvCxnSpPr>
          <p:spPr bwMode="auto">
            <a:xfrm>
              <a:off x="1980000" y="2808024"/>
              <a:ext cx="288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264" name="直接连接符 263">
              <a:extLst>
                <a:ext uri="{FF2B5EF4-FFF2-40B4-BE49-F238E27FC236}">
                  <a16:creationId xmlns:a16="http://schemas.microsoft.com/office/drawing/2014/main" id="{48855C7F-7B91-4036-A424-FDE423914D6D}"/>
                </a:ext>
              </a:extLst>
            </p:cNvPr>
            <p:cNvCxnSpPr/>
            <p:nvPr/>
          </p:nvCxnSpPr>
          <p:spPr bwMode="auto">
            <a:xfrm flipV="1">
              <a:off x="1980017" y="2836609"/>
              <a:ext cx="288000" cy="34461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265" name="直接连接符 264">
              <a:extLst>
                <a:ext uri="{FF2B5EF4-FFF2-40B4-BE49-F238E27FC236}">
                  <a16:creationId xmlns:a16="http://schemas.microsoft.com/office/drawing/2014/main" id="{9B0E8935-F64C-453E-B62D-05B6E60ACDBA}"/>
                </a:ext>
              </a:extLst>
            </p:cNvPr>
            <p:cNvCxnSpPr/>
            <p:nvPr/>
          </p:nvCxnSpPr>
          <p:spPr bwMode="auto">
            <a:xfrm flipH="1" flipV="1">
              <a:off x="2700321" y="2880000"/>
              <a:ext cx="144000" cy="85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66" name="直接连接符 265">
              <a:extLst>
                <a:ext uri="{FF2B5EF4-FFF2-40B4-BE49-F238E27FC236}">
                  <a16:creationId xmlns:a16="http://schemas.microsoft.com/office/drawing/2014/main" id="{EDB8DC55-0CA3-4A11-95E2-DA38EF53D8AC}"/>
                </a:ext>
              </a:extLst>
            </p:cNvPr>
            <p:cNvCxnSpPr/>
            <p:nvPr/>
          </p:nvCxnSpPr>
          <p:spPr bwMode="auto">
            <a:xfrm flipH="1" flipV="1">
              <a:off x="2700321" y="3240000"/>
              <a:ext cx="144000" cy="85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267" name="Text Box 363">
              <a:extLst>
                <a:ext uri="{FF2B5EF4-FFF2-40B4-BE49-F238E27FC236}">
                  <a16:creationId xmlns:a16="http://schemas.microsoft.com/office/drawing/2014/main" id="{EF33C996-8639-4F30-8281-7BECB81258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000" y="3024000"/>
              <a:ext cx="180000" cy="144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100" b="1" dirty="0">
                  <a:solidFill>
                    <a:schemeClr val="accent2"/>
                  </a:solidFill>
                  <a:latin typeface="+mn-ea"/>
                  <a:ea typeface="+mn-ea"/>
                </a:rPr>
                <a:t>②</a:t>
              </a:r>
            </a:p>
          </p:txBody>
        </p:sp>
      </p:grpSp>
      <p:grpSp>
        <p:nvGrpSpPr>
          <p:cNvPr id="268" name="组合 267">
            <a:extLst>
              <a:ext uri="{FF2B5EF4-FFF2-40B4-BE49-F238E27FC236}">
                <a16:creationId xmlns:a16="http://schemas.microsoft.com/office/drawing/2014/main" id="{365F7B9E-EF79-4891-BFC0-8343A86D910D}"/>
              </a:ext>
            </a:extLst>
          </p:cNvPr>
          <p:cNvGrpSpPr/>
          <p:nvPr/>
        </p:nvGrpSpPr>
        <p:grpSpPr>
          <a:xfrm>
            <a:off x="3096000" y="2781000"/>
            <a:ext cx="1764000" cy="1440000"/>
            <a:chOff x="3168000" y="2592000"/>
            <a:chExt cx="1764000" cy="1440000"/>
          </a:xfrm>
        </p:grpSpPr>
        <p:sp>
          <p:nvSpPr>
            <p:cNvPr id="298" name="Text Box 107">
              <a:extLst>
                <a:ext uri="{FF2B5EF4-FFF2-40B4-BE49-F238E27FC236}">
                  <a16:creationId xmlns:a16="http://schemas.microsoft.com/office/drawing/2014/main" id="{31136FFC-0165-434F-8BF9-9E1A86617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4000" y="3240000"/>
              <a:ext cx="324000" cy="180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dirty="0">
                  <a:solidFill>
                    <a:schemeClr val="accent2"/>
                  </a:solidFill>
                  <a:latin typeface="+mn-ea"/>
                  <a:ea typeface="+mn-ea"/>
                </a:rPr>
                <a:t>①</a:t>
              </a:r>
              <a:r>
                <a:rPr lang="en-US" altLang="zh-CN" sz="12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×</a:t>
              </a:r>
            </a:p>
          </p:txBody>
        </p:sp>
        <p:sp>
          <p:nvSpPr>
            <p:cNvPr id="269" name="Rectangle 360">
              <a:extLst>
                <a:ext uri="{FF2B5EF4-FFF2-40B4-BE49-F238E27FC236}">
                  <a16:creationId xmlns:a16="http://schemas.microsoft.com/office/drawing/2014/main" id="{D860BF26-DE8B-499C-82E9-7844BD7F5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8000" y="2592000"/>
              <a:ext cx="1260000" cy="1151992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0" name="Text Box 361">
              <a:extLst>
                <a:ext uri="{FF2B5EF4-FFF2-40B4-BE49-F238E27FC236}">
                  <a16:creationId xmlns:a16="http://schemas.microsoft.com/office/drawing/2014/main" id="{B73D76CD-8A54-41E9-B137-83900EF32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8000" y="2735936"/>
              <a:ext cx="288000" cy="50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600" b="1" dirty="0"/>
            </a:p>
          </p:txBody>
        </p:sp>
        <p:sp>
          <p:nvSpPr>
            <p:cNvPr id="271" name="Text Box 363">
              <a:extLst>
                <a:ext uri="{FF2B5EF4-FFF2-40B4-BE49-F238E27FC236}">
                  <a16:creationId xmlns:a16="http://schemas.microsoft.com/office/drawing/2014/main" id="{C0B1F928-1B9C-4E06-B195-6CDE0F5BA0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000" y="2593574"/>
              <a:ext cx="360040" cy="21431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+mn-ea"/>
                  <a:ea typeface="+mn-ea"/>
                </a:rPr>
                <a:t>包</a:t>
              </a:r>
              <a:r>
                <a:rPr lang="en-US" altLang="zh-CN" sz="1400" b="1" dirty="0">
                  <a:latin typeface="+mn-ea"/>
                  <a:ea typeface="+mn-ea"/>
                </a:rPr>
                <a:t>1</a:t>
              </a:r>
              <a:endParaRPr lang="zh-CN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272" name="Rectangle 370">
              <a:extLst>
                <a:ext uri="{FF2B5EF4-FFF2-40B4-BE49-F238E27FC236}">
                  <a16:creationId xmlns:a16="http://schemas.microsoft.com/office/drawing/2014/main" id="{123699E1-55AE-4150-BF59-F5C450D34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915" y="2736000"/>
              <a:ext cx="144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73" name="直接连接符 272">
              <a:extLst>
                <a:ext uri="{FF2B5EF4-FFF2-40B4-BE49-F238E27FC236}">
                  <a16:creationId xmlns:a16="http://schemas.microsoft.com/office/drawing/2014/main" id="{DA61FA85-D5E3-4D56-A33F-4A3982581930}"/>
                </a:ext>
              </a:extLst>
            </p:cNvPr>
            <p:cNvCxnSpPr/>
            <p:nvPr/>
          </p:nvCxnSpPr>
          <p:spPr bwMode="auto">
            <a:xfrm>
              <a:off x="3779890" y="2806300"/>
              <a:ext cx="28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4" name="直接连接符 273">
              <a:extLst>
                <a:ext uri="{FF2B5EF4-FFF2-40B4-BE49-F238E27FC236}">
                  <a16:creationId xmlns:a16="http://schemas.microsoft.com/office/drawing/2014/main" id="{D4F1F908-96D5-401B-8606-14AEDC8600EE}"/>
                </a:ext>
              </a:extLst>
            </p:cNvPr>
            <p:cNvCxnSpPr/>
            <p:nvPr/>
          </p:nvCxnSpPr>
          <p:spPr bwMode="auto">
            <a:xfrm>
              <a:off x="3528000" y="2806300"/>
              <a:ext cx="10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5" name="直接连接符 274">
              <a:extLst>
                <a:ext uri="{FF2B5EF4-FFF2-40B4-BE49-F238E27FC236}">
                  <a16:creationId xmlns:a16="http://schemas.microsoft.com/office/drawing/2014/main" id="{2252336D-AE39-43E1-B2EA-A3C80ADF9513}"/>
                </a:ext>
              </a:extLst>
            </p:cNvPr>
            <p:cNvCxnSpPr/>
            <p:nvPr/>
          </p:nvCxnSpPr>
          <p:spPr bwMode="auto">
            <a:xfrm>
              <a:off x="3528000" y="3167928"/>
              <a:ext cx="10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6" name="直接连接符 275">
              <a:extLst>
                <a:ext uri="{FF2B5EF4-FFF2-40B4-BE49-F238E27FC236}">
                  <a16:creationId xmlns:a16="http://schemas.microsoft.com/office/drawing/2014/main" id="{03E48A84-5464-4B95-85A5-1B2C0FCA1430}"/>
                </a:ext>
              </a:extLst>
            </p:cNvPr>
            <p:cNvCxnSpPr/>
            <p:nvPr/>
          </p:nvCxnSpPr>
          <p:spPr bwMode="auto">
            <a:xfrm flipV="1">
              <a:off x="3168000" y="3167928"/>
              <a:ext cx="359999" cy="91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77" name="直接连接符 276">
              <a:extLst>
                <a:ext uri="{FF2B5EF4-FFF2-40B4-BE49-F238E27FC236}">
                  <a16:creationId xmlns:a16="http://schemas.microsoft.com/office/drawing/2014/main" id="{5450AE54-A379-4D19-A482-11E4DF28A65E}"/>
                </a:ext>
              </a:extLst>
            </p:cNvPr>
            <p:cNvCxnSpPr/>
            <p:nvPr/>
          </p:nvCxnSpPr>
          <p:spPr bwMode="auto">
            <a:xfrm>
              <a:off x="4356000" y="2807885"/>
              <a:ext cx="180000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8" name="直接连接符 277">
              <a:extLst>
                <a:ext uri="{FF2B5EF4-FFF2-40B4-BE49-F238E27FC236}">
                  <a16:creationId xmlns:a16="http://schemas.microsoft.com/office/drawing/2014/main" id="{8310B46A-E6F7-43C4-A8AB-A0764C27DF52}"/>
                </a:ext>
              </a:extLst>
            </p:cNvPr>
            <p:cNvCxnSpPr/>
            <p:nvPr/>
          </p:nvCxnSpPr>
          <p:spPr bwMode="auto">
            <a:xfrm>
              <a:off x="4716000" y="2806300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79" name="直接连接符 278">
              <a:extLst>
                <a:ext uri="{FF2B5EF4-FFF2-40B4-BE49-F238E27FC236}">
                  <a16:creationId xmlns:a16="http://schemas.microsoft.com/office/drawing/2014/main" id="{60E1CD36-9DCA-43E7-BA48-49E79AE656B3}"/>
                </a:ext>
              </a:extLst>
            </p:cNvPr>
            <p:cNvCxnSpPr/>
            <p:nvPr/>
          </p:nvCxnSpPr>
          <p:spPr bwMode="auto">
            <a:xfrm flipV="1">
              <a:off x="3168000" y="2807888"/>
              <a:ext cx="360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280" name="Rectangle 370">
              <a:extLst>
                <a:ext uri="{FF2B5EF4-FFF2-40B4-BE49-F238E27FC236}">
                  <a16:creationId xmlns:a16="http://schemas.microsoft.com/office/drawing/2014/main" id="{A67802F8-9DD1-4DC3-808A-8C5E06E34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6000" y="2736000"/>
              <a:ext cx="180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lIns="0" tIns="10800" rIns="0" bIns="10800" anchor="ctr"/>
            <a:lstStyle/>
            <a:p>
              <a:r>
                <a:rPr lang="zh-CN" altLang="en-US" sz="1400" dirty="0"/>
                <a:t>片</a:t>
              </a:r>
            </a:p>
          </p:txBody>
        </p:sp>
        <p:cxnSp>
          <p:nvCxnSpPr>
            <p:cNvPr id="281" name="直接连接符 280">
              <a:extLst>
                <a:ext uri="{FF2B5EF4-FFF2-40B4-BE49-F238E27FC236}">
                  <a16:creationId xmlns:a16="http://schemas.microsoft.com/office/drawing/2014/main" id="{07B0000C-49D6-44A0-85DE-73BE7E4B0D0E}"/>
                </a:ext>
              </a:extLst>
            </p:cNvPr>
            <p:cNvCxnSpPr/>
            <p:nvPr/>
          </p:nvCxnSpPr>
          <p:spPr bwMode="auto">
            <a:xfrm>
              <a:off x="4356000" y="3167928"/>
              <a:ext cx="180000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82" name="直接连接符 281">
              <a:extLst>
                <a:ext uri="{FF2B5EF4-FFF2-40B4-BE49-F238E27FC236}">
                  <a16:creationId xmlns:a16="http://schemas.microsoft.com/office/drawing/2014/main" id="{1EF0C715-9FDC-4982-A17D-FFBB30335818}"/>
                </a:ext>
              </a:extLst>
            </p:cNvPr>
            <p:cNvCxnSpPr/>
            <p:nvPr/>
          </p:nvCxnSpPr>
          <p:spPr bwMode="auto">
            <a:xfrm>
              <a:off x="4716000" y="3167928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283" name="Rectangle 370">
              <a:extLst>
                <a:ext uri="{FF2B5EF4-FFF2-40B4-BE49-F238E27FC236}">
                  <a16:creationId xmlns:a16="http://schemas.microsoft.com/office/drawing/2014/main" id="{337ABFAC-53E8-4187-875F-FE486DE8B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6000" y="3097630"/>
              <a:ext cx="180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4" name="Rectangle 370">
              <a:extLst>
                <a:ext uri="{FF2B5EF4-FFF2-40B4-BE49-F238E27FC236}">
                  <a16:creationId xmlns:a16="http://schemas.microsoft.com/office/drawing/2014/main" id="{9FC5A62D-6C2C-4450-9CE1-9A8E22A78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915" y="3097630"/>
              <a:ext cx="144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" name="Rectangle 58">
              <a:extLst>
                <a:ext uri="{FF2B5EF4-FFF2-40B4-BE49-F238E27FC236}">
                  <a16:creationId xmlns:a16="http://schemas.microsoft.com/office/drawing/2014/main" id="{6E92A794-2888-48E6-933A-115CD7C9A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7411" y="2772000"/>
              <a:ext cx="72000" cy="14400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286" name="Text Box 363">
              <a:extLst>
                <a:ext uri="{FF2B5EF4-FFF2-40B4-BE49-F238E27FC236}">
                  <a16:creationId xmlns:a16="http://schemas.microsoft.com/office/drawing/2014/main" id="{D6325D7A-98A5-46E2-AC70-621C07AE99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000" y="2951904"/>
              <a:ext cx="360040" cy="21431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+mn-ea"/>
                  <a:ea typeface="+mn-ea"/>
                </a:rPr>
                <a:t>包</a:t>
              </a:r>
              <a:r>
                <a:rPr lang="en-US" altLang="zh-CN" sz="1400" b="1" dirty="0">
                  <a:latin typeface="+mn-ea"/>
                  <a:ea typeface="+mn-ea"/>
                </a:rPr>
                <a:t>2</a:t>
              </a:r>
              <a:endParaRPr lang="zh-CN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287" name="Rectangle 58">
              <a:extLst>
                <a:ext uri="{FF2B5EF4-FFF2-40B4-BE49-F238E27FC236}">
                  <a16:creationId xmlns:a16="http://schemas.microsoft.com/office/drawing/2014/main" id="{35A46AA6-F666-4C72-8E89-17D1BE436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7411" y="3131480"/>
              <a:ext cx="72000" cy="14400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cxnSp>
          <p:nvCxnSpPr>
            <p:cNvPr id="288" name="直接连接符 287">
              <a:extLst>
                <a:ext uri="{FF2B5EF4-FFF2-40B4-BE49-F238E27FC236}">
                  <a16:creationId xmlns:a16="http://schemas.microsoft.com/office/drawing/2014/main" id="{59D8F562-A2C7-48EC-BC82-6A99B35BD4B5}"/>
                </a:ext>
              </a:extLst>
            </p:cNvPr>
            <p:cNvCxnSpPr/>
            <p:nvPr/>
          </p:nvCxnSpPr>
          <p:spPr bwMode="auto">
            <a:xfrm>
              <a:off x="3779889" y="3166340"/>
              <a:ext cx="28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89" name="直接连接符 288">
              <a:extLst>
                <a:ext uri="{FF2B5EF4-FFF2-40B4-BE49-F238E27FC236}">
                  <a16:creationId xmlns:a16="http://schemas.microsoft.com/office/drawing/2014/main" id="{FEC71F0A-FD9A-47EC-AD70-330FBF964CD3}"/>
                </a:ext>
              </a:extLst>
            </p:cNvPr>
            <p:cNvCxnSpPr/>
            <p:nvPr/>
          </p:nvCxnSpPr>
          <p:spPr bwMode="auto">
            <a:xfrm flipV="1">
              <a:off x="4068000" y="2807999"/>
              <a:ext cx="288000" cy="360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290" name="直接连接符 289">
              <a:extLst>
                <a:ext uri="{FF2B5EF4-FFF2-40B4-BE49-F238E27FC236}">
                  <a16:creationId xmlns:a16="http://schemas.microsoft.com/office/drawing/2014/main" id="{29CD3A87-CC8B-4A6D-98BC-D76DE271F3A1}"/>
                </a:ext>
              </a:extLst>
            </p:cNvPr>
            <p:cNvCxnSpPr/>
            <p:nvPr/>
          </p:nvCxnSpPr>
          <p:spPr bwMode="auto">
            <a:xfrm>
              <a:off x="4068000" y="2808024"/>
              <a:ext cx="288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291" name="Text Box 363">
              <a:extLst>
                <a:ext uri="{FF2B5EF4-FFF2-40B4-BE49-F238E27FC236}">
                  <a16:creationId xmlns:a16="http://schemas.microsoft.com/office/drawing/2014/main" id="{EA84FE79-9BA4-4371-9357-051FBEE92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6000" y="2628000"/>
              <a:ext cx="180000" cy="180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dirty="0">
                  <a:solidFill>
                    <a:schemeClr val="accent2"/>
                  </a:solidFill>
                  <a:latin typeface="+mn-ea"/>
                  <a:ea typeface="+mn-ea"/>
                </a:rPr>
                <a:t>①</a:t>
              </a:r>
            </a:p>
          </p:txBody>
        </p:sp>
        <p:sp>
          <p:nvSpPr>
            <p:cNvPr id="292" name="Text Box 363">
              <a:extLst>
                <a:ext uri="{FF2B5EF4-FFF2-40B4-BE49-F238E27FC236}">
                  <a16:creationId xmlns:a16="http://schemas.microsoft.com/office/drawing/2014/main" id="{9A052C94-5531-4D31-B762-75AA7021C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6000" y="3168000"/>
              <a:ext cx="180000" cy="180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dirty="0">
                  <a:solidFill>
                    <a:schemeClr val="accent2"/>
                  </a:solidFill>
                  <a:latin typeface="+mn-ea"/>
                  <a:ea typeface="+mn-ea"/>
                </a:rPr>
                <a:t>②</a:t>
              </a:r>
            </a:p>
          </p:txBody>
        </p:sp>
        <p:sp>
          <p:nvSpPr>
            <p:cNvPr id="293" name="Text Box 363">
              <a:extLst>
                <a:ext uri="{FF2B5EF4-FFF2-40B4-BE49-F238E27FC236}">
                  <a16:creationId xmlns:a16="http://schemas.microsoft.com/office/drawing/2014/main" id="{D21E869A-5A73-4F0B-9003-750747F482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5818" y="3780000"/>
              <a:ext cx="1548000" cy="252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>
                  <a:latin typeface="+mn-ea"/>
                  <a:ea typeface="+mn-ea"/>
                </a:rPr>
                <a:t>(2)</a:t>
              </a:r>
              <a:r>
                <a:rPr lang="zh-CN" altLang="en-US" b="1" dirty="0">
                  <a:latin typeface="+mn-ea"/>
                  <a:ea typeface="+mn-ea"/>
                </a:rPr>
                <a:t>阻塞</a:t>
              </a:r>
            </a:p>
          </p:txBody>
        </p:sp>
        <p:cxnSp>
          <p:nvCxnSpPr>
            <p:cNvPr id="294" name="直接连接符 293">
              <a:extLst>
                <a:ext uri="{FF2B5EF4-FFF2-40B4-BE49-F238E27FC236}">
                  <a16:creationId xmlns:a16="http://schemas.microsoft.com/office/drawing/2014/main" id="{271A390B-7654-4CE3-BCA5-8EBF5083CF49}"/>
                </a:ext>
              </a:extLst>
            </p:cNvPr>
            <p:cNvCxnSpPr/>
            <p:nvPr/>
          </p:nvCxnSpPr>
          <p:spPr bwMode="auto">
            <a:xfrm flipH="1" flipV="1">
              <a:off x="3168000" y="2880000"/>
              <a:ext cx="360000" cy="85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95" name="直接连接符 294">
              <a:extLst>
                <a:ext uri="{FF2B5EF4-FFF2-40B4-BE49-F238E27FC236}">
                  <a16:creationId xmlns:a16="http://schemas.microsoft.com/office/drawing/2014/main" id="{EA748786-01EA-43ED-B00E-2028C17BE7F4}"/>
                </a:ext>
              </a:extLst>
            </p:cNvPr>
            <p:cNvCxnSpPr/>
            <p:nvPr/>
          </p:nvCxnSpPr>
          <p:spPr bwMode="auto">
            <a:xfrm flipH="1" flipV="1">
              <a:off x="3168000" y="3240000"/>
              <a:ext cx="360000" cy="85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96" name="直接连接符 295">
              <a:extLst>
                <a:ext uri="{FF2B5EF4-FFF2-40B4-BE49-F238E27FC236}">
                  <a16:creationId xmlns:a16="http://schemas.microsoft.com/office/drawing/2014/main" id="{14137415-736A-4A68-8FA6-45CDF36B10CB}"/>
                </a:ext>
              </a:extLst>
            </p:cNvPr>
            <p:cNvCxnSpPr/>
            <p:nvPr/>
          </p:nvCxnSpPr>
          <p:spPr bwMode="auto">
            <a:xfrm flipH="1" flipV="1">
              <a:off x="4788000" y="2880000"/>
              <a:ext cx="144000" cy="85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97" name="直接连接符 296">
              <a:extLst>
                <a:ext uri="{FF2B5EF4-FFF2-40B4-BE49-F238E27FC236}">
                  <a16:creationId xmlns:a16="http://schemas.microsoft.com/office/drawing/2014/main" id="{4FC839F7-EB4F-4EC2-B789-785D5C9D72DC}"/>
                </a:ext>
              </a:extLst>
            </p:cNvPr>
            <p:cNvCxnSpPr/>
            <p:nvPr/>
          </p:nvCxnSpPr>
          <p:spPr bwMode="auto">
            <a:xfrm flipH="1" flipV="1">
              <a:off x="4788000" y="3240000"/>
              <a:ext cx="144000" cy="85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</p:grpSp>
      <p:grpSp>
        <p:nvGrpSpPr>
          <p:cNvPr id="299" name="组合 298">
            <a:extLst>
              <a:ext uri="{FF2B5EF4-FFF2-40B4-BE49-F238E27FC236}">
                <a16:creationId xmlns:a16="http://schemas.microsoft.com/office/drawing/2014/main" id="{C209A335-A8E4-4915-A2B8-01E864A03BC5}"/>
              </a:ext>
            </a:extLst>
          </p:cNvPr>
          <p:cNvGrpSpPr/>
          <p:nvPr/>
        </p:nvGrpSpPr>
        <p:grpSpPr>
          <a:xfrm>
            <a:off x="5112000" y="2781000"/>
            <a:ext cx="1872239" cy="1474426"/>
            <a:chOff x="5004000" y="3709574"/>
            <a:chExt cx="1872239" cy="1474426"/>
          </a:xfrm>
        </p:grpSpPr>
        <p:sp>
          <p:nvSpPr>
            <p:cNvPr id="300" name="Rectangle 360">
              <a:extLst>
                <a:ext uri="{FF2B5EF4-FFF2-40B4-BE49-F238E27FC236}">
                  <a16:creationId xmlns:a16="http://schemas.microsoft.com/office/drawing/2014/main" id="{CD5FEA83-8833-4EB6-82AB-529BBBF4D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081" y="3709710"/>
              <a:ext cx="1366840" cy="1151992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" name="Text Box 361">
              <a:extLst>
                <a:ext uri="{FF2B5EF4-FFF2-40B4-BE49-F238E27FC236}">
                  <a16:creationId xmlns:a16="http://schemas.microsoft.com/office/drawing/2014/main" id="{2632021A-2CE4-4758-BD7B-03CAD58F6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2168" y="3851936"/>
              <a:ext cx="288000" cy="50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600" b="1" dirty="0"/>
            </a:p>
          </p:txBody>
        </p:sp>
        <p:sp>
          <p:nvSpPr>
            <p:cNvPr id="302" name="Text Box 363">
              <a:extLst>
                <a:ext uri="{FF2B5EF4-FFF2-40B4-BE49-F238E27FC236}">
                  <a16:creationId xmlns:a16="http://schemas.microsoft.com/office/drawing/2014/main" id="{9BCB09C3-35D9-4F14-A035-A77D71958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4032" y="3709574"/>
              <a:ext cx="360040" cy="21431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+mn-ea"/>
                  <a:ea typeface="+mn-ea"/>
                </a:rPr>
                <a:t>包</a:t>
              </a:r>
              <a:r>
                <a:rPr lang="en-US" altLang="zh-CN" sz="1400" b="1" dirty="0">
                  <a:latin typeface="+mn-ea"/>
                  <a:ea typeface="+mn-ea"/>
                </a:rPr>
                <a:t>1</a:t>
              </a:r>
              <a:endParaRPr lang="zh-CN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03" name="Rectangle 370">
              <a:extLst>
                <a:ext uri="{FF2B5EF4-FFF2-40B4-BE49-F238E27FC236}">
                  <a16:creationId xmlns:a16="http://schemas.microsoft.com/office/drawing/2014/main" id="{216D7AF1-40ED-4E2D-99B9-704B39963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154" y="3852000"/>
              <a:ext cx="144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04" name="直接连接符 303">
              <a:extLst>
                <a:ext uri="{FF2B5EF4-FFF2-40B4-BE49-F238E27FC236}">
                  <a16:creationId xmlns:a16="http://schemas.microsoft.com/office/drawing/2014/main" id="{462B22D4-D37D-4FC8-9DFC-A1250F5FCF2C}"/>
                </a:ext>
              </a:extLst>
            </p:cNvPr>
            <p:cNvCxnSpPr/>
            <p:nvPr/>
          </p:nvCxnSpPr>
          <p:spPr bwMode="auto">
            <a:xfrm>
              <a:off x="5652129" y="3922300"/>
              <a:ext cx="360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5" name="直接连接符 304">
              <a:extLst>
                <a:ext uri="{FF2B5EF4-FFF2-40B4-BE49-F238E27FC236}">
                  <a16:creationId xmlns:a16="http://schemas.microsoft.com/office/drawing/2014/main" id="{5CFC6794-B222-41CE-B40B-00F1C0B8C5B6}"/>
                </a:ext>
              </a:extLst>
            </p:cNvPr>
            <p:cNvCxnSpPr/>
            <p:nvPr/>
          </p:nvCxnSpPr>
          <p:spPr bwMode="auto">
            <a:xfrm>
              <a:off x="5364080" y="392230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6" name="直接连接符 305">
              <a:extLst>
                <a:ext uri="{FF2B5EF4-FFF2-40B4-BE49-F238E27FC236}">
                  <a16:creationId xmlns:a16="http://schemas.microsoft.com/office/drawing/2014/main" id="{9109D86E-AD43-4C41-ABC6-02136A8A8A99}"/>
                </a:ext>
              </a:extLst>
            </p:cNvPr>
            <p:cNvCxnSpPr/>
            <p:nvPr/>
          </p:nvCxnSpPr>
          <p:spPr bwMode="auto">
            <a:xfrm>
              <a:off x="5364080" y="428392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" name="直接连接符 306">
              <a:extLst>
                <a:ext uri="{FF2B5EF4-FFF2-40B4-BE49-F238E27FC236}">
                  <a16:creationId xmlns:a16="http://schemas.microsoft.com/office/drawing/2014/main" id="{CEB4DC6B-C343-4F92-B7B0-A9BF4E526653}"/>
                </a:ext>
              </a:extLst>
            </p:cNvPr>
            <p:cNvCxnSpPr/>
            <p:nvPr/>
          </p:nvCxnSpPr>
          <p:spPr bwMode="auto">
            <a:xfrm flipV="1">
              <a:off x="5004032" y="4283928"/>
              <a:ext cx="359999" cy="91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08" name="直接连接符 307">
              <a:extLst>
                <a:ext uri="{FF2B5EF4-FFF2-40B4-BE49-F238E27FC236}">
                  <a16:creationId xmlns:a16="http://schemas.microsoft.com/office/drawing/2014/main" id="{94ADE6BA-3672-408D-83F3-364DB18212B4}"/>
                </a:ext>
              </a:extLst>
            </p:cNvPr>
            <p:cNvCxnSpPr/>
            <p:nvPr/>
          </p:nvCxnSpPr>
          <p:spPr bwMode="auto">
            <a:xfrm>
              <a:off x="6300223" y="3923885"/>
              <a:ext cx="180000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9" name="直接连接符 308">
              <a:extLst>
                <a:ext uri="{FF2B5EF4-FFF2-40B4-BE49-F238E27FC236}">
                  <a16:creationId xmlns:a16="http://schemas.microsoft.com/office/drawing/2014/main" id="{46230D0D-02E9-4876-803C-2AD3714F1836}"/>
                </a:ext>
              </a:extLst>
            </p:cNvPr>
            <p:cNvCxnSpPr/>
            <p:nvPr/>
          </p:nvCxnSpPr>
          <p:spPr bwMode="auto">
            <a:xfrm>
              <a:off x="6660239" y="3922300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10" name="直接连接符 309">
              <a:extLst>
                <a:ext uri="{FF2B5EF4-FFF2-40B4-BE49-F238E27FC236}">
                  <a16:creationId xmlns:a16="http://schemas.microsoft.com/office/drawing/2014/main" id="{25E378C0-46B5-46FA-9DE8-1C841DF054DC}"/>
                </a:ext>
              </a:extLst>
            </p:cNvPr>
            <p:cNvCxnSpPr/>
            <p:nvPr/>
          </p:nvCxnSpPr>
          <p:spPr bwMode="auto">
            <a:xfrm flipV="1">
              <a:off x="5004031" y="3923888"/>
              <a:ext cx="360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311" name="Rectangle 370">
              <a:extLst>
                <a:ext uri="{FF2B5EF4-FFF2-40B4-BE49-F238E27FC236}">
                  <a16:creationId xmlns:a16="http://schemas.microsoft.com/office/drawing/2014/main" id="{35ABB185-3FDE-4990-BC35-599D2BDCD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0000" y="3852000"/>
              <a:ext cx="180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12" name="直接连接符 311">
              <a:extLst>
                <a:ext uri="{FF2B5EF4-FFF2-40B4-BE49-F238E27FC236}">
                  <a16:creationId xmlns:a16="http://schemas.microsoft.com/office/drawing/2014/main" id="{2A02F5CA-3091-4998-9316-4E7D27E2238B}"/>
                </a:ext>
              </a:extLst>
            </p:cNvPr>
            <p:cNvCxnSpPr/>
            <p:nvPr/>
          </p:nvCxnSpPr>
          <p:spPr bwMode="auto">
            <a:xfrm>
              <a:off x="6300223" y="4283928"/>
              <a:ext cx="180000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3" name="直接连接符 312">
              <a:extLst>
                <a:ext uri="{FF2B5EF4-FFF2-40B4-BE49-F238E27FC236}">
                  <a16:creationId xmlns:a16="http://schemas.microsoft.com/office/drawing/2014/main" id="{622C85E4-2B3D-4124-9788-E5641DE4C917}"/>
                </a:ext>
              </a:extLst>
            </p:cNvPr>
            <p:cNvCxnSpPr/>
            <p:nvPr/>
          </p:nvCxnSpPr>
          <p:spPr bwMode="auto">
            <a:xfrm>
              <a:off x="6660239" y="4283928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314" name="Rectangle 370">
              <a:extLst>
                <a:ext uri="{FF2B5EF4-FFF2-40B4-BE49-F238E27FC236}">
                  <a16:creationId xmlns:a16="http://schemas.microsoft.com/office/drawing/2014/main" id="{4659E77B-11FE-4BE3-A7D8-47DFBCE4C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0000" y="4213630"/>
              <a:ext cx="180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5" name="Rectangle 370">
              <a:extLst>
                <a:ext uri="{FF2B5EF4-FFF2-40B4-BE49-F238E27FC236}">
                  <a16:creationId xmlns:a16="http://schemas.microsoft.com/office/drawing/2014/main" id="{5F15E1AB-AE87-4CC7-AD40-731946AB0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154" y="4213630"/>
              <a:ext cx="144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6" name="Rectangle 58">
              <a:extLst>
                <a:ext uri="{FF2B5EF4-FFF2-40B4-BE49-F238E27FC236}">
                  <a16:creationId xmlns:a16="http://schemas.microsoft.com/office/drawing/2014/main" id="{7ADC922C-C166-472D-9C3F-8837FB64D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9490" y="3888000"/>
              <a:ext cx="72000" cy="14400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317" name="Text Box 363">
              <a:extLst>
                <a:ext uri="{FF2B5EF4-FFF2-40B4-BE49-F238E27FC236}">
                  <a16:creationId xmlns:a16="http://schemas.microsoft.com/office/drawing/2014/main" id="{766D5E34-0450-48E0-BF23-0337BCB6B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4032" y="4067904"/>
              <a:ext cx="360040" cy="21431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+mn-ea"/>
                  <a:ea typeface="+mn-ea"/>
                </a:rPr>
                <a:t>包</a:t>
              </a:r>
              <a:r>
                <a:rPr lang="en-US" altLang="zh-CN" sz="1400" b="1" dirty="0">
                  <a:latin typeface="+mn-ea"/>
                  <a:ea typeface="+mn-ea"/>
                </a:rPr>
                <a:t>2</a:t>
              </a:r>
              <a:endParaRPr lang="zh-CN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18" name="Rectangle 58">
              <a:extLst>
                <a:ext uri="{FF2B5EF4-FFF2-40B4-BE49-F238E27FC236}">
                  <a16:creationId xmlns:a16="http://schemas.microsoft.com/office/drawing/2014/main" id="{76800EF6-386E-4D3F-93EC-816309554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9490" y="4247480"/>
              <a:ext cx="72000" cy="14400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cxnSp>
          <p:nvCxnSpPr>
            <p:cNvPr id="319" name="直接连接符 318">
              <a:extLst>
                <a:ext uri="{FF2B5EF4-FFF2-40B4-BE49-F238E27FC236}">
                  <a16:creationId xmlns:a16="http://schemas.microsoft.com/office/drawing/2014/main" id="{C83F1240-74D6-4A9E-9A2A-367909DAEE27}"/>
                </a:ext>
              </a:extLst>
            </p:cNvPr>
            <p:cNvCxnSpPr/>
            <p:nvPr/>
          </p:nvCxnSpPr>
          <p:spPr bwMode="auto">
            <a:xfrm>
              <a:off x="5652128" y="4282340"/>
              <a:ext cx="360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6D2167D4-43BF-420B-94D7-737FACE2189B}"/>
                </a:ext>
              </a:extLst>
            </p:cNvPr>
            <p:cNvCxnSpPr/>
            <p:nvPr/>
          </p:nvCxnSpPr>
          <p:spPr bwMode="auto">
            <a:xfrm>
              <a:off x="6012168" y="3924024"/>
              <a:ext cx="288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321" name="Text Box 363">
              <a:extLst>
                <a:ext uri="{FF2B5EF4-FFF2-40B4-BE49-F238E27FC236}">
                  <a16:creationId xmlns:a16="http://schemas.microsoft.com/office/drawing/2014/main" id="{03725BB7-528A-40EA-BFCB-360D93DFE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8000" y="4428000"/>
              <a:ext cx="396000" cy="21431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+mn-ea"/>
                  <a:ea typeface="+mn-ea"/>
                </a:rPr>
                <a:t>丢弃</a:t>
              </a:r>
            </a:p>
          </p:txBody>
        </p:sp>
        <p:sp>
          <p:nvSpPr>
            <p:cNvPr id="322" name="Text Box 363">
              <a:extLst>
                <a:ext uri="{FF2B5EF4-FFF2-40B4-BE49-F238E27FC236}">
                  <a16:creationId xmlns:a16="http://schemas.microsoft.com/office/drawing/2014/main" id="{54367E62-2D81-4F60-A8B7-3C51578E4C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4000" y="3744000"/>
              <a:ext cx="180000" cy="180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dirty="0">
                  <a:solidFill>
                    <a:schemeClr val="accent2"/>
                  </a:solidFill>
                  <a:latin typeface="+mn-ea"/>
                  <a:ea typeface="+mn-ea"/>
                </a:rPr>
                <a:t>①</a:t>
              </a:r>
            </a:p>
          </p:txBody>
        </p:sp>
        <p:sp>
          <p:nvSpPr>
            <p:cNvPr id="323" name="Text Box 363">
              <a:extLst>
                <a:ext uri="{FF2B5EF4-FFF2-40B4-BE49-F238E27FC236}">
                  <a16:creationId xmlns:a16="http://schemas.microsoft.com/office/drawing/2014/main" id="{DFD97122-DDEF-443D-8513-CC1367643F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4000" y="4356000"/>
              <a:ext cx="180000" cy="180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dirty="0">
                  <a:solidFill>
                    <a:schemeClr val="accent2"/>
                  </a:solidFill>
                  <a:latin typeface="+mn-ea"/>
                  <a:ea typeface="+mn-ea"/>
                </a:rPr>
                <a:t>①</a:t>
              </a:r>
            </a:p>
          </p:txBody>
        </p:sp>
        <p:sp>
          <p:nvSpPr>
            <p:cNvPr id="324" name="Text Box 363">
              <a:extLst>
                <a:ext uri="{FF2B5EF4-FFF2-40B4-BE49-F238E27FC236}">
                  <a16:creationId xmlns:a16="http://schemas.microsoft.com/office/drawing/2014/main" id="{FA4EC043-C282-41A6-AA73-BD79992908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9792" y="4896000"/>
              <a:ext cx="1584208" cy="28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>
                  <a:latin typeface="+mn-ea"/>
                  <a:ea typeface="+mn-ea"/>
                </a:rPr>
                <a:t>(3)</a:t>
              </a:r>
              <a:r>
                <a:rPr lang="zh-CN" altLang="en-US" b="1" dirty="0">
                  <a:latin typeface="+mn-ea"/>
                  <a:ea typeface="+mn-ea"/>
                </a:rPr>
                <a:t>丢弃并重发</a:t>
              </a:r>
            </a:p>
          </p:txBody>
        </p:sp>
        <p:grpSp>
          <p:nvGrpSpPr>
            <p:cNvPr id="325" name="组合 324">
              <a:extLst>
                <a:ext uri="{FF2B5EF4-FFF2-40B4-BE49-F238E27FC236}">
                  <a16:creationId xmlns:a16="http://schemas.microsoft.com/office/drawing/2014/main" id="{E2F52E36-6B16-4398-BBA7-88EA8B88196A}"/>
                </a:ext>
              </a:extLst>
            </p:cNvPr>
            <p:cNvGrpSpPr/>
            <p:nvPr/>
          </p:nvGrpSpPr>
          <p:grpSpPr>
            <a:xfrm>
              <a:off x="5652000" y="4284000"/>
              <a:ext cx="180000" cy="351000"/>
              <a:chOff x="5652000" y="3429000"/>
              <a:chExt cx="180000" cy="351000"/>
            </a:xfrm>
          </p:grpSpPr>
          <p:cxnSp>
            <p:nvCxnSpPr>
              <p:cNvPr id="330" name="直接连接符 329">
                <a:extLst>
                  <a:ext uri="{FF2B5EF4-FFF2-40B4-BE49-F238E27FC236}">
                    <a16:creationId xmlns:a16="http://schemas.microsoft.com/office/drawing/2014/main" id="{CA81EE9D-CF10-4F79-9ADB-73A63C965C2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724000" y="3429000"/>
                <a:ext cx="0" cy="32400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331" name="直接连接符 330">
                <a:extLst>
                  <a:ext uri="{FF2B5EF4-FFF2-40B4-BE49-F238E27FC236}">
                    <a16:creationId xmlns:a16="http://schemas.microsoft.com/office/drawing/2014/main" id="{2EE310BC-D685-4864-8B10-34057E8D77FB}"/>
                  </a:ext>
                </a:extLst>
              </p:cNvPr>
              <p:cNvCxnSpPr/>
              <p:nvPr/>
            </p:nvCxnSpPr>
            <p:spPr bwMode="auto">
              <a:xfrm>
                <a:off x="5652000" y="3744000"/>
                <a:ext cx="180000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2" name="直接连接符 331">
                <a:extLst>
                  <a:ext uri="{FF2B5EF4-FFF2-40B4-BE49-F238E27FC236}">
                    <a16:creationId xmlns:a16="http://schemas.microsoft.com/office/drawing/2014/main" id="{6F406C6A-DF50-4A00-BD92-1A275B6DFB0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652000" y="3744000"/>
                <a:ext cx="36000" cy="36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3" name="直接连接符 332">
                <a:extLst>
                  <a:ext uri="{FF2B5EF4-FFF2-40B4-BE49-F238E27FC236}">
                    <a16:creationId xmlns:a16="http://schemas.microsoft.com/office/drawing/2014/main" id="{54A3D3A9-F3CE-46B4-AF8E-769664F90F1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688000" y="3744000"/>
                <a:ext cx="36000" cy="36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4" name="直接连接符 333">
                <a:extLst>
                  <a:ext uri="{FF2B5EF4-FFF2-40B4-BE49-F238E27FC236}">
                    <a16:creationId xmlns:a16="http://schemas.microsoft.com/office/drawing/2014/main" id="{E481A8DA-764A-47A4-8454-01CD30872C7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724000" y="3744000"/>
                <a:ext cx="36000" cy="36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5" name="直接连接符 334">
                <a:extLst>
                  <a:ext uri="{FF2B5EF4-FFF2-40B4-BE49-F238E27FC236}">
                    <a16:creationId xmlns:a16="http://schemas.microsoft.com/office/drawing/2014/main" id="{2884477A-94B0-4582-86F6-9C56C55031B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760000" y="3744000"/>
                <a:ext cx="36000" cy="36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26" name="直接连接符 325">
              <a:extLst>
                <a:ext uri="{FF2B5EF4-FFF2-40B4-BE49-F238E27FC236}">
                  <a16:creationId xmlns:a16="http://schemas.microsoft.com/office/drawing/2014/main" id="{70976E36-7B3C-4834-8F87-A45CE2BDF1E8}"/>
                </a:ext>
              </a:extLst>
            </p:cNvPr>
            <p:cNvCxnSpPr/>
            <p:nvPr/>
          </p:nvCxnSpPr>
          <p:spPr bwMode="auto">
            <a:xfrm flipH="1" flipV="1">
              <a:off x="5004000" y="4004145"/>
              <a:ext cx="360000" cy="85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27" name="直接连接符 326">
              <a:extLst>
                <a:ext uri="{FF2B5EF4-FFF2-40B4-BE49-F238E27FC236}">
                  <a16:creationId xmlns:a16="http://schemas.microsoft.com/office/drawing/2014/main" id="{17BC4D7E-EBD8-4A76-8C04-DE2A11B708A7}"/>
                </a:ext>
              </a:extLst>
            </p:cNvPr>
            <p:cNvCxnSpPr/>
            <p:nvPr/>
          </p:nvCxnSpPr>
          <p:spPr bwMode="auto">
            <a:xfrm flipH="1" flipV="1">
              <a:off x="5004000" y="4364145"/>
              <a:ext cx="360000" cy="85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28" name="直接连接符 327">
              <a:extLst>
                <a:ext uri="{FF2B5EF4-FFF2-40B4-BE49-F238E27FC236}">
                  <a16:creationId xmlns:a16="http://schemas.microsoft.com/office/drawing/2014/main" id="{B6E94882-E87B-4B70-8DB8-D5AEB7939DCF}"/>
                </a:ext>
              </a:extLst>
            </p:cNvPr>
            <p:cNvCxnSpPr/>
            <p:nvPr/>
          </p:nvCxnSpPr>
          <p:spPr bwMode="auto">
            <a:xfrm flipH="1" flipV="1">
              <a:off x="6732000" y="3996000"/>
              <a:ext cx="144000" cy="85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29" name="直接连接符 328">
              <a:extLst>
                <a:ext uri="{FF2B5EF4-FFF2-40B4-BE49-F238E27FC236}">
                  <a16:creationId xmlns:a16="http://schemas.microsoft.com/office/drawing/2014/main" id="{CF86E302-BDEE-4C44-9D02-B62D75AA0CBC}"/>
                </a:ext>
              </a:extLst>
            </p:cNvPr>
            <p:cNvCxnSpPr/>
            <p:nvPr/>
          </p:nvCxnSpPr>
          <p:spPr bwMode="auto">
            <a:xfrm flipH="1" flipV="1">
              <a:off x="6732000" y="4356000"/>
              <a:ext cx="144000" cy="85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</p:grpSp>
      <p:grpSp>
        <p:nvGrpSpPr>
          <p:cNvPr id="336" name="组合 335">
            <a:extLst>
              <a:ext uri="{FF2B5EF4-FFF2-40B4-BE49-F238E27FC236}">
                <a16:creationId xmlns:a16="http://schemas.microsoft.com/office/drawing/2014/main" id="{E03D73D3-E6B7-4144-94C6-2D1E09B97D08}"/>
              </a:ext>
            </a:extLst>
          </p:cNvPr>
          <p:cNvGrpSpPr/>
          <p:nvPr/>
        </p:nvGrpSpPr>
        <p:grpSpPr>
          <a:xfrm>
            <a:off x="7164000" y="2781000"/>
            <a:ext cx="1872239" cy="1474426"/>
            <a:chOff x="647564" y="2772000"/>
            <a:chExt cx="1872239" cy="1474426"/>
          </a:xfrm>
        </p:grpSpPr>
        <p:sp>
          <p:nvSpPr>
            <p:cNvPr id="337" name="Rectangle 360">
              <a:extLst>
                <a:ext uri="{FF2B5EF4-FFF2-40B4-BE49-F238E27FC236}">
                  <a16:creationId xmlns:a16="http://schemas.microsoft.com/office/drawing/2014/main" id="{8EE49637-3037-4C77-8144-D56B12CDE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645" y="2772136"/>
              <a:ext cx="1366840" cy="1151992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" name="Text Box 361">
              <a:extLst>
                <a:ext uri="{FF2B5EF4-FFF2-40B4-BE49-F238E27FC236}">
                  <a16:creationId xmlns:a16="http://schemas.microsoft.com/office/drawing/2014/main" id="{E3FF6871-FD4D-41E0-A044-CD43E7331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732" y="2914362"/>
              <a:ext cx="288000" cy="50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600" b="1" dirty="0"/>
            </a:p>
          </p:txBody>
        </p:sp>
        <p:sp>
          <p:nvSpPr>
            <p:cNvPr id="339" name="Text Box 363">
              <a:extLst>
                <a:ext uri="{FF2B5EF4-FFF2-40B4-BE49-F238E27FC236}">
                  <a16:creationId xmlns:a16="http://schemas.microsoft.com/office/drawing/2014/main" id="{C9C7AAEC-3EF4-4A51-952E-89FDBFF486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596" y="2772000"/>
              <a:ext cx="360040" cy="21431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+mn-ea"/>
                  <a:ea typeface="+mn-ea"/>
                </a:rPr>
                <a:t>包</a:t>
              </a:r>
              <a:r>
                <a:rPr lang="en-US" altLang="zh-CN" sz="1400" b="1" dirty="0">
                  <a:latin typeface="+mn-ea"/>
                  <a:ea typeface="+mn-ea"/>
                </a:rPr>
                <a:t>1</a:t>
              </a:r>
              <a:endParaRPr lang="zh-CN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40" name="Rectangle 370">
              <a:extLst>
                <a:ext uri="{FF2B5EF4-FFF2-40B4-BE49-F238E27FC236}">
                  <a16:creationId xmlns:a16="http://schemas.microsoft.com/office/drawing/2014/main" id="{3035E767-308F-4BE9-B6D0-1C2EFC415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718" y="2914426"/>
              <a:ext cx="144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41" name="直接连接符 340">
              <a:extLst>
                <a:ext uri="{FF2B5EF4-FFF2-40B4-BE49-F238E27FC236}">
                  <a16:creationId xmlns:a16="http://schemas.microsoft.com/office/drawing/2014/main" id="{BC748A17-68D5-4426-99FF-5145390A4CDD}"/>
                </a:ext>
              </a:extLst>
            </p:cNvPr>
            <p:cNvCxnSpPr/>
            <p:nvPr/>
          </p:nvCxnSpPr>
          <p:spPr bwMode="auto">
            <a:xfrm>
              <a:off x="1295693" y="2984726"/>
              <a:ext cx="360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2" name="直接连接符 341">
              <a:extLst>
                <a:ext uri="{FF2B5EF4-FFF2-40B4-BE49-F238E27FC236}">
                  <a16:creationId xmlns:a16="http://schemas.microsoft.com/office/drawing/2014/main" id="{155265F7-A3F4-4AF0-BD78-D502F3D4BC3C}"/>
                </a:ext>
              </a:extLst>
            </p:cNvPr>
            <p:cNvCxnSpPr/>
            <p:nvPr/>
          </p:nvCxnSpPr>
          <p:spPr bwMode="auto">
            <a:xfrm>
              <a:off x="1007644" y="298472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3" name="直接连接符 342">
              <a:extLst>
                <a:ext uri="{FF2B5EF4-FFF2-40B4-BE49-F238E27FC236}">
                  <a16:creationId xmlns:a16="http://schemas.microsoft.com/office/drawing/2014/main" id="{3998EABD-3ACC-4033-BBA7-5867EB42CD67}"/>
                </a:ext>
              </a:extLst>
            </p:cNvPr>
            <p:cNvCxnSpPr/>
            <p:nvPr/>
          </p:nvCxnSpPr>
          <p:spPr bwMode="auto">
            <a:xfrm>
              <a:off x="1007644" y="334635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999D7978-2D12-4255-9399-5B4D417560E2}"/>
                </a:ext>
              </a:extLst>
            </p:cNvPr>
            <p:cNvCxnSpPr/>
            <p:nvPr/>
          </p:nvCxnSpPr>
          <p:spPr bwMode="auto">
            <a:xfrm flipV="1">
              <a:off x="647596" y="3346354"/>
              <a:ext cx="359999" cy="91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45" name="直接连接符 344">
              <a:extLst>
                <a:ext uri="{FF2B5EF4-FFF2-40B4-BE49-F238E27FC236}">
                  <a16:creationId xmlns:a16="http://schemas.microsoft.com/office/drawing/2014/main" id="{4B9AE664-3D4D-4DD3-95F1-2CC6AFEEB893}"/>
                </a:ext>
              </a:extLst>
            </p:cNvPr>
            <p:cNvCxnSpPr/>
            <p:nvPr/>
          </p:nvCxnSpPr>
          <p:spPr bwMode="auto">
            <a:xfrm>
              <a:off x="1943787" y="2986311"/>
              <a:ext cx="180000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6" name="直接连接符 345">
              <a:extLst>
                <a:ext uri="{FF2B5EF4-FFF2-40B4-BE49-F238E27FC236}">
                  <a16:creationId xmlns:a16="http://schemas.microsoft.com/office/drawing/2014/main" id="{6A58DCC5-6E9A-4326-87A8-2F461DD89B45}"/>
                </a:ext>
              </a:extLst>
            </p:cNvPr>
            <p:cNvCxnSpPr/>
            <p:nvPr/>
          </p:nvCxnSpPr>
          <p:spPr bwMode="auto">
            <a:xfrm>
              <a:off x="2303803" y="2984726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47" name="直接连接符 346">
              <a:extLst>
                <a:ext uri="{FF2B5EF4-FFF2-40B4-BE49-F238E27FC236}">
                  <a16:creationId xmlns:a16="http://schemas.microsoft.com/office/drawing/2014/main" id="{AFED036C-AA56-486C-B3EE-B82EC4626477}"/>
                </a:ext>
              </a:extLst>
            </p:cNvPr>
            <p:cNvCxnSpPr/>
            <p:nvPr/>
          </p:nvCxnSpPr>
          <p:spPr bwMode="auto">
            <a:xfrm flipV="1">
              <a:off x="647595" y="2986314"/>
              <a:ext cx="360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348" name="Rectangle 370">
              <a:extLst>
                <a:ext uri="{FF2B5EF4-FFF2-40B4-BE49-F238E27FC236}">
                  <a16:creationId xmlns:a16="http://schemas.microsoft.com/office/drawing/2014/main" id="{48DEF2D6-9834-4BA7-87F9-F3AF7B3C7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564" y="2914426"/>
              <a:ext cx="180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49" name="直接连接符 348">
              <a:extLst>
                <a:ext uri="{FF2B5EF4-FFF2-40B4-BE49-F238E27FC236}">
                  <a16:creationId xmlns:a16="http://schemas.microsoft.com/office/drawing/2014/main" id="{3114CE28-EC2B-477A-8CA5-16C3A3ABEF7A}"/>
                </a:ext>
              </a:extLst>
            </p:cNvPr>
            <p:cNvCxnSpPr/>
            <p:nvPr/>
          </p:nvCxnSpPr>
          <p:spPr bwMode="auto">
            <a:xfrm>
              <a:off x="1943787" y="3346354"/>
              <a:ext cx="180000" cy="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0" name="直接连接符 349">
              <a:extLst>
                <a:ext uri="{FF2B5EF4-FFF2-40B4-BE49-F238E27FC236}">
                  <a16:creationId xmlns:a16="http://schemas.microsoft.com/office/drawing/2014/main" id="{B92EC0DC-7C21-44DB-8DAD-A15F09EEE1EF}"/>
                </a:ext>
              </a:extLst>
            </p:cNvPr>
            <p:cNvCxnSpPr/>
            <p:nvPr/>
          </p:nvCxnSpPr>
          <p:spPr bwMode="auto">
            <a:xfrm>
              <a:off x="2303803" y="3346354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351" name="Rectangle 370">
              <a:extLst>
                <a:ext uri="{FF2B5EF4-FFF2-40B4-BE49-F238E27FC236}">
                  <a16:creationId xmlns:a16="http://schemas.microsoft.com/office/drawing/2014/main" id="{EC1B4FFB-6B0A-4E5A-BEBC-0D5A2A624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564" y="3276056"/>
              <a:ext cx="180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2" name="Rectangle 370">
              <a:extLst>
                <a:ext uri="{FF2B5EF4-FFF2-40B4-BE49-F238E27FC236}">
                  <a16:creationId xmlns:a16="http://schemas.microsoft.com/office/drawing/2014/main" id="{7A0C6C60-ED63-42D7-BB2F-8C610DDA4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718" y="3276056"/>
              <a:ext cx="144000" cy="214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" name="Rectangle 58">
              <a:extLst>
                <a:ext uri="{FF2B5EF4-FFF2-40B4-BE49-F238E27FC236}">
                  <a16:creationId xmlns:a16="http://schemas.microsoft.com/office/drawing/2014/main" id="{4FA0BF82-9221-477D-89F9-35D866316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054" y="2950426"/>
              <a:ext cx="72000" cy="14400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354" name="Text Box 363">
              <a:extLst>
                <a:ext uri="{FF2B5EF4-FFF2-40B4-BE49-F238E27FC236}">
                  <a16:creationId xmlns:a16="http://schemas.microsoft.com/office/drawing/2014/main" id="{A10205D3-287F-4967-AC59-3D1B4B12EB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596" y="3130330"/>
              <a:ext cx="360040" cy="21431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+mn-ea"/>
                  <a:ea typeface="+mn-ea"/>
                </a:rPr>
                <a:t>包</a:t>
              </a:r>
              <a:r>
                <a:rPr lang="en-US" altLang="zh-CN" sz="1400" b="1" dirty="0">
                  <a:latin typeface="+mn-ea"/>
                  <a:ea typeface="+mn-ea"/>
                </a:rPr>
                <a:t>2</a:t>
              </a:r>
              <a:endParaRPr lang="zh-CN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55" name="Rectangle 58">
              <a:extLst>
                <a:ext uri="{FF2B5EF4-FFF2-40B4-BE49-F238E27FC236}">
                  <a16:creationId xmlns:a16="http://schemas.microsoft.com/office/drawing/2014/main" id="{6A2EAB76-24E7-468B-A041-6D5E8F7B4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054" y="3309906"/>
              <a:ext cx="72000" cy="14400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cxnSp>
          <p:nvCxnSpPr>
            <p:cNvPr id="356" name="直接连接符 355">
              <a:extLst>
                <a:ext uri="{FF2B5EF4-FFF2-40B4-BE49-F238E27FC236}">
                  <a16:creationId xmlns:a16="http://schemas.microsoft.com/office/drawing/2014/main" id="{4C093504-1F6D-44AF-A83F-E0844B1DE5F9}"/>
                </a:ext>
              </a:extLst>
            </p:cNvPr>
            <p:cNvCxnSpPr/>
            <p:nvPr/>
          </p:nvCxnSpPr>
          <p:spPr bwMode="auto">
            <a:xfrm>
              <a:off x="1295692" y="3344766"/>
              <a:ext cx="360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7" name="直接连接符 356">
              <a:extLst>
                <a:ext uri="{FF2B5EF4-FFF2-40B4-BE49-F238E27FC236}">
                  <a16:creationId xmlns:a16="http://schemas.microsoft.com/office/drawing/2014/main" id="{F48DC04C-A604-4129-A80A-5D1722BF89B9}"/>
                </a:ext>
              </a:extLst>
            </p:cNvPr>
            <p:cNvCxnSpPr/>
            <p:nvPr/>
          </p:nvCxnSpPr>
          <p:spPr bwMode="auto">
            <a:xfrm>
              <a:off x="1655732" y="2986450"/>
              <a:ext cx="288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358" name="Text Box 363">
              <a:extLst>
                <a:ext uri="{FF2B5EF4-FFF2-40B4-BE49-F238E27FC236}">
                  <a16:creationId xmlns:a16="http://schemas.microsoft.com/office/drawing/2014/main" id="{13A4A58C-7845-4FD7-92A2-6ADD6C5249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7564" y="2806426"/>
              <a:ext cx="180000" cy="180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dirty="0">
                  <a:solidFill>
                    <a:schemeClr val="accent2"/>
                  </a:solidFill>
                  <a:latin typeface="+mn-ea"/>
                  <a:ea typeface="+mn-ea"/>
                </a:rPr>
                <a:t>①</a:t>
              </a:r>
            </a:p>
          </p:txBody>
        </p:sp>
        <p:sp>
          <p:nvSpPr>
            <p:cNvPr id="359" name="Text Box 363">
              <a:extLst>
                <a:ext uri="{FF2B5EF4-FFF2-40B4-BE49-F238E27FC236}">
                  <a16:creationId xmlns:a16="http://schemas.microsoft.com/office/drawing/2014/main" id="{0EC5EA6C-C69A-4BF5-812F-BF1747866A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7564" y="3348000"/>
              <a:ext cx="180000" cy="180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dirty="0">
                  <a:solidFill>
                    <a:schemeClr val="accent2"/>
                  </a:solidFill>
                  <a:latin typeface="+mn-ea"/>
                  <a:ea typeface="+mn-ea"/>
                </a:rPr>
                <a:t>①</a:t>
              </a:r>
            </a:p>
          </p:txBody>
        </p:sp>
        <p:sp>
          <p:nvSpPr>
            <p:cNvPr id="360" name="Text Box 363">
              <a:extLst>
                <a:ext uri="{FF2B5EF4-FFF2-40B4-BE49-F238E27FC236}">
                  <a16:creationId xmlns:a16="http://schemas.microsoft.com/office/drawing/2014/main" id="{B5632F75-0DE1-4B5C-BBE0-29442FB670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356" y="3958426"/>
              <a:ext cx="1584208" cy="28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>
                  <a:latin typeface="+mn-ea"/>
                  <a:ea typeface="+mn-ea"/>
                </a:rPr>
                <a:t>(4)</a:t>
              </a:r>
              <a:r>
                <a:rPr lang="zh-CN" altLang="en-US" b="1" dirty="0">
                  <a:latin typeface="+mn-ea"/>
                  <a:ea typeface="+mn-ea"/>
                </a:rPr>
                <a:t>绕道</a:t>
              </a:r>
            </a:p>
          </p:txBody>
        </p:sp>
        <p:cxnSp>
          <p:nvCxnSpPr>
            <p:cNvPr id="361" name="直接连接符 360">
              <a:extLst>
                <a:ext uri="{FF2B5EF4-FFF2-40B4-BE49-F238E27FC236}">
                  <a16:creationId xmlns:a16="http://schemas.microsoft.com/office/drawing/2014/main" id="{B4EB2E7C-6EB1-44A3-851B-3E63CB78CD5C}"/>
                </a:ext>
              </a:extLst>
            </p:cNvPr>
            <p:cNvCxnSpPr/>
            <p:nvPr/>
          </p:nvCxnSpPr>
          <p:spPr bwMode="auto">
            <a:xfrm flipH="1" flipV="1">
              <a:off x="647564" y="3066571"/>
              <a:ext cx="360000" cy="85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62" name="直接连接符 361">
              <a:extLst>
                <a:ext uri="{FF2B5EF4-FFF2-40B4-BE49-F238E27FC236}">
                  <a16:creationId xmlns:a16="http://schemas.microsoft.com/office/drawing/2014/main" id="{1BDFD2C6-5294-40A9-8A14-1A4DC2583B79}"/>
                </a:ext>
              </a:extLst>
            </p:cNvPr>
            <p:cNvCxnSpPr/>
            <p:nvPr/>
          </p:nvCxnSpPr>
          <p:spPr bwMode="auto">
            <a:xfrm flipH="1" flipV="1">
              <a:off x="647564" y="3426571"/>
              <a:ext cx="360000" cy="85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63" name="直接连接符 362">
              <a:extLst>
                <a:ext uri="{FF2B5EF4-FFF2-40B4-BE49-F238E27FC236}">
                  <a16:creationId xmlns:a16="http://schemas.microsoft.com/office/drawing/2014/main" id="{D4B8AD41-C897-4368-A648-C60BCBF7A2D0}"/>
                </a:ext>
              </a:extLst>
            </p:cNvPr>
            <p:cNvCxnSpPr/>
            <p:nvPr/>
          </p:nvCxnSpPr>
          <p:spPr bwMode="auto">
            <a:xfrm flipH="1" flipV="1">
              <a:off x="2375564" y="3058426"/>
              <a:ext cx="144000" cy="85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64" name="直接连接符 363">
              <a:extLst>
                <a:ext uri="{FF2B5EF4-FFF2-40B4-BE49-F238E27FC236}">
                  <a16:creationId xmlns:a16="http://schemas.microsoft.com/office/drawing/2014/main" id="{AAFC26C4-2F17-451F-80A5-2537CA6A21C1}"/>
                </a:ext>
              </a:extLst>
            </p:cNvPr>
            <p:cNvCxnSpPr/>
            <p:nvPr/>
          </p:nvCxnSpPr>
          <p:spPr bwMode="auto">
            <a:xfrm flipH="1" flipV="1">
              <a:off x="2375564" y="3418426"/>
              <a:ext cx="144000" cy="85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65" name="直接连接符 364">
              <a:extLst>
                <a:ext uri="{FF2B5EF4-FFF2-40B4-BE49-F238E27FC236}">
                  <a16:creationId xmlns:a16="http://schemas.microsoft.com/office/drawing/2014/main" id="{2A94EF80-21F4-4F41-B2DF-942C54A4CB6D}"/>
                </a:ext>
              </a:extLst>
            </p:cNvPr>
            <p:cNvCxnSpPr/>
            <p:nvPr/>
          </p:nvCxnSpPr>
          <p:spPr bwMode="auto">
            <a:xfrm>
              <a:off x="1654653" y="3348000"/>
              <a:ext cx="288055" cy="5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</p:grpSp>
      <p:sp>
        <p:nvSpPr>
          <p:cNvPr id="139" name="线形标注 2 246">
            <a:extLst>
              <a:ext uri="{FF2B5EF4-FFF2-40B4-BE49-F238E27FC236}">
                <a16:creationId xmlns:a16="http://schemas.microsoft.com/office/drawing/2014/main" id="{660F4D15-12C2-4CB5-A9D8-C13EFE01EB80}"/>
              </a:ext>
            </a:extLst>
          </p:cNvPr>
          <p:cNvSpPr/>
          <p:nvPr/>
        </p:nvSpPr>
        <p:spPr bwMode="auto">
          <a:xfrm>
            <a:off x="1260000" y="4293000"/>
            <a:ext cx="1368000" cy="252694"/>
          </a:xfrm>
          <a:prstGeom prst="borderCallout2">
            <a:avLst>
              <a:gd name="adj1" fmla="val 46901"/>
              <a:gd name="adj2" fmla="val 290"/>
              <a:gd name="adj3" fmla="val 46820"/>
              <a:gd name="adj4" fmla="val -10146"/>
              <a:gd name="adj5" fmla="val -182039"/>
              <a:gd name="adj6" fmla="val -6428"/>
            </a:avLst>
          </a:prstGeom>
          <a:noFill/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/>
          <a:lstStyle/>
          <a:p>
            <a:pPr algn="ctr">
              <a:lnSpc>
                <a:spcPct val="90000"/>
              </a:lnSpc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增设包缓冲区</a:t>
            </a:r>
          </a:p>
        </p:txBody>
      </p:sp>
      <p:sp>
        <p:nvSpPr>
          <p:cNvPr id="248" name="线形标注 2 247"/>
          <p:cNvSpPr/>
          <p:nvPr/>
        </p:nvSpPr>
        <p:spPr bwMode="auto">
          <a:xfrm>
            <a:off x="7235799" y="4293000"/>
            <a:ext cx="1584201" cy="252694"/>
          </a:xfrm>
          <a:prstGeom prst="borderCallout2">
            <a:avLst>
              <a:gd name="adj1" fmla="val 49706"/>
              <a:gd name="adj2" fmla="val 100024"/>
              <a:gd name="adj3" fmla="val 50947"/>
              <a:gd name="adj4" fmla="val 111261"/>
              <a:gd name="adj5" fmla="val -349498"/>
              <a:gd name="adj6" fmla="val 68273"/>
            </a:avLst>
          </a:prstGeom>
          <a:noFill/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/>
          <a:lstStyle/>
          <a:p>
            <a:pPr algn="ctr">
              <a:lnSpc>
                <a:spcPct val="90000"/>
              </a:lnSpc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可能更浪费资源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animBg="1"/>
      <p:bldP spid="139" grpId="0" animBg="1"/>
      <p:bldP spid="2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21</a:t>
            </a:fld>
            <a:endParaRPr lang="en-US" altLang="zh-CN"/>
          </a:p>
        </p:txBody>
      </p:sp>
      <p:sp>
        <p:nvSpPr>
          <p:cNvPr id="456" name="Text Box 4"/>
          <p:cNvSpPr txBox="1">
            <a:spLocks noChangeArrowheads="1"/>
          </p:cNvSpPr>
          <p:nvPr/>
        </p:nvSpPr>
        <p:spPr bwMode="auto">
          <a:xfrm>
            <a:off x="214282" y="291513"/>
            <a:ext cx="8686800" cy="32461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363855" indent="-363855" algn="ctr">
              <a:lnSpc>
                <a:spcPct val="125000"/>
              </a:lnSpc>
            </a:pPr>
            <a:r>
              <a:rPr lang="zh-CN" altLang="en-US" sz="2400" b="1" dirty="0">
                <a:solidFill>
                  <a:srgbClr val="CC3300"/>
                </a:solidFill>
                <a:latin typeface="宋体" panose="02010600030101010101" pitchFamily="2" charset="-122"/>
              </a:rPr>
              <a:t>第七章小结</a:t>
            </a:r>
            <a:r>
              <a:rPr lang="en-US" altLang="zh-CN" sz="2400" b="1" dirty="0">
                <a:solidFill>
                  <a:srgbClr val="CC3300"/>
                </a:solidFill>
                <a:latin typeface="宋体" panose="02010600030101010101" pitchFamily="2" charset="-122"/>
              </a:rPr>
              <a:t>&amp;</a:t>
            </a:r>
            <a:r>
              <a:rPr lang="zh-CN" altLang="en-US" sz="2400" b="1" dirty="0">
                <a:solidFill>
                  <a:srgbClr val="CC3300"/>
                </a:solidFill>
                <a:latin typeface="宋体" panose="02010600030101010101" pitchFamily="2" charset="-122"/>
              </a:rPr>
              <a:t>思考</a:t>
            </a:r>
          </a:p>
          <a:p>
            <a:pPr marL="363855" indent="-363855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宋体" panose="02010600030101010101" pitchFamily="2" charset="-122"/>
              </a:rPr>
              <a:t>(</a:t>
            </a:r>
            <a:r>
              <a:rPr sz="2000" b="1" dirty="0">
                <a:latin typeface="宋体" panose="02010600030101010101" pitchFamily="2" charset="-122"/>
              </a:rPr>
              <a:t>1</a:t>
            </a:r>
            <a:r>
              <a:rPr lang="en-US" sz="2000" b="1" dirty="0">
                <a:latin typeface="宋体" panose="02010600030101010101" pitchFamily="2" charset="-122"/>
              </a:rPr>
              <a:t>)</a:t>
            </a:r>
            <a:r>
              <a:rPr lang="en-US" altLang="zh-CN" sz="2000" b="1" dirty="0">
                <a:latin typeface="宋体" panose="02010600030101010101" pitchFamily="2" charset="-122"/>
              </a:rPr>
              <a:t>IN</a:t>
            </a:r>
            <a:r>
              <a:rPr lang="zh-CN" altLang="en-US" sz="2000" b="1" dirty="0">
                <a:latin typeface="宋体" panose="02010600030101010101" pitchFamily="2" charset="-122"/>
              </a:rPr>
              <a:t>中，</a:t>
            </a:r>
            <a:r>
              <a:rPr sz="2000" b="1" dirty="0" err="1">
                <a:latin typeface="宋体" panose="02010600030101010101" pitchFamily="2" charset="-122"/>
              </a:rPr>
              <a:t>节点互连的需求</a:t>
            </a:r>
            <a:r>
              <a:rPr lang="zh-CN" sz="2000" b="1" dirty="0">
                <a:latin typeface="宋体" panose="02010600030101010101" pitchFamily="2" charset="-122"/>
              </a:rPr>
              <a:t>、</a:t>
            </a:r>
            <a:r>
              <a:rPr sz="2000" b="1" dirty="0">
                <a:latin typeface="宋体" panose="02010600030101010101" pitchFamily="2" charset="-122"/>
              </a:rPr>
              <a:t>实现策略？IN的功能？</a:t>
            </a:r>
          </a:p>
          <a:p>
            <a:pPr marL="363855" indent="-363855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宋体" panose="02010600030101010101" pitchFamily="2" charset="-122"/>
              </a:rPr>
              <a:t>(</a:t>
            </a:r>
            <a:r>
              <a:rPr sz="2000" b="1" dirty="0">
                <a:latin typeface="宋体" panose="02010600030101010101" pitchFamily="2" charset="-122"/>
              </a:rPr>
              <a:t>2</a:t>
            </a:r>
            <a:r>
              <a:rPr lang="en-US" sz="2000" b="1" dirty="0">
                <a:latin typeface="宋体" panose="02010600030101010101" pitchFamily="2" charset="-122"/>
              </a:rPr>
              <a:t>)</a:t>
            </a:r>
            <a:r>
              <a:rPr sz="2000" b="1" dirty="0">
                <a:latin typeface="宋体" panose="02010600030101010101" pitchFamily="2" charset="-122"/>
              </a:rPr>
              <a:t>一个互连函数如何实现？不同互连函数的选择如何实现？拓扑结构与互连函数的关系？</a:t>
            </a:r>
          </a:p>
          <a:p>
            <a:pPr marL="363855" indent="-363855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宋体" panose="02010600030101010101" pitchFamily="2" charset="-122"/>
              </a:rPr>
              <a:t>(</a:t>
            </a:r>
            <a:r>
              <a:rPr sz="2000" b="1" dirty="0">
                <a:latin typeface="宋体" panose="02010600030101010101" pitchFamily="2" charset="-122"/>
              </a:rPr>
              <a:t>3</a:t>
            </a:r>
            <a:r>
              <a:rPr lang="en-US" sz="2000" b="1" dirty="0">
                <a:latin typeface="宋体" panose="02010600030101010101" pitchFamily="2" charset="-122"/>
              </a:rPr>
              <a:t>)</a:t>
            </a:r>
            <a:r>
              <a:rPr sz="2000" b="1" dirty="0">
                <a:latin typeface="宋体" panose="02010600030101010101" pitchFamily="2" charset="-122"/>
              </a:rPr>
              <a:t>IN的组成</a:t>
            </a:r>
            <a:r>
              <a:rPr lang="zh-CN" sz="2000" b="1" dirty="0">
                <a:latin typeface="宋体" panose="02010600030101010101" pitchFamily="2" charset="-122"/>
              </a:rPr>
              <a:t>要素</a:t>
            </a:r>
            <a:r>
              <a:rPr sz="2000" b="1" dirty="0">
                <a:latin typeface="宋体" panose="02010600030101010101" pitchFamily="2" charset="-122"/>
              </a:rPr>
              <a:t>？静态IN、动态IN中开关元件的位置、作用？不同控制方式适应的体系结构？</a:t>
            </a:r>
          </a:p>
          <a:p>
            <a:pPr marL="363855" indent="-363855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宋体" panose="02010600030101010101" pitchFamily="2" charset="-122"/>
              </a:rPr>
              <a:t>(</a:t>
            </a:r>
            <a:r>
              <a:rPr sz="2000" b="1" dirty="0">
                <a:latin typeface="宋体" panose="02010600030101010101" pitchFamily="2" charset="-122"/>
              </a:rPr>
              <a:t>4</a:t>
            </a:r>
            <a:r>
              <a:rPr lang="en-US" sz="2000" b="1" dirty="0">
                <a:latin typeface="宋体" panose="02010600030101010101" pitchFamily="2" charset="-122"/>
              </a:rPr>
              <a:t>)</a:t>
            </a:r>
            <a:r>
              <a:rPr sz="2000" b="1" dirty="0">
                <a:latin typeface="宋体" panose="02010600030101010101" pitchFamily="2" charset="-122"/>
              </a:rPr>
              <a:t>IN的集中式控制、分布式控制如何实现、开关控制何时失效？</a:t>
            </a:r>
          </a:p>
          <a:p>
            <a:pPr marL="363855" indent="-363855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宋体" panose="02010600030101010101" pitchFamily="2" charset="-122"/>
              </a:rPr>
              <a:t>(</a:t>
            </a:r>
            <a:r>
              <a:rPr sz="2000" b="1" dirty="0">
                <a:latin typeface="宋体" panose="02010600030101010101" pitchFamily="2" charset="-122"/>
              </a:rPr>
              <a:t>5</a:t>
            </a:r>
            <a:r>
              <a:rPr lang="en-US" sz="2000" b="1" dirty="0">
                <a:latin typeface="宋体" panose="02010600030101010101" pitchFamily="2" charset="-122"/>
              </a:rPr>
              <a:t>)</a:t>
            </a:r>
            <a:r>
              <a:rPr sz="2000" b="1" dirty="0">
                <a:latin typeface="宋体" panose="02010600030101010101" pitchFamily="2" charset="-122"/>
              </a:rPr>
              <a:t>分布式控制IN中，消息的传递方式类型、传输粒度？</a:t>
            </a:r>
          </a:p>
        </p:txBody>
      </p:sp>
      <p:sp>
        <p:nvSpPr>
          <p:cNvPr id="237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1285" y="3569335"/>
            <a:ext cx="8950960" cy="27973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可任意互连</a:t>
            </a:r>
            <a:r>
              <a:rPr lang="en-US" altLang="zh-CN" sz="16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(≥</a:t>
            </a:r>
            <a:r>
              <a:rPr lang="zh-CN" sz="16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N!种映像</a:t>
            </a:r>
            <a:r>
              <a:rPr lang="en-US" altLang="zh-CN" sz="16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；</a:t>
            </a: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IN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直接连接</a:t>
            </a:r>
            <a:r>
              <a:rPr lang="en-US" altLang="zh-CN" sz="16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sz="16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1次控制</a:t>
            </a:r>
            <a:r>
              <a:rPr lang="en-US" altLang="zh-CN" sz="16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或</a:t>
            </a: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IN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连接</a:t>
            </a:r>
            <a:r>
              <a:rPr 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+软件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转发</a:t>
            </a:r>
            <a:r>
              <a:rPr lang="en-US" altLang="zh-CN" sz="16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sz="16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多次控制</a:t>
            </a:r>
            <a:r>
              <a:rPr lang="en-US" altLang="zh-CN" sz="16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；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 </a:t>
            </a:r>
            <a:r>
              <a:rPr 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有多种映像</a:t>
            </a:r>
            <a:r>
              <a:rPr lang="en-US" altLang="zh-CN" sz="16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sz="1600" b="1" dirty="0">
                <a:solidFill>
                  <a:srgbClr val="990099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可＜N!</a:t>
            </a:r>
            <a:r>
              <a:rPr lang="zh-CN" sz="16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种</a:t>
            </a:r>
            <a:r>
              <a:rPr lang="en-US" altLang="zh-CN" sz="16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endParaRPr lang="zh-CN" sz="1800" b="1" dirty="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所有入端-出端的连线；使用开关元件；所有互连函数实现时的几何形状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拓扑结构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＋</a:t>
            </a:r>
            <a:r>
              <a:rPr 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开关元件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＋</a:t>
            </a:r>
            <a:r>
              <a:rPr 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控制方式；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 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静态</a:t>
            </a: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IN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节点中、选择互连函数，动态</a:t>
            </a: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IN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网络中、用作互连函数；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 </a:t>
            </a:r>
            <a:r>
              <a:rPr 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集中式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控制</a:t>
            </a:r>
            <a:r>
              <a:rPr 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：适于SIMD，分布式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控制</a:t>
            </a:r>
            <a:r>
              <a:rPr 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：适于MIMD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集中式：</a:t>
            </a:r>
            <a:r>
              <a:rPr 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IN</a:t>
            </a:r>
            <a:r>
              <a:rPr lang="zh-CN" sz="1800" b="1" u="sng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接收</a:t>
            </a:r>
            <a:r>
              <a:rPr 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外部控制信号，所有开关</a:t>
            </a:r>
            <a:r>
              <a:rPr lang="zh-CN" sz="1800" b="1" u="sng" dirty="0">
                <a:solidFill>
                  <a:srgbClr val="990099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同时</a:t>
            </a:r>
            <a:r>
              <a:rPr lang="zh-CN" sz="1800" b="1" u="sng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控制</a:t>
            </a:r>
            <a:r>
              <a:rPr 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，下次控制时；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 </a:t>
            </a:r>
            <a:r>
              <a:rPr 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分布式：各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端口</a:t>
            </a:r>
            <a:r>
              <a:rPr lang="zh-CN" sz="1800" b="1" u="sng" dirty="0">
                <a:solidFill>
                  <a:srgbClr val="990099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独立</a:t>
            </a:r>
            <a:r>
              <a:rPr lang="zh-CN" sz="1800" b="1" u="sng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解析</a:t>
            </a:r>
            <a:r>
              <a:rPr 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包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中</a:t>
            </a:r>
            <a:r>
              <a:rPr 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源-目的地址、</a:t>
            </a:r>
            <a:r>
              <a:rPr lang="zh-CN" sz="1800" b="1" u="sng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选择</a:t>
            </a:r>
            <a:r>
              <a:rPr 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出端、</a:t>
            </a:r>
            <a:r>
              <a:rPr lang="zh-CN" sz="1800" b="1" u="sng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控制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开关</a:t>
            </a:r>
            <a:r>
              <a:rPr 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状态，包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通</a:t>
            </a:r>
            <a:r>
              <a:rPr 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过时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5</a:t>
            </a: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线路交换、包交换，消息、数据包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3</a:t>
            </a:fld>
            <a:endParaRPr lang="en-US" altLang="zh-CN"/>
          </a:p>
        </p:txBody>
      </p:sp>
      <p:sp>
        <p:nvSpPr>
          <p:cNvPr id="4" name="Text Box 108"/>
          <p:cNvSpPr txBox="1">
            <a:spLocks noChangeArrowheads="1"/>
          </p:cNvSpPr>
          <p:nvPr/>
        </p:nvSpPr>
        <p:spPr bwMode="auto">
          <a:xfrm>
            <a:off x="142844" y="404664"/>
            <a:ext cx="8821644" cy="48243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2400" b="1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400" b="1" dirty="0">
                <a:solidFill>
                  <a:srgbClr val="FF3399"/>
                </a:solidFill>
                <a:latin typeface="+mn-ea"/>
                <a:ea typeface="+mn-ea"/>
              </a:rPr>
              <a:t>本章主要内容</a:t>
            </a:r>
            <a:endParaRPr lang="en-US" altLang="zh-CN" sz="2400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   ⑴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</a:rPr>
              <a:t>互连函数</a:t>
            </a:r>
            <a:r>
              <a:rPr lang="en-US" altLang="zh-CN" sz="2200" b="1" dirty="0">
                <a:latin typeface="+mn-ea"/>
              </a:rPr>
              <a:t>    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+mn-ea"/>
              </a:rPr>
              <a:t>      </a:t>
            </a:r>
            <a:r>
              <a:rPr lang="zh-CN" altLang="en-US" sz="2200" b="1" dirty="0">
                <a:latin typeface="+mn-ea"/>
              </a:rPr>
              <a:t>互连特性的表示方法，基本的互连函数，互连函数的实现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   ⑵ 互连网络结构参数和性能指标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</a:rPr>
              <a:t>      结构参数，性能指标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⑶ 互连网络基本组成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</a:rPr>
              <a:t>      组成要素，静态互连网络，动态互连网络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⑷ 互连网络控制方式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+mn-ea"/>
                <a:ea typeface="+mn-ea"/>
              </a:rPr>
              <a:t>   </a:t>
            </a:r>
            <a:r>
              <a:rPr lang="zh-CN" altLang="en-US" sz="2200" b="1" dirty="0">
                <a:latin typeface="+mn-ea"/>
                <a:ea typeface="+mn-ea"/>
              </a:rPr>
              <a:t>   控制方式，消息传递机制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400" b="1" dirty="0">
                <a:solidFill>
                  <a:srgbClr val="FF3399"/>
                </a:solidFill>
                <a:latin typeface="+mn-ea"/>
                <a:ea typeface="+mn-ea"/>
              </a:rPr>
              <a:t>总体要求</a:t>
            </a:r>
            <a:endParaRPr lang="en-US" altLang="zh-CN" sz="2400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 marL="271780" indent="-271780">
              <a:lnSpc>
                <a:spcPct val="125000"/>
              </a:lnSpc>
            </a:pPr>
            <a:r>
              <a:rPr lang="zh-CN" altLang="en-US" sz="2200" b="1" dirty="0">
                <a:latin typeface="+mn-ea"/>
                <a:ea typeface="+mn-ea"/>
              </a:rPr>
              <a:t>    </a:t>
            </a:r>
            <a:r>
              <a:rPr lang="zh-CN" altLang="en-US" sz="2200" b="1" u="sng" dirty="0">
                <a:solidFill>
                  <a:schemeClr val="accent2"/>
                </a:solidFill>
                <a:latin typeface="+mn-ea"/>
                <a:ea typeface="+mn-ea"/>
              </a:rPr>
              <a:t>理解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互连网络相关概念，</a:t>
            </a:r>
            <a:r>
              <a:rPr lang="zh-CN" altLang="en-US" sz="2200" b="1" u="sng" dirty="0">
                <a:solidFill>
                  <a:schemeClr val="accent2"/>
                </a:solidFill>
                <a:latin typeface="+mn-ea"/>
                <a:ea typeface="+mn-ea"/>
              </a:rPr>
              <a:t>了解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互连网络的基本组成</a:t>
            </a:r>
            <a:endParaRPr lang="en-US" altLang="zh-CN" sz="2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4</a:t>
            </a:fld>
            <a:endParaRPr lang="en-US" altLang="zh-C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95386" y="313492"/>
            <a:ext cx="69342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</a:rPr>
              <a:t>第</a:t>
            </a:r>
            <a:r>
              <a:rPr lang="en-US" altLang="zh-CN" sz="2800" b="1" dirty="0"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</a:rPr>
              <a:t>节  互连函数</a:t>
            </a:r>
          </a:p>
        </p:txBody>
      </p:sp>
      <p:sp>
        <p:nvSpPr>
          <p:cNvPr id="6" name="Text Box 526"/>
          <p:cNvSpPr txBox="1">
            <a:spLocks noChangeArrowheads="1"/>
          </p:cNvSpPr>
          <p:nvPr/>
        </p:nvSpPr>
        <p:spPr bwMode="auto">
          <a:xfrm>
            <a:off x="179512" y="837873"/>
            <a:ext cx="8785225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 b="1" u="none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0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000" b="1" u="none" dirty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000" b="1" dirty="0"/>
              <a:t>互连特性的表示</a:t>
            </a:r>
            <a:r>
              <a:rPr lang="zh-CN" altLang="en-US" sz="2000" b="1" dirty="0">
                <a:solidFill>
                  <a:schemeClr val="tx1"/>
                </a:solidFill>
              </a:rPr>
              <a:t>，基本互连函数，互连函数的实现</a:t>
            </a:r>
            <a:endParaRPr lang="en-US" altLang="zh-CN" sz="2000" b="1" u="none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511" y="1269000"/>
            <a:ext cx="3456385" cy="33196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、互连特性</a:t>
            </a:r>
            <a:r>
              <a:rPr lang="zh-CN" altLang="en-US" sz="2400" b="1" dirty="0">
                <a:solidFill>
                  <a:srgbClr val="FF3399"/>
                </a:solidFill>
                <a:latin typeface="+mn-ea"/>
              </a:rPr>
              <a:t>的表示方法</a:t>
            </a:r>
            <a:endParaRPr lang="zh-CN" altLang="en-US" sz="2000" b="1" dirty="0">
              <a:solidFill>
                <a:srgbClr val="FF3399"/>
              </a:solidFill>
              <a:latin typeface="+mn-ea"/>
            </a:endParaRPr>
          </a:p>
          <a:p>
            <a:pPr marL="1349375" indent="-1349375"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</a:rPr>
              <a:t>*互连函数表示法：</a:t>
            </a:r>
            <a:endParaRPr lang="en-US" altLang="zh-CN" sz="2200" b="1" dirty="0">
              <a:solidFill>
                <a:srgbClr val="C00000"/>
              </a:solidFill>
              <a:latin typeface="+mn-ea"/>
            </a:endParaRPr>
          </a:p>
          <a:p>
            <a:pPr marL="1349375" indent="-1349375">
              <a:lnSpc>
                <a:spcPct val="105000"/>
              </a:lnSpc>
            </a:pPr>
            <a:endParaRPr lang="en-US" altLang="zh-CN" b="1" dirty="0">
              <a:latin typeface="+mn-ea"/>
            </a:endParaRPr>
          </a:p>
          <a:p>
            <a:pPr marL="1349375" indent="-1349375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函数类型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marL="1349375" indent="-1349375">
              <a:lnSpc>
                <a:spcPct val="105000"/>
              </a:lnSpc>
              <a:spcBef>
                <a:spcPts val="0"/>
              </a:spcBef>
            </a:pPr>
            <a:endParaRPr lang="en-US" altLang="zh-CN" sz="20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1349375" indent="-1349375"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*连线图表示法：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1349375" indent="-1349375"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1349375" indent="-1349375"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*特点：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56000" y="1701000"/>
            <a:ext cx="8352504" cy="32642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+mn-ea"/>
              </a:rPr>
              <a:t>              </a:t>
            </a:r>
            <a:r>
              <a:rPr lang="en-US" altLang="zh-CN" sz="2200" b="1" dirty="0" err="1">
                <a:latin typeface="+mn-ea"/>
              </a:rPr>
              <a:t>y＝</a:t>
            </a:r>
            <a:r>
              <a:rPr lang="en-US" altLang="zh-CN" sz="2200" b="1" dirty="0" err="1">
                <a:latin typeface="+mn-ea"/>
                <a:ea typeface="+mn-ea"/>
              </a:rPr>
              <a:t>f</a:t>
            </a:r>
            <a:r>
              <a:rPr lang="en-US" altLang="zh-CN" sz="2200" b="1" dirty="0">
                <a:latin typeface="+mn-ea"/>
                <a:ea typeface="+mn-ea"/>
              </a:rPr>
              <a:t>(x)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</a:rPr>
              <a:t>x</a:t>
            </a:r>
            <a:r>
              <a:rPr lang="zh-CN" altLang="en-US" sz="2000" b="1" dirty="0">
                <a:latin typeface="+mn-ea"/>
              </a:rPr>
              <a:t>、</a:t>
            </a:r>
            <a:r>
              <a:rPr lang="en-US" altLang="zh-CN" sz="2000" b="1" dirty="0">
                <a:latin typeface="+mn-ea"/>
              </a:rPr>
              <a:t>y</a:t>
            </a:r>
            <a:r>
              <a:rPr lang="zh-CN" altLang="en-US" sz="2000" b="1" dirty="0">
                <a:latin typeface="+mn-ea"/>
              </a:rPr>
              <a:t>为</a:t>
            </a:r>
            <a:r>
              <a:rPr lang="zh-CN" altLang="en-US" sz="2000" b="1" dirty="0">
                <a:latin typeface="+mn-ea"/>
                <a:ea typeface="+mn-ea"/>
              </a:rPr>
              <a:t>入端、</a:t>
            </a:r>
            <a:r>
              <a:rPr lang="zh-CN" altLang="en-US" sz="2000" b="1" dirty="0">
                <a:latin typeface="+mn-ea"/>
              </a:rPr>
              <a:t>出端</a:t>
            </a:r>
            <a:r>
              <a:rPr lang="zh-CN" altLang="en-US" sz="2000" b="1" u="sng" dirty="0">
                <a:latin typeface="+mn-ea"/>
              </a:rPr>
              <a:t>编码</a:t>
            </a:r>
            <a:r>
              <a:rPr lang="zh-CN" altLang="en-US" sz="2000" b="1" dirty="0">
                <a:latin typeface="+mn-ea"/>
              </a:rPr>
              <a:t>，</a:t>
            </a:r>
            <a:r>
              <a:rPr lang="en-US" altLang="zh-CN" sz="2000" b="1" dirty="0">
                <a:latin typeface="+mn-ea"/>
              </a:rPr>
              <a:t>f</a:t>
            </a:r>
            <a:r>
              <a:rPr lang="zh-CN" altLang="en-US" sz="2000" b="1" dirty="0">
                <a:latin typeface="+mn-ea"/>
              </a:rPr>
              <a:t>为对</a:t>
            </a:r>
            <a:r>
              <a:rPr lang="en-US" altLang="zh-CN" sz="2000" b="1" dirty="0">
                <a:latin typeface="+mn-ea"/>
              </a:rPr>
              <a:t>x</a:t>
            </a:r>
            <a:r>
              <a:rPr lang="zh-CN" altLang="en-US" sz="2000" b="1" dirty="0">
                <a:latin typeface="+mn-ea"/>
              </a:rPr>
              <a:t>的</a:t>
            </a:r>
            <a:r>
              <a:rPr lang="zh-CN" altLang="en-US" sz="2000" b="1" u="sng" dirty="0">
                <a:latin typeface="+mn-ea"/>
              </a:rPr>
              <a:t>操作函数</a:t>
            </a:r>
            <a:endParaRPr lang="en-US" altLang="zh-CN" b="1" u="sng" dirty="0">
              <a:latin typeface="+mn-ea"/>
            </a:endParaRP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+mn-ea"/>
                <a:ea typeface="+mn-ea"/>
              </a:rPr>
              <a:t>                                               </a:t>
            </a:r>
            <a:r>
              <a:rPr lang="en-US" altLang="zh-CN" dirty="0">
                <a:latin typeface="+mn-ea"/>
              </a:rPr>
              <a:t>└</a:t>
            </a:r>
            <a:r>
              <a:rPr lang="en-US" altLang="zh-CN" b="1" dirty="0">
                <a:latin typeface="+mn-ea"/>
              </a:rPr>
              <a:t>←b</a:t>
            </a:r>
            <a:r>
              <a:rPr lang="en-US" altLang="zh-CN" b="1" baseline="-18000" dirty="0">
                <a:latin typeface="+mn-ea"/>
              </a:rPr>
              <a:t>n-1</a:t>
            </a:r>
            <a:r>
              <a:rPr lang="en-US" altLang="zh-CN" b="1" dirty="0">
                <a:latin typeface="+mn-ea"/>
              </a:rPr>
              <a:t>…b</a:t>
            </a:r>
            <a:r>
              <a:rPr lang="en-US" altLang="zh-CN" b="1" baseline="-18000" dirty="0">
                <a:latin typeface="+mn-ea"/>
              </a:rPr>
              <a:t>0</a:t>
            </a:r>
            <a:r>
              <a:rPr lang="zh-CN" altLang="en-US" b="1" dirty="0">
                <a:latin typeface="+mn-ea"/>
              </a:rPr>
              <a:t>，</a:t>
            </a:r>
            <a:r>
              <a:rPr lang="en-US" altLang="zh-CN" b="1" dirty="0">
                <a:latin typeface="+mn-ea"/>
              </a:rPr>
              <a:t>n=log</a:t>
            </a:r>
            <a:r>
              <a:rPr lang="en-US" altLang="zh-CN" b="1" baseline="-26000" dirty="0">
                <a:solidFill>
                  <a:srgbClr val="C00000"/>
                </a:solidFill>
                <a:latin typeface="+mn-ea"/>
              </a:rPr>
              <a:t>2</a:t>
            </a:r>
            <a:r>
              <a:rPr lang="en-US" altLang="zh-CN" b="1" dirty="0">
                <a:latin typeface="+mn-ea"/>
              </a:rPr>
              <a:t>N</a:t>
            </a:r>
            <a:endParaRPr lang="en-US" altLang="zh-CN" b="1" dirty="0">
              <a:latin typeface="+mn-ea"/>
              <a:ea typeface="+mn-ea"/>
            </a:endParaRPr>
          </a:p>
          <a:p>
            <a:pPr marL="1349375" indent="-1349375"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  </a:t>
            </a:r>
            <a:r>
              <a:rPr lang="zh-CN" altLang="en-US" sz="2200" b="1" dirty="0">
                <a:latin typeface="宋体" panose="02010600030101010101" pitchFamily="2" charset="-122"/>
              </a:rPr>
              <a:t>排列、置换等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marL="1349375" indent="-1349375">
              <a:lnSpc>
                <a:spcPct val="10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          </a:t>
            </a: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</a:rPr>
              <a:t>如：</a:t>
            </a:r>
            <a:r>
              <a:rPr lang="en-US" altLang="zh-CN" sz="2000" b="1" dirty="0">
                <a:latin typeface="宋体" panose="02010600030101010101" pitchFamily="2" charset="-122"/>
              </a:rPr>
              <a:t>f(b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n-1</a:t>
            </a:r>
            <a:r>
              <a:rPr lang="en-US" altLang="zh-CN" sz="2000" b="1" dirty="0">
                <a:latin typeface="宋体" panose="02010600030101010101" pitchFamily="2" charset="-122"/>
              </a:rPr>
              <a:t>b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n-2</a:t>
            </a:r>
            <a:r>
              <a:rPr lang="en-US" altLang="zh-CN" sz="2000" b="1" dirty="0">
                <a:latin typeface="+mn-ea"/>
              </a:rPr>
              <a:t>…</a:t>
            </a:r>
            <a:r>
              <a:rPr lang="en-US" altLang="zh-CN" sz="2000" b="1" dirty="0">
                <a:latin typeface="宋体" panose="02010600030101010101" pitchFamily="2" charset="-122"/>
              </a:rPr>
              <a:t>b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0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en-US" altLang="zh-CN" sz="2000" b="1" dirty="0">
                <a:latin typeface="+mn-ea"/>
                <a:sym typeface="+mn-ea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b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n-2</a:t>
            </a:r>
            <a:r>
              <a:rPr lang="en-US" altLang="zh-CN" sz="2000" b="1" dirty="0">
                <a:latin typeface="+mn-ea"/>
              </a:rPr>
              <a:t>…</a:t>
            </a:r>
            <a:r>
              <a:rPr lang="en-US" altLang="zh-CN" sz="2000" b="1" dirty="0">
                <a:latin typeface="宋体" panose="02010600030101010101" pitchFamily="2" charset="-122"/>
              </a:rPr>
              <a:t>b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0</a:t>
            </a: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b</a:t>
            </a:r>
            <a:r>
              <a:rPr lang="en-US" altLang="zh-CN" sz="2000" b="1" baseline="-18000" dirty="0">
                <a:solidFill>
                  <a:srgbClr val="990099"/>
                </a:solidFill>
                <a:latin typeface="宋体" panose="02010600030101010101" pitchFamily="2" charset="-122"/>
              </a:rPr>
              <a:t>n-1</a:t>
            </a:r>
            <a:r>
              <a:rPr lang="zh-CN" altLang="en-US" sz="2000" b="1" dirty="0">
                <a:latin typeface="宋体" panose="02010600030101010101" pitchFamily="2" charset="-122"/>
              </a:rPr>
              <a:t>、</a:t>
            </a:r>
            <a:r>
              <a:rPr lang="en-US" altLang="zh-CN" sz="2000" b="1" dirty="0">
                <a:latin typeface="宋体" panose="02010600030101010101" pitchFamily="2" charset="-122"/>
              </a:rPr>
              <a:t>f(b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n-1</a:t>
            </a:r>
            <a:r>
              <a:rPr lang="en-US" altLang="zh-CN" sz="2000" b="1" dirty="0">
                <a:latin typeface="+mn-ea"/>
              </a:rPr>
              <a:t>…</a:t>
            </a:r>
            <a:r>
              <a:rPr lang="en-US" altLang="zh-CN" sz="2000" b="1" dirty="0">
                <a:latin typeface="宋体" panose="02010600030101010101" pitchFamily="2" charset="-122"/>
              </a:rPr>
              <a:t>b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0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en-US" altLang="zh-CN" sz="2000" b="1" dirty="0">
                <a:latin typeface="+mn-ea"/>
                <a:sym typeface="+mn-ea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b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n-1</a:t>
            </a:r>
            <a:r>
              <a:rPr lang="en-US" altLang="zh-CN" sz="2000" b="1" dirty="0">
                <a:latin typeface="+mn-ea"/>
              </a:rPr>
              <a:t>…</a:t>
            </a: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b</a:t>
            </a:r>
            <a:r>
              <a:rPr lang="en-US" altLang="zh-CN" sz="2000" b="1" baseline="-18000" dirty="0">
                <a:solidFill>
                  <a:srgbClr val="990099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</a:p>
          <a:p>
            <a:pPr marL="1349375" indent="-1349375"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            所有出端</a:t>
            </a:r>
            <a:r>
              <a:rPr lang="en-US" altLang="zh-CN" sz="2200" b="1" dirty="0">
                <a:latin typeface="宋体" panose="02010600030101010101" pitchFamily="2" charset="-122"/>
              </a:rPr>
              <a:t>-</a:t>
            </a:r>
            <a:r>
              <a:rPr lang="zh-CN" altLang="en-US" sz="2200" b="1" dirty="0">
                <a:latin typeface="宋体" panose="02010600030101010101" pitchFamily="2" charset="-122"/>
              </a:rPr>
              <a:t>入端的连接关系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即拓扑结构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1349375" indent="-1349375">
              <a:lnSpc>
                <a:spcPct val="125000"/>
              </a:lnSpc>
            </a:pPr>
            <a:r>
              <a:rPr lang="en-US" altLang="zh-CN" sz="2000" b="1" dirty="0">
                <a:solidFill>
                  <a:srgbClr val="990099"/>
                </a:solidFill>
                <a:latin typeface="+mn-ea"/>
              </a:rPr>
              <a:t>              </a:t>
            </a:r>
            <a:r>
              <a:rPr lang="zh-CN" altLang="en-US" sz="2000" b="1" dirty="0">
                <a:solidFill>
                  <a:srgbClr val="0070C0"/>
                </a:solidFill>
                <a:latin typeface="+mn-ea"/>
              </a:rPr>
              <a:t>如：</a:t>
            </a:r>
            <a:r>
              <a:rPr lang="en-US" altLang="zh-CN" sz="2000" b="1" dirty="0">
                <a:latin typeface="宋体" panose="02010600030101010101" pitchFamily="2" charset="-122"/>
              </a:rPr>
              <a:t>f(x)</a:t>
            </a:r>
            <a:r>
              <a:rPr lang="en-US" altLang="zh-CN" sz="2000" b="1" dirty="0">
                <a:latin typeface="+mn-ea"/>
                <a:sym typeface="+mn-ea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x+2(mod 8)</a:t>
            </a:r>
            <a:r>
              <a:rPr lang="zh-CN" altLang="en-US" sz="2000" b="1" dirty="0">
                <a:latin typeface="宋体" panose="02010600030101010101" pitchFamily="2" charset="-122"/>
              </a:rPr>
              <a:t>的连线效果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marL="1349375" indent="-1349375"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    互连函数便于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软件描述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marL="1349375" indent="-1349375"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latin typeface="宋体" panose="02010600030101010101" pitchFamily="2" charset="-122"/>
              </a:rPr>
              <a:t>连线图便于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硬件实现</a:t>
            </a:r>
            <a:endParaRPr lang="en-US" altLang="zh-CN" sz="2200" b="1" u="sng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F086057-6302-49F8-9E1C-78B97CF9A671}"/>
              </a:ext>
            </a:extLst>
          </p:cNvPr>
          <p:cNvCxnSpPr/>
          <p:nvPr/>
        </p:nvCxnSpPr>
        <p:spPr bwMode="auto">
          <a:xfrm>
            <a:off x="8262000" y="2887200"/>
            <a:ext cx="216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6DA58508-9F89-484F-9E03-5D1AC64353AC}"/>
              </a:ext>
            </a:extLst>
          </p:cNvPr>
          <p:cNvGrpSpPr/>
          <p:nvPr/>
        </p:nvGrpSpPr>
        <p:grpSpPr>
          <a:xfrm>
            <a:off x="6731824" y="3753000"/>
            <a:ext cx="1584176" cy="1476000"/>
            <a:chOff x="7452320" y="3707952"/>
            <a:chExt cx="1584176" cy="1476000"/>
          </a:xfrm>
        </p:grpSpPr>
        <p:sp>
          <p:nvSpPr>
            <p:cNvPr id="90" name="Text Box 12">
              <a:extLst>
                <a:ext uri="{FF2B5EF4-FFF2-40B4-BE49-F238E27FC236}">
                  <a16:creationId xmlns:a16="http://schemas.microsoft.com/office/drawing/2014/main" id="{19B87827-1FDD-4897-AB2B-767DE9F20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2320" y="3707952"/>
              <a:ext cx="360000" cy="147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000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001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010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011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100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101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110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111</a:t>
              </a:r>
            </a:p>
          </p:txBody>
        </p:sp>
        <p:sp>
          <p:nvSpPr>
            <p:cNvPr id="91" name="Text Box 12">
              <a:extLst>
                <a:ext uri="{FF2B5EF4-FFF2-40B4-BE49-F238E27FC236}">
                  <a16:creationId xmlns:a16="http://schemas.microsoft.com/office/drawing/2014/main" id="{8B8B5C1E-45E8-4DF8-A1E0-61A14C4FB7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76496" y="3707952"/>
              <a:ext cx="360000" cy="147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000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001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010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011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100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101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110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111</a:t>
              </a:r>
            </a:p>
          </p:txBody>
        </p: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9982B1D8-2E06-4354-A3EE-5B48A7BA46BD}"/>
                </a:ext>
              </a:extLst>
            </p:cNvPr>
            <p:cNvCxnSpPr/>
            <p:nvPr/>
          </p:nvCxnSpPr>
          <p:spPr bwMode="auto">
            <a:xfrm>
              <a:off x="7884384" y="381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AFFE3644-27DA-40B8-B1B3-151EFB5FE6DA}"/>
                </a:ext>
              </a:extLst>
            </p:cNvPr>
            <p:cNvCxnSpPr/>
            <p:nvPr/>
          </p:nvCxnSpPr>
          <p:spPr bwMode="auto">
            <a:xfrm>
              <a:off x="8460432" y="381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ADB0C4FB-56F8-402F-A0EC-E6DD1AAD13FC}"/>
                </a:ext>
              </a:extLst>
            </p:cNvPr>
            <p:cNvCxnSpPr/>
            <p:nvPr/>
          </p:nvCxnSpPr>
          <p:spPr bwMode="auto">
            <a:xfrm>
              <a:off x="7884384" y="399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8BFFE39D-3A12-45CA-BBFF-7ED6C738FEBB}"/>
                </a:ext>
              </a:extLst>
            </p:cNvPr>
            <p:cNvCxnSpPr/>
            <p:nvPr/>
          </p:nvCxnSpPr>
          <p:spPr bwMode="auto">
            <a:xfrm>
              <a:off x="8460432" y="399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DBC18945-6F7E-4844-9BF1-377F5A1EB570}"/>
                </a:ext>
              </a:extLst>
            </p:cNvPr>
            <p:cNvCxnSpPr/>
            <p:nvPr/>
          </p:nvCxnSpPr>
          <p:spPr bwMode="auto">
            <a:xfrm>
              <a:off x="7884384" y="417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087A8410-37FC-4E9A-BFAA-2E89B197AAFA}"/>
                </a:ext>
              </a:extLst>
            </p:cNvPr>
            <p:cNvCxnSpPr/>
            <p:nvPr/>
          </p:nvCxnSpPr>
          <p:spPr bwMode="auto">
            <a:xfrm>
              <a:off x="8460432" y="417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A70802C4-A279-496F-B1CC-4E3472E8DDF9}"/>
                </a:ext>
              </a:extLst>
            </p:cNvPr>
            <p:cNvCxnSpPr/>
            <p:nvPr/>
          </p:nvCxnSpPr>
          <p:spPr bwMode="auto">
            <a:xfrm>
              <a:off x="7884384" y="435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55E91CF2-ED8A-498C-B625-0BB6FC8C2F58}"/>
                </a:ext>
              </a:extLst>
            </p:cNvPr>
            <p:cNvCxnSpPr/>
            <p:nvPr/>
          </p:nvCxnSpPr>
          <p:spPr bwMode="auto">
            <a:xfrm>
              <a:off x="8460432" y="435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FE50BC86-9BB0-4A2B-8A8C-D2BFF6A5563D}"/>
                </a:ext>
              </a:extLst>
            </p:cNvPr>
            <p:cNvCxnSpPr/>
            <p:nvPr/>
          </p:nvCxnSpPr>
          <p:spPr bwMode="auto">
            <a:xfrm>
              <a:off x="7884384" y="453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0944BAE9-76A4-4B49-B647-463CD8EE6DB0}"/>
                </a:ext>
              </a:extLst>
            </p:cNvPr>
            <p:cNvCxnSpPr/>
            <p:nvPr/>
          </p:nvCxnSpPr>
          <p:spPr bwMode="auto">
            <a:xfrm>
              <a:off x="8460432" y="453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5BAC3E38-EC01-4AA7-B2DC-183E5980E860}"/>
                </a:ext>
              </a:extLst>
            </p:cNvPr>
            <p:cNvCxnSpPr/>
            <p:nvPr/>
          </p:nvCxnSpPr>
          <p:spPr bwMode="auto">
            <a:xfrm>
              <a:off x="7884384" y="471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A9A4F0EC-66F9-432C-9080-81EFE63DE55A}"/>
                </a:ext>
              </a:extLst>
            </p:cNvPr>
            <p:cNvCxnSpPr/>
            <p:nvPr/>
          </p:nvCxnSpPr>
          <p:spPr bwMode="auto">
            <a:xfrm>
              <a:off x="8460432" y="471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51F63006-E349-4139-9B3B-641FC1FE4682}"/>
                </a:ext>
              </a:extLst>
            </p:cNvPr>
            <p:cNvCxnSpPr/>
            <p:nvPr/>
          </p:nvCxnSpPr>
          <p:spPr bwMode="auto">
            <a:xfrm>
              <a:off x="7884384" y="489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72EBA062-4BAF-482B-814A-8816D9538E75}"/>
                </a:ext>
              </a:extLst>
            </p:cNvPr>
            <p:cNvCxnSpPr/>
            <p:nvPr/>
          </p:nvCxnSpPr>
          <p:spPr bwMode="auto">
            <a:xfrm>
              <a:off x="8460432" y="489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F41F4235-3892-4D3E-8739-73B5744A7E37}"/>
                </a:ext>
              </a:extLst>
            </p:cNvPr>
            <p:cNvCxnSpPr/>
            <p:nvPr/>
          </p:nvCxnSpPr>
          <p:spPr bwMode="auto">
            <a:xfrm>
              <a:off x="7884384" y="507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C524BD25-C837-4280-8FAD-71E88D85F6FE}"/>
                </a:ext>
              </a:extLst>
            </p:cNvPr>
            <p:cNvCxnSpPr/>
            <p:nvPr/>
          </p:nvCxnSpPr>
          <p:spPr bwMode="auto">
            <a:xfrm>
              <a:off x="8460432" y="507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2F4658BC-CD9D-48FF-884E-8D76F09BC95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028432" y="3815952"/>
              <a:ext cx="431952" cy="36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18C681C3-0A89-49E2-B0DB-2B29AE110472}"/>
                </a:ext>
              </a:extLst>
            </p:cNvPr>
            <p:cNvCxnSpPr/>
            <p:nvPr/>
          </p:nvCxnSpPr>
          <p:spPr bwMode="auto">
            <a:xfrm>
              <a:off x="8028384" y="3995952"/>
              <a:ext cx="432000" cy="36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7191395E-CE05-430C-A310-057812FA59C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028432" y="4355952"/>
              <a:ext cx="431952" cy="36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9A337F8C-376A-4ABB-AE15-8758E0E31CE3}"/>
                </a:ext>
              </a:extLst>
            </p:cNvPr>
            <p:cNvCxnSpPr/>
            <p:nvPr/>
          </p:nvCxnSpPr>
          <p:spPr bwMode="auto">
            <a:xfrm>
              <a:off x="8028384" y="4715952"/>
              <a:ext cx="432048" cy="36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F4636442-3130-4261-B666-F2A1251A38C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028432" y="4175952"/>
              <a:ext cx="432000" cy="36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2F7042D9-22DC-4965-8AA8-969407D46B0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028384" y="4535952"/>
              <a:ext cx="432000" cy="36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6F3E1AEF-7294-49CF-8843-F8F89D06960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028008" y="3999208"/>
              <a:ext cx="432000" cy="108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699F7F3C-F802-497B-BEE2-A7A45214C23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028384" y="3815952"/>
              <a:ext cx="432000" cy="108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5</a:t>
            </a:fld>
            <a:endParaRPr lang="en-US" altLang="zh-C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79512" y="333000"/>
            <a:ext cx="4320480" cy="368902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、基本的互连函数</a:t>
            </a:r>
            <a:endParaRPr lang="en-US" altLang="zh-CN" sz="2400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</a:rPr>
              <a:t> *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</a:rPr>
              <a:t>恒等函数：</a:t>
            </a:r>
            <a:endParaRPr lang="en-US" altLang="zh-CN" sz="22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</a:rPr>
              <a:t>*交换函数：</a:t>
            </a:r>
            <a:endParaRPr lang="en-US" altLang="zh-CN" sz="22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</a:rPr>
              <a:t>*混洗函数：</a:t>
            </a:r>
            <a:endParaRPr lang="en-US" altLang="zh-CN" sz="22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08000" y="765336"/>
            <a:ext cx="3552143" cy="4573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 err="1">
                <a:latin typeface="宋体" panose="02010600030101010101" pitchFamily="2" charset="-122"/>
              </a:rPr>
              <a:t>f</a:t>
            </a:r>
            <a:r>
              <a:rPr lang="en-US" altLang="zh-CN" sz="2200" b="1" baseline="-18000" dirty="0" err="1">
                <a:latin typeface="宋体" panose="02010600030101010101" pitchFamily="2" charset="-122"/>
              </a:rPr>
              <a:t>I</a:t>
            </a:r>
            <a:r>
              <a:rPr lang="en-US" altLang="zh-CN" sz="2200" b="1" dirty="0">
                <a:latin typeface="宋体" panose="02010600030101010101" pitchFamily="2" charset="-122"/>
              </a:rPr>
              <a:t>(b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n-1</a:t>
            </a:r>
            <a:r>
              <a:rPr lang="en-US" altLang="zh-CN" sz="2200" b="1" dirty="0">
                <a:latin typeface="+mn-ea"/>
                <a:ea typeface="+mn-ea"/>
              </a:rPr>
              <a:t>…</a:t>
            </a:r>
            <a:r>
              <a:rPr lang="en-US" altLang="zh-CN" sz="2200" b="1" dirty="0">
                <a:latin typeface="宋体" panose="02010600030101010101" pitchFamily="2" charset="-122"/>
              </a:rPr>
              <a:t>b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0</a:t>
            </a:r>
            <a:r>
              <a:rPr lang="en-US" altLang="zh-CN" sz="22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</a:rPr>
              <a:t>b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n-1</a:t>
            </a:r>
            <a:r>
              <a:rPr lang="en-US" altLang="zh-CN" sz="2200" b="1" dirty="0">
                <a:latin typeface="+mn-ea"/>
                <a:ea typeface="+mn-ea"/>
              </a:rPr>
              <a:t>…</a:t>
            </a:r>
            <a:r>
              <a:rPr lang="en-US" altLang="zh-CN" sz="2200" b="1" dirty="0">
                <a:latin typeface="宋体" panose="02010600030101010101" pitchFamily="2" charset="-122"/>
              </a:rPr>
              <a:t>b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0</a:t>
            </a:r>
            <a:r>
              <a:rPr lang="en-US" altLang="zh-CN" sz="2200" b="1" dirty="0">
                <a:latin typeface="宋体" panose="02010600030101010101" pitchFamily="2" charset="-122"/>
              </a:rPr>
              <a:t> </a:t>
            </a:r>
            <a:endParaRPr lang="zh-CN" altLang="en-US" sz="2200" b="1" dirty="0">
              <a:latin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908000" y="1197336"/>
            <a:ext cx="6408000" cy="457369"/>
            <a:chOff x="214283" y="1714488"/>
            <a:chExt cx="6408000" cy="457369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214283" y="1714488"/>
              <a:ext cx="6408000" cy="45736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2200" b="1" dirty="0" err="1">
                  <a:latin typeface="宋体" panose="02010600030101010101" pitchFamily="2" charset="-122"/>
                </a:rPr>
                <a:t>f</a:t>
              </a:r>
              <a:r>
                <a:rPr lang="en-US" altLang="zh-CN" sz="2200" b="1" baseline="-18000" dirty="0" err="1">
                  <a:latin typeface="宋体" panose="02010600030101010101" pitchFamily="2" charset="-122"/>
                </a:rPr>
                <a:t>E</a:t>
              </a:r>
              <a:r>
                <a:rPr lang="en-US" altLang="zh-CN" sz="2200" b="1" dirty="0">
                  <a:latin typeface="宋体" panose="02010600030101010101" pitchFamily="2" charset="-122"/>
                </a:rPr>
                <a:t>(b</a:t>
              </a:r>
              <a:r>
                <a:rPr lang="en-US" altLang="zh-CN" sz="2200" b="1" baseline="-18000" dirty="0">
                  <a:latin typeface="宋体" panose="02010600030101010101" pitchFamily="2" charset="-122"/>
                </a:rPr>
                <a:t>n-1</a:t>
              </a:r>
              <a:r>
                <a:rPr lang="en-US" altLang="zh-CN" sz="2200" b="1" dirty="0">
                  <a:latin typeface="+mn-ea"/>
                  <a:ea typeface="+mn-ea"/>
                </a:rPr>
                <a:t>…</a:t>
              </a:r>
              <a:r>
                <a:rPr lang="en-US" altLang="zh-CN" sz="2200" b="1" dirty="0">
                  <a:latin typeface="宋体" panose="02010600030101010101" pitchFamily="2" charset="-122"/>
                </a:rPr>
                <a:t>b</a:t>
              </a:r>
              <a:r>
                <a:rPr lang="en-US" altLang="zh-CN" sz="2200" b="1" baseline="-18000" dirty="0">
                  <a:latin typeface="宋体" panose="02010600030101010101" pitchFamily="2" charset="-122"/>
                </a:rPr>
                <a:t>i</a:t>
              </a:r>
              <a:r>
                <a:rPr lang="en-US" altLang="zh-CN" sz="2200" b="1" dirty="0">
                  <a:latin typeface="+mn-ea"/>
                  <a:ea typeface="+mn-ea"/>
                </a:rPr>
                <a:t>…</a:t>
              </a:r>
              <a:r>
                <a:rPr lang="en-US" altLang="zh-CN" sz="2200" b="1" dirty="0">
                  <a:latin typeface="宋体" panose="02010600030101010101" pitchFamily="2" charset="-122"/>
                </a:rPr>
                <a:t>b</a:t>
              </a:r>
              <a:r>
                <a:rPr lang="en-US" altLang="zh-CN" sz="2200" b="1" baseline="-18000" dirty="0">
                  <a:latin typeface="宋体" panose="02010600030101010101" pitchFamily="2" charset="-122"/>
                </a:rPr>
                <a:t>0</a:t>
              </a:r>
              <a:r>
                <a:rPr lang="en-US" altLang="zh-CN" sz="2200" b="1" dirty="0">
                  <a:latin typeface="宋体" panose="02010600030101010101" pitchFamily="2" charset="-122"/>
                </a:rPr>
                <a:t>)</a:t>
              </a:r>
              <a:r>
                <a:rPr lang="zh-CN" altLang="en-US" sz="2200" b="1" dirty="0">
                  <a:latin typeface="宋体" panose="02010600030101010101" pitchFamily="2" charset="-122"/>
                </a:rPr>
                <a:t>＝</a:t>
              </a:r>
              <a:r>
                <a:rPr lang="en-US" altLang="zh-CN" sz="2200" b="1" dirty="0">
                  <a:latin typeface="宋体" panose="02010600030101010101" pitchFamily="2" charset="-122"/>
                </a:rPr>
                <a:t>b</a:t>
              </a:r>
              <a:r>
                <a:rPr lang="en-US" altLang="zh-CN" sz="2200" b="1" baseline="-18000" dirty="0">
                  <a:latin typeface="宋体" panose="02010600030101010101" pitchFamily="2" charset="-122"/>
                </a:rPr>
                <a:t>n-1</a:t>
              </a:r>
              <a:r>
                <a:rPr lang="en-US" altLang="zh-CN" sz="2200" b="1" dirty="0">
                  <a:latin typeface="+mn-ea"/>
                  <a:ea typeface="+mn-ea"/>
                </a:rPr>
                <a:t>…</a:t>
              </a:r>
              <a:r>
                <a:rPr lang="en-US" altLang="zh-CN" sz="22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b</a:t>
              </a:r>
              <a:r>
                <a:rPr lang="en-US" altLang="zh-CN" sz="2200" b="1" baseline="-18000" dirty="0">
                  <a:solidFill>
                    <a:srgbClr val="990099"/>
                  </a:solidFill>
                  <a:latin typeface="宋体" panose="02010600030101010101" pitchFamily="2" charset="-122"/>
                </a:rPr>
                <a:t>i</a:t>
              </a:r>
              <a:r>
                <a:rPr lang="en-US" altLang="zh-CN" sz="2200" b="1" dirty="0">
                  <a:latin typeface="+mn-ea"/>
                  <a:ea typeface="+mn-ea"/>
                </a:rPr>
                <a:t>…</a:t>
              </a:r>
              <a:r>
                <a:rPr lang="en-US" altLang="zh-CN" sz="2200" b="1" dirty="0">
                  <a:latin typeface="宋体" panose="02010600030101010101" pitchFamily="2" charset="-122"/>
                </a:rPr>
                <a:t>b</a:t>
              </a:r>
              <a:r>
                <a:rPr lang="en-US" altLang="zh-CN" sz="2200" b="1" baseline="-18000" dirty="0">
                  <a:latin typeface="宋体" panose="02010600030101010101" pitchFamily="2" charset="-122"/>
                </a:rPr>
                <a:t>0</a:t>
              </a:r>
              <a:r>
                <a:rPr lang="zh-CN" altLang="en-US" sz="2200" b="1" dirty="0">
                  <a:latin typeface="宋体" panose="02010600030101010101" pitchFamily="2" charset="-122"/>
                </a:rPr>
                <a:t>，有</a:t>
              </a:r>
              <a:r>
                <a:rPr lang="en-US" altLang="zh-CN" sz="2200" b="1" dirty="0">
                  <a:latin typeface="宋体" panose="02010600030101010101" pitchFamily="2" charset="-122"/>
                </a:rPr>
                <a:t>n</a:t>
              </a:r>
              <a:r>
                <a:rPr lang="zh-CN" altLang="en-US" sz="2200" b="1" dirty="0">
                  <a:latin typeface="宋体" panose="02010600030101010101" pitchFamily="2" charset="-122"/>
                </a:rPr>
                <a:t>种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某位取反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</a:t>
              </a: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3238563" y="1849870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" name="组合 8"/>
          <p:cNvGrpSpPr/>
          <p:nvPr/>
        </p:nvGrpSpPr>
        <p:grpSpPr>
          <a:xfrm>
            <a:off x="828000" y="1701336"/>
            <a:ext cx="1584176" cy="1692000"/>
            <a:chOff x="971600" y="4068216"/>
            <a:chExt cx="1584176" cy="1692000"/>
          </a:xfrm>
        </p:grpSpPr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971600" y="4068216"/>
              <a:ext cx="360000" cy="147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72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000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001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010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011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100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101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110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111</a:t>
              </a: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2195776" y="4068216"/>
              <a:ext cx="360000" cy="147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72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000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001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010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011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100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101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110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111</a:t>
              </a:r>
            </a:p>
          </p:txBody>
        </p:sp>
        <p:cxnSp>
          <p:nvCxnSpPr>
            <p:cNvPr id="12" name="直接连接符 11"/>
            <p:cNvCxnSpPr/>
            <p:nvPr/>
          </p:nvCxnSpPr>
          <p:spPr bwMode="auto">
            <a:xfrm>
              <a:off x="1403664" y="417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>
              <a:off x="1979728" y="417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>
              <a:off x="1403664" y="435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1979712" y="435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>
              <a:off x="1403664" y="453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>
              <a:off x="1979712" y="453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1403664" y="471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1979712" y="471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>
              <a:off x="1403664" y="489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1979712" y="489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>
              <a:off x="1403664" y="507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>
              <a:off x="1979712" y="507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>
              <a:off x="1403664" y="525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1979712" y="525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>
              <a:off x="1403664" y="543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1979712" y="543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>
              <a:off x="1547712" y="4176216"/>
              <a:ext cx="43195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 Box 40"/>
            <p:cNvSpPr txBox="1">
              <a:spLocks noChangeArrowheads="1"/>
            </p:cNvSpPr>
            <p:nvPr/>
          </p:nvSpPr>
          <p:spPr bwMode="auto">
            <a:xfrm>
              <a:off x="1263598" y="5544216"/>
              <a:ext cx="1008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恒等</a:t>
              </a:r>
            </a:p>
          </p:txBody>
        </p:sp>
        <p:cxnSp>
          <p:nvCxnSpPr>
            <p:cNvPr id="30" name="直接连接符 29"/>
            <p:cNvCxnSpPr/>
            <p:nvPr/>
          </p:nvCxnSpPr>
          <p:spPr bwMode="auto">
            <a:xfrm>
              <a:off x="1547664" y="4356216"/>
              <a:ext cx="43195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1547712" y="4536216"/>
              <a:ext cx="43195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1547664" y="4716216"/>
              <a:ext cx="43195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1547712" y="4896216"/>
              <a:ext cx="43195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>
              <a:off x="1547664" y="5076216"/>
              <a:ext cx="43195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1547712" y="5256216"/>
              <a:ext cx="43195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1547664" y="5436216"/>
              <a:ext cx="43195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7" name="组合 36"/>
          <p:cNvGrpSpPr/>
          <p:nvPr/>
        </p:nvGrpSpPr>
        <p:grpSpPr>
          <a:xfrm>
            <a:off x="2916000" y="1701336"/>
            <a:ext cx="5040560" cy="1692000"/>
            <a:chOff x="2771800" y="4068216"/>
            <a:chExt cx="5040560" cy="1692000"/>
          </a:xfrm>
        </p:grpSpPr>
        <p:sp>
          <p:nvSpPr>
            <p:cNvPr id="38" name="Text Box 12"/>
            <p:cNvSpPr txBox="1">
              <a:spLocks noChangeArrowheads="1"/>
            </p:cNvSpPr>
            <p:nvPr/>
          </p:nvSpPr>
          <p:spPr bwMode="auto">
            <a:xfrm>
              <a:off x="2771800" y="4068216"/>
              <a:ext cx="360000" cy="147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000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001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010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011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100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101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110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111</a:t>
              </a:r>
            </a:p>
          </p:txBody>
        </p:sp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>
              <a:off x="3995976" y="4068216"/>
              <a:ext cx="360000" cy="147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000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001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010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011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100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101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110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111</a:t>
              </a:r>
            </a:p>
          </p:txBody>
        </p:sp>
        <p:cxnSp>
          <p:nvCxnSpPr>
            <p:cNvPr id="40" name="直接连接符 39"/>
            <p:cNvCxnSpPr/>
            <p:nvPr/>
          </p:nvCxnSpPr>
          <p:spPr bwMode="auto">
            <a:xfrm>
              <a:off x="3203864" y="417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>
              <a:off x="3779928" y="417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>
              <a:off x="3203864" y="435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>
              <a:off x="3779912" y="435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44" name="直接连接符 43"/>
            <p:cNvCxnSpPr/>
            <p:nvPr/>
          </p:nvCxnSpPr>
          <p:spPr bwMode="auto">
            <a:xfrm>
              <a:off x="3203864" y="453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>
              <a:off x="3779912" y="453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>
              <a:off x="3203864" y="471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>
              <a:off x="3779912" y="471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3203864" y="489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3779912" y="489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>
              <a:off x="3203864" y="507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3779912" y="507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>
              <a:off x="3203864" y="525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3779912" y="525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3203864" y="543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>
              <a:off x="3779912" y="543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3347912" y="4176216"/>
              <a:ext cx="432016" cy="18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 Box 40"/>
            <p:cNvSpPr txBox="1">
              <a:spLocks noChangeArrowheads="1"/>
            </p:cNvSpPr>
            <p:nvPr/>
          </p:nvSpPr>
          <p:spPr bwMode="auto">
            <a:xfrm>
              <a:off x="2987824" y="5544216"/>
              <a:ext cx="1152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交换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(Cube</a:t>
              </a:r>
              <a:r>
                <a:rPr lang="en-US" altLang="zh-CN" sz="1600" b="1" baseline="-18000" dirty="0">
                  <a:latin typeface="宋体" panose="02010600030101010101" pitchFamily="2" charset="-122"/>
                </a:rPr>
                <a:t>0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 bwMode="auto">
            <a:xfrm flipV="1">
              <a:off x="3347864" y="4176216"/>
              <a:ext cx="432064" cy="18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3347912" y="4536216"/>
              <a:ext cx="432016" cy="18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 flipV="1">
              <a:off x="3347864" y="4536216"/>
              <a:ext cx="432064" cy="18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3347912" y="4896216"/>
              <a:ext cx="432016" cy="18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 flipV="1">
              <a:off x="3347864" y="4896216"/>
              <a:ext cx="432064" cy="18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>
              <a:off x="3347912" y="5256216"/>
              <a:ext cx="432016" cy="18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 flipV="1">
              <a:off x="3347864" y="5256216"/>
              <a:ext cx="432064" cy="18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Text Box 12"/>
            <p:cNvSpPr txBox="1">
              <a:spLocks noChangeArrowheads="1"/>
            </p:cNvSpPr>
            <p:nvPr/>
          </p:nvSpPr>
          <p:spPr bwMode="auto">
            <a:xfrm>
              <a:off x="4499992" y="4068216"/>
              <a:ext cx="360000" cy="147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000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001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010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011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100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101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110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111</a:t>
              </a:r>
            </a:p>
          </p:txBody>
        </p:sp>
        <p:sp>
          <p:nvSpPr>
            <p:cNvPr id="66" name="Text Box 12"/>
            <p:cNvSpPr txBox="1">
              <a:spLocks noChangeArrowheads="1"/>
            </p:cNvSpPr>
            <p:nvPr/>
          </p:nvSpPr>
          <p:spPr bwMode="auto">
            <a:xfrm>
              <a:off x="5724168" y="4068216"/>
              <a:ext cx="360000" cy="147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000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001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010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011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100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101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110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111</a:t>
              </a:r>
            </a:p>
          </p:txBody>
        </p:sp>
        <p:cxnSp>
          <p:nvCxnSpPr>
            <p:cNvPr id="67" name="直接连接符 66"/>
            <p:cNvCxnSpPr/>
            <p:nvPr/>
          </p:nvCxnSpPr>
          <p:spPr bwMode="auto">
            <a:xfrm>
              <a:off x="4932056" y="417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>
              <a:off x="5508120" y="417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>
              <a:off x="4932056" y="435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>
              <a:off x="5508104" y="435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4932056" y="453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72" name="直接连接符 71"/>
            <p:cNvCxnSpPr/>
            <p:nvPr/>
          </p:nvCxnSpPr>
          <p:spPr bwMode="auto">
            <a:xfrm>
              <a:off x="5508104" y="453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>
              <a:off x="4932056" y="471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>
              <a:off x="5508104" y="471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75" name="直接连接符 74"/>
            <p:cNvCxnSpPr/>
            <p:nvPr/>
          </p:nvCxnSpPr>
          <p:spPr bwMode="auto">
            <a:xfrm>
              <a:off x="4932056" y="489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>
              <a:off x="5508104" y="489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>
              <a:off x="4932056" y="507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78" name="直接连接符 77"/>
            <p:cNvCxnSpPr/>
            <p:nvPr/>
          </p:nvCxnSpPr>
          <p:spPr bwMode="auto">
            <a:xfrm>
              <a:off x="5508104" y="507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79" name="直接连接符 78"/>
            <p:cNvCxnSpPr/>
            <p:nvPr/>
          </p:nvCxnSpPr>
          <p:spPr bwMode="auto">
            <a:xfrm>
              <a:off x="4932056" y="525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>
              <a:off x="5508104" y="525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>
              <a:off x="4932056" y="543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>
              <a:off x="5508104" y="543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 bwMode="auto">
            <a:xfrm>
              <a:off x="5076104" y="4176216"/>
              <a:ext cx="432016" cy="36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4" name="Text Box 40"/>
            <p:cNvSpPr txBox="1">
              <a:spLocks noChangeArrowheads="1"/>
            </p:cNvSpPr>
            <p:nvPr/>
          </p:nvSpPr>
          <p:spPr bwMode="auto">
            <a:xfrm>
              <a:off x="4716016" y="5544216"/>
              <a:ext cx="1152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交换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(Cube</a:t>
              </a:r>
              <a:r>
                <a:rPr lang="en-US" altLang="zh-CN" sz="1600" b="1" baseline="-18000" dirty="0">
                  <a:latin typeface="宋体" panose="02010600030101010101" pitchFamily="2" charset="-122"/>
                </a:rPr>
                <a:t>1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 bwMode="auto">
            <a:xfrm>
              <a:off x="5076056" y="4356216"/>
              <a:ext cx="432048" cy="36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 flipV="1">
              <a:off x="5076104" y="4176216"/>
              <a:ext cx="432000" cy="36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 flipV="1">
              <a:off x="5076056" y="4356216"/>
              <a:ext cx="432048" cy="36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8" name="Text Box 12"/>
            <p:cNvSpPr txBox="1">
              <a:spLocks noChangeArrowheads="1"/>
            </p:cNvSpPr>
            <p:nvPr/>
          </p:nvSpPr>
          <p:spPr bwMode="auto">
            <a:xfrm>
              <a:off x="6228184" y="4068216"/>
              <a:ext cx="360000" cy="147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000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001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010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011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100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101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110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111</a:t>
              </a:r>
            </a:p>
          </p:txBody>
        </p:sp>
        <p:sp>
          <p:nvSpPr>
            <p:cNvPr id="89" name="Text Box 12"/>
            <p:cNvSpPr txBox="1">
              <a:spLocks noChangeArrowheads="1"/>
            </p:cNvSpPr>
            <p:nvPr/>
          </p:nvSpPr>
          <p:spPr bwMode="auto">
            <a:xfrm>
              <a:off x="7452360" y="4068216"/>
              <a:ext cx="360000" cy="147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000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001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010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011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100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101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110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111</a:t>
              </a:r>
            </a:p>
          </p:txBody>
        </p:sp>
        <p:cxnSp>
          <p:nvCxnSpPr>
            <p:cNvPr id="90" name="直接连接符 89"/>
            <p:cNvCxnSpPr/>
            <p:nvPr/>
          </p:nvCxnSpPr>
          <p:spPr bwMode="auto">
            <a:xfrm>
              <a:off x="6660248" y="417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>
              <a:off x="7236312" y="417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>
              <a:off x="6660248" y="435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7236296" y="435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>
              <a:off x="6660248" y="453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>
              <a:off x="7236296" y="453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>
              <a:off x="6660248" y="471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 bwMode="auto">
            <a:xfrm>
              <a:off x="7236296" y="471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98" name="直接连接符 97"/>
            <p:cNvCxnSpPr/>
            <p:nvPr/>
          </p:nvCxnSpPr>
          <p:spPr bwMode="auto">
            <a:xfrm>
              <a:off x="6660248" y="489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7236296" y="489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 bwMode="auto">
            <a:xfrm>
              <a:off x="6660248" y="507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>
              <a:off x="7236296" y="507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>
              <a:off x="6660248" y="525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03" name="直接连接符 102"/>
            <p:cNvCxnSpPr/>
            <p:nvPr/>
          </p:nvCxnSpPr>
          <p:spPr bwMode="auto">
            <a:xfrm>
              <a:off x="7236296" y="525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>
              <a:off x="6660248" y="543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05" name="直接连接符 104"/>
            <p:cNvCxnSpPr/>
            <p:nvPr/>
          </p:nvCxnSpPr>
          <p:spPr bwMode="auto">
            <a:xfrm>
              <a:off x="7236296" y="543621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6" name="直接连接符 105"/>
            <p:cNvCxnSpPr/>
            <p:nvPr/>
          </p:nvCxnSpPr>
          <p:spPr bwMode="auto">
            <a:xfrm>
              <a:off x="6804296" y="4176216"/>
              <a:ext cx="432000" cy="72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7" name="Text Box 40"/>
            <p:cNvSpPr txBox="1">
              <a:spLocks noChangeArrowheads="1"/>
            </p:cNvSpPr>
            <p:nvPr/>
          </p:nvSpPr>
          <p:spPr bwMode="auto">
            <a:xfrm>
              <a:off x="6444208" y="5544216"/>
              <a:ext cx="1152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交换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(Cube</a:t>
              </a:r>
              <a:r>
                <a:rPr lang="en-US" altLang="zh-CN" sz="1600" b="1" baseline="-18000" dirty="0">
                  <a:latin typeface="宋体" panose="02010600030101010101" pitchFamily="2" charset="-122"/>
                </a:rPr>
                <a:t>2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08" name="直接连接符 107"/>
            <p:cNvCxnSpPr/>
            <p:nvPr/>
          </p:nvCxnSpPr>
          <p:spPr bwMode="auto">
            <a:xfrm>
              <a:off x="6804248" y="4356216"/>
              <a:ext cx="432048" cy="72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>
              <a:off x="6804296" y="4536216"/>
              <a:ext cx="432000" cy="72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>
              <a:off x="6804248" y="4716216"/>
              <a:ext cx="432048" cy="72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 flipV="1">
              <a:off x="6804296" y="4176216"/>
              <a:ext cx="432016" cy="72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 flipV="1">
              <a:off x="6804248" y="4356216"/>
              <a:ext cx="432048" cy="72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 flipV="1">
              <a:off x="6804296" y="4536216"/>
              <a:ext cx="432000" cy="72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直接连接符 113"/>
            <p:cNvCxnSpPr/>
            <p:nvPr/>
          </p:nvCxnSpPr>
          <p:spPr bwMode="auto">
            <a:xfrm flipV="1">
              <a:off x="6804248" y="4716216"/>
              <a:ext cx="432064" cy="72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直接连接符 114"/>
            <p:cNvCxnSpPr/>
            <p:nvPr/>
          </p:nvCxnSpPr>
          <p:spPr bwMode="auto">
            <a:xfrm>
              <a:off x="5076104" y="4896216"/>
              <a:ext cx="432016" cy="36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直接连接符 115"/>
            <p:cNvCxnSpPr/>
            <p:nvPr/>
          </p:nvCxnSpPr>
          <p:spPr bwMode="auto">
            <a:xfrm>
              <a:off x="5076056" y="5076216"/>
              <a:ext cx="432048" cy="36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 flipV="1">
              <a:off x="5076104" y="4896216"/>
              <a:ext cx="432000" cy="36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 flipV="1">
              <a:off x="5076056" y="5076216"/>
              <a:ext cx="432048" cy="36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9" name="组合 138"/>
          <p:cNvGrpSpPr/>
          <p:nvPr/>
        </p:nvGrpSpPr>
        <p:grpSpPr>
          <a:xfrm>
            <a:off x="828000" y="4437000"/>
            <a:ext cx="1584176" cy="1692000"/>
            <a:chOff x="7452320" y="3707952"/>
            <a:chExt cx="1584176" cy="1692000"/>
          </a:xfrm>
        </p:grpSpPr>
        <p:sp>
          <p:nvSpPr>
            <p:cNvPr id="140" name="Text Box 12"/>
            <p:cNvSpPr txBox="1">
              <a:spLocks noChangeArrowheads="1"/>
            </p:cNvSpPr>
            <p:nvPr/>
          </p:nvSpPr>
          <p:spPr bwMode="auto">
            <a:xfrm>
              <a:off x="7452320" y="3707952"/>
              <a:ext cx="360000" cy="147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000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001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010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011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100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101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110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111</a:t>
              </a:r>
            </a:p>
          </p:txBody>
        </p:sp>
        <p:sp>
          <p:nvSpPr>
            <p:cNvPr id="141" name="Text Box 12"/>
            <p:cNvSpPr txBox="1">
              <a:spLocks noChangeArrowheads="1"/>
            </p:cNvSpPr>
            <p:nvPr/>
          </p:nvSpPr>
          <p:spPr bwMode="auto">
            <a:xfrm>
              <a:off x="8676496" y="3707952"/>
              <a:ext cx="360000" cy="147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000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001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010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011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100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101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110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111</a:t>
              </a:r>
            </a:p>
          </p:txBody>
        </p:sp>
        <p:cxnSp>
          <p:nvCxnSpPr>
            <p:cNvPr id="142" name="直接连接符 141"/>
            <p:cNvCxnSpPr/>
            <p:nvPr/>
          </p:nvCxnSpPr>
          <p:spPr bwMode="auto">
            <a:xfrm>
              <a:off x="7884384" y="381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43" name="直接连接符 142"/>
            <p:cNvCxnSpPr/>
            <p:nvPr/>
          </p:nvCxnSpPr>
          <p:spPr bwMode="auto">
            <a:xfrm>
              <a:off x="8460432" y="381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7884384" y="399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>
              <a:off x="8460432" y="399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46" name="直接连接符 145"/>
            <p:cNvCxnSpPr/>
            <p:nvPr/>
          </p:nvCxnSpPr>
          <p:spPr bwMode="auto">
            <a:xfrm>
              <a:off x="7884384" y="417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>
              <a:off x="8460432" y="417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48" name="直接连接符 147"/>
            <p:cNvCxnSpPr/>
            <p:nvPr/>
          </p:nvCxnSpPr>
          <p:spPr bwMode="auto">
            <a:xfrm>
              <a:off x="7884384" y="435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>
              <a:off x="8460432" y="435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50" name="直接连接符 149"/>
            <p:cNvCxnSpPr/>
            <p:nvPr/>
          </p:nvCxnSpPr>
          <p:spPr bwMode="auto">
            <a:xfrm>
              <a:off x="7884384" y="453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51" name="直接连接符 150"/>
            <p:cNvCxnSpPr/>
            <p:nvPr/>
          </p:nvCxnSpPr>
          <p:spPr bwMode="auto">
            <a:xfrm>
              <a:off x="8460432" y="453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>
              <a:off x="7884384" y="471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53" name="直接连接符 152"/>
            <p:cNvCxnSpPr/>
            <p:nvPr/>
          </p:nvCxnSpPr>
          <p:spPr bwMode="auto">
            <a:xfrm>
              <a:off x="8460432" y="471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54" name="直接连接符 153"/>
            <p:cNvCxnSpPr/>
            <p:nvPr/>
          </p:nvCxnSpPr>
          <p:spPr bwMode="auto">
            <a:xfrm>
              <a:off x="7884384" y="489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55" name="直接连接符 154"/>
            <p:cNvCxnSpPr/>
            <p:nvPr/>
          </p:nvCxnSpPr>
          <p:spPr bwMode="auto">
            <a:xfrm>
              <a:off x="8460432" y="489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56" name="直接连接符 155"/>
            <p:cNvCxnSpPr/>
            <p:nvPr/>
          </p:nvCxnSpPr>
          <p:spPr bwMode="auto">
            <a:xfrm>
              <a:off x="7884384" y="507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57" name="直接连接符 156"/>
            <p:cNvCxnSpPr/>
            <p:nvPr/>
          </p:nvCxnSpPr>
          <p:spPr bwMode="auto">
            <a:xfrm>
              <a:off x="8460432" y="507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58" name="直接连接符 157"/>
            <p:cNvCxnSpPr/>
            <p:nvPr/>
          </p:nvCxnSpPr>
          <p:spPr bwMode="auto">
            <a:xfrm flipV="1">
              <a:off x="8028432" y="3815952"/>
              <a:ext cx="431952" cy="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 bwMode="auto">
            <a:xfrm>
              <a:off x="8028384" y="3995952"/>
              <a:ext cx="432000" cy="18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直接连接符 159"/>
            <p:cNvCxnSpPr/>
            <p:nvPr/>
          </p:nvCxnSpPr>
          <p:spPr bwMode="auto">
            <a:xfrm>
              <a:off x="8028432" y="4175952"/>
              <a:ext cx="431952" cy="36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直接连接符 160"/>
            <p:cNvCxnSpPr/>
            <p:nvPr/>
          </p:nvCxnSpPr>
          <p:spPr bwMode="auto">
            <a:xfrm>
              <a:off x="8028384" y="4355952"/>
              <a:ext cx="432048" cy="54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 bwMode="auto">
            <a:xfrm flipV="1">
              <a:off x="8028432" y="3995952"/>
              <a:ext cx="432000" cy="54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 bwMode="auto">
            <a:xfrm flipV="1">
              <a:off x="8028384" y="4355952"/>
              <a:ext cx="432048" cy="36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直接连接符 163"/>
            <p:cNvCxnSpPr/>
            <p:nvPr/>
          </p:nvCxnSpPr>
          <p:spPr bwMode="auto">
            <a:xfrm flipV="1">
              <a:off x="8028432" y="4715952"/>
              <a:ext cx="431952" cy="18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5" name="直接连接符 164"/>
            <p:cNvCxnSpPr/>
            <p:nvPr/>
          </p:nvCxnSpPr>
          <p:spPr bwMode="auto">
            <a:xfrm>
              <a:off x="8028384" y="5075952"/>
              <a:ext cx="43204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6" name="Text Box 40"/>
            <p:cNvSpPr txBox="1">
              <a:spLocks noChangeArrowheads="1"/>
            </p:cNvSpPr>
            <p:nvPr/>
          </p:nvSpPr>
          <p:spPr bwMode="auto">
            <a:xfrm>
              <a:off x="7744318" y="5183952"/>
              <a:ext cx="1008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混洗</a:t>
              </a:r>
            </a:p>
          </p:txBody>
        </p:sp>
      </p:grpSp>
      <p:sp>
        <p:nvSpPr>
          <p:cNvPr id="196" name="Text Box 4"/>
          <p:cNvSpPr txBox="1">
            <a:spLocks noChangeArrowheads="1"/>
          </p:cNvSpPr>
          <p:nvPr/>
        </p:nvSpPr>
        <p:spPr bwMode="auto">
          <a:xfrm>
            <a:off x="756375" y="3426510"/>
            <a:ext cx="5687833" cy="12264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      </a:t>
            </a:r>
            <a:r>
              <a:rPr lang="en-US" altLang="zh-CN" sz="2200" b="1" dirty="0" err="1">
                <a:latin typeface="宋体" panose="02010600030101010101" pitchFamily="2" charset="-122"/>
              </a:rPr>
              <a:t>f</a:t>
            </a:r>
            <a:r>
              <a:rPr lang="en-US" altLang="zh-CN" sz="2200" b="1" baseline="-18000" dirty="0" err="1">
                <a:latin typeface="宋体" panose="02010600030101010101" pitchFamily="2" charset="-122"/>
              </a:rPr>
              <a:t>Shu</a:t>
            </a:r>
            <a:r>
              <a:rPr lang="en-US" altLang="zh-CN" sz="2200" b="1" dirty="0">
                <a:latin typeface="宋体" panose="02010600030101010101" pitchFamily="2" charset="-122"/>
              </a:rPr>
              <a:t>(b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n-1</a:t>
            </a:r>
            <a:r>
              <a:rPr lang="en-US" altLang="zh-CN" sz="2200" b="1" dirty="0">
                <a:latin typeface="宋体" panose="02010600030101010101" pitchFamily="2" charset="-122"/>
              </a:rPr>
              <a:t>b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n-2</a:t>
            </a:r>
            <a:r>
              <a:rPr lang="en-US" altLang="zh-CN" sz="2200" b="1" dirty="0">
                <a:latin typeface="+mn-ea"/>
              </a:rPr>
              <a:t>…</a:t>
            </a:r>
            <a:r>
              <a:rPr lang="en-US" altLang="zh-CN" sz="2200" b="1" dirty="0">
                <a:latin typeface="宋体" panose="02010600030101010101" pitchFamily="2" charset="-122"/>
              </a:rPr>
              <a:t>b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0</a:t>
            </a:r>
            <a:r>
              <a:rPr lang="en-US" altLang="zh-CN" sz="22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</a:rPr>
              <a:t>b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n-2</a:t>
            </a:r>
            <a:r>
              <a:rPr lang="en-US" altLang="zh-CN" sz="2200" b="1" dirty="0">
                <a:latin typeface="+mn-ea"/>
              </a:rPr>
              <a:t>…</a:t>
            </a:r>
            <a:r>
              <a:rPr lang="en-US" altLang="zh-CN" sz="2200" b="1" dirty="0">
                <a:latin typeface="宋体" panose="02010600030101010101" pitchFamily="2" charset="-122"/>
              </a:rPr>
              <a:t>b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0</a:t>
            </a:r>
            <a:r>
              <a:rPr lang="en-US" altLang="zh-CN" sz="2200" b="1" dirty="0">
                <a:solidFill>
                  <a:srgbClr val="990099"/>
                </a:solidFill>
                <a:latin typeface="+mn-ea"/>
              </a:rPr>
              <a:t>b</a:t>
            </a:r>
            <a:r>
              <a:rPr lang="en-US" altLang="zh-CN" sz="2200" b="1" baseline="-18000" dirty="0">
                <a:solidFill>
                  <a:srgbClr val="990099"/>
                </a:solidFill>
                <a:latin typeface="宋体" panose="02010600030101010101" pitchFamily="2" charset="-122"/>
              </a:rPr>
              <a:t>n-1</a:t>
            </a:r>
            <a:r>
              <a:rPr lang="en-US" altLang="zh-CN" sz="2200" b="1" dirty="0">
                <a:latin typeface="宋体" panose="02010600030101010101" pitchFamily="2" charset="-122"/>
              </a:rPr>
              <a:t> 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变种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逆</a:t>
            </a:r>
            <a:r>
              <a:rPr lang="zh-CN" altLang="en-US" sz="2200" b="1" dirty="0">
                <a:latin typeface="宋体" panose="02010600030101010101" pitchFamily="2" charset="-122"/>
              </a:rPr>
              <a:t>函数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</a:rPr>
              <a:t>＝</a:t>
            </a: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b</a:t>
            </a:r>
            <a:r>
              <a:rPr lang="en-US" altLang="zh-CN" b="1" baseline="-18000" dirty="0">
                <a:solidFill>
                  <a:srgbClr val="990099"/>
                </a:solidFill>
                <a:latin typeface="+mn-ea"/>
                <a:ea typeface="+mn-ea"/>
              </a:rPr>
              <a:t>0</a:t>
            </a:r>
            <a:r>
              <a:rPr lang="en-US" altLang="zh-CN" b="1" dirty="0">
                <a:latin typeface="+mn-ea"/>
                <a:ea typeface="+mn-ea"/>
              </a:rPr>
              <a:t>b</a:t>
            </a:r>
            <a:r>
              <a:rPr lang="en-US" altLang="zh-CN" b="1" baseline="-18000" dirty="0">
                <a:latin typeface="+mn-ea"/>
                <a:ea typeface="+mn-ea"/>
              </a:rPr>
              <a:t>n-1</a:t>
            </a:r>
            <a:r>
              <a:rPr lang="en-US" altLang="zh-CN" b="1" dirty="0">
                <a:latin typeface="+mn-ea"/>
                <a:ea typeface="+mn-ea"/>
              </a:rPr>
              <a:t>…b</a:t>
            </a:r>
            <a:r>
              <a:rPr lang="en-US" altLang="zh-CN" b="1" baseline="-18000" dirty="0">
                <a:latin typeface="+mn-ea"/>
                <a:ea typeface="+mn-ea"/>
              </a:rPr>
              <a:t>1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、子函数、超函数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                       (b</a:t>
            </a:r>
            <a:r>
              <a:rPr lang="en-US" altLang="zh-CN" b="1" baseline="-18000" dirty="0">
                <a:latin typeface="宋体" panose="02010600030101010101" pitchFamily="2" charset="-122"/>
              </a:rPr>
              <a:t>i</a:t>
            </a:r>
            <a:r>
              <a:rPr lang="zh-CN" altLang="en-US" b="1" dirty="0">
                <a:latin typeface="宋体" panose="02010600030101010101" pitchFamily="2" charset="-122"/>
              </a:rPr>
              <a:t>最右</a:t>
            </a:r>
            <a:r>
              <a:rPr lang="en-US" altLang="zh-CN" b="1" dirty="0">
                <a:latin typeface="宋体" panose="02010600030101010101" pitchFamily="2" charset="-122"/>
              </a:rPr>
              <a:t>)  (b</a:t>
            </a:r>
            <a:r>
              <a:rPr lang="en-US" altLang="zh-CN" b="1" baseline="-18000" dirty="0">
                <a:latin typeface="宋体" panose="02010600030101010101" pitchFamily="2" charset="-122"/>
              </a:rPr>
              <a:t>i</a:t>
            </a:r>
            <a:r>
              <a:rPr lang="zh-CN" altLang="en-US" b="1" dirty="0">
                <a:latin typeface="宋体" panose="02010600030101010101" pitchFamily="2" charset="-122"/>
              </a:rPr>
              <a:t>最左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97" name="圆角右箭头 196"/>
          <p:cNvSpPr/>
          <p:nvPr/>
        </p:nvSpPr>
        <p:spPr bwMode="auto">
          <a:xfrm rot="5400000">
            <a:off x="7920352" y="2889288"/>
            <a:ext cx="864096" cy="360000"/>
          </a:xfrm>
          <a:prstGeom prst="bentArrow">
            <a:avLst>
              <a:gd name="adj1" fmla="val 19597"/>
              <a:gd name="adj2" fmla="val 22979"/>
              <a:gd name="adj3" fmla="val 29042"/>
              <a:gd name="adj4" fmla="val 38361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00" name="组合 199"/>
          <p:cNvGrpSpPr/>
          <p:nvPr/>
        </p:nvGrpSpPr>
        <p:grpSpPr>
          <a:xfrm>
            <a:off x="6875760" y="3537216"/>
            <a:ext cx="2160240" cy="1260120"/>
            <a:chOff x="2483768" y="5409240"/>
            <a:chExt cx="2160240" cy="1260120"/>
          </a:xfrm>
        </p:grpSpPr>
        <p:sp>
          <p:nvSpPr>
            <p:cNvPr id="201" name="Text Box 339"/>
            <p:cNvSpPr txBox="1">
              <a:spLocks noChangeArrowheads="1"/>
            </p:cNvSpPr>
            <p:nvPr/>
          </p:nvSpPr>
          <p:spPr bwMode="auto">
            <a:xfrm>
              <a:off x="2843848" y="5409240"/>
              <a:ext cx="360000" cy="180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010</a:t>
              </a:r>
            </a:p>
          </p:txBody>
        </p:sp>
        <p:sp>
          <p:nvSpPr>
            <p:cNvPr id="202" name="矩形 201"/>
            <p:cNvSpPr/>
            <p:nvPr/>
          </p:nvSpPr>
          <p:spPr bwMode="auto">
            <a:xfrm>
              <a:off x="2987824" y="5805264"/>
              <a:ext cx="792000" cy="792000"/>
            </a:xfrm>
            <a:prstGeom prst="rect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03" name="直接连接符 202"/>
            <p:cNvCxnSpPr/>
            <p:nvPr/>
          </p:nvCxnSpPr>
          <p:spPr bwMode="auto">
            <a:xfrm rot="10800000" flipV="1">
              <a:off x="3779913" y="6309351"/>
              <a:ext cx="360000" cy="28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04" name="直接连接符 203"/>
            <p:cNvCxnSpPr/>
            <p:nvPr/>
          </p:nvCxnSpPr>
          <p:spPr bwMode="auto">
            <a:xfrm flipH="1">
              <a:off x="3779913" y="5514952"/>
              <a:ext cx="360039" cy="28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05" name="直接连接符 204"/>
            <p:cNvCxnSpPr/>
            <p:nvPr/>
          </p:nvCxnSpPr>
          <p:spPr bwMode="auto">
            <a:xfrm rot="10800000" flipV="1">
              <a:off x="2987825" y="5517263"/>
              <a:ext cx="360000" cy="28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06" name="直接连接符 205"/>
            <p:cNvCxnSpPr/>
            <p:nvPr/>
          </p:nvCxnSpPr>
          <p:spPr bwMode="auto">
            <a:xfrm flipV="1">
              <a:off x="2987824" y="6309320"/>
              <a:ext cx="360000" cy="28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sp>
          <p:nvSpPr>
            <p:cNvPr id="207" name="Text Box 339"/>
            <p:cNvSpPr txBox="1">
              <a:spLocks noChangeArrowheads="1"/>
            </p:cNvSpPr>
            <p:nvPr/>
          </p:nvSpPr>
          <p:spPr bwMode="auto">
            <a:xfrm>
              <a:off x="2483768" y="5703346"/>
              <a:ext cx="360000" cy="180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110</a:t>
              </a:r>
            </a:p>
          </p:txBody>
        </p:sp>
        <p:sp>
          <p:nvSpPr>
            <p:cNvPr id="210" name="Text Box 339"/>
            <p:cNvSpPr txBox="1">
              <a:spLocks noChangeArrowheads="1"/>
            </p:cNvSpPr>
            <p:nvPr/>
          </p:nvSpPr>
          <p:spPr bwMode="auto">
            <a:xfrm>
              <a:off x="4284008" y="5409240"/>
              <a:ext cx="360000" cy="180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011</a:t>
              </a:r>
            </a:p>
          </p:txBody>
        </p:sp>
        <p:sp>
          <p:nvSpPr>
            <p:cNvPr id="211" name="Text Box 339"/>
            <p:cNvSpPr txBox="1">
              <a:spLocks noChangeArrowheads="1"/>
            </p:cNvSpPr>
            <p:nvPr/>
          </p:nvSpPr>
          <p:spPr bwMode="auto">
            <a:xfrm>
              <a:off x="4284008" y="6201328"/>
              <a:ext cx="360000" cy="180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001</a:t>
              </a:r>
            </a:p>
          </p:txBody>
        </p:sp>
        <p:sp>
          <p:nvSpPr>
            <p:cNvPr id="212" name="Text Box 339"/>
            <p:cNvSpPr txBox="1">
              <a:spLocks noChangeArrowheads="1"/>
            </p:cNvSpPr>
            <p:nvPr/>
          </p:nvSpPr>
          <p:spPr bwMode="auto">
            <a:xfrm>
              <a:off x="3923968" y="6489336"/>
              <a:ext cx="360000" cy="180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101</a:t>
              </a:r>
            </a:p>
          </p:txBody>
        </p:sp>
        <p:sp>
          <p:nvSpPr>
            <p:cNvPr id="213" name="Text Box 339"/>
            <p:cNvSpPr txBox="1">
              <a:spLocks noChangeArrowheads="1"/>
            </p:cNvSpPr>
            <p:nvPr/>
          </p:nvSpPr>
          <p:spPr bwMode="auto">
            <a:xfrm>
              <a:off x="2483768" y="6489360"/>
              <a:ext cx="360000" cy="180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100</a:t>
              </a:r>
            </a:p>
          </p:txBody>
        </p:sp>
        <p:sp>
          <p:nvSpPr>
            <p:cNvPr id="214" name="Text Box 339"/>
            <p:cNvSpPr txBox="1">
              <a:spLocks noChangeArrowheads="1"/>
            </p:cNvSpPr>
            <p:nvPr/>
          </p:nvSpPr>
          <p:spPr bwMode="auto">
            <a:xfrm>
              <a:off x="2843808" y="6201328"/>
              <a:ext cx="360000" cy="180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000</a:t>
              </a:r>
            </a:p>
          </p:txBody>
        </p:sp>
        <p:sp>
          <p:nvSpPr>
            <p:cNvPr id="215" name="矩形 214"/>
            <p:cNvSpPr/>
            <p:nvPr/>
          </p:nvSpPr>
          <p:spPr bwMode="auto">
            <a:xfrm>
              <a:off x="3347960" y="5517320"/>
              <a:ext cx="792000" cy="792000"/>
            </a:xfrm>
            <a:prstGeom prst="rect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6" name="矩形 215"/>
            <p:cNvSpPr/>
            <p:nvPr/>
          </p:nvSpPr>
          <p:spPr bwMode="auto">
            <a:xfrm>
              <a:off x="4103960" y="5480644"/>
              <a:ext cx="72000" cy="7200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17" name="直接连接符 216"/>
            <p:cNvCxnSpPr/>
            <p:nvPr/>
          </p:nvCxnSpPr>
          <p:spPr bwMode="auto">
            <a:xfrm>
              <a:off x="4175960" y="5516644"/>
              <a:ext cx="10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8" name="矩形 217"/>
            <p:cNvSpPr/>
            <p:nvPr/>
          </p:nvSpPr>
          <p:spPr bwMode="auto">
            <a:xfrm>
              <a:off x="4103913" y="6272732"/>
              <a:ext cx="72000" cy="7200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19" name="直接连接符 218"/>
            <p:cNvCxnSpPr/>
            <p:nvPr/>
          </p:nvCxnSpPr>
          <p:spPr bwMode="auto">
            <a:xfrm>
              <a:off x="4175913" y="6308732"/>
              <a:ext cx="10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0" name="矩形 219"/>
            <p:cNvSpPr/>
            <p:nvPr/>
          </p:nvSpPr>
          <p:spPr bwMode="auto">
            <a:xfrm>
              <a:off x="3743928" y="5768684"/>
              <a:ext cx="72000" cy="7200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21" name="直接连接符 220"/>
            <p:cNvCxnSpPr/>
            <p:nvPr/>
          </p:nvCxnSpPr>
          <p:spPr bwMode="auto">
            <a:xfrm>
              <a:off x="3815928" y="5804684"/>
              <a:ext cx="10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2" name="矩形 221"/>
            <p:cNvSpPr/>
            <p:nvPr/>
          </p:nvSpPr>
          <p:spPr bwMode="auto">
            <a:xfrm>
              <a:off x="3743881" y="6560772"/>
              <a:ext cx="72000" cy="7200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23" name="直接连接符 222"/>
            <p:cNvCxnSpPr/>
            <p:nvPr/>
          </p:nvCxnSpPr>
          <p:spPr bwMode="auto">
            <a:xfrm>
              <a:off x="3815881" y="6596772"/>
              <a:ext cx="10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4" name="矩形 223"/>
            <p:cNvSpPr/>
            <p:nvPr/>
          </p:nvSpPr>
          <p:spPr bwMode="auto">
            <a:xfrm>
              <a:off x="2951840" y="6560764"/>
              <a:ext cx="72000" cy="7200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25" name="直接连接符 224"/>
            <p:cNvCxnSpPr/>
            <p:nvPr/>
          </p:nvCxnSpPr>
          <p:spPr bwMode="auto">
            <a:xfrm>
              <a:off x="2843808" y="6596764"/>
              <a:ext cx="10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6" name="矩形 225"/>
            <p:cNvSpPr/>
            <p:nvPr/>
          </p:nvSpPr>
          <p:spPr bwMode="auto">
            <a:xfrm>
              <a:off x="2951840" y="5768676"/>
              <a:ext cx="72000" cy="7200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27" name="直接连接符 226"/>
            <p:cNvCxnSpPr/>
            <p:nvPr/>
          </p:nvCxnSpPr>
          <p:spPr bwMode="auto">
            <a:xfrm>
              <a:off x="2843808" y="5804676"/>
              <a:ext cx="10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8" name="矩形 227"/>
            <p:cNvSpPr/>
            <p:nvPr/>
          </p:nvSpPr>
          <p:spPr bwMode="auto">
            <a:xfrm>
              <a:off x="3311880" y="6272732"/>
              <a:ext cx="72000" cy="7200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29" name="直接连接符 228"/>
            <p:cNvCxnSpPr/>
            <p:nvPr/>
          </p:nvCxnSpPr>
          <p:spPr bwMode="auto">
            <a:xfrm>
              <a:off x="3203848" y="6308732"/>
              <a:ext cx="10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0" name="矩形 229"/>
            <p:cNvSpPr/>
            <p:nvPr/>
          </p:nvSpPr>
          <p:spPr bwMode="auto">
            <a:xfrm>
              <a:off x="3311880" y="5480644"/>
              <a:ext cx="72000" cy="7200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>
              <a:off x="3203848" y="5516644"/>
              <a:ext cx="10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2" name="Text Box 339"/>
            <p:cNvSpPr txBox="1">
              <a:spLocks noChangeArrowheads="1"/>
            </p:cNvSpPr>
            <p:nvPr/>
          </p:nvSpPr>
          <p:spPr bwMode="auto">
            <a:xfrm>
              <a:off x="3923928" y="5697248"/>
              <a:ext cx="360000" cy="180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111</a:t>
              </a:r>
            </a:p>
          </p:txBody>
        </p:sp>
      </p:grpSp>
      <p:sp>
        <p:nvSpPr>
          <p:cNvPr id="233" name="Text Box 8"/>
          <p:cNvSpPr txBox="1">
            <a:spLocks noChangeArrowheads="1"/>
          </p:cNvSpPr>
          <p:nvPr/>
        </p:nvSpPr>
        <p:spPr bwMode="auto">
          <a:xfrm>
            <a:off x="4716000" y="5078980"/>
            <a:ext cx="4032000" cy="900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18000" tIns="10800" rIns="18000" bIns="10800">
            <a:noAutofit/>
          </a:bodyPr>
          <a:lstStyle/>
          <a:p>
            <a:pPr marL="266700" indent="-266700">
              <a:spcBef>
                <a:spcPts val="0"/>
              </a:spcBef>
            </a:pPr>
            <a:r>
              <a:rPr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en-US" altLang="zh-CN" b="1" dirty="0">
                <a:latin typeface="+mn-ea"/>
                <a:ea typeface="+mn-ea"/>
              </a:rPr>
              <a:t>64</a:t>
            </a:r>
            <a:r>
              <a:rPr lang="zh-CN" altLang="en-US" b="1" dirty="0">
                <a:latin typeface="+mn-ea"/>
                <a:ea typeface="+mn-ea"/>
              </a:rPr>
              <a:t>张牌中第</a:t>
            </a:r>
            <a:r>
              <a:rPr lang="en-US" altLang="zh-CN" b="1" dirty="0">
                <a:latin typeface="+mn-ea"/>
                <a:ea typeface="+mn-ea"/>
              </a:rPr>
              <a:t>3</a:t>
            </a:r>
            <a:r>
              <a:rPr lang="zh-CN" altLang="en-US" b="1" dirty="0">
                <a:latin typeface="+mn-ea"/>
                <a:ea typeface="+mn-ea"/>
              </a:rPr>
              <a:t>张是大王，</a:t>
            </a:r>
            <a:r>
              <a:rPr lang="en-US" altLang="zh-CN" b="1" dirty="0">
                <a:latin typeface="+mn-ea"/>
                <a:ea typeface="+mn-ea"/>
              </a:rPr>
              <a:t>2</a:t>
            </a:r>
            <a:r>
              <a:rPr lang="zh-CN" altLang="en-US" b="1" dirty="0">
                <a:latin typeface="+mn-ea"/>
                <a:ea typeface="+mn-ea"/>
              </a:rPr>
              <a:t>次洗牌后是第几张？多次洗牌后，可从第</a:t>
            </a:r>
            <a:r>
              <a:rPr lang="en-US" altLang="zh-CN" b="1" dirty="0">
                <a:latin typeface="+mn-ea"/>
                <a:ea typeface="+mn-ea"/>
              </a:rPr>
              <a:t>3</a:t>
            </a:r>
            <a:r>
              <a:rPr lang="zh-CN" altLang="en-US" b="1" dirty="0">
                <a:latin typeface="+mn-ea"/>
                <a:ea typeface="+mn-ea"/>
              </a:rPr>
              <a:t>张取到吗？若能是几次洗牌？ </a:t>
            </a:r>
            <a:endParaRPr lang="en-US" altLang="zh-CN" b="1" dirty="0">
              <a:latin typeface="+mn-ea"/>
              <a:ea typeface="+mn-ea"/>
            </a:endParaRPr>
          </a:p>
        </p:txBody>
      </p:sp>
      <p:grpSp>
        <p:nvGrpSpPr>
          <p:cNvPr id="168" name="组合 167"/>
          <p:cNvGrpSpPr/>
          <p:nvPr/>
        </p:nvGrpSpPr>
        <p:grpSpPr>
          <a:xfrm>
            <a:off x="2699824" y="4437000"/>
            <a:ext cx="1584176" cy="1692000"/>
            <a:chOff x="7452320" y="3717056"/>
            <a:chExt cx="1584176" cy="1692000"/>
          </a:xfrm>
        </p:grpSpPr>
        <p:sp>
          <p:nvSpPr>
            <p:cNvPr id="169" name="Text Box 12"/>
            <p:cNvSpPr txBox="1">
              <a:spLocks noChangeArrowheads="1"/>
            </p:cNvSpPr>
            <p:nvPr/>
          </p:nvSpPr>
          <p:spPr bwMode="auto">
            <a:xfrm>
              <a:off x="7452320" y="3717056"/>
              <a:ext cx="360000" cy="147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000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001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010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011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100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101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110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111</a:t>
              </a:r>
            </a:p>
          </p:txBody>
        </p:sp>
        <p:sp>
          <p:nvSpPr>
            <p:cNvPr id="170" name="Text Box 12"/>
            <p:cNvSpPr txBox="1">
              <a:spLocks noChangeArrowheads="1"/>
            </p:cNvSpPr>
            <p:nvPr/>
          </p:nvSpPr>
          <p:spPr bwMode="auto">
            <a:xfrm>
              <a:off x="8676496" y="3717056"/>
              <a:ext cx="360000" cy="147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000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001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010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011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100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101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110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111</a:t>
              </a:r>
            </a:p>
          </p:txBody>
        </p:sp>
        <p:cxnSp>
          <p:nvCxnSpPr>
            <p:cNvPr id="171" name="直接连接符 170"/>
            <p:cNvCxnSpPr/>
            <p:nvPr/>
          </p:nvCxnSpPr>
          <p:spPr bwMode="auto">
            <a:xfrm>
              <a:off x="7884384" y="382505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72" name="直接连接符 171"/>
            <p:cNvCxnSpPr/>
            <p:nvPr/>
          </p:nvCxnSpPr>
          <p:spPr bwMode="auto">
            <a:xfrm>
              <a:off x="8460432" y="382505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73" name="直接连接符 172"/>
            <p:cNvCxnSpPr/>
            <p:nvPr/>
          </p:nvCxnSpPr>
          <p:spPr bwMode="auto">
            <a:xfrm>
              <a:off x="7884384" y="400505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 bwMode="auto">
            <a:xfrm>
              <a:off x="8460432" y="400505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7884384" y="418505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76" name="直接连接符 175"/>
            <p:cNvCxnSpPr/>
            <p:nvPr/>
          </p:nvCxnSpPr>
          <p:spPr bwMode="auto">
            <a:xfrm>
              <a:off x="8460432" y="418505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77" name="直接连接符 176"/>
            <p:cNvCxnSpPr/>
            <p:nvPr/>
          </p:nvCxnSpPr>
          <p:spPr bwMode="auto">
            <a:xfrm>
              <a:off x="7884384" y="436505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78" name="直接连接符 177"/>
            <p:cNvCxnSpPr/>
            <p:nvPr/>
          </p:nvCxnSpPr>
          <p:spPr bwMode="auto">
            <a:xfrm>
              <a:off x="8460432" y="436505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79" name="直接连接符 178"/>
            <p:cNvCxnSpPr/>
            <p:nvPr/>
          </p:nvCxnSpPr>
          <p:spPr bwMode="auto">
            <a:xfrm>
              <a:off x="7884384" y="454505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80" name="直接连接符 179"/>
            <p:cNvCxnSpPr/>
            <p:nvPr/>
          </p:nvCxnSpPr>
          <p:spPr bwMode="auto">
            <a:xfrm>
              <a:off x="8460432" y="454505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81" name="直接连接符 180"/>
            <p:cNvCxnSpPr/>
            <p:nvPr/>
          </p:nvCxnSpPr>
          <p:spPr bwMode="auto">
            <a:xfrm>
              <a:off x="7884384" y="472505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82" name="直接连接符 181"/>
            <p:cNvCxnSpPr/>
            <p:nvPr/>
          </p:nvCxnSpPr>
          <p:spPr bwMode="auto">
            <a:xfrm>
              <a:off x="8460432" y="472505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83" name="直接连接符 182"/>
            <p:cNvCxnSpPr/>
            <p:nvPr/>
          </p:nvCxnSpPr>
          <p:spPr bwMode="auto">
            <a:xfrm>
              <a:off x="7884384" y="490505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84" name="直接连接符 183"/>
            <p:cNvCxnSpPr/>
            <p:nvPr/>
          </p:nvCxnSpPr>
          <p:spPr bwMode="auto">
            <a:xfrm>
              <a:off x="8460432" y="490505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85" name="直接连接符 184"/>
            <p:cNvCxnSpPr/>
            <p:nvPr/>
          </p:nvCxnSpPr>
          <p:spPr bwMode="auto">
            <a:xfrm>
              <a:off x="7884384" y="508505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86" name="直接连接符 185"/>
            <p:cNvCxnSpPr/>
            <p:nvPr/>
          </p:nvCxnSpPr>
          <p:spPr bwMode="auto">
            <a:xfrm>
              <a:off x="8460432" y="508505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87" name="直接连接符 186"/>
            <p:cNvCxnSpPr/>
            <p:nvPr/>
          </p:nvCxnSpPr>
          <p:spPr bwMode="auto">
            <a:xfrm flipV="1">
              <a:off x="8028432" y="3825056"/>
              <a:ext cx="431952" cy="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直接连接符 187"/>
            <p:cNvCxnSpPr/>
            <p:nvPr/>
          </p:nvCxnSpPr>
          <p:spPr bwMode="auto">
            <a:xfrm>
              <a:off x="8028384" y="4005056"/>
              <a:ext cx="432048" cy="54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9" name="直接连接符 188"/>
            <p:cNvCxnSpPr/>
            <p:nvPr/>
          </p:nvCxnSpPr>
          <p:spPr bwMode="auto">
            <a:xfrm flipV="1">
              <a:off x="8028432" y="4005056"/>
              <a:ext cx="432000" cy="18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0" name="直接连接符 189"/>
            <p:cNvCxnSpPr/>
            <p:nvPr/>
          </p:nvCxnSpPr>
          <p:spPr bwMode="auto">
            <a:xfrm>
              <a:off x="8028384" y="4365056"/>
              <a:ext cx="432000" cy="36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1" name="直接连接符 190"/>
            <p:cNvCxnSpPr/>
            <p:nvPr/>
          </p:nvCxnSpPr>
          <p:spPr bwMode="auto">
            <a:xfrm flipV="1">
              <a:off x="8028432" y="4185056"/>
              <a:ext cx="432000" cy="36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2" name="直接连接符 191"/>
            <p:cNvCxnSpPr/>
            <p:nvPr/>
          </p:nvCxnSpPr>
          <p:spPr bwMode="auto">
            <a:xfrm flipV="1">
              <a:off x="8028384" y="4365056"/>
              <a:ext cx="432048" cy="54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3" name="直接连接符 192"/>
            <p:cNvCxnSpPr/>
            <p:nvPr/>
          </p:nvCxnSpPr>
          <p:spPr bwMode="auto">
            <a:xfrm>
              <a:off x="8028384" y="4725056"/>
              <a:ext cx="432048" cy="18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4" name="直接连接符 193"/>
            <p:cNvCxnSpPr/>
            <p:nvPr/>
          </p:nvCxnSpPr>
          <p:spPr bwMode="auto">
            <a:xfrm>
              <a:off x="8028384" y="5085056"/>
              <a:ext cx="43204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5" name="Text Box 40"/>
            <p:cNvSpPr txBox="1">
              <a:spLocks noChangeArrowheads="1"/>
            </p:cNvSpPr>
            <p:nvPr/>
          </p:nvSpPr>
          <p:spPr bwMode="auto">
            <a:xfrm>
              <a:off x="7747738" y="5193056"/>
              <a:ext cx="1008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逆混洗</a:t>
              </a:r>
              <a:endParaRPr lang="en-US" altLang="zh-CN" sz="1600" b="1" dirty="0">
                <a:latin typeface="宋体" panose="02010600030101010101" pitchFamily="2" charset="-122"/>
              </a:endParaRPr>
            </a:p>
            <a:p>
              <a:pPr algn="ctr">
                <a:lnSpc>
                  <a:spcPct val="90000"/>
                </a:lnSpc>
              </a:pP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121" name="文本框 120">
            <a:extLst>
              <a:ext uri="{FF2B5EF4-FFF2-40B4-BE49-F238E27FC236}">
                <a16:creationId xmlns:a16="http://schemas.microsoft.com/office/drawing/2014/main" id="{8E43C43B-25EC-703E-EC29-62B33FBE6EDF}"/>
              </a:ext>
            </a:extLst>
          </p:cNvPr>
          <p:cNvSpPr txBox="1"/>
          <p:nvPr/>
        </p:nvSpPr>
        <p:spPr>
          <a:xfrm>
            <a:off x="4999779" y="6030985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第</a:t>
            </a:r>
            <a:r>
              <a:rPr lang="en-US" altLang="zh-CN" sz="1600" dirty="0"/>
              <a:t>12</a:t>
            </a:r>
            <a:r>
              <a:rPr lang="zh-CN" altLang="en-US" sz="1600" dirty="0"/>
              <a:t>张，可以，连续</a:t>
            </a:r>
            <a:r>
              <a:rPr lang="en-US" altLang="zh-CN" sz="1600" dirty="0"/>
              <a:t>6</a:t>
            </a:r>
            <a:r>
              <a:rPr lang="zh-CN" altLang="en-US" sz="1600" dirty="0"/>
              <a:t>次洗牌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7" grpId="0" animBg="1"/>
      <p:bldP spid="23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6</a:t>
            </a:fld>
            <a:endParaRPr lang="en-US" altLang="zh-CN"/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179512" y="331200"/>
            <a:ext cx="4320480" cy="35736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</a:rPr>
              <a:t> *蝶式函数：</a:t>
            </a:r>
            <a:endParaRPr lang="en-US" altLang="zh-CN" sz="22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</a:rPr>
              <a:t>*移数函数：</a:t>
            </a:r>
            <a:endParaRPr lang="en-US" altLang="zh-CN" sz="22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</a:rPr>
              <a:t>*</a:t>
            </a:r>
            <a:r>
              <a:rPr lang="en-US" altLang="zh-CN" sz="2200" b="1" dirty="0">
                <a:solidFill>
                  <a:srgbClr val="C00000"/>
                </a:solidFill>
                <a:latin typeface="+mn-ea"/>
              </a:rPr>
              <a:t>PM2I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</a:rPr>
              <a:t>函数：</a:t>
            </a:r>
            <a:endParaRPr lang="en-US" altLang="zh-CN" sz="22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756000" y="331200"/>
            <a:ext cx="8205312" cy="880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  </a:t>
            </a:r>
            <a:r>
              <a:rPr lang="en-US" altLang="zh-CN" sz="2200" b="1" dirty="0" err="1">
                <a:latin typeface="+mn-ea"/>
                <a:ea typeface="+mn-ea"/>
              </a:rPr>
              <a:t>f</a:t>
            </a:r>
            <a:r>
              <a:rPr lang="en-US" altLang="zh-CN" sz="2200" b="1" baseline="-18000" dirty="0" err="1">
                <a:latin typeface="+mn-ea"/>
                <a:ea typeface="+mn-ea"/>
              </a:rPr>
              <a:t>B</a:t>
            </a:r>
            <a:r>
              <a:rPr lang="en-US" altLang="zh-CN" sz="2200" b="1" dirty="0">
                <a:latin typeface="+mn-ea"/>
                <a:ea typeface="+mn-ea"/>
              </a:rPr>
              <a:t>(b</a:t>
            </a:r>
            <a:r>
              <a:rPr lang="en-US" altLang="zh-CN" sz="2200" b="1" baseline="-18000" dirty="0">
                <a:latin typeface="+mn-ea"/>
                <a:ea typeface="+mn-ea"/>
              </a:rPr>
              <a:t>n-1</a:t>
            </a:r>
            <a:r>
              <a:rPr lang="en-US" altLang="zh-CN" sz="2200" b="1" dirty="0">
                <a:latin typeface="+mn-ea"/>
                <a:ea typeface="+mn-ea"/>
              </a:rPr>
              <a:t>b</a:t>
            </a:r>
            <a:r>
              <a:rPr lang="en-US" altLang="zh-CN" sz="2200" b="1" baseline="-18000" dirty="0">
                <a:latin typeface="+mn-ea"/>
                <a:ea typeface="+mn-ea"/>
              </a:rPr>
              <a:t>n-2</a:t>
            </a:r>
            <a:r>
              <a:rPr lang="en-US" altLang="zh-CN" sz="2200" b="1" dirty="0">
                <a:latin typeface="+mn-ea"/>
                <a:ea typeface="+mn-ea"/>
              </a:rPr>
              <a:t>…b</a:t>
            </a:r>
            <a:r>
              <a:rPr lang="en-US" altLang="zh-CN" sz="2200" b="1" baseline="-18000" dirty="0">
                <a:latin typeface="+mn-ea"/>
                <a:ea typeface="+mn-ea"/>
              </a:rPr>
              <a:t>1</a:t>
            </a:r>
            <a:r>
              <a:rPr lang="en-US" altLang="zh-CN" sz="2200" b="1" dirty="0">
                <a:latin typeface="+mn-ea"/>
                <a:ea typeface="+mn-ea"/>
              </a:rPr>
              <a:t>b</a:t>
            </a:r>
            <a:r>
              <a:rPr lang="en-US" altLang="zh-CN" sz="2200" b="1" baseline="-18000" dirty="0">
                <a:latin typeface="+mn-ea"/>
                <a:ea typeface="+mn-ea"/>
              </a:rPr>
              <a:t>0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solidFill>
                  <a:srgbClr val="990099"/>
                </a:solidFill>
                <a:latin typeface="+mn-ea"/>
                <a:ea typeface="+mn-ea"/>
              </a:rPr>
              <a:t>b</a:t>
            </a:r>
            <a:r>
              <a:rPr lang="en-US" altLang="zh-CN" sz="2200" b="1" baseline="-18000" dirty="0">
                <a:solidFill>
                  <a:srgbClr val="990099"/>
                </a:solidFill>
                <a:latin typeface="+mn-ea"/>
                <a:ea typeface="+mn-ea"/>
              </a:rPr>
              <a:t>0</a:t>
            </a:r>
            <a:r>
              <a:rPr lang="en-US" altLang="zh-CN" sz="2200" b="1" dirty="0">
                <a:latin typeface="+mn-ea"/>
                <a:ea typeface="+mn-ea"/>
              </a:rPr>
              <a:t>b</a:t>
            </a:r>
            <a:r>
              <a:rPr lang="en-US" altLang="zh-CN" sz="2200" b="1" baseline="-18000" dirty="0">
                <a:latin typeface="+mn-ea"/>
                <a:ea typeface="+mn-ea"/>
              </a:rPr>
              <a:t>n-2</a:t>
            </a:r>
            <a:r>
              <a:rPr lang="en-US" altLang="zh-CN" sz="2200" b="1" dirty="0">
                <a:latin typeface="+mn-ea"/>
                <a:ea typeface="+mn-ea"/>
              </a:rPr>
              <a:t>…b</a:t>
            </a:r>
            <a:r>
              <a:rPr lang="en-US" altLang="zh-CN" sz="2200" b="1" baseline="-18000" dirty="0">
                <a:latin typeface="+mn-ea"/>
                <a:ea typeface="+mn-ea"/>
              </a:rPr>
              <a:t>1</a:t>
            </a:r>
            <a:r>
              <a:rPr lang="en-US" altLang="zh-CN" sz="2200" b="1" dirty="0">
                <a:solidFill>
                  <a:srgbClr val="990099"/>
                </a:solidFill>
                <a:latin typeface="+mn-ea"/>
                <a:ea typeface="+mn-ea"/>
              </a:rPr>
              <a:t>b</a:t>
            </a:r>
            <a:r>
              <a:rPr lang="en-US" altLang="zh-CN" sz="2200" b="1" baseline="-18000" dirty="0">
                <a:solidFill>
                  <a:srgbClr val="990099"/>
                </a:solidFill>
                <a:latin typeface="+mn-ea"/>
                <a:ea typeface="+mn-ea"/>
              </a:rPr>
              <a:t>n-1</a:t>
            </a:r>
            <a:r>
              <a:rPr lang="en-US" altLang="zh-CN" sz="2200" b="1" dirty="0">
                <a:latin typeface="+mn-ea"/>
                <a:ea typeface="+mn-ea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+mn-ea"/>
              </a:rPr>
              <a:t>变种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</a:rPr>
              <a:t>—</a:t>
            </a:r>
            <a:r>
              <a:rPr lang="zh-CN" altLang="en-US" sz="2200" b="1" dirty="0">
                <a:latin typeface="+mn-ea"/>
              </a:rPr>
              <a:t>子蝶式等</a:t>
            </a:r>
            <a:r>
              <a:rPr lang="en-US" altLang="zh-CN" sz="2200" b="1" spc="-50" dirty="0" err="1">
                <a:latin typeface="+mn-ea"/>
                <a:ea typeface="+mn-ea"/>
              </a:rPr>
              <a:t>f</a:t>
            </a:r>
            <a:r>
              <a:rPr lang="en-US" altLang="zh-CN" sz="2200" b="1" spc="-50" baseline="-18000" dirty="0" err="1">
                <a:latin typeface="+mn-ea"/>
                <a:ea typeface="+mn-ea"/>
              </a:rPr>
              <a:t>B</a:t>
            </a:r>
            <a:r>
              <a:rPr lang="en-US" altLang="zh-CN" sz="2200" b="1" spc="-50" baseline="-18000" dirty="0">
                <a:latin typeface="+mn-ea"/>
                <a:ea typeface="+mn-ea"/>
              </a:rPr>
              <a:t>(k)</a:t>
            </a:r>
            <a:r>
              <a:rPr lang="en-US" altLang="zh-CN" sz="2200" b="1" spc="-50" dirty="0">
                <a:latin typeface="+mn-ea"/>
                <a:ea typeface="+mn-ea"/>
              </a:rPr>
              <a:t>(b</a:t>
            </a:r>
            <a:r>
              <a:rPr lang="en-US" altLang="zh-CN" sz="2200" b="1" spc="-50" baseline="-18000" dirty="0">
                <a:latin typeface="+mn-ea"/>
                <a:ea typeface="+mn-ea"/>
              </a:rPr>
              <a:t>n-1</a:t>
            </a:r>
            <a:r>
              <a:rPr lang="en-US" altLang="zh-CN" sz="2200" b="1" spc="-50" dirty="0">
                <a:latin typeface="+mn-ea"/>
                <a:ea typeface="+mn-ea"/>
              </a:rPr>
              <a:t>…b</a:t>
            </a:r>
            <a:r>
              <a:rPr lang="en-US" altLang="zh-CN" sz="2200" b="1" spc="-50" baseline="-18000" dirty="0">
                <a:latin typeface="+mn-ea"/>
                <a:ea typeface="+mn-ea"/>
              </a:rPr>
              <a:t>i</a:t>
            </a:r>
            <a:r>
              <a:rPr lang="en-US" altLang="zh-CN" sz="2200" b="1" spc="-50" dirty="0">
                <a:latin typeface="+mn-ea"/>
                <a:ea typeface="+mn-ea"/>
              </a:rPr>
              <a:t>b</a:t>
            </a:r>
            <a:r>
              <a:rPr lang="en-US" altLang="zh-CN" sz="2200" b="1" spc="-50" baseline="-18000" dirty="0">
                <a:latin typeface="+mn-ea"/>
                <a:ea typeface="+mn-ea"/>
              </a:rPr>
              <a:t>i-1</a:t>
            </a:r>
            <a:r>
              <a:rPr lang="en-US" altLang="zh-CN" sz="2200" b="1" spc="-50" dirty="0">
                <a:latin typeface="+mn-ea"/>
                <a:ea typeface="+mn-ea"/>
              </a:rPr>
              <a:t>b</a:t>
            </a:r>
            <a:r>
              <a:rPr lang="en-US" altLang="zh-CN" sz="2200" b="1" spc="-50" baseline="-18000" dirty="0">
                <a:latin typeface="+mn-ea"/>
                <a:ea typeface="+mn-ea"/>
              </a:rPr>
              <a:t>i-2</a:t>
            </a:r>
            <a:r>
              <a:rPr lang="en-US" altLang="zh-CN" sz="2200" b="1" spc="-50" dirty="0">
                <a:latin typeface="+mn-ea"/>
                <a:ea typeface="+mn-ea"/>
              </a:rPr>
              <a:t>…b</a:t>
            </a:r>
            <a:r>
              <a:rPr lang="en-US" altLang="zh-CN" sz="2200" b="1" spc="-50" baseline="-18000" dirty="0">
                <a:latin typeface="+mn-ea"/>
                <a:ea typeface="+mn-ea"/>
              </a:rPr>
              <a:t>1</a:t>
            </a:r>
            <a:r>
              <a:rPr lang="en-US" altLang="zh-CN" sz="2200" b="1" spc="-50" dirty="0">
                <a:latin typeface="+mn-ea"/>
                <a:ea typeface="+mn-ea"/>
              </a:rPr>
              <a:t>b</a:t>
            </a:r>
            <a:r>
              <a:rPr lang="en-US" altLang="zh-CN" sz="2200" b="1" spc="-50" baseline="-18000" dirty="0">
                <a:latin typeface="+mn-ea"/>
                <a:ea typeface="+mn-ea"/>
              </a:rPr>
              <a:t>0</a:t>
            </a:r>
            <a:r>
              <a:rPr lang="en-US" altLang="zh-CN" sz="2200" b="1" spc="-50" dirty="0">
                <a:latin typeface="+mn-ea"/>
                <a:ea typeface="+mn-ea"/>
              </a:rPr>
              <a:t>)</a:t>
            </a:r>
            <a:r>
              <a:rPr lang="zh-CN" altLang="en-US" sz="2200" b="1" spc="-50" dirty="0">
                <a:latin typeface="+mn-ea"/>
                <a:ea typeface="+mn-ea"/>
              </a:rPr>
              <a:t>＝</a:t>
            </a:r>
            <a:r>
              <a:rPr lang="en-US" altLang="zh-CN" sz="2200" b="1" spc="-50" dirty="0">
                <a:latin typeface="+mn-ea"/>
                <a:ea typeface="+mn-ea"/>
              </a:rPr>
              <a:t>b</a:t>
            </a:r>
            <a:r>
              <a:rPr lang="en-US" altLang="zh-CN" sz="2200" b="1" spc="-50" baseline="-18000" dirty="0">
                <a:latin typeface="+mn-ea"/>
                <a:ea typeface="+mn-ea"/>
              </a:rPr>
              <a:t>n-1</a:t>
            </a:r>
            <a:r>
              <a:rPr lang="en-US" altLang="zh-CN" sz="2200" b="1" spc="-50" dirty="0">
                <a:latin typeface="+mn-ea"/>
                <a:ea typeface="+mn-ea"/>
              </a:rPr>
              <a:t>…b</a:t>
            </a:r>
            <a:r>
              <a:rPr lang="en-US" altLang="zh-CN" sz="2200" b="1" spc="-50" baseline="-18000" dirty="0">
                <a:latin typeface="+mn-ea"/>
                <a:ea typeface="+mn-ea"/>
              </a:rPr>
              <a:t>i</a:t>
            </a:r>
            <a:r>
              <a:rPr lang="en-US" altLang="zh-CN" sz="2200" b="1" spc="-50" dirty="0">
                <a:solidFill>
                  <a:srgbClr val="990099"/>
                </a:solidFill>
                <a:latin typeface="+mn-ea"/>
                <a:ea typeface="+mn-ea"/>
              </a:rPr>
              <a:t>b</a:t>
            </a:r>
            <a:r>
              <a:rPr lang="en-US" altLang="zh-CN" sz="2200" b="1" spc="-50" baseline="-18000" dirty="0">
                <a:solidFill>
                  <a:srgbClr val="990099"/>
                </a:solidFill>
                <a:latin typeface="+mn-ea"/>
                <a:ea typeface="+mn-ea"/>
              </a:rPr>
              <a:t>0</a:t>
            </a:r>
            <a:r>
              <a:rPr lang="en-US" altLang="zh-CN" sz="2200" b="1" spc="-50" dirty="0">
                <a:latin typeface="+mn-ea"/>
                <a:ea typeface="+mn-ea"/>
              </a:rPr>
              <a:t>b</a:t>
            </a:r>
            <a:r>
              <a:rPr lang="en-US" altLang="zh-CN" sz="2200" b="1" spc="-50" baseline="-18000" dirty="0">
                <a:latin typeface="+mn-ea"/>
                <a:ea typeface="+mn-ea"/>
              </a:rPr>
              <a:t>i-2</a:t>
            </a:r>
            <a:r>
              <a:rPr lang="en-US" altLang="zh-CN" sz="2200" b="1" spc="-50" dirty="0">
                <a:latin typeface="+mn-ea"/>
                <a:ea typeface="+mn-ea"/>
              </a:rPr>
              <a:t>…b</a:t>
            </a:r>
            <a:r>
              <a:rPr lang="en-US" altLang="zh-CN" sz="2200" b="1" spc="-50" baseline="-18000" dirty="0">
                <a:latin typeface="+mn-ea"/>
                <a:ea typeface="+mn-ea"/>
              </a:rPr>
              <a:t>1</a:t>
            </a:r>
            <a:r>
              <a:rPr lang="en-US" altLang="zh-CN" sz="2200" b="1" spc="-50" dirty="0">
                <a:solidFill>
                  <a:srgbClr val="990099"/>
                </a:solidFill>
                <a:latin typeface="+mn-ea"/>
                <a:ea typeface="+mn-ea"/>
              </a:rPr>
              <a:t>b</a:t>
            </a:r>
            <a:r>
              <a:rPr lang="en-US" altLang="zh-CN" sz="2200" b="1" spc="-50" baseline="-18000" dirty="0">
                <a:solidFill>
                  <a:srgbClr val="990099"/>
                </a:solidFill>
                <a:latin typeface="+mn-ea"/>
                <a:ea typeface="+mn-ea"/>
              </a:rPr>
              <a:t>i-1</a:t>
            </a:r>
            <a:r>
              <a:rPr lang="en-US" altLang="zh-CN" sz="2200" b="1" dirty="0">
                <a:latin typeface="+mn-ea"/>
                <a:ea typeface="+mn-ea"/>
              </a:rPr>
              <a:t> </a:t>
            </a:r>
          </a:p>
        </p:txBody>
      </p:sp>
      <p:sp>
        <p:nvSpPr>
          <p:cNvPr id="104" name="Text Box 4"/>
          <p:cNvSpPr txBox="1">
            <a:spLocks noChangeArrowheads="1"/>
          </p:cNvSpPr>
          <p:nvPr/>
        </p:nvSpPr>
        <p:spPr bwMode="auto">
          <a:xfrm>
            <a:off x="1907400" y="3000140"/>
            <a:ext cx="5616600" cy="12928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 err="1">
                <a:latin typeface="+mn-ea"/>
                <a:ea typeface="+mn-ea"/>
              </a:rPr>
              <a:t>f</a:t>
            </a:r>
            <a:r>
              <a:rPr lang="en-US" altLang="zh-CN" sz="2200" b="1" baseline="-18000" dirty="0" err="1">
                <a:latin typeface="+mn-ea"/>
                <a:ea typeface="+mn-ea"/>
              </a:rPr>
              <a:t>Shi</a:t>
            </a:r>
            <a:r>
              <a:rPr lang="en-US" altLang="zh-CN" sz="2200" b="1" dirty="0">
                <a:latin typeface="+mn-ea"/>
                <a:ea typeface="+mn-ea"/>
              </a:rPr>
              <a:t>(b</a:t>
            </a:r>
            <a:r>
              <a:rPr lang="en-US" altLang="zh-CN" sz="2200" b="1" baseline="-18000" dirty="0">
                <a:latin typeface="+mn-ea"/>
                <a:ea typeface="+mn-ea"/>
              </a:rPr>
              <a:t>n-1</a:t>
            </a:r>
            <a:r>
              <a:rPr lang="en-US" altLang="zh-CN" sz="2200" b="1" dirty="0">
                <a:latin typeface="+mn-ea"/>
                <a:ea typeface="+mn-ea"/>
              </a:rPr>
              <a:t>…b</a:t>
            </a:r>
            <a:r>
              <a:rPr lang="en-US" altLang="zh-CN" sz="2200" b="1" baseline="-18000" dirty="0">
                <a:latin typeface="+mn-ea"/>
                <a:ea typeface="+mn-ea"/>
              </a:rPr>
              <a:t>0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b</a:t>
            </a:r>
            <a:r>
              <a:rPr lang="en-US" altLang="zh-CN" sz="2200" b="1" baseline="-18000" dirty="0">
                <a:latin typeface="+mn-ea"/>
                <a:ea typeface="+mn-ea"/>
              </a:rPr>
              <a:t>n-1</a:t>
            </a:r>
            <a:r>
              <a:rPr lang="en-US" altLang="zh-CN" sz="2200" b="1" dirty="0">
                <a:latin typeface="+mn-ea"/>
                <a:ea typeface="+mn-ea"/>
              </a:rPr>
              <a:t>…b</a:t>
            </a:r>
            <a:r>
              <a:rPr lang="en-US" altLang="zh-CN" sz="2200" b="1" baseline="-18000" dirty="0">
                <a:latin typeface="+mn-ea"/>
                <a:ea typeface="+mn-ea"/>
              </a:rPr>
              <a:t>0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  <a:ea typeface="+mn-ea"/>
              </a:rPr>
              <a:t>＋</a:t>
            </a:r>
            <a:r>
              <a:rPr lang="en-US" altLang="zh-CN" sz="2200" b="1" dirty="0">
                <a:solidFill>
                  <a:srgbClr val="990099"/>
                </a:solidFill>
                <a:latin typeface="+mn-ea"/>
                <a:ea typeface="+mn-ea"/>
              </a:rPr>
              <a:t>k</a:t>
            </a:r>
            <a:r>
              <a:rPr lang="en-US" altLang="zh-CN" sz="2200" b="1" dirty="0">
                <a:latin typeface="+mn-ea"/>
                <a:ea typeface="+mn-ea"/>
              </a:rPr>
              <a:t>   (mod N)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f</a:t>
            </a:r>
            <a:r>
              <a:rPr lang="en-US" altLang="zh-CN" sz="2200" b="1" baseline="-18000" dirty="0">
                <a:latin typeface="+mn-ea"/>
                <a:ea typeface="+mn-ea"/>
              </a:rPr>
              <a:t>PM2+i</a:t>
            </a:r>
            <a:r>
              <a:rPr lang="en-US" altLang="zh-CN" sz="2200" b="1" dirty="0">
                <a:latin typeface="+mn-ea"/>
                <a:ea typeface="+mn-ea"/>
              </a:rPr>
              <a:t>(b</a:t>
            </a:r>
            <a:r>
              <a:rPr lang="en-US" altLang="zh-CN" sz="2200" b="1" baseline="-18000" dirty="0">
                <a:latin typeface="+mn-ea"/>
                <a:ea typeface="+mn-ea"/>
              </a:rPr>
              <a:t>n-1</a:t>
            </a:r>
            <a:r>
              <a:rPr lang="en-US" altLang="zh-CN" sz="2200" b="1" dirty="0">
                <a:latin typeface="+mn-ea"/>
                <a:ea typeface="+mn-ea"/>
              </a:rPr>
              <a:t>…b</a:t>
            </a:r>
            <a:r>
              <a:rPr lang="en-US" altLang="zh-CN" sz="2200" b="1" baseline="-18000" dirty="0">
                <a:latin typeface="+mn-ea"/>
                <a:ea typeface="+mn-ea"/>
              </a:rPr>
              <a:t>0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b</a:t>
            </a:r>
            <a:r>
              <a:rPr lang="en-US" altLang="zh-CN" sz="2200" b="1" baseline="-18000" dirty="0">
                <a:latin typeface="+mn-ea"/>
                <a:ea typeface="+mn-ea"/>
              </a:rPr>
              <a:t>n-1</a:t>
            </a:r>
            <a:r>
              <a:rPr lang="en-US" altLang="zh-CN" sz="2200" b="1" dirty="0">
                <a:latin typeface="+mn-ea"/>
                <a:ea typeface="+mn-ea"/>
              </a:rPr>
              <a:t>…b</a:t>
            </a:r>
            <a:r>
              <a:rPr lang="en-US" altLang="zh-CN" sz="2200" b="1" baseline="-18000" dirty="0">
                <a:latin typeface="+mn-ea"/>
                <a:ea typeface="+mn-ea"/>
              </a:rPr>
              <a:t>0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  <a:ea typeface="+mn-ea"/>
              </a:rPr>
              <a:t>＋</a:t>
            </a:r>
            <a:r>
              <a:rPr lang="en-US" altLang="zh-CN" sz="2200" b="1" dirty="0">
                <a:solidFill>
                  <a:srgbClr val="990099"/>
                </a:solidFill>
                <a:latin typeface="+mn-ea"/>
                <a:ea typeface="+mn-ea"/>
              </a:rPr>
              <a:t>2</a:t>
            </a:r>
            <a:r>
              <a:rPr lang="en-US" altLang="zh-CN" sz="2200" b="1" baseline="30000" dirty="0">
                <a:solidFill>
                  <a:srgbClr val="990099"/>
                </a:solidFill>
                <a:latin typeface="+mn-ea"/>
                <a:ea typeface="+mn-ea"/>
              </a:rPr>
              <a:t>i</a:t>
            </a:r>
            <a:r>
              <a:rPr lang="en-US" altLang="zh-CN" sz="2200" b="1" dirty="0">
                <a:latin typeface="+mn-ea"/>
                <a:ea typeface="+mn-ea"/>
              </a:rPr>
              <a:t> (mod N)</a:t>
            </a:r>
          </a:p>
          <a:p>
            <a:pPr>
              <a:lnSpc>
                <a:spcPct val="105000"/>
              </a:lnSpc>
            </a:pPr>
            <a:r>
              <a:rPr lang="en-US" altLang="zh-CN" sz="2200" b="1" dirty="0">
                <a:latin typeface="+mn-ea"/>
                <a:ea typeface="+mn-ea"/>
              </a:rPr>
              <a:t>f</a:t>
            </a:r>
            <a:r>
              <a:rPr lang="en-US" altLang="zh-CN" sz="2200" b="1" baseline="-18000" dirty="0">
                <a:latin typeface="+mn-ea"/>
                <a:ea typeface="+mn-ea"/>
              </a:rPr>
              <a:t>PM2-i</a:t>
            </a:r>
            <a:r>
              <a:rPr lang="en-US" altLang="zh-CN" sz="2200" b="1" dirty="0">
                <a:latin typeface="+mn-ea"/>
                <a:ea typeface="+mn-ea"/>
              </a:rPr>
              <a:t>(b</a:t>
            </a:r>
            <a:r>
              <a:rPr lang="en-US" altLang="zh-CN" sz="2200" b="1" baseline="-18000" dirty="0">
                <a:latin typeface="+mn-ea"/>
                <a:ea typeface="+mn-ea"/>
              </a:rPr>
              <a:t>n-1</a:t>
            </a:r>
            <a:r>
              <a:rPr lang="en-US" altLang="zh-CN" sz="2200" b="1" dirty="0">
                <a:latin typeface="+mn-ea"/>
                <a:ea typeface="+mn-ea"/>
              </a:rPr>
              <a:t>…b</a:t>
            </a:r>
            <a:r>
              <a:rPr lang="en-US" altLang="zh-CN" sz="2200" b="1" baseline="-18000" dirty="0">
                <a:latin typeface="+mn-ea"/>
                <a:ea typeface="+mn-ea"/>
              </a:rPr>
              <a:t>0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b</a:t>
            </a:r>
            <a:r>
              <a:rPr lang="en-US" altLang="zh-CN" sz="2200" b="1" baseline="-18000" dirty="0">
                <a:latin typeface="+mn-ea"/>
                <a:ea typeface="+mn-ea"/>
              </a:rPr>
              <a:t>n-1</a:t>
            </a:r>
            <a:r>
              <a:rPr lang="en-US" altLang="zh-CN" sz="2200" b="1" dirty="0">
                <a:latin typeface="+mn-ea"/>
                <a:ea typeface="+mn-ea"/>
              </a:rPr>
              <a:t>…b</a:t>
            </a:r>
            <a:r>
              <a:rPr lang="en-US" altLang="zh-CN" sz="2200" b="1" baseline="-18000" dirty="0">
                <a:latin typeface="+mn-ea"/>
                <a:ea typeface="+mn-ea"/>
              </a:rPr>
              <a:t>0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  <a:ea typeface="+mn-ea"/>
              </a:rPr>
              <a:t>－</a:t>
            </a:r>
            <a:r>
              <a:rPr lang="en-US" altLang="zh-CN" sz="2200" b="1" dirty="0">
                <a:solidFill>
                  <a:srgbClr val="990099"/>
                </a:solidFill>
                <a:latin typeface="+mn-ea"/>
                <a:ea typeface="+mn-ea"/>
              </a:rPr>
              <a:t>2</a:t>
            </a:r>
            <a:r>
              <a:rPr lang="en-US" altLang="zh-CN" sz="2200" b="1" baseline="30000" dirty="0">
                <a:solidFill>
                  <a:srgbClr val="990099"/>
                </a:solidFill>
                <a:latin typeface="+mn-ea"/>
                <a:ea typeface="+mn-ea"/>
              </a:rPr>
              <a:t>i</a:t>
            </a:r>
            <a:r>
              <a:rPr lang="en-US" altLang="zh-CN" sz="2200" b="1" dirty="0">
                <a:latin typeface="+mn-ea"/>
                <a:ea typeface="+mn-ea"/>
              </a:rPr>
              <a:t> (mod N)</a:t>
            </a:r>
          </a:p>
        </p:txBody>
      </p:sp>
      <p:sp>
        <p:nvSpPr>
          <p:cNvPr id="317" name="Text Box 8"/>
          <p:cNvSpPr txBox="1">
            <a:spLocks noChangeArrowheads="1"/>
          </p:cNvSpPr>
          <p:nvPr/>
        </p:nvSpPr>
        <p:spPr bwMode="auto">
          <a:xfrm>
            <a:off x="6876000" y="3430800"/>
            <a:ext cx="2016000" cy="864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18000" tIns="10800" rIns="18000" bIns="10800">
            <a:noAutofit/>
          </a:bodyPr>
          <a:lstStyle/>
          <a:p>
            <a:pPr marL="266700" indent="-266700">
              <a:spcBef>
                <a:spcPts val="0"/>
              </a:spcBef>
            </a:pPr>
            <a:r>
              <a:rPr lang="zh-CN" altLang="en-US" sz="1800" b="1" dirty="0">
                <a:solidFill>
                  <a:srgbClr val="990099"/>
                </a:solidFill>
                <a:latin typeface="+mn-ea"/>
                <a:ea typeface="+mn-ea"/>
              </a:rPr>
              <a:t>思考①：</a:t>
            </a:r>
            <a:r>
              <a:rPr lang="zh-CN" altLang="en-US" sz="1800" b="1" dirty="0">
                <a:latin typeface="+mn-ea"/>
                <a:ea typeface="+mn-ea"/>
              </a:rPr>
              <a:t>闭合螺旋线</a:t>
            </a:r>
            <a:r>
              <a:rPr lang="zh-CN" altLang="en-US" b="1" dirty="0">
                <a:latin typeface="+mn-ea"/>
                <a:ea typeface="+mn-ea"/>
              </a:rPr>
              <a:t>结构有哪些</a:t>
            </a:r>
            <a:r>
              <a:rPr lang="zh-CN" altLang="en-US" sz="1800" b="1" dirty="0">
                <a:latin typeface="+mn-ea"/>
                <a:ea typeface="+mn-ea"/>
              </a:rPr>
              <a:t>互连函数？ </a:t>
            </a:r>
            <a:endParaRPr lang="en-US" altLang="zh-CN" sz="1600" b="1" dirty="0">
              <a:latin typeface="+mn-ea"/>
              <a:ea typeface="+mn-ea"/>
            </a:endParaRPr>
          </a:p>
        </p:txBody>
      </p:sp>
      <p:sp>
        <p:nvSpPr>
          <p:cNvPr id="318" name="Text Box 8"/>
          <p:cNvSpPr txBox="1">
            <a:spLocks noChangeArrowheads="1"/>
          </p:cNvSpPr>
          <p:nvPr/>
        </p:nvSpPr>
        <p:spPr bwMode="auto">
          <a:xfrm>
            <a:off x="1116000" y="6083668"/>
            <a:ext cx="5184000" cy="288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18000" tIns="10800" rIns="18000" bIns="1080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zh-CN" altLang="en-US" sz="1800" b="1" dirty="0">
                <a:solidFill>
                  <a:srgbClr val="990099"/>
                </a:solidFill>
                <a:latin typeface="+mn-ea"/>
                <a:ea typeface="+mn-ea"/>
              </a:rPr>
              <a:t>思考②：</a:t>
            </a:r>
            <a:r>
              <a:rPr lang="zh-CN" altLang="en-US" b="1" dirty="0">
                <a:latin typeface="+mn-ea"/>
                <a:ea typeface="+mn-ea"/>
              </a:rPr>
              <a:t>上述基本互连函数中，哪些是互</a:t>
            </a:r>
            <a:r>
              <a:rPr lang="zh-CN" altLang="en-US" sz="1800" b="1" dirty="0">
                <a:latin typeface="+mn-ea"/>
                <a:ea typeface="+mn-ea"/>
              </a:rPr>
              <a:t>逆函数？ </a:t>
            </a:r>
            <a:endParaRPr lang="en-US" altLang="zh-CN" sz="1600" b="1" dirty="0">
              <a:latin typeface="+mn-ea"/>
              <a:ea typeface="+mn-ea"/>
            </a:endParaRPr>
          </a:p>
        </p:txBody>
      </p:sp>
      <p:grpSp>
        <p:nvGrpSpPr>
          <p:cNvPr id="267" name="组合 266"/>
          <p:cNvGrpSpPr/>
          <p:nvPr/>
        </p:nvGrpSpPr>
        <p:grpSpPr>
          <a:xfrm>
            <a:off x="6875752" y="4437000"/>
            <a:ext cx="2088248" cy="1368152"/>
            <a:chOff x="4067944" y="1124744"/>
            <a:chExt cx="2088248" cy="1368152"/>
          </a:xfrm>
        </p:grpSpPr>
        <p:sp>
          <p:nvSpPr>
            <p:cNvPr id="268" name="Text Box 178"/>
            <p:cNvSpPr txBox="1">
              <a:spLocks noChangeArrowheads="1"/>
            </p:cNvSpPr>
            <p:nvPr/>
          </p:nvSpPr>
          <p:spPr bwMode="auto">
            <a:xfrm>
              <a:off x="4283968" y="1195612"/>
              <a:ext cx="216000" cy="144000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5875">
              <a:solidFill>
                <a:srgbClr val="990099"/>
              </a:solidFill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latin typeface="+mn-ea"/>
                  <a:ea typeface="+mn-ea"/>
                </a:rPr>
                <a:t>0</a:t>
              </a:r>
              <a:endParaRPr lang="en-US" altLang="zh-CN" sz="1200" b="1" baseline="-16000" dirty="0">
                <a:latin typeface="+mn-ea"/>
                <a:ea typeface="+mn-ea"/>
              </a:endParaRPr>
            </a:p>
          </p:txBody>
        </p:sp>
        <p:sp>
          <p:nvSpPr>
            <p:cNvPr id="269" name="Text Box 179"/>
            <p:cNvSpPr txBox="1">
              <a:spLocks noChangeArrowheads="1"/>
            </p:cNvSpPr>
            <p:nvPr/>
          </p:nvSpPr>
          <p:spPr bwMode="auto">
            <a:xfrm>
              <a:off x="4788056" y="1195612"/>
              <a:ext cx="216000" cy="144000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5875">
              <a:solidFill>
                <a:srgbClr val="990099"/>
              </a:solidFill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latin typeface="+mn-ea"/>
                  <a:ea typeface="+mn-ea"/>
                </a:rPr>
                <a:t>1</a:t>
              </a:r>
              <a:endParaRPr lang="en-US" altLang="zh-CN" sz="1200" b="1" baseline="-16000" dirty="0">
                <a:latin typeface="+mn-ea"/>
                <a:ea typeface="+mn-ea"/>
              </a:endParaRPr>
            </a:p>
          </p:txBody>
        </p:sp>
        <p:sp>
          <p:nvSpPr>
            <p:cNvPr id="270" name="Text Box 180"/>
            <p:cNvSpPr txBox="1">
              <a:spLocks noChangeArrowheads="1"/>
            </p:cNvSpPr>
            <p:nvPr/>
          </p:nvSpPr>
          <p:spPr bwMode="auto">
            <a:xfrm>
              <a:off x="5724144" y="1196752"/>
              <a:ext cx="216000" cy="144000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5875">
              <a:solidFill>
                <a:srgbClr val="990099"/>
              </a:solidFill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latin typeface="+mn-ea"/>
                  <a:ea typeface="+mn-ea"/>
                </a:rPr>
                <a:t>7</a:t>
              </a:r>
              <a:endParaRPr lang="en-US" altLang="zh-CN" sz="1200" b="1" baseline="-16000" dirty="0">
                <a:latin typeface="+mn-ea"/>
                <a:ea typeface="+mn-ea"/>
              </a:endParaRPr>
            </a:p>
          </p:txBody>
        </p:sp>
        <p:sp>
          <p:nvSpPr>
            <p:cNvPr id="271" name="Text Box 183"/>
            <p:cNvSpPr txBox="1">
              <a:spLocks noChangeArrowheads="1"/>
            </p:cNvSpPr>
            <p:nvPr/>
          </p:nvSpPr>
          <p:spPr bwMode="auto">
            <a:xfrm>
              <a:off x="5292080" y="1196752"/>
              <a:ext cx="216000" cy="144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  <a:endParaRPr lang="en-US" altLang="zh-CN" sz="1600" b="1" baseline="-16000" dirty="0">
                <a:latin typeface="+mn-ea"/>
                <a:ea typeface="+mn-ea"/>
              </a:endParaRPr>
            </a:p>
          </p:txBody>
        </p:sp>
        <p:cxnSp>
          <p:nvCxnSpPr>
            <p:cNvPr id="272" name="直接连接符 271"/>
            <p:cNvCxnSpPr/>
            <p:nvPr/>
          </p:nvCxnSpPr>
          <p:spPr bwMode="auto">
            <a:xfrm>
              <a:off x="4427984" y="1124744"/>
              <a:ext cx="216064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3" name="直接连接符 272"/>
            <p:cNvCxnSpPr/>
            <p:nvPr/>
          </p:nvCxnSpPr>
          <p:spPr bwMode="auto">
            <a:xfrm flipH="1">
              <a:off x="4642420" y="1124744"/>
              <a:ext cx="1588" cy="136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4" name="直接连接符 322"/>
            <p:cNvCxnSpPr/>
            <p:nvPr/>
          </p:nvCxnSpPr>
          <p:spPr bwMode="auto">
            <a:xfrm flipV="1">
              <a:off x="4427984" y="1124744"/>
              <a:ext cx="0" cy="7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5" name="Text Box 178"/>
            <p:cNvSpPr txBox="1">
              <a:spLocks noChangeArrowheads="1"/>
            </p:cNvSpPr>
            <p:nvPr/>
          </p:nvSpPr>
          <p:spPr bwMode="auto">
            <a:xfrm>
              <a:off x="4283968" y="1556792"/>
              <a:ext cx="216000" cy="144000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5875">
              <a:solidFill>
                <a:srgbClr val="990099"/>
              </a:solidFill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latin typeface="+mn-ea"/>
                  <a:ea typeface="+mn-ea"/>
                </a:rPr>
                <a:t>8</a:t>
              </a:r>
              <a:endParaRPr lang="en-US" altLang="zh-CN" sz="1200" b="1" baseline="-16000" dirty="0">
                <a:latin typeface="+mn-ea"/>
                <a:ea typeface="+mn-ea"/>
              </a:endParaRPr>
            </a:p>
          </p:txBody>
        </p:sp>
        <p:sp>
          <p:nvSpPr>
            <p:cNvPr id="276" name="Text Box 179"/>
            <p:cNvSpPr txBox="1">
              <a:spLocks noChangeArrowheads="1"/>
            </p:cNvSpPr>
            <p:nvPr/>
          </p:nvSpPr>
          <p:spPr bwMode="auto">
            <a:xfrm>
              <a:off x="4788056" y="1556792"/>
              <a:ext cx="216000" cy="144000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5875">
              <a:solidFill>
                <a:srgbClr val="990099"/>
              </a:solidFill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latin typeface="+mn-ea"/>
                  <a:ea typeface="+mn-ea"/>
                </a:rPr>
                <a:t>9</a:t>
              </a:r>
              <a:endParaRPr lang="en-US" altLang="zh-CN" sz="1200" b="1" baseline="-16000" dirty="0">
                <a:latin typeface="+mn-ea"/>
                <a:ea typeface="+mn-ea"/>
              </a:endParaRPr>
            </a:p>
          </p:txBody>
        </p:sp>
        <p:sp>
          <p:nvSpPr>
            <p:cNvPr id="277" name="Text Box 180"/>
            <p:cNvSpPr txBox="1">
              <a:spLocks noChangeArrowheads="1"/>
            </p:cNvSpPr>
            <p:nvPr/>
          </p:nvSpPr>
          <p:spPr bwMode="auto">
            <a:xfrm>
              <a:off x="5724144" y="1556792"/>
              <a:ext cx="216000" cy="144000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5875">
              <a:solidFill>
                <a:srgbClr val="990099"/>
              </a:solidFill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latin typeface="+mn-ea"/>
                  <a:ea typeface="+mn-ea"/>
                </a:rPr>
                <a:t>15</a:t>
              </a:r>
              <a:endParaRPr lang="en-US" altLang="zh-CN" sz="1200" b="1" baseline="-16000" dirty="0">
                <a:latin typeface="+mn-ea"/>
                <a:ea typeface="+mn-ea"/>
              </a:endParaRPr>
            </a:p>
          </p:txBody>
        </p:sp>
        <p:sp>
          <p:nvSpPr>
            <p:cNvPr id="278" name="Text Box 183"/>
            <p:cNvSpPr txBox="1">
              <a:spLocks noChangeArrowheads="1"/>
            </p:cNvSpPr>
            <p:nvPr/>
          </p:nvSpPr>
          <p:spPr bwMode="auto">
            <a:xfrm>
              <a:off x="5292080" y="1556808"/>
              <a:ext cx="216000" cy="144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  <a:endParaRPr lang="en-US" altLang="zh-CN" sz="1600" b="1" baseline="-16000" dirty="0">
                <a:latin typeface="+mn-ea"/>
                <a:ea typeface="+mn-ea"/>
              </a:endParaRPr>
            </a:p>
          </p:txBody>
        </p:sp>
        <p:cxnSp>
          <p:nvCxnSpPr>
            <p:cNvPr id="279" name="直接连接符 278"/>
            <p:cNvCxnSpPr/>
            <p:nvPr/>
          </p:nvCxnSpPr>
          <p:spPr bwMode="auto">
            <a:xfrm>
              <a:off x="4427984" y="1349086"/>
              <a:ext cx="0" cy="21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0" name="直接连接符 279"/>
            <p:cNvCxnSpPr/>
            <p:nvPr/>
          </p:nvCxnSpPr>
          <p:spPr bwMode="auto">
            <a:xfrm>
              <a:off x="4932040" y="1340768"/>
              <a:ext cx="0" cy="21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8" name="Text Box 183"/>
            <p:cNvSpPr txBox="1">
              <a:spLocks noChangeArrowheads="1"/>
            </p:cNvSpPr>
            <p:nvPr/>
          </p:nvSpPr>
          <p:spPr bwMode="auto">
            <a:xfrm>
              <a:off x="4283968" y="1844824"/>
              <a:ext cx="216000" cy="144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  <a:endParaRPr lang="en-US" altLang="zh-CN" sz="1600" b="1" baseline="-16000" dirty="0">
                <a:latin typeface="+mn-ea"/>
                <a:ea typeface="+mn-ea"/>
              </a:endParaRPr>
            </a:p>
          </p:txBody>
        </p:sp>
        <p:sp>
          <p:nvSpPr>
            <p:cNvPr id="309" name="Text Box 183"/>
            <p:cNvSpPr txBox="1">
              <a:spLocks noChangeArrowheads="1"/>
            </p:cNvSpPr>
            <p:nvPr/>
          </p:nvSpPr>
          <p:spPr bwMode="auto">
            <a:xfrm>
              <a:off x="4788024" y="1844824"/>
              <a:ext cx="216000" cy="144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  <a:endParaRPr lang="en-US" altLang="zh-CN" sz="1600" b="1" baseline="-16000" dirty="0">
                <a:latin typeface="+mn-ea"/>
                <a:ea typeface="+mn-ea"/>
              </a:endParaRPr>
            </a:p>
          </p:txBody>
        </p:sp>
        <p:sp>
          <p:nvSpPr>
            <p:cNvPr id="310" name="Text Box 183"/>
            <p:cNvSpPr txBox="1">
              <a:spLocks noChangeArrowheads="1"/>
            </p:cNvSpPr>
            <p:nvPr/>
          </p:nvSpPr>
          <p:spPr bwMode="auto">
            <a:xfrm>
              <a:off x="5724128" y="1844824"/>
              <a:ext cx="216000" cy="144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  <a:endParaRPr lang="en-US" altLang="zh-CN" sz="1600" b="1" baseline="-16000" dirty="0">
                <a:latin typeface="+mn-ea"/>
                <a:ea typeface="+mn-ea"/>
              </a:endParaRPr>
            </a:p>
          </p:txBody>
        </p:sp>
        <p:sp>
          <p:nvSpPr>
            <p:cNvPr id="311" name="Text Box 178"/>
            <p:cNvSpPr txBox="1">
              <a:spLocks noChangeArrowheads="1"/>
            </p:cNvSpPr>
            <p:nvPr/>
          </p:nvSpPr>
          <p:spPr bwMode="auto">
            <a:xfrm>
              <a:off x="4283968" y="2204864"/>
              <a:ext cx="216000" cy="144000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5875">
              <a:solidFill>
                <a:srgbClr val="990099"/>
              </a:solidFill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latin typeface="+mn-ea"/>
                  <a:ea typeface="+mn-ea"/>
                </a:rPr>
                <a:t>56</a:t>
              </a:r>
              <a:endParaRPr lang="en-US" altLang="zh-CN" sz="1200" b="1" baseline="-16000" dirty="0">
                <a:latin typeface="+mn-ea"/>
                <a:ea typeface="+mn-ea"/>
              </a:endParaRPr>
            </a:p>
          </p:txBody>
        </p:sp>
        <p:sp>
          <p:nvSpPr>
            <p:cNvPr id="312" name="Text Box 179"/>
            <p:cNvSpPr txBox="1">
              <a:spLocks noChangeArrowheads="1"/>
            </p:cNvSpPr>
            <p:nvPr/>
          </p:nvSpPr>
          <p:spPr bwMode="auto">
            <a:xfrm>
              <a:off x="4788056" y="2204864"/>
              <a:ext cx="216000" cy="144000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5875">
              <a:solidFill>
                <a:srgbClr val="990099"/>
              </a:solidFill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latin typeface="+mn-ea"/>
                  <a:ea typeface="+mn-ea"/>
                </a:rPr>
                <a:t>57</a:t>
              </a:r>
              <a:endParaRPr lang="en-US" altLang="zh-CN" sz="1200" b="1" baseline="-16000" dirty="0">
                <a:latin typeface="+mn-ea"/>
                <a:ea typeface="+mn-ea"/>
              </a:endParaRPr>
            </a:p>
          </p:txBody>
        </p:sp>
        <p:sp>
          <p:nvSpPr>
            <p:cNvPr id="313" name="Text Box 180"/>
            <p:cNvSpPr txBox="1">
              <a:spLocks noChangeArrowheads="1"/>
            </p:cNvSpPr>
            <p:nvPr/>
          </p:nvSpPr>
          <p:spPr bwMode="auto">
            <a:xfrm>
              <a:off x="5724144" y="2204864"/>
              <a:ext cx="216000" cy="144000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5875">
              <a:solidFill>
                <a:srgbClr val="990099"/>
              </a:solidFill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latin typeface="+mn-ea"/>
                  <a:ea typeface="+mn-ea"/>
                </a:rPr>
                <a:t>63</a:t>
              </a:r>
              <a:endParaRPr lang="en-US" altLang="zh-CN" sz="1200" b="1" baseline="-16000" dirty="0">
                <a:latin typeface="+mn-ea"/>
                <a:ea typeface="+mn-ea"/>
              </a:endParaRPr>
            </a:p>
          </p:txBody>
        </p:sp>
        <p:cxnSp>
          <p:nvCxnSpPr>
            <p:cNvPr id="314" name="直接连接符 350"/>
            <p:cNvCxnSpPr/>
            <p:nvPr/>
          </p:nvCxnSpPr>
          <p:spPr bwMode="auto">
            <a:xfrm>
              <a:off x="4067944" y="2420888"/>
              <a:ext cx="2088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5" name="Text Box 183"/>
            <p:cNvSpPr txBox="1">
              <a:spLocks noChangeArrowheads="1"/>
            </p:cNvSpPr>
            <p:nvPr/>
          </p:nvSpPr>
          <p:spPr bwMode="auto">
            <a:xfrm>
              <a:off x="5292080" y="2204880"/>
              <a:ext cx="216000" cy="144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  <a:endParaRPr lang="en-US" altLang="zh-CN" sz="1600" b="1" baseline="-16000" dirty="0">
                <a:latin typeface="+mn-ea"/>
                <a:ea typeface="+mn-ea"/>
              </a:endParaRPr>
            </a:p>
          </p:txBody>
        </p:sp>
        <p:cxnSp>
          <p:nvCxnSpPr>
            <p:cNvPr id="389" name="直接连接符 388"/>
            <p:cNvCxnSpPr/>
            <p:nvPr/>
          </p:nvCxnSpPr>
          <p:spPr bwMode="auto">
            <a:xfrm>
              <a:off x="4499992" y="1628800"/>
              <a:ext cx="28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0" name="直接连接符 389"/>
            <p:cNvCxnSpPr/>
            <p:nvPr/>
          </p:nvCxnSpPr>
          <p:spPr bwMode="auto">
            <a:xfrm>
              <a:off x="5004048" y="1268760"/>
              <a:ext cx="28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1" name="直接连接符 322"/>
            <p:cNvCxnSpPr/>
            <p:nvPr/>
          </p:nvCxnSpPr>
          <p:spPr bwMode="auto">
            <a:xfrm flipV="1">
              <a:off x="4427984" y="2348880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2" name="直接连接符 391"/>
            <p:cNvCxnSpPr/>
            <p:nvPr/>
          </p:nvCxnSpPr>
          <p:spPr bwMode="auto">
            <a:xfrm>
              <a:off x="4499992" y="1268760"/>
              <a:ext cx="28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3" name="直接连接符 392"/>
            <p:cNvCxnSpPr/>
            <p:nvPr/>
          </p:nvCxnSpPr>
          <p:spPr bwMode="auto">
            <a:xfrm>
              <a:off x="4067944" y="1268760"/>
              <a:ext cx="216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4" name="直接连接符 322"/>
            <p:cNvCxnSpPr/>
            <p:nvPr/>
          </p:nvCxnSpPr>
          <p:spPr bwMode="auto">
            <a:xfrm flipV="1">
              <a:off x="4067944" y="1268760"/>
              <a:ext cx="0" cy="115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5" name="直接连接符 394"/>
            <p:cNvCxnSpPr/>
            <p:nvPr/>
          </p:nvCxnSpPr>
          <p:spPr bwMode="auto">
            <a:xfrm>
              <a:off x="4139952" y="1628800"/>
              <a:ext cx="144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6" name="直接连接符 322"/>
            <p:cNvCxnSpPr/>
            <p:nvPr/>
          </p:nvCxnSpPr>
          <p:spPr bwMode="auto">
            <a:xfrm flipH="1" flipV="1">
              <a:off x="4139952" y="1412776"/>
              <a:ext cx="16" cy="216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7" name="直接连接符 396"/>
            <p:cNvCxnSpPr/>
            <p:nvPr/>
          </p:nvCxnSpPr>
          <p:spPr bwMode="auto">
            <a:xfrm>
              <a:off x="4139952" y="2276872"/>
              <a:ext cx="144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8" name="直接连接符 322"/>
            <p:cNvCxnSpPr/>
            <p:nvPr/>
          </p:nvCxnSpPr>
          <p:spPr bwMode="auto">
            <a:xfrm flipH="1" flipV="1">
              <a:off x="4139952" y="2060848"/>
              <a:ext cx="16" cy="216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9" name="直接连接符 398"/>
            <p:cNvCxnSpPr/>
            <p:nvPr/>
          </p:nvCxnSpPr>
          <p:spPr bwMode="auto">
            <a:xfrm>
              <a:off x="4427984" y="2492896"/>
              <a:ext cx="216064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0" name="直接连接符 399"/>
            <p:cNvCxnSpPr/>
            <p:nvPr/>
          </p:nvCxnSpPr>
          <p:spPr bwMode="auto">
            <a:xfrm>
              <a:off x="4427984" y="1700808"/>
              <a:ext cx="0" cy="14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1" name="直接连接符 400"/>
            <p:cNvCxnSpPr/>
            <p:nvPr/>
          </p:nvCxnSpPr>
          <p:spPr bwMode="auto">
            <a:xfrm>
              <a:off x="4932040" y="1700808"/>
              <a:ext cx="0" cy="14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2" name="直接连接符 401"/>
            <p:cNvCxnSpPr/>
            <p:nvPr/>
          </p:nvCxnSpPr>
          <p:spPr bwMode="auto">
            <a:xfrm>
              <a:off x="4499992" y="2276872"/>
              <a:ext cx="28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3" name="直接连接符 402"/>
            <p:cNvCxnSpPr/>
            <p:nvPr/>
          </p:nvCxnSpPr>
          <p:spPr bwMode="auto">
            <a:xfrm>
              <a:off x="4427984" y="1988840"/>
              <a:ext cx="0" cy="21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4" name="直接连接符 403"/>
            <p:cNvCxnSpPr/>
            <p:nvPr/>
          </p:nvCxnSpPr>
          <p:spPr bwMode="auto">
            <a:xfrm>
              <a:off x="4932040" y="1988840"/>
              <a:ext cx="0" cy="21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5" name="直接连接符 404"/>
            <p:cNvCxnSpPr/>
            <p:nvPr/>
          </p:nvCxnSpPr>
          <p:spPr bwMode="auto">
            <a:xfrm>
              <a:off x="5004048" y="1628800"/>
              <a:ext cx="28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6" name="直接连接符 405"/>
            <p:cNvCxnSpPr/>
            <p:nvPr/>
          </p:nvCxnSpPr>
          <p:spPr bwMode="auto">
            <a:xfrm>
              <a:off x="5004048" y="2276872"/>
              <a:ext cx="28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7" name="直接连接符 406"/>
            <p:cNvCxnSpPr/>
            <p:nvPr/>
          </p:nvCxnSpPr>
          <p:spPr bwMode="auto">
            <a:xfrm>
              <a:off x="4930452" y="1124744"/>
              <a:ext cx="216064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8" name="直接连接符 407"/>
            <p:cNvCxnSpPr/>
            <p:nvPr/>
          </p:nvCxnSpPr>
          <p:spPr bwMode="auto">
            <a:xfrm flipH="1">
              <a:off x="5146476" y="1124744"/>
              <a:ext cx="1588" cy="136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9" name="直接连接符 322"/>
            <p:cNvCxnSpPr/>
            <p:nvPr/>
          </p:nvCxnSpPr>
          <p:spPr bwMode="auto">
            <a:xfrm flipV="1">
              <a:off x="4930452" y="1124752"/>
              <a:ext cx="0" cy="7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0" name="直接连接符 322"/>
            <p:cNvCxnSpPr/>
            <p:nvPr/>
          </p:nvCxnSpPr>
          <p:spPr bwMode="auto">
            <a:xfrm flipV="1">
              <a:off x="4930452" y="2348880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1" name="直接连接符 410"/>
            <p:cNvCxnSpPr/>
            <p:nvPr/>
          </p:nvCxnSpPr>
          <p:spPr bwMode="auto">
            <a:xfrm>
              <a:off x="4930452" y="2492896"/>
              <a:ext cx="216064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2" name="直接连接符 411"/>
            <p:cNvCxnSpPr/>
            <p:nvPr/>
          </p:nvCxnSpPr>
          <p:spPr bwMode="auto">
            <a:xfrm>
              <a:off x="5508120" y="1628800"/>
              <a:ext cx="216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3" name="直接连接符 412"/>
            <p:cNvCxnSpPr/>
            <p:nvPr/>
          </p:nvCxnSpPr>
          <p:spPr bwMode="auto">
            <a:xfrm>
              <a:off x="5508120" y="2276872"/>
              <a:ext cx="216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4" name="直接连接符 413"/>
            <p:cNvCxnSpPr/>
            <p:nvPr/>
          </p:nvCxnSpPr>
          <p:spPr bwMode="auto">
            <a:xfrm>
              <a:off x="5508104" y="1268760"/>
              <a:ext cx="216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5" name="直接连接符 414"/>
            <p:cNvCxnSpPr/>
            <p:nvPr/>
          </p:nvCxnSpPr>
          <p:spPr bwMode="auto">
            <a:xfrm>
              <a:off x="5940152" y="1268760"/>
              <a:ext cx="216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6" name="直接连接符 415"/>
            <p:cNvCxnSpPr/>
            <p:nvPr/>
          </p:nvCxnSpPr>
          <p:spPr bwMode="auto">
            <a:xfrm>
              <a:off x="5940152" y="1628800"/>
              <a:ext cx="216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7" name="直接连接符 416"/>
            <p:cNvCxnSpPr/>
            <p:nvPr/>
          </p:nvCxnSpPr>
          <p:spPr bwMode="auto">
            <a:xfrm>
              <a:off x="5940152" y="2276872"/>
              <a:ext cx="216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8" name="直接连接符 417"/>
            <p:cNvCxnSpPr/>
            <p:nvPr/>
          </p:nvCxnSpPr>
          <p:spPr bwMode="auto">
            <a:xfrm>
              <a:off x="5866516" y="1124744"/>
              <a:ext cx="216064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9" name="直接连接符 418"/>
            <p:cNvCxnSpPr/>
            <p:nvPr/>
          </p:nvCxnSpPr>
          <p:spPr bwMode="auto">
            <a:xfrm flipH="1">
              <a:off x="6082540" y="1124744"/>
              <a:ext cx="1588" cy="136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0" name="直接连接符 322"/>
            <p:cNvCxnSpPr/>
            <p:nvPr/>
          </p:nvCxnSpPr>
          <p:spPr bwMode="auto">
            <a:xfrm flipV="1">
              <a:off x="5866516" y="1124752"/>
              <a:ext cx="0" cy="7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1" name="直接连接符 322"/>
            <p:cNvCxnSpPr/>
            <p:nvPr/>
          </p:nvCxnSpPr>
          <p:spPr bwMode="auto">
            <a:xfrm flipV="1">
              <a:off x="5866516" y="2348880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2" name="直接连接符 421"/>
            <p:cNvCxnSpPr/>
            <p:nvPr/>
          </p:nvCxnSpPr>
          <p:spPr bwMode="auto">
            <a:xfrm>
              <a:off x="5866516" y="2492896"/>
              <a:ext cx="216064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3" name="直接连接符 322"/>
            <p:cNvCxnSpPr/>
            <p:nvPr/>
          </p:nvCxnSpPr>
          <p:spPr bwMode="auto">
            <a:xfrm flipV="1">
              <a:off x="6156176" y="2276872"/>
              <a:ext cx="0" cy="14230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4" name="直接连接符 350"/>
            <p:cNvCxnSpPr/>
            <p:nvPr/>
          </p:nvCxnSpPr>
          <p:spPr bwMode="auto">
            <a:xfrm>
              <a:off x="4139952" y="2059138"/>
              <a:ext cx="2016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5" name="直接连接符 322"/>
            <p:cNvCxnSpPr/>
            <p:nvPr/>
          </p:nvCxnSpPr>
          <p:spPr bwMode="auto">
            <a:xfrm flipV="1">
              <a:off x="6156176" y="1916832"/>
              <a:ext cx="0" cy="14230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6" name="直接连接符 350"/>
            <p:cNvCxnSpPr/>
            <p:nvPr/>
          </p:nvCxnSpPr>
          <p:spPr bwMode="auto">
            <a:xfrm>
              <a:off x="4139952" y="1772816"/>
              <a:ext cx="2016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7" name="直接连接符 322"/>
            <p:cNvCxnSpPr/>
            <p:nvPr/>
          </p:nvCxnSpPr>
          <p:spPr bwMode="auto">
            <a:xfrm flipV="1">
              <a:off x="6155944" y="1630510"/>
              <a:ext cx="0" cy="14230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8" name="直接连接符 350"/>
            <p:cNvCxnSpPr/>
            <p:nvPr/>
          </p:nvCxnSpPr>
          <p:spPr bwMode="auto">
            <a:xfrm>
              <a:off x="4139952" y="1411066"/>
              <a:ext cx="2016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9" name="直接连接符 322"/>
            <p:cNvCxnSpPr/>
            <p:nvPr/>
          </p:nvCxnSpPr>
          <p:spPr bwMode="auto">
            <a:xfrm flipV="1">
              <a:off x="6155944" y="1268760"/>
              <a:ext cx="0" cy="14230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0" name="直接连接符 429"/>
            <p:cNvCxnSpPr/>
            <p:nvPr/>
          </p:nvCxnSpPr>
          <p:spPr bwMode="auto">
            <a:xfrm>
              <a:off x="5940192" y="1916832"/>
              <a:ext cx="216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1" name="直接连接符 430"/>
            <p:cNvCxnSpPr/>
            <p:nvPr/>
          </p:nvCxnSpPr>
          <p:spPr bwMode="auto">
            <a:xfrm>
              <a:off x="5868144" y="1700808"/>
              <a:ext cx="0" cy="14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2" name="直接连接符 431"/>
            <p:cNvCxnSpPr/>
            <p:nvPr/>
          </p:nvCxnSpPr>
          <p:spPr bwMode="auto">
            <a:xfrm>
              <a:off x="5868144" y="1988840"/>
              <a:ext cx="0" cy="21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3" name="直接连接符 432"/>
            <p:cNvCxnSpPr/>
            <p:nvPr/>
          </p:nvCxnSpPr>
          <p:spPr bwMode="auto">
            <a:xfrm>
              <a:off x="5868144" y="1340768"/>
              <a:ext cx="0" cy="21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4" name="直接连接符 433"/>
            <p:cNvCxnSpPr/>
            <p:nvPr/>
          </p:nvCxnSpPr>
          <p:spPr bwMode="auto">
            <a:xfrm>
              <a:off x="4139952" y="1916832"/>
              <a:ext cx="144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5" name="直接连接符 322"/>
            <p:cNvCxnSpPr/>
            <p:nvPr/>
          </p:nvCxnSpPr>
          <p:spPr bwMode="auto">
            <a:xfrm flipH="1" flipV="1">
              <a:off x="4139952" y="1772816"/>
              <a:ext cx="16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6" name="直接连接符 322"/>
            <p:cNvCxnSpPr/>
            <p:nvPr/>
          </p:nvCxnSpPr>
          <p:spPr bwMode="auto">
            <a:xfrm flipH="1" flipV="1">
              <a:off x="4211952" y="1133054"/>
              <a:ext cx="72016" cy="7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7" name="直接连接符 322"/>
            <p:cNvCxnSpPr/>
            <p:nvPr/>
          </p:nvCxnSpPr>
          <p:spPr bwMode="auto">
            <a:xfrm flipH="1" flipV="1">
              <a:off x="4211960" y="1484784"/>
              <a:ext cx="71784" cy="7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8" name="直接连接符 322"/>
            <p:cNvCxnSpPr/>
            <p:nvPr/>
          </p:nvCxnSpPr>
          <p:spPr bwMode="auto">
            <a:xfrm flipH="1" flipV="1">
              <a:off x="4211960" y="2132856"/>
              <a:ext cx="71784" cy="7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9" name="直接连接符 322"/>
            <p:cNvCxnSpPr/>
            <p:nvPr/>
          </p:nvCxnSpPr>
          <p:spPr bwMode="auto">
            <a:xfrm flipH="1" flipV="1">
              <a:off x="4716240" y="1124744"/>
              <a:ext cx="71784" cy="7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0" name="直接连接符 322"/>
            <p:cNvCxnSpPr/>
            <p:nvPr/>
          </p:nvCxnSpPr>
          <p:spPr bwMode="auto">
            <a:xfrm flipH="1" flipV="1">
              <a:off x="4716016" y="1484784"/>
              <a:ext cx="71784" cy="7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1" name="直接连接符 322"/>
            <p:cNvCxnSpPr/>
            <p:nvPr/>
          </p:nvCxnSpPr>
          <p:spPr bwMode="auto">
            <a:xfrm flipH="1" flipV="1">
              <a:off x="4716016" y="2132856"/>
              <a:ext cx="71784" cy="7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2" name="直接连接符 322"/>
            <p:cNvCxnSpPr/>
            <p:nvPr/>
          </p:nvCxnSpPr>
          <p:spPr bwMode="auto">
            <a:xfrm flipH="1" flipV="1">
              <a:off x="5652344" y="1124744"/>
              <a:ext cx="71784" cy="7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3" name="直接连接符 322"/>
            <p:cNvCxnSpPr/>
            <p:nvPr/>
          </p:nvCxnSpPr>
          <p:spPr bwMode="auto">
            <a:xfrm flipH="1" flipV="1">
              <a:off x="5652120" y="1484784"/>
              <a:ext cx="71784" cy="7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4" name="直接连接符 322"/>
            <p:cNvCxnSpPr/>
            <p:nvPr/>
          </p:nvCxnSpPr>
          <p:spPr bwMode="auto">
            <a:xfrm flipH="1" flipV="1">
              <a:off x="5652120" y="2132856"/>
              <a:ext cx="71784" cy="7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5" name="Text Box 183"/>
            <p:cNvSpPr txBox="1">
              <a:spLocks noChangeArrowheads="1"/>
            </p:cNvSpPr>
            <p:nvPr/>
          </p:nvSpPr>
          <p:spPr bwMode="auto">
            <a:xfrm>
              <a:off x="5292104" y="1844824"/>
              <a:ext cx="216000" cy="144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  <a:endParaRPr lang="en-US" altLang="zh-CN" sz="1600" b="1" baseline="-16000" dirty="0">
                <a:latin typeface="+mn-ea"/>
                <a:ea typeface="+mn-ea"/>
              </a:endParaRPr>
            </a:p>
          </p:txBody>
        </p:sp>
        <p:cxnSp>
          <p:nvCxnSpPr>
            <p:cNvPr id="446" name="直接连接符 445"/>
            <p:cNvCxnSpPr/>
            <p:nvPr/>
          </p:nvCxnSpPr>
          <p:spPr bwMode="auto">
            <a:xfrm>
              <a:off x="5508104" y="1916832"/>
              <a:ext cx="216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7" name="直接连接符 446"/>
            <p:cNvCxnSpPr/>
            <p:nvPr/>
          </p:nvCxnSpPr>
          <p:spPr bwMode="auto">
            <a:xfrm>
              <a:off x="4499992" y="1916832"/>
              <a:ext cx="28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8" name="直接连接符 447"/>
            <p:cNvCxnSpPr/>
            <p:nvPr/>
          </p:nvCxnSpPr>
          <p:spPr bwMode="auto">
            <a:xfrm>
              <a:off x="5004048" y="1916832"/>
              <a:ext cx="28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19" name="组合 318">
            <a:extLst>
              <a:ext uri="{FF2B5EF4-FFF2-40B4-BE49-F238E27FC236}">
                <a16:creationId xmlns:a16="http://schemas.microsoft.com/office/drawing/2014/main" id="{2362A02C-894D-4668-8E35-637775E6AC1A}"/>
              </a:ext>
            </a:extLst>
          </p:cNvPr>
          <p:cNvGrpSpPr/>
          <p:nvPr/>
        </p:nvGrpSpPr>
        <p:grpSpPr>
          <a:xfrm>
            <a:off x="828000" y="1269000"/>
            <a:ext cx="1584176" cy="1692000"/>
            <a:chOff x="7452320" y="3707952"/>
            <a:chExt cx="1584176" cy="1692000"/>
          </a:xfrm>
        </p:grpSpPr>
        <p:sp>
          <p:nvSpPr>
            <p:cNvPr id="320" name="Text Box 12">
              <a:extLst>
                <a:ext uri="{FF2B5EF4-FFF2-40B4-BE49-F238E27FC236}">
                  <a16:creationId xmlns:a16="http://schemas.microsoft.com/office/drawing/2014/main" id="{6FEDDAB5-ED4A-4193-856A-4189C7F63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2320" y="3707952"/>
              <a:ext cx="360000" cy="147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000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001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010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011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100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101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110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111</a:t>
              </a:r>
            </a:p>
          </p:txBody>
        </p:sp>
        <p:sp>
          <p:nvSpPr>
            <p:cNvPr id="321" name="Text Box 12">
              <a:extLst>
                <a:ext uri="{FF2B5EF4-FFF2-40B4-BE49-F238E27FC236}">
                  <a16:creationId xmlns:a16="http://schemas.microsoft.com/office/drawing/2014/main" id="{A3DF3F3B-2509-4997-AF64-4AB3C7E2A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76496" y="3707952"/>
              <a:ext cx="360000" cy="147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000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001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010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011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100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101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110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111</a:t>
              </a:r>
            </a:p>
          </p:txBody>
        </p:sp>
        <p:cxnSp>
          <p:nvCxnSpPr>
            <p:cNvPr id="322" name="直接连接符 321">
              <a:extLst>
                <a:ext uri="{FF2B5EF4-FFF2-40B4-BE49-F238E27FC236}">
                  <a16:creationId xmlns:a16="http://schemas.microsoft.com/office/drawing/2014/main" id="{DA724444-8D6F-48A3-B688-3A9C5E0F7C9C}"/>
                </a:ext>
              </a:extLst>
            </p:cNvPr>
            <p:cNvCxnSpPr/>
            <p:nvPr/>
          </p:nvCxnSpPr>
          <p:spPr bwMode="auto">
            <a:xfrm>
              <a:off x="7884384" y="381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323" name="直接连接符 322">
              <a:extLst>
                <a:ext uri="{FF2B5EF4-FFF2-40B4-BE49-F238E27FC236}">
                  <a16:creationId xmlns:a16="http://schemas.microsoft.com/office/drawing/2014/main" id="{B0D1C0A4-204A-4A0A-9ED9-C88C9E8F6E46}"/>
                </a:ext>
              </a:extLst>
            </p:cNvPr>
            <p:cNvCxnSpPr/>
            <p:nvPr/>
          </p:nvCxnSpPr>
          <p:spPr bwMode="auto">
            <a:xfrm>
              <a:off x="8460432" y="381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24" name="直接连接符 323">
              <a:extLst>
                <a:ext uri="{FF2B5EF4-FFF2-40B4-BE49-F238E27FC236}">
                  <a16:creationId xmlns:a16="http://schemas.microsoft.com/office/drawing/2014/main" id="{B0F03196-8E9C-4D5C-A0F0-FDC519194351}"/>
                </a:ext>
              </a:extLst>
            </p:cNvPr>
            <p:cNvCxnSpPr/>
            <p:nvPr/>
          </p:nvCxnSpPr>
          <p:spPr bwMode="auto">
            <a:xfrm>
              <a:off x="7884384" y="399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325" name="直接连接符 324">
              <a:extLst>
                <a:ext uri="{FF2B5EF4-FFF2-40B4-BE49-F238E27FC236}">
                  <a16:creationId xmlns:a16="http://schemas.microsoft.com/office/drawing/2014/main" id="{37A5F6C2-EBF3-41BB-BA94-110434B359B7}"/>
                </a:ext>
              </a:extLst>
            </p:cNvPr>
            <p:cNvCxnSpPr/>
            <p:nvPr/>
          </p:nvCxnSpPr>
          <p:spPr bwMode="auto">
            <a:xfrm>
              <a:off x="8460432" y="399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26" name="直接连接符 325">
              <a:extLst>
                <a:ext uri="{FF2B5EF4-FFF2-40B4-BE49-F238E27FC236}">
                  <a16:creationId xmlns:a16="http://schemas.microsoft.com/office/drawing/2014/main" id="{5693263A-BA6B-4AEF-BAF9-4CAC2D719B1F}"/>
                </a:ext>
              </a:extLst>
            </p:cNvPr>
            <p:cNvCxnSpPr/>
            <p:nvPr/>
          </p:nvCxnSpPr>
          <p:spPr bwMode="auto">
            <a:xfrm>
              <a:off x="7884384" y="417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327" name="直接连接符 326">
              <a:extLst>
                <a:ext uri="{FF2B5EF4-FFF2-40B4-BE49-F238E27FC236}">
                  <a16:creationId xmlns:a16="http://schemas.microsoft.com/office/drawing/2014/main" id="{00F087D5-3F29-4423-B21D-5F4E267767F7}"/>
                </a:ext>
              </a:extLst>
            </p:cNvPr>
            <p:cNvCxnSpPr/>
            <p:nvPr/>
          </p:nvCxnSpPr>
          <p:spPr bwMode="auto">
            <a:xfrm>
              <a:off x="8460432" y="417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28" name="直接连接符 327">
              <a:extLst>
                <a:ext uri="{FF2B5EF4-FFF2-40B4-BE49-F238E27FC236}">
                  <a16:creationId xmlns:a16="http://schemas.microsoft.com/office/drawing/2014/main" id="{D92C1D49-7DB8-4B34-86E1-3C8657B79B6F}"/>
                </a:ext>
              </a:extLst>
            </p:cNvPr>
            <p:cNvCxnSpPr/>
            <p:nvPr/>
          </p:nvCxnSpPr>
          <p:spPr bwMode="auto">
            <a:xfrm>
              <a:off x="7884384" y="435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329" name="直接连接符 328">
              <a:extLst>
                <a:ext uri="{FF2B5EF4-FFF2-40B4-BE49-F238E27FC236}">
                  <a16:creationId xmlns:a16="http://schemas.microsoft.com/office/drawing/2014/main" id="{D2AC428A-4A97-4B3A-B8ED-88E08F198BB8}"/>
                </a:ext>
              </a:extLst>
            </p:cNvPr>
            <p:cNvCxnSpPr/>
            <p:nvPr/>
          </p:nvCxnSpPr>
          <p:spPr bwMode="auto">
            <a:xfrm>
              <a:off x="8460432" y="435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30" name="直接连接符 329">
              <a:extLst>
                <a:ext uri="{FF2B5EF4-FFF2-40B4-BE49-F238E27FC236}">
                  <a16:creationId xmlns:a16="http://schemas.microsoft.com/office/drawing/2014/main" id="{AA4231DA-0FD3-45B9-A871-73C05C204BF6}"/>
                </a:ext>
              </a:extLst>
            </p:cNvPr>
            <p:cNvCxnSpPr/>
            <p:nvPr/>
          </p:nvCxnSpPr>
          <p:spPr bwMode="auto">
            <a:xfrm>
              <a:off x="7884384" y="453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331" name="直接连接符 330">
              <a:extLst>
                <a:ext uri="{FF2B5EF4-FFF2-40B4-BE49-F238E27FC236}">
                  <a16:creationId xmlns:a16="http://schemas.microsoft.com/office/drawing/2014/main" id="{9350334F-60CF-4703-991D-01545AD7DA4B}"/>
                </a:ext>
              </a:extLst>
            </p:cNvPr>
            <p:cNvCxnSpPr/>
            <p:nvPr/>
          </p:nvCxnSpPr>
          <p:spPr bwMode="auto">
            <a:xfrm>
              <a:off x="8460432" y="453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32" name="直接连接符 331">
              <a:extLst>
                <a:ext uri="{FF2B5EF4-FFF2-40B4-BE49-F238E27FC236}">
                  <a16:creationId xmlns:a16="http://schemas.microsoft.com/office/drawing/2014/main" id="{F6636B05-478A-4CE3-83A4-9F68BF856D3D}"/>
                </a:ext>
              </a:extLst>
            </p:cNvPr>
            <p:cNvCxnSpPr/>
            <p:nvPr/>
          </p:nvCxnSpPr>
          <p:spPr bwMode="auto">
            <a:xfrm>
              <a:off x="7884384" y="471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333" name="直接连接符 332">
              <a:extLst>
                <a:ext uri="{FF2B5EF4-FFF2-40B4-BE49-F238E27FC236}">
                  <a16:creationId xmlns:a16="http://schemas.microsoft.com/office/drawing/2014/main" id="{F31F9E75-7291-46B7-A6DA-0A9482ACB34C}"/>
                </a:ext>
              </a:extLst>
            </p:cNvPr>
            <p:cNvCxnSpPr/>
            <p:nvPr/>
          </p:nvCxnSpPr>
          <p:spPr bwMode="auto">
            <a:xfrm>
              <a:off x="8460432" y="471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34" name="直接连接符 333">
              <a:extLst>
                <a:ext uri="{FF2B5EF4-FFF2-40B4-BE49-F238E27FC236}">
                  <a16:creationId xmlns:a16="http://schemas.microsoft.com/office/drawing/2014/main" id="{0E225CA3-5967-4C0C-A776-D2721E33AFB5}"/>
                </a:ext>
              </a:extLst>
            </p:cNvPr>
            <p:cNvCxnSpPr/>
            <p:nvPr/>
          </p:nvCxnSpPr>
          <p:spPr bwMode="auto">
            <a:xfrm>
              <a:off x="7884384" y="489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335" name="直接连接符 334">
              <a:extLst>
                <a:ext uri="{FF2B5EF4-FFF2-40B4-BE49-F238E27FC236}">
                  <a16:creationId xmlns:a16="http://schemas.microsoft.com/office/drawing/2014/main" id="{7CD32753-B930-438F-9A3E-DE7DD4B83BA2}"/>
                </a:ext>
              </a:extLst>
            </p:cNvPr>
            <p:cNvCxnSpPr/>
            <p:nvPr/>
          </p:nvCxnSpPr>
          <p:spPr bwMode="auto">
            <a:xfrm>
              <a:off x="8460432" y="489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36" name="直接连接符 335">
              <a:extLst>
                <a:ext uri="{FF2B5EF4-FFF2-40B4-BE49-F238E27FC236}">
                  <a16:creationId xmlns:a16="http://schemas.microsoft.com/office/drawing/2014/main" id="{EA5E496B-C2F3-45EA-B85B-BE941891379C}"/>
                </a:ext>
              </a:extLst>
            </p:cNvPr>
            <p:cNvCxnSpPr/>
            <p:nvPr/>
          </p:nvCxnSpPr>
          <p:spPr bwMode="auto">
            <a:xfrm>
              <a:off x="7884384" y="507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337" name="直接连接符 336">
              <a:extLst>
                <a:ext uri="{FF2B5EF4-FFF2-40B4-BE49-F238E27FC236}">
                  <a16:creationId xmlns:a16="http://schemas.microsoft.com/office/drawing/2014/main" id="{1DFF6512-46C3-4134-8045-F3F35E7F61BA}"/>
                </a:ext>
              </a:extLst>
            </p:cNvPr>
            <p:cNvCxnSpPr/>
            <p:nvPr/>
          </p:nvCxnSpPr>
          <p:spPr bwMode="auto">
            <a:xfrm>
              <a:off x="8460432" y="507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38" name="直接连接符 337">
              <a:extLst>
                <a:ext uri="{FF2B5EF4-FFF2-40B4-BE49-F238E27FC236}">
                  <a16:creationId xmlns:a16="http://schemas.microsoft.com/office/drawing/2014/main" id="{632D175B-F907-43B9-A82E-AB87E33220AF}"/>
                </a:ext>
              </a:extLst>
            </p:cNvPr>
            <p:cNvCxnSpPr/>
            <p:nvPr/>
          </p:nvCxnSpPr>
          <p:spPr bwMode="auto">
            <a:xfrm flipV="1">
              <a:off x="8028432" y="3815952"/>
              <a:ext cx="431952" cy="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9" name="直接连接符 338">
              <a:extLst>
                <a:ext uri="{FF2B5EF4-FFF2-40B4-BE49-F238E27FC236}">
                  <a16:creationId xmlns:a16="http://schemas.microsoft.com/office/drawing/2014/main" id="{CF9A5F64-A67C-49BD-8A9C-F44DC71C6044}"/>
                </a:ext>
              </a:extLst>
            </p:cNvPr>
            <p:cNvCxnSpPr/>
            <p:nvPr/>
          </p:nvCxnSpPr>
          <p:spPr bwMode="auto">
            <a:xfrm>
              <a:off x="8028384" y="3995952"/>
              <a:ext cx="432000" cy="54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0" name="直接连接符 339">
              <a:extLst>
                <a:ext uri="{FF2B5EF4-FFF2-40B4-BE49-F238E27FC236}">
                  <a16:creationId xmlns:a16="http://schemas.microsoft.com/office/drawing/2014/main" id="{D9CC9047-4165-4B67-A33B-E872D8C00D40}"/>
                </a:ext>
              </a:extLst>
            </p:cNvPr>
            <p:cNvCxnSpPr/>
            <p:nvPr/>
          </p:nvCxnSpPr>
          <p:spPr bwMode="auto">
            <a:xfrm>
              <a:off x="8028432" y="4175952"/>
              <a:ext cx="43195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1" name="直接连接符 340">
              <a:extLst>
                <a:ext uri="{FF2B5EF4-FFF2-40B4-BE49-F238E27FC236}">
                  <a16:creationId xmlns:a16="http://schemas.microsoft.com/office/drawing/2014/main" id="{04DC45BD-E171-47E8-99E5-E936F2E7A4A7}"/>
                </a:ext>
              </a:extLst>
            </p:cNvPr>
            <p:cNvCxnSpPr/>
            <p:nvPr/>
          </p:nvCxnSpPr>
          <p:spPr bwMode="auto">
            <a:xfrm>
              <a:off x="8028384" y="4355952"/>
              <a:ext cx="432048" cy="54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2" name="直接连接符 341">
              <a:extLst>
                <a:ext uri="{FF2B5EF4-FFF2-40B4-BE49-F238E27FC236}">
                  <a16:creationId xmlns:a16="http://schemas.microsoft.com/office/drawing/2014/main" id="{42A6BB23-DCB3-45B5-B129-E418CFB88EBF}"/>
                </a:ext>
              </a:extLst>
            </p:cNvPr>
            <p:cNvCxnSpPr/>
            <p:nvPr/>
          </p:nvCxnSpPr>
          <p:spPr bwMode="auto">
            <a:xfrm flipV="1">
              <a:off x="8028432" y="3995952"/>
              <a:ext cx="432000" cy="54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3" name="直接连接符 342">
              <a:extLst>
                <a:ext uri="{FF2B5EF4-FFF2-40B4-BE49-F238E27FC236}">
                  <a16:creationId xmlns:a16="http://schemas.microsoft.com/office/drawing/2014/main" id="{4BEF29FE-0A9B-4E0C-B763-762980BBC0C5}"/>
                </a:ext>
              </a:extLst>
            </p:cNvPr>
            <p:cNvCxnSpPr/>
            <p:nvPr/>
          </p:nvCxnSpPr>
          <p:spPr bwMode="auto">
            <a:xfrm flipV="1">
              <a:off x="8028384" y="4717752"/>
              <a:ext cx="43204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0ADA9176-DFEB-48C8-9655-755EB112F01B}"/>
                </a:ext>
              </a:extLst>
            </p:cNvPr>
            <p:cNvCxnSpPr/>
            <p:nvPr/>
          </p:nvCxnSpPr>
          <p:spPr bwMode="auto">
            <a:xfrm flipV="1">
              <a:off x="8028432" y="4357752"/>
              <a:ext cx="431952" cy="54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5" name="直接连接符 344">
              <a:extLst>
                <a:ext uri="{FF2B5EF4-FFF2-40B4-BE49-F238E27FC236}">
                  <a16:creationId xmlns:a16="http://schemas.microsoft.com/office/drawing/2014/main" id="{CCD714F6-97B5-498D-9ECA-0A4E30ED8913}"/>
                </a:ext>
              </a:extLst>
            </p:cNvPr>
            <p:cNvCxnSpPr/>
            <p:nvPr/>
          </p:nvCxnSpPr>
          <p:spPr bwMode="auto">
            <a:xfrm>
              <a:off x="8028384" y="5075952"/>
              <a:ext cx="43204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6" name="Text Box 40">
              <a:extLst>
                <a:ext uri="{FF2B5EF4-FFF2-40B4-BE49-F238E27FC236}">
                  <a16:creationId xmlns:a16="http://schemas.microsoft.com/office/drawing/2014/main" id="{31AB0E43-75FB-4930-B769-DAFD207618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4318" y="5183952"/>
              <a:ext cx="1008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蝶式</a:t>
              </a:r>
            </a:p>
          </p:txBody>
        </p:sp>
      </p:grpSp>
      <p:grpSp>
        <p:nvGrpSpPr>
          <p:cNvPr id="347" name="组合 346">
            <a:extLst>
              <a:ext uri="{FF2B5EF4-FFF2-40B4-BE49-F238E27FC236}">
                <a16:creationId xmlns:a16="http://schemas.microsoft.com/office/drawing/2014/main" id="{E97D4EA3-2565-4640-AE43-9B51C2A38A25}"/>
              </a:ext>
            </a:extLst>
          </p:cNvPr>
          <p:cNvGrpSpPr/>
          <p:nvPr/>
        </p:nvGrpSpPr>
        <p:grpSpPr>
          <a:xfrm>
            <a:off x="2915824" y="1269000"/>
            <a:ext cx="1584176" cy="1692000"/>
            <a:chOff x="7452320" y="3707952"/>
            <a:chExt cx="1584176" cy="1692000"/>
          </a:xfrm>
        </p:grpSpPr>
        <p:sp>
          <p:nvSpPr>
            <p:cNvPr id="348" name="Text Box 12">
              <a:extLst>
                <a:ext uri="{FF2B5EF4-FFF2-40B4-BE49-F238E27FC236}">
                  <a16:creationId xmlns:a16="http://schemas.microsoft.com/office/drawing/2014/main" id="{D49ACFC1-B070-4BE5-8004-C813E9C532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2320" y="3707952"/>
              <a:ext cx="360000" cy="147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000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001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010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011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100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101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110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111</a:t>
              </a:r>
            </a:p>
          </p:txBody>
        </p:sp>
        <p:sp>
          <p:nvSpPr>
            <p:cNvPr id="349" name="Text Box 12">
              <a:extLst>
                <a:ext uri="{FF2B5EF4-FFF2-40B4-BE49-F238E27FC236}">
                  <a16:creationId xmlns:a16="http://schemas.microsoft.com/office/drawing/2014/main" id="{2C78F248-F13B-4009-A303-96A6D1EA18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76496" y="3707952"/>
              <a:ext cx="360000" cy="147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000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001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010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011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100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101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110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111</a:t>
              </a:r>
            </a:p>
          </p:txBody>
        </p:sp>
        <p:cxnSp>
          <p:nvCxnSpPr>
            <p:cNvPr id="350" name="直接连接符 349">
              <a:extLst>
                <a:ext uri="{FF2B5EF4-FFF2-40B4-BE49-F238E27FC236}">
                  <a16:creationId xmlns:a16="http://schemas.microsoft.com/office/drawing/2014/main" id="{9D27087C-2A07-4D27-B7A1-358D9000B90C}"/>
                </a:ext>
              </a:extLst>
            </p:cNvPr>
            <p:cNvCxnSpPr/>
            <p:nvPr/>
          </p:nvCxnSpPr>
          <p:spPr bwMode="auto">
            <a:xfrm>
              <a:off x="7884384" y="381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351" name="直接连接符 350">
              <a:extLst>
                <a:ext uri="{FF2B5EF4-FFF2-40B4-BE49-F238E27FC236}">
                  <a16:creationId xmlns:a16="http://schemas.microsoft.com/office/drawing/2014/main" id="{861C505C-0B24-424E-8F8F-2F1764E02322}"/>
                </a:ext>
              </a:extLst>
            </p:cNvPr>
            <p:cNvCxnSpPr/>
            <p:nvPr/>
          </p:nvCxnSpPr>
          <p:spPr bwMode="auto">
            <a:xfrm>
              <a:off x="8460432" y="381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52" name="直接连接符 351">
              <a:extLst>
                <a:ext uri="{FF2B5EF4-FFF2-40B4-BE49-F238E27FC236}">
                  <a16:creationId xmlns:a16="http://schemas.microsoft.com/office/drawing/2014/main" id="{F0904BD2-D495-4970-9480-EB712D9D2CB4}"/>
                </a:ext>
              </a:extLst>
            </p:cNvPr>
            <p:cNvCxnSpPr/>
            <p:nvPr/>
          </p:nvCxnSpPr>
          <p:spPr bwMode="auto">
            <a:xfrm>
              <a:off x="7884384" y="399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353" name="直接连接符 352">
              <a:extLst>
                <a:ext uri="{FF2B5EF4-FFF2-40B4-BE49-F238E27FC236}">
                  <a16:creationId xmlns:a16="http://schemas.microsoft.com/office/drawing/2014/main" id="{BA76CED8-5252-48E4-8294-47A8E11AF745}"/>
                </a:ext>
              </a:extLst>
            </p:cNvPr>
            <p:cNvCxnSpPr/>
            <p:nvPr/>
          </p:nvCxnSpPr>
          <p:spPr bwMode="auto">
            <a:xfrm>
              <a:off x="8460432" y="399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54" name="直接连接符 353">
              <a:extLst>
                <a:ext uri="{FF2B5EF4-FFF2-40B4-BE49-F238E27FC236}">
                  <a16:creationId xmlns:a16="http://schemas.microsoft.com/office/drawing/2014/main" id="{18CCA111-7152-488A-B725-0F555B63E832}"/>
                </a:ext>
              </a:extLst>
            </p:cNvPr>
            <p:cNvCxnSpPr/>
            <p:nvPr/>
          </p:nvCxnSpPr>
          <p:spPr bwMode="auto">
            <a:xfrm>
              <a:off x="7884384" y="417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355" name="直接连接符 354">
              <a:extLst>
                <a:ext uri="{FF2B5EF4-FFF2-40B4-BE49-F238E27FC236}">
                  <a16:creationId xmlns:a16="http://schemas.microsoft.com/office/drawing/2014/main" id="{8818B7C4-D275-4173-9F0D-83AF2C5B754C}"/>
                </a:ext>
              </a:extLst>
            </p:cNvPr>
            <p:cNvCxnSpPr/>
            <p:nvPr/>
          </p:nvCxnSpPr>
          <p:spPr bwMode="auto">
            <a:xfrm>
              <a:off x="8460432" y="417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56" name="直接连接符 355">
              <a:extLst>
                <a:ext uri="{FF2B5EF4-FFF2-40B4-BE49-F238E27FC236}">
                  <a16:creationId xmlns:a16="http://schemas.microsoft.com/office/drawing/2014/main" id="{4D196AFA-A433-4CE4-93BB-1F7E49D02515}"/>
                </a:ext>
              </a:extLst>
            </p:cNvPr>
            <p:cNvCxnSpPr/>
            <p:nvPr/>
          </p:nvCxnSpPr>
          <p:spPr bwMode="auto">
            <a:xfrm>
              <a:off x="7884384" y="435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357" name="直接连接符 356">
              <a:extLst>
                <a:ext uri="{FF2B5EF4-FFF2-40B4-BE49-F238E27FC236}">
                  <a16:creationId xmlns:a16="http://schemas.microsoft.com/office/drawing/2014/main" id="{B10C2520-12BF-4D7D-A9BB-27F51C46CC34}"/>
                </a:ext>
              </a:extLst>
            </p:cNvPr>
            <p:cNvCxnSpPr/>
            <p:nvPr/>
          </p:nvCxnSpPr>
          <p:spPr bwMode="auto">
            <a:xfrm>
              <a:off x="8460432" y="435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58" name="直接连接符 357">
              <a:extLst>
                <a:ext uri="{FF2B5EF4-FFF2-40B4-BE49-F238E27FC236}">
                  <a16:creationId xmlns:a16="http://schemas.microsoft.com/office/drawing/2014/main" id="{02B81F4E-365C-4E2A-9E8C-D338383B4278}"/>
                </a:ext>
              </a:extLst>
            </p:cNvPr>
            <p:cNvCxnSpPr/>
            <p:nvPr/>
          </p:nvCxnSpPr>
          <p:spPr bwMode="auto">
            <a:xfrm>
              <a:off x="7884384" y="453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359" name="直接连接符 358">
              <a:extLst>
                <a:ext uri="{FF2B5EF4-FFF2-40B4-BE49-F238E27FC236}">
                  <a16:creationId xmlns:a16="http://schemas.microsoft.com/office/drawing/2014/main" id="{9FDF3875-371F-4AF7-B5D5-F0E12078AA9B}"/>
                </a:ext>
              </a:extLst>
            </p:cNvPr>
            <p:cNvCxnSpPr/>
            <p:nvPr/>
          </p:nvCxnSpPr>
          <p:spPr bwMode="auto">
            <a:xfrm>
              <a:off x="8460432" y="453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60" name="直接连接符 359">
              <a:extLst>
                <a:ext uri="{FF2B5EF4-FFF2-40B4-BE49-F238E27FC236}">
                  <a16:creationId xmlns:a16="http://schemas.microsoft.com/office/drawing/2014/main" id="{B17DC6D7-3BF1-4282-991C-A2975449787D}"/>
                </a:ext>
              </a:extLst>
            </p:cNvPr>
            <p:cNvCxnSpPr/>
            <p:nvPr/>
          </p:nvCxnSpPr>
          <p:spPr bwMode="auto">
            <a:xfrm>
              <a:off x="7884384" y="471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361" name="直接连接符 360">
              <a:extLst>
                <a:ext uri="{FF2B5EF4-FFF2-40B4-BE49-F238E27FC236}">
                  <a16:creationId xmlns:a16="http://schemas.microsoft.com/office/drawing/2014/main" id="{E2A835D2-E441-4D84-BD88-7F532BDE3338}"/>
                </a:ext>
              </a:extLst>
            </p:cNvPr>
            <p:cNvCxnSpPr/>
            <p:nvPr/>
          </p:nvCxnSpPr>
          <p:spPr bwMode="auto">
            <a:xfrm>
              <a:off x="8460432" y="471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62" name="直接连接符 361">
              <a:extLst>
                <a:ext uri="{FF2B5EF4-FFF2-40B4-BE49-F238E27FC236}">
                  <a16:creationId xmlns:a16="http://schemas.microsoft.com/office/drawing/2014/main" id="{37320FF7-3688-4B0B-A50A-7A9C5E940F45}"/>
                </a:ext>
              </a:extLst>
            </p:cNvPr>
            <p:cNvCxnSpPr/>
            <p:nvPr/>
          </p:nvCxnSpPr>
          <p:spPr bwMode="auto">
            <a:xfrm>
              <a:off x="7884384" y="489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363" name="直接连接符 362">
              <a:extLst>
                <a:ext uri="{FF2B5EF4-FFF2-40B4-BE49-F238E27FC236}">
                  <a16:creationId xmlns:a16="http://schemas.microsoft.com/office/drawing/2014/main" id="{92303CA2-311B-452D-8A7A-D480D5FFF4DD}"/>
                </a:ext>
              </a:extLst>
            </p:cNvPr>
            <p:cNvCxnSpPr/>
            <p:nvPr/>
          </p:nvCxnSpPr>
          <p:spPr bwMode="auto">
            <a:xfrm>
              <a:off x="8460432" y="489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64" name="直接连接符 363">
              <a:extLst>
                <a:ext uri="{FF2B5EF4-FFF2-40B4-BE49-F238E27FC236}">
                  <a16:creationId xmlns:a16="http://schemas.microsoft.com/office/drawing/2014/main" id="{15540D12-E608-4931-9AAA-054621661265}"/>
                </a:ext>
              </a:extLst>
            </p:cNvPr>
            <p:cNvCxnSpPr/>
            <p:nvPr/>
          </p:nvCxnSpPr>
          <p:spPr bwMode="auto">
            <a:xfrm>
              <a:off x="7884384" y="507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365" name="直接连接符 364">
              <a:extLst>
                <a:ext uri="{FF2B5EF4-FFF2-40B4-BE49-F238E27FC236}">
                  <a16:creationId xmlns:a16="http://schemas.microsoft.com/office/drawing/2014/main" id="{A9452A53-42A8-4203-AE02-ED5E31D4EC77}"/>
                </a:ext>
              </a:extLst>
            </p:cNvPr>
            <p:cNvCxnSpPr/>
            <p:nvPr/>
          </p:nvCxnSpPr>
          <p:spPr bwMode="auto">
            <a:xfrm>
              <a:off x="8460432" y="507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66" name="直接连接符 365">
              <a:extLst>
                <a:ext uri="{FF2B5EF4-FFF2-40B4-BE49-F238E27FC236}">
                  <a16:creationId xmlns:a16="http://schemas.microsoft.com/office/drawing/2014/main" id="{E4AE9F88-7D18-48D9-A3EE-E813F966312F}"/>
                </a:ext>
              </a:extLst>
            </p:cNvPr>
            <p:cNvCxnSpPr/>
            <p:nvPr/>
          </p:nvCxnSpPr>
          <p:spPr bwMode="auto">
            <a:xfrm flipV="1">
              <a:off x="8028432" y="3815952"/>
              <a:ext cx="431952" cy="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7" name="直接连接符 366">
              <a:extLst>
                <a:ext uri="{FF2B5EF4-FFF2-40B4-BE49-F238E27FC236}">
                  <a16:creationId xmlns:a16="http://schemas.microsoft.com/office/drawing/2014/main" id="{25360EAB-EAD0-46A1-898D-D9F4D649B231}"/>
                </a:ext>
              </a:extLst>
            </p:cNvPr>
            <p:cNvCxnSpPr/>
            <p:nvPr/>
          </p:nvCxnSpPr>
          <p:spPr bwMode="auto">
            <a:xfrm>
              <a:off x="8028384" y="3995952"/>
              <a:ext cx="432000" cy="18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8" name="直接连接符 367">
              <a:extLst>
                <a:ext uri="{FF2B5EF4-FFF2-40B4-BE49-F238E27FC236}">
                  <a16:creationId xmlns:a16="http://schemas.microsoft.com/office/drawing/2014/main" id="{141B3708-A4A7-49FE-9A43-22EB8F8956A0}"/>
                </a:ext>
              </a:extLst>
            </p:cNvPr>
            <p:cNvCxnSpPr/>
            <p:nvPr/>
          </p:nvCxnSpPr>
          <p:spPr bwMode="auto">
            <a:xfrm>
              <a:off x="8028432" y="4355952"/>
              <a:ext cx="43195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9" name="直接连接符 368">
              <a:extLst>
                <a:ext uri="{FF2B5EF4-FFF2-40B4-BE49-F238E27FC236}">
                  <a16:creationId xmlns:a16="http://schemas.microsoft.com/office/drawing/2014/main" id="{0AC7F229-32AE-4F29-8B3A-00AD6BC9DF1B}"/>
                </a:ext>
              </a:extLst>
            </p:cNvPr>
            <p:cNvCxnSpPr/>
            <p:nvPr/>
          </p:nvCxnSpPr>
          <p:spPr bwMode="auto">
            <a:xfrm>
              <a:off x="8028384" y="4715952"/>
              <a:ext cx="432048" cy="18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0" name="直接连接符 369">
              <a:extLst>
                <a:ext uri="{FF2B5EF4-FFF2-40B4-BE49-F238E27FC236}">
                  <a16:creationId xmlns:a16="http://schemas.microsoft.com/office/drawing/2014/main" id="{E4D096E7-1BDA-4858-ADCE-4FD652D1FB52}"/>
                </a:ext>
              </a:extLst>
            </p:cNvPr>
            <p:cNvCxnSpPr/>
            <p:nvPr/>
          </p:nvCxnSpPr>
          <p:spPr bwMode="auto">
            <a:xfrm flipV="1">
              <a:off x="8028432" y="3995952"/>
              <a:ext cx="432000" cy="18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1" name="直接连接符 370">
              <a:extLst>
                <a:ext uri="{FF2B5EF4-FFF2-40B4-BE49-F238E27FC236}">
                  <a16:creationId xmlns:a16="http://schemas.microsoft.com/office/drawing/2014/main" id="{3F1D9997-DCA3-4A56-9C5F-FF4E7155616A}"/>
                </a:ext>
              </a:extLst>
            </p:cNvPr>
            <p:cNvCxnSpPr/>
            <p:nvPr/>
          </p:nvCxnSpPr>
          <p:spPr bwMode="auto">
            <a:xfrm flipV="1">
              <a:off x="8028384" y="4535952"/>
              <a:ext cx="43204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2" name="直接连接符 371">
              <a:extLst>
                <a:ext uri="{FF2B5EF4-FFF2-40B4-BE49-F238E27FC236}">
                  <a16:creationId xmlns:a16="http://schemas.microsoft.com/office/drawing/2014/main" id="{668AC8DB-B608-4F54-84E4-92602F6D976F}"/>
                </a:ext>
              </a:extLst>
            </p:cNvPr>
            <p:cNvCxnSpPr/>
            <p:nvPr/>
          </p:nvCxnSpPr>
          <p:spPr bwMode="auto">
            <a:xfrm flipV="1">
              <a:off x="8028432" y="4715952"/>
              <a:ext cx="431952" cy="18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3" name="直接连接符 372">
              <a:extLst>
                <a:ext uri="{FF2B5EF4-FFF2-40B4-BE49-F238E27FC236}">
                  <a16:creationId xmlns:a16="http://schemas.microsoft.com/office/drawing/2014/main" id="{409ABDDE-5DBB-451A-AB6D-20D132D8F604}"/>
                </a:ext>
              </a:extLst>
            </p:cNvPr>
            <p:cNvCxnSpPr/>
            <p:nvPr/>
          </p:nvCxnSpPr>
          <p:spPr bwMode="auto">
            <a:xfrm>
              <a:off x="8028384" y="5075952"/>
              <a:ext cx="43204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4" name="Text Box 40">
              <a:extLst>
                <a:ext uri="{FF2B5EF4-FFF2-40B4-BE49-F238E27FC236}">
                  <a16:creationId xmlns:a16="http://schemas.microsoft.com/office/drawing/2014/main" id="{313C0C2B-03E3-42E4-9978-9E05D7CCC6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4320" y="5183952"/>
              <a:ext cx="1080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子蝶式</a:t>
              </a:r>
              <a:r>
                <a:rPr lang="en-US" altLang="zh-CN" sz="1600" b="1" dirty="0" err="1">
                  <a:latin typeface="宋体" panose="02010600030101010101" pitchFamily="2" charset="-122"/>
                </a:rPr>
                <a:t>f</a:t>
              </a:r>
              <a:r>
                <a:rPr lang="en-US" altLang="zh-CN" sz="1600" b="1" baseline="-18000" dirty="0" err="1">
                  <a:latin typeface="宋体" panose="02010600030101010101" pitchFamily="2" charset="-122"/>
                </a:rPr>
                <a:t>B</a:t>
              </a:r>
              <a:r>
                <a:rPr lang="en-US" altLang="zh-CN" sz="1600" b="1" baseline="-18000" dirty="0">
                  <a:latin typeface="宋体" panose="02010600030101010101" pitchFamily="2" charset="-122"/>
                </a:rPr>
                <a:t>(2)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375" name="组合 374">
            <a:extLst>
              <a:ext uri="{FF2B5EF4-FFF2-40B4-BE49-F238E27FC236}">
                <a16:creationId xmlns:a16="http://schemas.microsoft.com/office/drawing/2014/main" id="{E0622E62-01CF-48EA-80B2-5B6E1050BE54}"/>
              </a:ext>
            </a:extLst>
          </p:cNvPr>
          <p:cNvGrpSpPr/>
          <p:nvPr/>
        </p:nvGrpSpPr>
        <p:grpSpPr>
          <a:xfrm>
            <a:off x="828000" y="4294800"/>
            <a:ext cx="1584176" cy="1692000"/>
            <a:chOff x="7452320" y="3707952"/>
            <a:chExt cx="1584176" cy="1692000"/>
          </a:xfrm>
        </p:grpSpPr>
        <p:sp>
          <p:nvSpPr>
            <p:cNvPr id="376" name="Text Box 12">
              <a:extLst>
                <a:ext uri="{FF2B5EF4-FFF2-40B4-BE49-F238E27FC236}">
                  <a16:creationId xmlns:a16="http://schemas.microsoft.com/office/drawing/2014/main" id="{DFE0F804-9ACB-4FED-BD59-4DB8B2E4F8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2320" y="3707952"/>
              <a:ext cx="360000" cy="147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000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001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010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011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100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101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110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111</a:t>
              </a:r>
            </a:p>
          </p:txBody>
        </p:sp>
        <p:sp>
          <p:nvSpPr>
            <p:cNvPr id="377" name="Text Box 12">
              <a:extLst>
                <a:ext uri="{FF2B5EF4-FFF2-40B4-BE49-F238E27FC236}">
                  <a16:creationId xmlns:a16="http://schemas.microsoft.com/office/drawing/2014/main" id="{9BFB6425-671F-498D-A23C-7C67BC7EAA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76496" y="3707952"/>
              <a:ext cx="360000" cy="147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000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001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010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011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100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101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110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111</a:t>
              </a:r>
            </a:p>
          </p:txBody>
        </p:sp>
        <p:cxnSp>
          <p:nvCxnSpPr>
            <p:cNvPr id="378" name="直接连接符 377">
              <a:extLst>
                <a:ext uri="{FF2B5EF4-FFF2-40B4-BE49-F238E27FC236}">
                  <a16:creationId xmlns:a16="http://schemas.microsoft.com/office/drawing/2014/main" id="{A6784A5F-6B3E-4ADA-A82C-8F62F1C7E343}"/>
                </a:ext>
              </a:extLst>
            </p:cNvPr>
            <p:cNvCxnSpPr/>
            <p:nvPr/>
          </p:nvCxnSpPr>
          <p:spPr bwMode="auto">
            <a:xfrm>
              <a:off x="7884384" y="381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379" name="直接连接符 378">
              <a:extLst>
                <a:ext uri="{FF2B5EF4-FFF2-40B4-BE49-F238E27FC236}">
                  <a16:creationId xmlns:a16="http://schemas.microsoft.com/office/drawing/2014/main" id="{2218922F-C59B-4D2B-9DD0-95952AB45615}"/>
                </a:ext>
              </a:extLst>
            </p:cNvPr>
            <p:cNvCxnSpPr/>
            <p:nvPr/>
          </p:nvCxnSpPr>
          <p:spPr bwMode="auto">
            <a:xfrm>
              <a:off x="8460432" y="381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80" name="直接连接符 379">
              <a:extLst>
                <a:ext uri="{FF2B5EF4-FFF2-40B4-BE49-F238E27FC236}">
                  <a16:creationId xmlns:a16="http://schemas.microsoft.com/office/drawing/2014/main" id="{4D27EFCC-2AAB-4B00-97BC-731E18D5092D}"/>
                </a:ext>
              </a:extLst>
            </p:cNvPr>
            <p:cNvCxnSpPr/>
            <p:nvPr/>
          </p:nvCxnSpPr>
          <p:spPr bwMode="auto">
            <a:xfrm>
              <a:off x="7884384" y="399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381" name="直接连接符 380">
              <a:extLst>
                <a:ext uri="{FF2B5EF4-FFF2-40B4-BE49-F238E27FC236}">
                  <a16:creationId xmlns:a16="http://schemas.microsoft.com/office/drawing/2014/main" id="{5A959243-3914-41D0-9E83-DAED9404EEF0}"/>
                </a:ext>
              </a:extLst>
            </p:cNvPr>
            <p:cNvCxnSpPr/>
            <p:nvPr/>
          </p:nvCxnSpPr>
          <p:spPr bwMode="auto">
            <a:xfrm>
              <a:off x="8460432" y="399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82" name="直接连接符 381">
              <a:extLst>
                <a:ext uri="{FF2B5EF4-FFF2-40B4-BE49-F238E27FC236}">
                  <a16:creationId xmlns:a16="http://schemas.microsoft.com/office/drawing/2014/main" id="{E647F86E-0F3A-4926-9226-3030E5B7552D}"/>
                </a:ext>
              </a:extLst>
            </p:cNvPr>
            <p:cNvCxnSpPr/>
            <p:nvPr/>
          </p:nvCxnSpPr>
          <p:spPr bwMode="auto">
            <a:xfrm>
              <a:off x="7884384" y="417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383" name="直接连接符 382">
              <a:extLst>
                <a:ext uri="{FF2B5EF4-FFF2-40B4-BE49-F238E27FC236}">
                  <a16:creationId xmlns:a16="http://schemas.microsoft.com/office/drawing/2014/main" id="{D54790D5-6CCA-4CA5-9B92-77EAFEDBE0C8}"/>
                </a:ext>
              </a:extLst>
            </p:cNvPr>
            <p:cNvCxnSpPr/>
            <p:nvPr/>
          </p:nvCxnSpPr>
          <p:spPr bwMode="auto">
            <a:xfrm>
              <a:off x="8460432" y="417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84" name="直接连接符 383">
              <a:extLst>
                <a:ext uri="{FF2B5EF4-FFF2-40B4-BE49-F238E27FC236}">
                  <a16:creationId xmlns:a16="http://schemas.microsoft.com/office/drawing/2014/main" id="{211EB22F-B351-4AF3-95FF-B2C146484150}"/>
                </a:ext>
              </a:extLst>
            </p:cNvPr>
            <p:cNvCxnSpPr/>
            <p:nvPr/>
          </p:nvCxnSpPr>
          <p:spPr bwMode="auto">
            <a:xfrm>
              <a:off x="7884384" y="435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385" name="直接连接符 384">
              <a:extLst>
                <a:ext uri="{FF2B5EF4-FFF2-40B4-BE49-F238E27FC236}">
                  <a16:creationId xmlns:a16="http://schemas.microsoft.com/office/drawing/2014/main" id="{5DC98E83-C095-4466-9B94-F9E01FFB952E}"/>
                </a:ext>
              </a:extLst>
            </p:cNvPr>
            <p:cNvCxnSpPr/>
            <p:nvPr/>
          </p:nvCxnSpPr>
          <p:spPr bwMode="auto">
            <a:xfrm>
              <a:off x="8460432" y="435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86" name="直接连接符 385">
              <a:extLst>
                <a:ext uri="{FF2B5EF4-FFF2-40B4-BE49-F238E27FC236}">
                  <a16:creationId xmlns:a16="http://schemas.microsoft.com/office/drawing/2014/main" id="{AA8F529F-9B20-45CC-8664-BBF805658FAD}"/>
                </a:ext>
              </a:extLst>
            </p:cNvPr>
            <p:cNvCxnSpPr/>
            <p:nvPr/>
          </p:nvCxnSpPr>
          <p:spPr bwMode="auto">
            <a:xfrm>
              <a:off x="7884384" y="453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387" name="直接连接符 386">
              <a:extLst>
                <a:ext uri="{FF2B5EF4-FFF2-40B4-BE49-F238E27FC236}">
                  <a16:creationId xmlns:a16="http://schemas.microsoft.com/office/drawing/2014/main" id="{51A209E8-09A6-4B93-B442-36C6E101EF0F}"/>
                </a:ext>
              </a:extLst>
            </p:cNvPr>
            <p:cNvCxnSpPr/>
            <p:nvPr/>
          </p:nvCxnSpPr>
          <p:spPr bwMode="auto">
            <a:xfrm>
              <a:off x="8460432" y="453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449" name="直接连接符 448">
              <a:extLst>
                <a:ext uri="{FF2B5EF4-FFF2-40B4-BE49-F238E27FC236}">
                  <a16:creationId xmlns:a16="http://schemas.microsoft.com/office/drawing/2014/main" id="{9C890F2C-7ABA-4BAF-BFC2-EF3D0BC398BC}"/>
                </a:ext>
              </a:extLst>
            </p:cNvPr>
            <p:cNvCxnSpPr/>
            <p:nvPr/>
          </p:nvCxnSpPr>
          <p:spPr bwMode="auto">
            <a:xfrm>
              <a:off x="7884384" y="471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450" name="直接连接符 449">
              <a:extLst>
                <a:ext uri="{FF2B5EF4-FFF2-40B4-BE49-F238E27FC236}">
                  <a16:creationId xmlns:a16="http://schemas.microsoft.com/office/drawing/2014/main" id="{A0ABF55B-94BB-4F39-B109-77E9A6B7B669}"/>
                </a:ext>
              </a:extLst>
            </p:cNvPr>
            <p:cNvCxnSpPr/>
            <p:nvPr/>
          </p:nvCxnSpPr>
          <p:spPr bwMode="auto">
            <a:xfrm>
              <a:off x="8460432" y="471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451" name="直接连接符 450">
              <a:extLst>
                <a:ext uri="{FF2B5EF4-FFF2-40B4-BE49-F238E27FC236}">
                  <a16:creationId xmlns:a16="http://schemas.microsoft.com/office/drawing/2014/main" id="{330CC1C4-5D34-4BB0-A981-F66977E5AE84}"/>
                </a:ext>
              </a:extLst>
            </p:cNvPr>
            <p:cNvCxnSpPr/>
            <p:nvPr/>
          </p:nvCxnSpPr>
          <p:spPr bwMode="auto">
            <a:xfrm>
              <a:off x="7884384" y="489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452" name="直接连接符 451">
              <a:extLst>
                <a:ext uri="{FF2B5EF4-FFF2-40B4-BE49-F238E27FC236}">
                  <a16:creationId xmlns:a16="http://schemas.microsoft.com/office/drawing/2014/main" id="{BCD59A55-362C-4620-9096-31D324B9E93C}"/>
                </a:ext>
              </a:extLst>
            </p:cNvPr>
            <p:cNvCxnSpPr/>
            <p:nvPr/>
          </p:nvCxnSpPr>
          <p:spPr bwMode="auto">
            <a:xfrm>
              <a:off x="8460432" y="489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453" name="直接连接符 452">
              <a:extLst>
                <a:ext uri="{FF2B5EF4-FFF2-40B4-BE49-F238E27FC236}">
                  <a16:creationId xmlns:a16="http://schemas.microsoft.com/office/drawing/2014/main" id="{EF00C55E-40B6-451C-8135-408A0DDDD351}"/>
                </a:ext>
              </a:extLst>
            </p:cNvPr>
            <p:cNvCxnSpPr/>
            <p:nvPr/>
          </p:nvCxnSpPr>
          <p:spPr bwMode="auto">
            <a:xfrm>
              <a:off x="7884384" y="507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454" name="直接连接符 453">
              <a:extLst>
                <a:ext uri="{FF2B5EF4-FFF2-40B4-BE49-F238E27FC236}">
                  <a16:creationId xmlns:a16="http://schemas.microsoft.com/office/drawing/2014/main" id="{1B495498-B491-44B5-9DC9-7774132C8207}"/>
                </a:ext>
              </a:extLst>
            </p:cNvPr>
            <p:cNvCxnSpPr/>
            <p:nvPr/>
          </p:nvCxnSpPr>
          <p:spPr bwMode="auto">
            <a:xfrm>
              <a:off x="8460432" y="50759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455" name="直接连接符 454">
              <a:extLst>
                <a:ext uri="{FF2B5EF4-FFF2-40B4-BE49-F238E27FC236}">
                  <a16:creationId xmlns:a16="http://schemas.microsoft.com/office/drawing/2014/main" id="{B573FCF6-06DD-4339-80C1-413D4ADC878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028432" y="3815952"/>
              <a:ext cx="431952" cy="18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6" name="直接连接符 455">
              <a:extLst>
                <a:ext uri="{FF2B5EF4-FFF2-40B4-BE49-F238E27FC236}">
                  <a16:creationId xmlns:a16="http://schemas.microsoft.com/office/drawing/2014/main" id="{A86602B9-DCA7-490B-9A84-18151DA77F6B}"/>
                </a:ext>
              </a:extLst>
            </p:cNvPr>
            <p:cNvCxnSpPr/>
            <p:nvPr/>
          </p:nvCxnSpPr>
          <p:spPr bwMode="auto">
            <a:xfrm>
              <a:off x="8028384" y="3995952"/>
              <a:ext cx="432000" cy="18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7" name="直接连接符 456">
              <a:extLst>
                <a:ext uri="{FF2B5EF4-FFF2-40B4-BE49-F238E27FC236}">
                  <a16:creationId xmlns:a16="http://schemas.microsoft.com/office/drawing/2014/main" id="{F2CD8E9D-AA75-450C-B892-EE072A3C5B9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028432" y="4355952"/>
              <a:ext cx="431952" cy="18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8" name="直接连接符 457">
              <a:extLst>
                <a:ext uri="{FF2B5EF4-FFF2-40B4-BE49-F238E27FC236}">
                  <a16:creationId xmlns:a16="http://schemas.microsoft.com/office/drawing/2014/main" id="{37D4DAB4-853A-4C24-B6F6-3F2B678D38B2}"/>
                </a:ext>
              </a:extLst>
            </p:cNvPr>
            <p:cNvCxnSpPr/>
            <p:nvPr/>
          </p:nvCxnSpPr>
          <p:spPr bwMode="auto">
            <a:xfrm>
              <a:off x="8028384" y="4715952"/>
              <a:ext cx="432048" cy="18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9" name="直接连接符 458">
              <a:extLst>
                <a:ext uri="{FF2B5EF4-FFF2-40B4-BE49-F238E27FC236}">
                  <a16:creationId xmlns:a16="http://schemas.microsoft.com/office/drawing/2014/main" id="{0EA52AE4-CE3A-4185-A9DC-37005F3D93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028432" y="4175952"/>
              <a:ext cx="432000" cy="1783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0" name="直接连接符 459">
              <a:extLst>
                <a:ext uri="{FF2B5EF4-FFF2-40B4-BE49-F238E27FC236}">
                  <a16:creationId xmlns:a16="http://schemas.microsoft.com/office/drawing/2014/main" id="{A66DE322-8129-4353-92D5-31C8E0C019C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028384" y="4535952"/>
              <a:ext cx="432000" cy="18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1" name="直接连接符 460">
              <a:extLst>
                <a:ext uri="{FF2B5EF4-FFF2-40B4-BE49-F238E27FC236}">
                  <a16:creationId xmlns:a16="http://schemas.microsoft.com/office/drawing/2014/main" id="{50DDD50E-2464-481F-8044-72D4B82008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028432" y="4895952"/>
              <a:ext cx="431952" cy="18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2" name="直接连接符 461">
              <a:extLst>
                <a:ext uri="{FF2B5EF4-FFF2-40B4-BE49-F238E27FC236}">
                  <a16:creationId xmlns:a16="http://schemas.microsoft.com/office/drawing/2014/main" id="{CF0AECB1-D9E9-458E-A9D0-983CF03DA36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028384" y="3815952"/>
              <a:ext cx="432000" cy="126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3" name="Text Box 40">
              <a:extLst>
                <a:ext uri="{FF2B5EF4-FFF2-40B4-BE49-F238E27FC236}">
                  <a16:creationId xmlns:a16="http://schemas.microsoft.com/office/drawing/2014/main" id="{B3229F12-7D43-4F2E-89A2-31C254F9A5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4320" y="5183952"/>
              <a:ext cx="1080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移数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(k=1)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464" name="组合 463">
            <a:extLst>
              <a:ext uri="{FF2B5EF4-FFF2-40B4-BE49-F238E27FC236}">
                <a16:creationId xmlns:a16="http://schemas.microsoft.com/office/drawing/2014/main" id="{F5FB8FB8-3F5E-44C4-A8A5-AA92E614B767}"/>
              </a:ext>
            </a:extLst>
          </p:cNvPr>
          <p:cNvGrpSpPr/>
          <p:nvPr/>
        </p:nvGrpSpPr>
        <p:grpSpPr>
          <a:xfrm>
            <a:off x="2916000" y="4293000"/>
            <a:ext cx="3312000" cy="1692000"/>
            <a:chOff x="1476000" y="2412000"/>
            <a:chExt cx="3312000" cy="1692000"/>
          </a:xfrm>
        </p:grpSpPr>
        <p:grpSp>
          <p:nvGrpSpPr>
            <p:cNvPr id="465" name="组合 464">
              <a:extLst>
                <a:ext uri="{FF2B5EF4-FFF2-40B4-BE49-F238E27FC236}">
                  <a16:creationId xmlns:a16="http://schemas.microsoft.com/office/drawing/2014/main" id="{DF1E8F57-D682-4FEB-AB70-E6C2CAE615E8}"/>
                </a:ext>
              </a:extLst>
            </p:cNvPr>
            <p:cNvGrpSpPr/>
            <p:nvPr/>
          </p:nvGrpSpPr>
          <p:grpSpPr>
            <a:xfrm>
              <a:off x="1476000" y="2412000"/>
              <a:ext cx="1584176" cy="1692000"/>
              <a:chOff x="7452320" y="3707952"/>
              <a:chExt cx="1584176" cy="1692000"/>
            </a:xfrm>
          </p:grpSpPr>
          <p:sp>
            <p:nvSpPr>
              <p:cNvPr id="494" name="Text Box 12">
                <a:extLst>
                  <a:ext uri="{FF2B5EF4-FFF2-40B4-BE49-F238E27FC236}">
                    <a16:creationId xmlns:a16="http://schemas.microsoft.com/office/drawing/2014/main" id="{7EF244D1-F591-42C4-A181-CD789C54F1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52320" y="3707952"/>
                <a:ext cx="360000" cy="14760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5000"/>
                  </a:lnSpc>
                </a:pPr>
                <a:r>
                  <a:rPr lang="en-US" altLang="zh-CN" sz="1400" b="1" dirty="0">
                    <a:latin typeface="宋体" panose="02010600030101010101" pitchFamily="2" charset="-122"/>
                  </a:rPr>
                  <a:t>000</a:t>
                </a:r>
              </a:p>
              <a:p>
                <a:pPr>
                  <a:lnSpc>
                    <a:spcPct val="85000"/>
                  </a:lnSpc>
                </a:pPr>
                <a:r>
                  <a:rPr lang="en-US" altLang="zh-CN" sz="1400" b="1" dirty="0">
                    <a:latin typeface="宋体" panose="02010600030101010101" pitchFamily="2" charset="-122"/>
                  </a:rPr>
                  <a:t>001</a:t>
                </a:r>
              </a:p>
              <a:p>
                <a:pPr>
                  <a:lnSpc>
                    <a:spcPct val="85000"/>
                  </a:lnSpc>
                </a:pPr>
                <a:r>
                  <a:rPr lang="en-US" altLang="zh-CN" sz="1400" b="1" dirty="0">
                    <a:latin typeface="宋体" panose="02010600030101010101" pitchFamily="2" charset="-122"/>
                  </a:rPr>
                  <a:t>010</a:t>
                </a:r>
              </a:p>
              <a:p>
                <a:pPr>
                  <a:lnSpc>
                    <a:spcPct val="85000"/>
                  </a:lnSpc>
                </a:pPr>
                <a:r>
                  <a:rPr lang="en-US" altLang="zh-CN" sz="1400" b="1" dirty="0">
                    <a:latin typeface="宋体" panose="02010600030101010101" pitchFamily="2" charset="-122"/>
                  </a:rPr>
                  <a:t>011</a:t>
                </a:r>
              </a:p>
              <a:p>
                <a:pPr>
                  <a:lnSpc>
                    <a:spcPct val="85000"/>
                  </a:lnSpc>
                </a:pPr>
                <a:r>
                  <a:rPr lang="en-US" altLang="zh-CN" sz="1400" b="1" dirty="0">
                    <a:latin typeface="宋体" panose="02010600030101010101" pitchFamily="2" charset="-122"/>
                  </a:rPr>
                  <a:t>100</a:t>
                </a:r>
              </a:p>
              <a:p>
                <a:pPr>
                  <a:lnSpc>
                    <a:spcPct val="85000"/>
                  </a:lnSpc>
                </a:pPr>
                <a:r>
                  <a:rPr lang="en-US" altLang="zh-CN" sz="1400" b="1" dirty="0">
                    <a:latin typeface="宋体" panose="02010600030101010101" pitchFamily="2" charset="-122"/>
                  </a:rPr>
                  <a:t>101</a:t>
                </a:r>
              </a:p>
              <a:p>
                <a:pPr>
                  <a:lnSpc>
                    <a:spcPct val="85000"/>
                  </a:lnSpc>
                </a:pPr>
                <a:r>
                  <a:rPr lang="en-US" altLang="zh-CN" sz="1400" b="1" dirty="0">
                    <a:latin typeface="宋体" panose="02010600030101010101" pitchFamily="2" charset="-122"/>
                  </a:rPr>
                  <a:t>110</a:t>
                </a:r>
              </a:p>
              <a:p>
                <a:pPr>
                  <a:lnSpc>
                    <a:spcPct val="85000"/>
                  </a:lnSpc>
                </a:pPr>
                <a:r>
                  <a:rPr lang="en-US" altLang="zh-CN" sz="1400" b="1" dirty="0">
                    <a:latin typeface="宋体" panose="02010600030101010101" pitchFamily="2" charset="-122"/>
                  </a:rPr>
                  <a:t>111</a:t>
                </a:r>
              </a:p>
            </p:txBody>
          </p:sp>
          <p:sp>
            <p:nvSpPr>
              <p:cNvPr id="495" name="Text Box 12">
                <a:extLst>
                  <a:ext uri="{FF2B5EF4-FFF2-40B4-BE49-F238E27FC236}">
                    <a16:creationId xmlns:a16="http://schemas.microsoft.com/office/drawing/2014/main" id="{A83A936B-E0B3-48A0-BE21-F9BE8F02A8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76496" y="3707952"/>
                <a:ext cx="360000" cy="14760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5000"/>
                  </a:lnSpc>
                </a:pPr>
                <a:r>
                  <a:rPr lang="en-US" altLang="zh-CN" sz="1400" b="1" dirty="0">
                    <a:latin typeface="宋体" panose="02010600030101010101" pitchFamily="2" charset="-122"/>
                  </a:rPr>
                  <a:t>000</a:t>
                </a:r>
              </a:p>
              <a:p>
                <a:pPr>
                  <a:lnSpc>
                    <a:spcPct val="85000"/>
                  </a:lnSpc>
                </a:pPr>
                <a:r>
                  <a:rPr lang="en-US" altLang="zh-CN" sz="1400" b="1" dirty="0">
                    <a:latin typeface="宋体" panose="02010600030101010101" pitchFamily="2" charset="-122"/>
                  </a:rPr>
                  <a:t>001</a:t>
                </a:r>
              </a:p>
              <a:p>
                <a:pPr>
                  <a:lnSpc>
                    <a:spcPct val="85000"/>
                  </a:lnSpc>
                </a:pPr>
                <a:r>
                  <a:rPr lang="en-US" altLang="zh-CN" sz="1400" b="1" dirty="0">
                    <a:latin typeface="宋体" panose="02010600030101010101" pitchFamily="2" charset="-122"/>
                  </a:rPr>
                  <a:t>010</a:t>
                </a:r>
              </a:p>
              <a:p>
                <a:pPr>
                  <a:lnSpc>
                    <a:spcPct val="85000"/>
                  </a:lnSpc>
                </a:pPr>
                <a:r>
                  <a:rPr lang="en-US" altLang="zh-CN" sz="1400" b="1" dirty="0">
                    <a:latin typeface="宋体" panose="02010600030101010101" pitchFamily="2" charset="-122"/>
                  </a:rPr>
                  <a:t>011</a:t>
                </a:r>
              </a:p>
              <a:p>
                <a:pPr>
                  <a:lnSpc>
                    <a:spcPct val="85000"/>
                  </a:lnSpc>
                </a:pPr>
                <a:r>
                  <a:rPr lang="en-US" altLang="zh-CN" sz="1400" b="1" dirty="0">
                    <a:latin typeface="宋体" panose="02010600030101010101" pitchFamily="2" charset="-122"/>
                  </a:rPr>
                  <a:t>100</a:t>
                </a:r>
              </a:p>
              <a:p>
                <a:pPr>
                  <a:lnSpc>
                    <a:spcPct val="85000"/>
                  </a:lnSpc>
                </a:pPr>
                <a:r>
                  <a:rPr lang="en-US" altLang="zh-CN" sz="1400" b="1" dirty="0">
                    <a:latin typeface="宋体" panose="02010600030101010101" pitchFamily="2" charset="-122"/>
                  </a:rPr>
                  <a:t>101</a:t>
                </a:r>
              </a:p>
              <a:p>
                <a:pPr>
                  <a:lnSpc>
                    <a:spcPct val="85000"/>
                  </a:lnSpc>
                </a:pPr>
                <a:r>
                  <a:rPr lang="en-US" altLang="zh-CN" sz="1400" b="1" dirty="0">
                    <a:latin typeface="宋体" panose="02010600030101010101" pitchFamily="2" charset="-122"/>
                  </a:rPr>
                  <a:t>110</a:t>
                </a:r>
              </a:p>
              <a:p>
                <a:pPr>
                  <a:lnSpc>
                    <a:spcPct val="85000"/>
                  </a:lnSpc>
                </a:pPr>
                <a:r>
                  <a:rPr lang="en-US" altLang="zh-CN" sz="1400" b="1" dirty="0">
                    <a:latin typeface="宋体" panose="02010600030101010101" pitchFamily="2" charset="-122"/>
                  </a:rPr>
                  <a:t>111</a:t>
                </a:r>
              </a:p>
            </p:txBody>
          </p:sp>
          <p:cxnSp>
            <p:nvCxnSpPr>
              <p:cNvPr id="496" name="直接连接符 495">
                <a:extLst>
                  <a:ext uri="{FF2B5EF4-FFF2-40B4-BE49-F238E27FC236}">
                    <a16:creationId xmlns:a16="http://schemas.microsoft.com/office/drawing/2014/main" id="{D1E9B533-EADB-4021-90D0-9B9852DEA0BF}"/>
                  </a:ext>
                </a:extLst>
              </p:cNvPr>
              <p:cNvCxnSpPr/>
              <p:nvPr/>
            </p:nvCxnSpPr>
            <p:spPr bwMode="auto">
              <a:xfrm>
                <a:off x="7884384" y="3815952"/>
                <a:ext cx="144000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497" name="直接连接符 496">
                <a:extLst>
                  <a:ext uri="{FF2B5EF4-FFF2-40B4-BE49-F238E27FC236}">
                    <a16:creationId xmlns:a16="http://schemas.microsoft.com/office/drawing/2014/main" id="{5A9F1D29-1019-47D1-B51C-3085C7784FB7}"/>
                  </a:ext>
                </a:extLst>
              </p:cNvPr>
              <p:cNvCxnSpPr/>
              <p:nvPr/>
            </p:nvCxnSpPr>
            <p:spPr bwMode="auto">
              <a:xfrm>
                <a:off x="8460432" y="3815952"/>
                <a:ext cx="144000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498" name="直接连接符 497">
                <a:extLst>
                  <a:ext uri="{FF2B5EF4-FFF2-40B4-BE49-F238E27FC236}">
                    <a16:creationId xmlns:a16="http://schemas.microsoft.com/office/drawing/2014/main" id="{91CD2034-BC47-4161-B651-6B440FD91E60}"/>
                  </a:ext>
                </a:extLst>
              </p:cNvPr>
              <p:cNvCxnSpPr/>
              <p:nvPr/>
            </p:nvCxnSpPr>
            <p:spPr bwMode="auto">
              <a:xfrm>
                <a:off x="7884384" y="3995952"/>
                <a:ext cx="144000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499" name="直接连接符 498">
                <a:extLst>
                  <a:ext uri="{FF2B5EF4-FFF2-40B4-BE49-F238E27FC236}">
                    <a16:creationId xmlns:a16="http://schemas.microsoft.com/office/drawing/2014/main" id="{B1CE4C92-6062-4258-92B3-8BE0AC9F99EE}"/>
                  </a:ext>
                </a:extLst>
              </p:cNvPr>
              <p:cNvCxnSpPr/>
              <p:nvPr/>
            </p:nvCxnSpPr>
            <p:spPr bwMode="auto">
              <a:xfrm>
                <a:off x="8460432" y="3995952"/>
                <a:ext cx="144000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500" name="直接连接符 499">
                <a:extLst>
                  <a:ext uri="{FF2B5EF4-FFF2-40B4-BE49-F238E27FC236}">
                    <a16:creationId xmlns:a16="http://schemas.microsoft.com/office/drawing/2014/main" id="{C730FB1D-5970-46EE-AC39-2A1306055FA5}"/>
                  </a:ext>
                </a:extLst>
              </p:cNvPr>
              <p:cNvCxnSpPr/>
              <p:nvPr/>
            </p:nvCxnSpPr>
            <p:spPr bwMode="auto">
              <a:xfrm>
                <a:off x="7884384" y="4175952"/>
                <a:ext cx="144000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501" name="直接连接符 500">
                <a:extLst>
                  <a:ext uri="{FF2B5EF4-FFF2-40B4-BE49-F238E27FC236}">
                    <a16:creationId xmlns:a16="http://schemas.microsoft.com/office/drawing/2014/main" id="{0F576A43-C535-46BC-8EA9-F1EF416BDCF5}"/>
                  </a:ext>
                </a:extLst>
              </p:cNvPr>
              <p:cNvCxnSpPr/>
              <p:nvPr/>
            </p:nvCxnSpPr>
            <p:spPr bwMode="auto">
              <a:xfrm>
                <a:off x="8460432" y="4175952"/>
                <a:ext cx="144000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502" name="直接连接符 501">
                <a:extLst>
                  <a:ext uri="{FF2B5EF4-FFF2-40B4-BE49-F238E27FC236}">
                    <a16:creationId xmlns:a16="http://schemas.microsoft.com/office/drawing/2014/main" id="{AE5C748F-49C6-4A2B-B3CB-A3F29F045440}"/>
                  </a:ext>
                </a:extLst>
              </p:cNvPr>
              <p:cNvCxnSpPr/>
              <p:nvPr/>
            </p:nvCxnSpPr>
            <p:spPr bwMode="auto">
              <a:xfrm>
                <a:off x="7884384" y="4355952"/>
                <a:ext cx="144000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503" name="直接连接符 502">
                <a:extLst>
                  <a:ext uri="{FF2B5EF4-FFF2-40B4-BE49-F238E27FC236}">
                    <a16:creationId xmlns:a16="http://schemas.microsoft.com/office/drawing/2014/main" id="{1D174811-66E4-4229-B9A3-6B457E1C6C40}"/>
                  </a:ext>
                </a:extLst>
              </p:cNvPr>
              <p:cNvCxnSpPr/>
              <p:nvPr/>
            </p:nvCxnSpPr>
            <p:spPr bwMode="auto">
              <a:xfrm>
                <a:off x="8460432" y="4355952"/>
                <a:ext cx="144000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504" name="直接连接符 503">
                <a:extLst>
                  <a:ext uri="{FF2B5EF4-FFF2-40B4-BE49-F238E27FC236}">
                    <a16:creationId xmlns:a16="http://schemas.microsoft.com/office/drawing/2014/main" id="{6545F69C-3A0A-413D-A74B-1F551BBD738F}"/>
                  </a:ext>
                </a:extLst>
              </p:cNvPr>
              <p:cNvCxnSpPr/>
              <p:nvPr/>
            </p:nvCxnSpPr>
            <p:spPr bwMode="auto">
              <a:xfrm>
                <a:off x="7884384" y="4535952"/>
                <a:ext cx="144000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505" name="直接连接符 504">
                <a:extLst>
                  <a:ext uri="{FF2B5EF4-FFF2-40B4-BE49-F238E27FC236}">
                    <a16:creationId xmlns:a16="http://schemas.microsoft.com/office/drawing/2014/main" id="{280D5EB1-9450-4B2B-B903-218EB1628598}"/>
                  </a:ext>
                </a:extLst>
              </p:cNvPr>
              <p:cNvCxnSpPr/>
              <p:nvPr/>
            </p:nvCxnSpPr>
            <p:spPr bwMode="auto">
              <a:xfrm>
                <a:off x="8460432" y="4535952"/>
                <a:ext cx="144000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506" name="直接连接符 505">
                <a:extLst>
                  <a:ext uri="{FF2B5EF4-FFF2-40B4-BE49-F238E27FC236}">
                    <a16:creationId xmlns:a16="http://schemas.microsoft.com/office/drawing/2014/main" id="{3020C9B3-9806-4145-BDBA-BFAE4A6B55C0}"/>
                  </a:ext>
                </a:extLst>
              </p:cNvPr>
              <p:cNvCxnSpPr/>
              <p:nvPr/>
            </p:nvCxnSpPr>
            <p:spPr bwMode="auto">
              <a:xfrm>
                <a:off x="7884384" y="4715952"/>
                <a:ext cx="144000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507" name="直接连接符 506">
                <a:extLst>
                  <a:ext uri="{FF2B5EF4-FFF2-40B4-BE49-F238E27FC236}">
                    <a16:creationId xmlns:a16="http://schemas.microsoft.com/office/drawing/2014/main" id="{0FCE09FA-54A0-4D83-A27D-4096348B5377}"/>
                  </a:ext>
                </a:extLst>
              </p:cNvPr>
              <p:cNvCxnSpPr/>
              <p:nvPr/>
            </p:nvCxnSpPr>
            <p:spPr bwMode="auto">
              <a:xfrm>
                <a:off x="8460432" y="4715952"/>
                <a:ext cx="144000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508" name="直接连接符 507">
                <a:extLst>
                  <a:ext uri="{FF2B5EF4-FFF2-40B4-BE49-F238E27FC236}">
                    <a16:creationId xmlns:a16="http://schemas.microsoft.com/office/drawing/2014/main" id="{B4DC4567-8B17-44CB-B857-6F20253425FD}"/>
                  </a:ext>
                </a:extLst>
              </p:cNvPr>
              <p:cNvCxnSpPr/>
              <p:nvPr/>
            </p:nvCxnSpPr>
            <p:spPr bwMode="auto">
              <a:xfrm>
                <a:off x="7884384" y="4895952"/>
                <a:ext cx="144000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509" name="直接连接符 508">
                <a:extLst>
                  <a:ext uri="{FF2B5EF4-FFF2-40B4-BE49-F238E27FC236}">
                    <a16:creationId xmlns:a16="http://schemas.microsoft.com/office/drawing/2014/main" id="{3ADF12D6-EB71-4F99-9E67-A272A22FF35F}"/>
                  </a:ext>
                </a:extLst>
              </p:cNvPr>
              <p:cNvCxnSpPr/>
              <p:nvPr/>
            </p:nvCxnSpPr>
            <p:spPr bwMode="auto">
              <a:xfrm>
                <a:off x="8460432" y="4895952"/>
                <a:ext cx="144000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510" name="直接连接符 509">
                <a:extLst>
                  <a:ext uri="{FF2B5EF4-FFF2-40B4-BE49-F238E27FC236}">
                    <a16:creationId xmlns:a16="http://schemas.microsoft.com/office/drawing/2014/main" id="{8F9B041B-F5A5-4632-A500-931B1FEA798C}"/>
                  </a:ext>
                </a:extLst>
              </p:cNvPr>
              <p:cNvCxnSpPr/>
              <p:nvPr/>
            </p:nvCxnSpPr>
            <p:spPr bwMode="auto">
              <a:xfrm>
                <a:off x="7884384" y="5075952"/>
                <a:ext cx="144000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511" name="直接连接符 510">
                <a:extLst>
                  <a:ext uri="{FF2B5EF4-FFF2-40B4-BE49-F238E27FC236}">
                    <a16:creationId xmlns:a16="http://schemas.microsoft.com/office/drawing/2014/main" id="{0DE89D8D-00E3-46C0-B524-E8BF812845EB}"/>
                  </a:ext>
                </a:extLst>
              </p:cNvPr>
              <p:cNvCxnSpPr/>
              <p:nvPr/>
            </p:nvCxnSpPr>
            <p:spPr bwMode="auto">
              <a:xfrm>
                <a:off x="8460432" y="5075952"/>
                <a:ext cx="144000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512" name="直接连接符 511">
                <a:extLst>
                  <a:ext uri="{FF2B5EF4-FFF2-40B4-BE49-F238E27FC236}">
                    <a16:creationId xmlns:a16="http://schemas.microsoft.com/office/drawing/2014/main" id="{BF137B42-9328-481A-973C-5CE9ED69456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028432" y="3815952"/>
                <a:ext cx="431952" cy="36000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3" name="直接连接符 512">
                <a:extLst>
                  <a:ext uri="{FF2B5EF4-FFF2-40B4-BE49-F238E27FC236}">
                    <a16:creationId xmlns:a16="http://schemas.microsoft.com/office/drawing/2014/main" id="{CBD00962-5F7E-4F23-ABBF-D47BB30E696A}"/>
                  </a:ext>
                </a:extLst>
              </p:cNvPr>
              <p:cNvCxnSpPr/>
              <p:nvPr/>
            </p:nvCxnSpPr>
            <p:spPr bwMode="auto">
              <a:xfrm>
                <a:off x="8028384" y="3995952"/>
                <a:ext cx="432000" cy="36000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4" name="直接连接符 513">
                <a:extLst>
                  <a:ext uri="{FF2B5EF4-FFF2-40B4-BE49-F238E27FC236}">
                    <a16:creationId xmlns:a16="http://schemas.microsoft.com/office/drawing/2014/main" id="{1D20E4E7-43DC-45EC-A7E8-437AF8128CA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028432" y="4355952"/>
                <a:ext cx="431952" cy="36000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5" name="直接连接符 514">
                <a:extLst>
                  <a:ext uri="{FF2B5EF4-FFF2-40B4-BE49-F238E27FC236}">
                    <a16:creationId xmlns:a16="http://schemas.microsoft.com/office/drawing/2014/main" id="{C1920515-3D2C-426C-8EAE-C616D4644ACA}"/>
                  </a:ext>
                </a:extLst>
              </p:cNvPr>
              <p:cNvCxnSpPr/>
              <p:nvPr/>
            </p:nvCxnSpPr>
            <p:spPr bwMode="auto">
              <a:xfrm>
                <a:off x="8028384" y="4715952"/>
                <a:ext cx="432048" cy="36000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6" name="直接连接符 515">
                <a:extLst>
                  <a:ext uri="{FF2B5EF4-FFF2-40B4-BE49-F238E27FC236}">
                    <a16:creationId xmlns:a16="http://schemas.microsoft.com/office/drawing/2014/main" id="{A7D8EBF2-CFE4-4190-AC4A-F8BBE8D7784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028432" y="4175952"/>
                <a:ext cx="432000" cy="36000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7" name="直接连接符 516">
                <a:extLst>
                  <a:ext uri="{FF2B5EF4-FFF2-40B4-BE49-F238E27FC236}">
                    <a16:creationId xmlns:a16="http://schemas.microsoft.com/office/drawing/2014/main" id="{2BE3378F-515D-44E6-B732-9CD1B805611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028384" y="4535952"/>
                <a:ext cx="432000" cy="36000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8" name="直接连接符 517">
                <a:extLst>
                  <a:ext uri="{FF2B5EF4-FFF2-40B4-BE49-F238E27FC236}">
                    <a16:creationId xmlns:a16="http://schemas.microsoft.com/office/drawing/2014/main" id="{243761E8-4188-4496-9BDC-4EFFC9A1D2C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028008" y="3999208"/>
                <a:ext cx="432000" cy="108000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9" name="直接连接符 518">
                <a:extLst>
                  <a:ext uri="{FF2B5EF4-FFF2-40B4-BE49-F238E27FC236}">
                    <a16:creationId xmlns:a16="http://schemas.microsoft.com/office/drawing/2014/main" id="{7AB9F089-B136-46B5-BBCB-A384FE7D060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028384" y="3815952"/>
                <a:ext cx="432000" cy="108000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20" name="Text Box 40">
                <a:extLst>
                  <a:ext uri="{FF2B5EF4-FFF2-40B4-BE49-F238E27FC236}">
                    <a16:creationId xmlns:a16="http://schemas.microsoft.com/office/drawing/2014/main" id="{0E2C6100-9D93-493D-AD57-CAC174AA41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04320" y="5183952"/>
                <a:ext cx="1080000" cy="2160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b="1" dirty="0">
                    <a:latin typeface="宋体" panose="02010600030101010101" pitchFamily="2" charset="-122"/>
                  </a:rPr>
                  <a:t>PM2I</a:t>
                </a:r>
                <a:r>
                  <a:rPr lang="en-US" altLang="zh-CN" sz="1600" b="1" baseline="-18000" dirty="0">
                    <a:latin typeface="宋体" panose="02010600030101010101" pitchFamily="2" charset="-122"/>
                  </a:rPr>
                  <a:t>+1</a:t>
                </a:r>
                <a:endParaRPr lang="zh-CN" altLang="en-US" sz="1600" b="1" baseline="-18000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466" name="组合 465">
              <a:extLst>
                <a:ext uri="{FF2B5EF4-FFF2-40B4-BE49-F238E27FC236}">
                  <a16:creationId xmlns:a16="http://schemas.microsoft.com/office/drawing/2014/main" id="{DA445032-5D4E-40ED-B8FF-993394B40477}"/>
                </a:ext>
              </a:extLst>
            </p:cNvPr>
            <p:cNvGrpSpPr/>
            <p:nvPr/>
          </p:nvGrpSpPr>
          <p:grpSpPr>
            <a:xfrm>
              <a:off x="3203824" y="2412000"/>
              <a:ext cx="1584176" cy="1692000"/>
              <a:chOff x="7452320" y="3707952"/>
              <a:chExt cx="1584176" cy="1692000"/>
            </a:xfrm>
          </p:grpSpPr>
          <p:sp>
            <p:nvSpPr>
              <p:cNvPr id="467" name="Text Box 12">
                <a:extLst>
                  <a:ext uri="{FF2B5EF4-FFF2-40B4-BE49-F238E27FC236}">
                    <a16:creationId xmlns:a16="http://schemas.microsoft.com/office/drawing/2014/main" id="{BC45B7B9-19ED-479B-B1AB-D9A04F10D6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52320" y="3707952"/>
                <a:ext cx="360000" cy="14760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5000"/>
                  </a:lnSpc>
                </a:pPr>
                <a:r>
                  <a:rPr lang="en-US" altLang="zh-CN" sz="1400" b="1" dirty="0">
                    <a:latin typeface="宋体" panose="02010600030101010101" pitchFamily="2" charset="-122"/>
                  </a:rPr>
                  <a:t>000</a:t>
                </a:r>
              </a:p>
              <a:p>
                <a:pPr>
                  <a:lnSpc>
                    <a:spcPct val="85000"/>
                  </a:lnSpc>
                </a:pPr>
                <a:r>
                  <a:rPr lang="en-US" altLang="zh-CN" sz="1400" b="1" dirty="0">
                    <a:latin typeface="宋体" panose="02010600030101010101" pitchFamily="2" charset="-122"/>
                  </a:rPr>
                  <a:t>001</a:t>
                </a:r>
              </a:p>
              <a:p>
                <a:pPr>
                  <a:lnSpc>
                    <a:spcPct val="85000"/>
                  </a:lnSpc>
                </a:pPr>
                <a:r>
                  <a:rPr lang="en-US" altLang="zh-CN" sz="1400" b="1" dirty="0">
                    <a:latin typeface="宋体" panose="02010600030101010101" pitchFamily="2" charset="-122"/>
                  </a:rPr>
                  <a:t>010</a:t>
                </a:r>
              </a:p>
              <a:p>
                <a:pPr>
                  <a:lnSpc>
                    <a:spcPct val="85000"/>
                  </a:lnSpc>
                </a:pPr>
                <a:r>
                  <a:rPr lang="en-US" altLang="zh-CN" sz="1400" b="1" dirty="0">
                    <a:latin typeface="宋体" panose="02010600030101010101" pitchFamily="2" charset="-122"/>
                  </a:rPr>
                  <a:t>011</a:t>
                </a:r>
              </a:p>
              <a:p>
                <a:pPr>
                  <a:lnSpc>
                    <a:spcPct val="85000"/>
                  </a:lnSpc>
                </a:pPr>
                <a:r>
                  <a:rPr lang="en-US" altLang="zh-CN" sz="1400" b="1" dirty="0">
                    <a:latin typeface="宋体" panose="02010600030101010101" pitchFamily="2" charset="-122"/>
                  </a:rPr>
                  <a:t>100</a:t>
                </a:r>
              </a:p>
              <a:p>
                <a:pPr>
                  <a:lnSpc>
                    <a:spcPct val="85000"/>
                  </a:lnSpc>
                </a:pPr>
                <a:r>
                  <a:rPr lang="en-US" altLang="zh-CN" sz="1400" b="1" dirty="0">
                    <a:latin typeface="宋体" panose="02010600030101010101" pitchFamily="2" charset="-122"/>
                  </a:rPr>
                  <a:t>101</a:t>
                </a:r>
              </a:p>
              <a:p>
                <a:pPr>
                  <a:lnSpc>
                    <a:spcPct val="85000"/>
                  </a:lnSpc>
                </a:pPr>
                <a:r>
                  <a:rPr lang="en-US" altLang="zh-CN" sz="1400" b="1" dirty="0">
                    <a:latin typeface="宋体" panose="02010600030101010101" pitchFamily="2" charset="-122"/>
                  </a:rPr>
                  <a:t>110</a:t>
                </a:r>
              </a:p>
              <a:p>
                <a:pPr>
                  <a:lnSpc>
                    <a:spcPct val="85000"/>
                  </a:lnSpc>
                </a:pPr>
                <a:r>
                  <a:rPr lang="en-US" altLang="zh-CN" sz="1400" b="1" dirty="0">
                    <a:latin typeface="宋体" panose="02010600030101010101" pitchFamily="2" charset="-122"/>
                  </a:rPr>
                  <a:t>111</a:t>
                </a:r>
              </a:p>
            </p:txBody>
          </p:sp>
          <p:sp>
            <p:nvSpPr>
              <p:cNvPr id="468" name="Text Box 12">
                <a:extLst>
                  <a:ext uri="{FF2B5EF4-FFF2-40B4-BE49-F238E27FC236}">
                    <a16:creationId xmlns:a16="http://schemas.microsoft.com/office/drawing/2014/main" id="{210A793C-5C58-48A6-A6F5-04AC1300C8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76496" y="3707952"/>
                <a:ext cx="360000" cy="14760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5000"/>
                  </a:lnSpc>
                </a:pPr>
                <a:r>
                  <a:rPr lang="en-US" altLang="zh-CN" sz="1400" b="1" dirty="0">
                    <a:latin typeface="宋体" panose="02010600030101010101" pitchFamily="2" charset="-122"/>
                  </a:rPr>
                  <a:t>000</a:t>
                </a:r>
              </a:p>
              <a:p>
                <a:pPr>
                  <a:lnSpc>
                    <a:spcPct val="85000"/>
                  </a:lnSpc>
                </a:pPr>
                <a:r>
                  <a:rPr lang="en-US" altLang="zh-CN" sz="1400" b="1" dirty="0">
                    <a:latin typeface="宋体" panose="02010600030101010101" pitchFamily="2" charset="-122"/>
                  </a:rPr>
                  <a:t>001</a:t>
                </a:r>
              </a:p>
              <a:p>
                <a:pPr>
                  <a:lnSpc>
                    <a:spcPct val="85000"/>
                  </a:lnSpc>
                </a:pPr>
                <a:r>
                  <a:rPr lang="en-US" altLang="zh-CN" sz="1400" b="1" dirty="0">
                    <a:latin typeface="宋体" panose="02010600030101010101" pitchFamily="2" charset="-122"/>
                  </a:rPr>
                  <a:t>010</a:t>
                </a:r>
              </a:p>
              <a:p>
                <a:pPr>
                  <a:lnSpc>
                    <a:spcPct val="85000"/>
                  </a:lnSpc>
                </a:pPr>
                <a:r>
                  <a:rPr lang="en-US" altLang="zh-CN" sz="1400" b="1" dirty="0">
                    <a:latin typeface="宋体" panose="02010600030101010101" pitchFamily="2" charset="-122"/>
                  </a:rPr>
                  <a:t>011</a:t>
                </a:r>
              </a:p>
              <a:p>
                <a:pPr>
                  <a:lnSpc>
                    <a:spcPct val="85000"/>
                  </a:lnSpc>
                </a:pPr>
                <a:r>
                  <a:rPr lang="en-US" altLang="zh-CN" sz="1400" b="1" dirty="0">
                    <a:latin typeface="宋体" panose="02010600030101010101" pitchFamily="2" charset="-122"/>
                  </a:rPr>
                  <a:t>100</a:t>
                </a:r>
              </a:p>
              <a:p>
                <a:pPr>
                  <a:lnSpc>
                    <a:spcPct val="85000"/>
                  </a:lnSpc>
                </a:pPr>
                <a:r>
                  <a:rPr lang="en-US" altLang="zh-CN" sz="1400" b="1" dirty="0">
                    <a:latin typeface="宋体" panose="02010600030101010101" pitchFamily="2" charset="-122"/>
                  </a:rPr>
                  <a:t>101</a:t>
                </a:r>
              </a:p>
              <a:p>
                <a:pPr>
                  <a:lnSpc>
                    <a:spcPct val="85000"/>
                  </a:lnSpc>
                </a:pPr>
                <a:r>
                  <a:rPr lang="en-US" altLang="zh-CN" sz="1400" b="1" dirty="0">
                    <a:latin typeface="宋体" panose="02010600030101010101" pitchFamily="2" charset="-122"/>
                  </a:rPr>
                  <a:t>110</a:t>
                </a:r>
              </a:p>
              <a:p>
                <a:pPr>
                  <a:lnSpc>
                    <a:spcPct val="85000"/>
                  </a:lnSpc>
                </a:pPr>
                <a:r>
                  <a:rPr lang="en-US" altLang="zh-CN" sz="1400" b="1" dirty="0">
                    <a:latin typeface="宋体" panose="02010600030101010101" pitchFamily="2" charset="-122"/>
                  </a:rPr>
                  <a:t>111</a:t>
                </a:r>
              </a:p>
            </p:txBody>
          </p:sp>
          <p:cxnSp>
            <p:nvCxnSpPr>
              <p:cNvPr id="469" name="直接连接符 468">
                <a:extLst>
                  <a:ext uri="{FF2B5EF4-FFF2-40B4-BE49-F238E27FC236}">
                    <a16:creationId xmlns:a16="http://schemas.microsoft.com/office/drawing/2014/main" id="{DF895682-A24E-4991-BD14-1492D198EC42}"/>
                  </a:ext>
                </a:extLst>
              </p:cNvPr>
              <p:cNvCxnSpPr/>
              <p:nvPr/>
            </p:nvCxnSpPr>
            <p:spPr bwMode="auto">
              <a:xfrm>
                <a:off x="7884384" y="3815952"/>
                <a:ext cx="144000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470" name="直接连接符 469">
                <a:extLst>
                  <a:ext uri="{FF2B5EF4-FFF2-40B4-BE49-F238E27FC236}">
                    <a16:creationId xmlns:a16="http://schemas.microsoft.com/office/drawing/2014/main" id="{AFCD97F7-4CE8-436C-95E7-3C05C21D4162}"/>
                  </a:ext>
                </a:extLst>
              </p:cNvPr>
              <p:cNvCxnSpPr/>
              <p:nvPr/>
            </p:nvCxnSpPr>
            <p:spPr bwMode="auto">
              <a:xfrm>
                <a:off x="8460432" y="3815952"/>
                <a:ext cx="144000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471" name="直接连接符 470">
                <a:extLst>
                  <a:ext uri="{FF2B5EF4-FFF2-40B4-BE49-F238E27FC236}">
                    <a16:creationId xmlns:a16="http://schemas.microsoft.com/office/drawing/2014/main" id="{32120D9A-854D-4905-9C96-4B2EB42BA754}"/>
                  </a:ext>
                </a:extLst>
              </p:cNvPr>
              <p:cNvCxnSpPr/>
              <p:nvPr/>
            </p:nvCxnSpPr>
            <p:spPr bwMode="auto">
              <a:xfrm>
                <a:off x="7884384" y="3995952"/>
                <a:ext cx="144000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472" name="直接连接符 471">
                <a:extLst>
                  <a:ext uri="{FF2B5EF4-FFF2-40B4-BE49-F238E27FC236}">
                    <a16:creationId xmlns:a16="http://schemas.microsoft.com/office/drawing/2014/main" id="{F13557CA-7CC8-462C-B42F-C21C330D1784}"/>
                  </a:ext>
                </a:extLst>
              </p:cNvPr>
              <p:cNvCxnSpPr/>
              <p:nvPr/>
            </p:nvCxnSpPr>
            <p:spPr bwMode="auto">
              <a:xfrm>
                <a:off x="8460432" y="3995952"/>
                <a:ext cx="144000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473" name="直接连接符 472">
                <a:extLst>
                  <a:ext uri="{FF2B5EF4-FFF2-40B4-BE49-F238E27FC236}">
                    <a16:creationId xmlns:a16="http://schemas.microsoft.com/office/drawing/2014/main" id="{A2765422-3990-429B-991E-BADED00CD729}"/>
                  </a:ext>
                </a:extLst>
              </p:cNvPr>
              <p:cNvCxnSpPr/>
              <p:nvPr/>
            </p:nvCxnSpPr>
            <p:spPr bwMode="auto">
              <a:xfrm>
                <a:off x="7884384" y="4175952"/>
                <a:ext cx="144000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474" name="直接连接符 473">
                <a:extLst>
                  <a:ext uri="{FF2B5EF4-FFF2-40B4-BE49-F238E27FC236}">
                    <a16:creationId xmlns:a16="http://schemas.microsoft.com/office/drawing/2014/main" id="{C41DEE03-A3FC-4460-A451-005322181434}"/>
                  </a:ext>
                </a:extLst>
              </p:cNvPr>
              <p:cNvCxnSpPr/>
              <p:nvPr/>
            </p:nvCxnSpPr>
            <p:spPr bwMode="auto">
              <a:xfrm>
                <a:off x="8460432" y="4175952"/>
                <a:ext cx="144000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475" name="直接连接符 474">
                <a:extLst>
                  <a:ext uri="{FF2B5EF4-FFF2-40B4-BE49-F238E27FC236}">
                    <a16:creationId xmlns:a16="http://schemas.microsoft.com/office/drawing/2014/main" id="{3A2B94DD-20BB-4DF5-BF64-9CEEE55F6876}"/>
                  </a:ext>
                </a:extLst>
              </p:cNvPr>
              <p:cNvCxnSpPr/>
              <p:nvPr/>
            </p:nvCxnSpPr>
            <p:spPr bwMode="auto">
              <a:xfrm>
                <a:off x="7884384" y="4355952"/>
                <a:ext cx="144000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476" name="直接连接符 475">
                <a:extLst>
                  <a:ext uri="{FF2B5EF4-FFF2-40B4-BE49-F238E27FC236}">
                    <a16:creationId xmlns:a16="http://schemas.microsoft.com/office/drawing/2014/main" id="{CBA52909-7F07-494A-9530-BBEB3B9A6ADC}"/>
                  </a:ext>
                </a:extLst>
              </p:cNvPr>
              <p:cNvCxnSpPr/>
              <p:nvPr/>
            </p:nvCxnSpPr>
            <p:spPr bwMode="auto">
              <a:xfrm>
                <a:off x="8460432" y="4355952"/>
                <a:ext cx="144000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477" name="直接连接符 476">
                <a:extLst>
                  <a:ext uri="{FF2B5EF4-FFF2-40B4-BE49-F238E27FC236}">
                    <a16:creationId xmlns:a16="http://schemas.microsoft.com/office/drawing/2014/main" id="{DF371947-FBE2-4B37-AC65-009D2ECD5181}"/>
                  </a:ext>
                </a:extLst>
              </p:cNvPr>
              <p:cNvCxnSpPr/>
              <p:nvPr/>
            </p:nvCxnSpPr>
            <p:spPr bwMode="auto">
              <a:xfrm>
                <a:off x="7884384" y="4535952"/>
                <a:ext cx="144000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478" name="直接连接符 477">
                <a:extLst>
                  <a:ext uri="{FF2B5EF4-FFF2-40B4-BE49-F238E27FC236}">
                    <a16:creationId xmlns:a16="http://schemas.microsoft.com/office/drawing/2014/main" id="{05E5DDA3-1BDF-4573-9FD7-7734B0241BCB}"/>
                  </a:ext>
                </a:extLst>
              </p:cNvPr>
              <p:cNvCxnSpPr/>
              <p:nvPr/>
            </p:nvCxnSpPr>
            <p:spPr bwMode="auto">
              <a:xfrm>
                <a:off x="8460432" y="4535952"/>
                <a:ext cx="144000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479" name="直接连接符 478">
                <a:extLst>
                  <a:ext uri="{FF2B5EF4-FFF2-40B4-BE49-F238E27FC236}">
                    <a16:creationId xmlns:a16="http://schemas.microsoft.com/office/drawing/2014/main" id="{40197F62-DD76-41DA-AD91-CD74FC96621E}"/>
                  </a:ext>
                </a:extLst>
              </p:cNvPr>
              <p:cNvCxnSpPr/>
              <p:nvPr/>
            </p:nvCxnSpPr>
            <p:spPr bwMode="auto">
              <a:xfrm>
                <a:off x="7884384" y="4715952"/>
                <a:ext cx="144000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480" name="直接连接符 479">
                <a:extLst>
                  <a:ext uri="{FF2B5EF4-FFF2-40B4-BE49-F238E27FC236}">
                    <a16:creationId xmlns:a16="http://schemas.microsoft.com/office/drawing/2014/main" id="{A6A0BE07-C1BB-465B-8A3C-945497151491}"/>
                  </a:ext>
                </a:extLst>
              </p:cNvPr>
              <p:cNvCxnSpPr/>
              <p:nvPr/>
            </p:nvCxnSpPr>
            <p:spPr bwMode="auto">
              <a:xfrm>
                <a:off x="8460432" y="4715952"/>
                <a:ext cx="144000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481" name="直接连接符 480">
                <a:extLst>
                  <a:ext uri="{FF2B5EF4-FFF2-40B4-BE49-F238E27FC236}">
                    <a16:creationId xmlns:a16="http://schemas.microsoft.com/office/drawing/2014/main" id="{9A696591-C2DE-41FF-92F4-1E74BB24ACDD}"/>
                  </a:ext>
                </a:extLst>
              </p:cNvPr>
              <p:cNvCxnSpPr/>
              <p:nvPr/>
            </p:nvCxnSpPr>
            <p:spPr bwMode="auto">
              <a:xfrm>
                <a:off x="7884384" y="4895952"/>
                <a:ext cx="144000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482" name="直接连接符 481">
                <a:extLst>
                  <a:ext uri="{FF2B5EF4-FFF2-40B4-BE49-F238E27FC236}">
                    <a16:creationId xmlns:a16="http://schemas.microsoft.com/office/drawing/2014/main" id="{8733E4CF-6A71-40B6-87D3-E79FCC499992}"/>
                  </a:ext>
                </a:extLst>
              </p:cNvPr>
              <p:cNvCxnSpPr/>
              <p:nvPr/>
            </p:nvCxnSpPr>
            <p:spPr bwMode="auto">
              <a:xfrm>
                <a:off x="8460432" y="4895952"/>
                <a:ext cx="144000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483" name="直接连接符 482">
                <a:extLst>
                  <a:ext uri="{FF2B5EF4-FFF2-40B4-BE49-F238E27FC236}">
                    <a16:creationId xmlns:a16="http://schemas.microsoft.com/office/drawing/2014/main" id="{1AFD798B-1E7C-44D7-868F-4BC5794231E3}"/>
                  </a:ext>
                </a:extLst>
              </p:cNvPr>
              <p:cNvCxnSpPr/>
              <p:nvPr/>
            </p:nvCxnSpPr>
            <p:spPr bwMode="auto">
              <a:xfrm>
                <a:off x="7884384" y="5075952"/>
                <a:ext cx="144000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484" name="直接连接符 483">
                <a:extLst>
                  <a:ext uri="{FF2B5EF4-FFF2-40B4-BE49-F238E27FC236}">
                    <a16:creationId xmlns:a16="http://schemas.microsoft.com/office/drawing/2014/main" id="{01B72A10-DB78-498B-9070-4459E6927AD6}"/>
                  </a:ext>
                </a:extLst>
              </p:cNvPr>
              <p:cNvCxnSpPr/>
              <p:nvPr/>
            </p:nvCxnSpPr>
            <p:spPr bwMode="auto">
              <a:xfrm>
                <a:off x="8460432" y="5075952"/>
                <a:ext cx="144000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485" name="直接连接符 484">
                <a:extLst>
                  <a:ext uri="{FF2B5EF4-FFF2-40B4-BE49-F238E27FC236}">
                    <a16:creationId xmlns:a16="http://schemas.microsoft.com/office/drawing/2014/main" id="{23883312-FD73-496B-A38E-09134BBB0B2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028432" y="3815952"/>
                <a:ext cx="431952" cy="72000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6" name="直接连接符 485">
                <a:extLst>
                  <a:ext uri="{FF2B5EF4-FFF2-40B4-BE49-F238E27FC236}">
                    <a16:creationId xmlns:a16="http://schemas.microsoft.com/office/drawing/2014/main" id="{31E03583-376C-4A7C-8931-FB3A88A19DB8}"/>
                  </a:ext>
                </a:extLst>
              </p:cNvPr>
              <p:cNvCxnSpPr/>
              <p:nvPr/>
            </p:nvCxnSpPr>
            <p:spPr bwMode="auto">
              <a:xfrm>
                <a:off x="8028384" y="3995952"/>
                <a:ext cx="432000" cy="72000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7" name="直接连接符 486">
                <a:extLst>
                  <a:ext uri="{FF2B5EF4-FFF2-40B4-BE49-F238E27FC236}">
                    <a16:creationId xmlns:a16="http://schemas.microsoft.com/office/drawing/2014/main" id="{BBE346A2-966C-45DF-92ED-6D0E47FC4DE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028432" y="4355952"/>
                <a:ext cx="431952" cy="72000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8" name="直接连接符 487">
                <a:extLst>
                  <a:ext uri="{FF2B5EF4-FFF2-40B4-BE49-F238E27FC236}">
                    <a16:creationId xmlns:a16="http://schemas.microsoft.com/office/drawing/2014/main" id="{4F9F3C22-F531-4F21-8634-D7875422E11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027256" y="4355952"/>
                <a:ext cx="432752" cy="72000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9" name="直接连接符 488">
                <a:extLst>
                  <a:ext uri="{FF2B5EF4-FFF2-40B4-BE49-F238E27FC236}">
                    <a16:creationId xmlns:a16="http://schemas.microsoft.com/office/drawing/2014/main" id="{F41B8D29-6FAE-425A-B67D-2CCCDB4A607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028432" y="4175952"/>
                <a:ext cx="432000" cy="72000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0" name="直接连接符 489">
                <a:extLst>
                  <a:ext uri="{FF2B5EF4-FFF2-40B4-BE49-F238E27FC236}">
                    <a16:creationId xmlns:a16="http://schemas.microsoft.com/office/drawing/2014/main" id="{44E71A0D-D248-496F-9904-F32FCBFE47A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027632" y="4174284"/>
                <a:ext cx="432376" cy="72000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1" name="直接连接符 490">
                <a:extLst>
                  <a:ext uri="{FF2B5EF4-FFF2-40B4-BE49-F238E27FC236}">
                    <a16:creationId xmlns:a16="http://schemas.microsoft.com/office/drawing/2014/main" id="{C5125500-1810-4D2A-92F5-6A28C27D3A9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028008" y="3999208"/>
                <a:ext cx="432000" cy="72000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2" name="直接连接符 491">
                <a:extLst>
                  <a:ext uri="{FF2B5EF4-FFF2-40B4-BE49-F238E27FC236}">
                    <a16:creationId xmlns:a16="http://schemas.microsoft.com/office/drawing/2014/main" id="{5833C448-4B56-42D6-8B5F-C40A291E0BF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028384" y="3815952"/>
                <a:ext cx="432000" cy="72000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93" name="Text Box 40">
                <a:extLst>
                  <a:ext uri="{FF2B5EF4-FFF2-40B4-BE49-F238E27FC236}">
                    <a16:creationId xmlns:a16="http://schemas.microsoft.com/office/drawing/2014/main" id="{121FD0B9-797C-4615-BA06-0F6D99778A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04320" y="5183952"/>
                <a:ext cx="1080000" cy="2160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b="1" dirty="0">
                    <a:latin typeface="宋体" panose="02010600030101010101" pitchFamily="2" charset="-122"/>
                  </a:rPr>
                  <a:t>PM2I</a:t>
                </a:r>
                <a:r>
                  <a:rPr lang="en-US" altLang="zh-CN" sz="1600" b="1" baseline="-18000" dirty="0">
                    <a:latin typeface="宋体" panose="02010600030101010101" pitchFamily="2" charset="-122"/>
                  </a:rPr>
                  <a:t>-2</a:t>
                </a:r>
                <a:endParaRPr lang="zh-CN" altLang="en-US" sz="1600" b="1" baseline="-18000" dirty="0">
                  <a:latin typeface="宋体" panose="02010600030101010101" pitchFamily="2" charset="-122"/>
                </a:endParaRPr>
              </a:p>
            </p:txBody>
          </p:sp>
        </p:grpSp>
      </p:grpSp>
      <p:sp>
        <p:nvSpPr>
          <p:cNvPr id="233" name="线形标注 2 31">
            <a:extLst>
              <a:ext uri="{FF2B5EF4-FFF2-40B4-BE49-F238E27FC236}">
                <a16:creationId xmlns:a16="http://schemas.microsoft.com/office/drawing/2014/main" id="{FCB5F0B5-DAB5-4E25-8775-4D1EA0ED84AC}"/>
              </a:ext>
            </a:extLst>
          </p:cNvPr>
          <p:cNvSpPr/>
          <p:nvPr/>
        </p:nvSpPr>
        <p:spPr bwMode="auto">
          <a:xfrm>
            <a:off x="6516000" y="2493000"/>
            <a:ext cx="1800000" cy="504000"/>
          </a:xfrm>
          <a:prstGeom prst="borderCallout2">
            <a:avLst>
              <a:gd name="adj1" fmla="val 49706"/>
              <a:gd name="adj2" fmla="val 772"/>
              <a:gd name="adj3" fmla="val 50460"/>
              <a:gd name="adj4" fmla="val -13496"/>
              <a:gd name="adj5" fmla="val 127459"/>
              <a:gd name="adj6" fmla="val -26175"/>
            </a:avLst>
          </a:prstGeom>
          <a:noFill/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/>
          <a:lstStyle/>
          <a:p>
            <a:pPr algn="ctr">
              <a:lnSpc>
                <a:spcPct val="90000"/>
              </a:lnSpc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算术运算时应取模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algn="ctr">
              <a:lnSpc>
                <a:spcPct val="90000"/>
              </a:lnSpc>
            </a:pP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zh-CN" altLang="en-US" sz="1600" b="1" dirty="0">
                <a:latin typeface="+mn-ea"/>
                <a:ea typeface="+mn-ea"/>
              </a:rPr>
              <a:t>所有节点互连</a:t>
            </a:r>
            <a:r>
              <a:rPr lang="en-US" altLang="zh-CN" sz="1600" b="1" dirty="0">
                <a:latin typeface="+mn-ea"/>
                <a:ea typeface="+mn-ea"/>
              </a:rPr>
              <a:t>)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7464003-A5F5-8702-D5F8-C983E38D4557}"/>
              </a:ext>
            </a:extLst>
          </p:cNvPr>
          <p:cNvSpPr txBox="1"/>
          <p:nvPr/>
        </p:nvSpPr>
        <p:spPr>
          <a:xfrm>
            <a:off x="1061888" y="6424572"/>
            <a:ext cx="6533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400" dirty="0"/>
              <a:t>思考①：移数</a:t>
            </a:r>
            <a:r>
              <a:rPr lang="en-US" altLang="zh-CN" sz="1400" dirty="0"/>
              <a:t>±1</a:t>
            </a:r>
            <a:r>
              <a:rPr lang="zh-CN" altLang="en-US" sz="1400" dirty="0"/>
              <a:t>、</a:t>
            </a:r>
            <a:r>
              <a:rPr lang="en-US" altLang="zh-CN" sz="1400" dirty="0"/>
              <a:t>±8</a:t>
            </a:r>
            <a:r>
              <a:rPr lang="zh-CN" altLang="en-US" sz="1400" dirty="0"/>
              <a:t>，或</a:t>
            </a:r>
            <a:r>
              <a:rPr lang="en-US" altLang="zh-CN" sz="1400" b="0" dirty="0">
                <a:latin typeface="宋体" panose="02010600030101010101" pitchFamily="2" charset="-122"/>
              </a:rPr>
              <a:t>PM2I</a:t>
            </a:r>
            <a:r>
              <a:rPr lang="en-US" altLang="zh-CN" sz="1400" b="0" baseline="-18000" dirty="0">
                <a:latin typeface="宋体" panose="02010600030101010101" pitchFamily="2" charset="-122"/>
              </a:rPr>
              <a:t>±0</a:t>
            </a:r>
            <a:r>
              <a:rPr lang="zh-CN" altLang="en-US" sz="1400" b="0" baseline="0" dirty="0">
                <a:latin typeface="宋体" panose="02010600030101010101" pitchFamily="2" charset="-122"/>
              </a:rPr>
              <a:t>、</a:t>
            </a:r>
            <a:r>
              <a:rPr lang="en-US" altLang="zh-CN" sz="1400" b="0" dirty="0">
                <a:latin typeface="宋体" panose="02010600030101010101" pitchFamily="2" charset="-122"/>
              </a:rPr>
              <a:t>PM2I</a:t>
            </a:r>
            <a:r>
              <a:rPr lang="en-US" altLang="zh-CN" sz="1400" b="0" baseline="-18000" dirty="0">
                <a:latin typeface="宋体" panose="02010600030101010101" pitchFamily="2" charset="-122"/>
              </a:rPr>
              <a:t>±3</a:t>
            </a:r>
            <a:r>
              <a:rPr lang="zh-CN" altLang="en-US" sz="1400" dirty="0"/>
              <a:t>；思考②：恒等、交换、蝶式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" grpId="0" animBg="1"/>
      <p:bldP spid="318" grpId="0" animBg="1"/>
      <p:bldP spid="23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组合 666"/>
          <p:cNvGrpSpPr/>
          <p:nvPr/>
        </p:nvGrpSpPr>
        <p:grpSpPr>
          <a:xfrm>
            <a:off x="3708000" y="4797000"/>
            <a:ext cx="3024328" cy="1332230"/>
            <a:chOff x="5940160" y="5121216"/>
            <a:chExt cx="3024328" cy="1332230"/>
          </a:xfrm>
        </p:grpSpPr>
        <p:sp>
          <p:nvSpPr>
            <p:cNvPr id="564" name="Rectangle 225"/>
            <p:cNvSpPr>
              <a:spLocks noChangeArrowheads="1"/>
            </p:cNvSpPr>
            <p:nvPr/>
          </p:nvSpPr>
          <p:spPr bwMode="auto">
            <a:xfrm>
              <a:off x="8604472" y="5121216"/>
              <a:ext cx="144000" cy="252000"/>
            </a:xfrm>
            <a:prstGeom prst="rect">
              <a:avLst/>
            </a:prstGeom>
            <a:solidFill>
              <a:srgbClr val="CCECFF">
                <a:alpha val="70000"/>
              </a:srgbClr>
            </a:solidFill>
            <a:ln w="19050">
              <a:solidFill>
                <a:schemeClr val="accent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65" name="直接连接符 564"/>
            <p:cNvCxnSpPr/>
            <p:nvPr/>
          </p:nvCxnSpPr>
          <p:spPr bwMode="auto">
            <a:xfrm>
              <a:off x="6156200" y="519163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6" name="直接连接符 565"/>
            <p:cNvCxnSpPr/>
            <p:nvPr/>
          </p:nvCxnSpPr>
          <p:spPr bwMode="auto">
            <a:xfrm>
              <a:off x="6732248" y="519161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7" name="直接连接符 566"/>
            <p:cNvCxnSpPr/>
            <p:nvPr/>
          </p:nvCxnSpPr>
          <p:spPr bwMode="auto">
            <a:xfrm>
              <a:off x="6156200" y="53356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8" name="直接连接符 567"/>
            <p:cNvCxnSpPr/>
            <p:nvPr/>
          </p:nvCxnSpPr>
          <p:spPr bwMode="auto">
            <a:xfrm>
              <a:off x="6732248" y="533724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9" name="直接连接符 568"/>
            <p:cNvCxnSpPr/>
            <p:nvPr/>
          </p:nvCxnSpPr>
          <p:spPr bwMode="auto">
            <a:xfrm>
              <a:off x="6156200" y="547966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0" name="直接连接符 569"/>
            <p:cNvCxnSpPr/>
            <p:nvPr/>
          </p:nvCxnSpPr>
          <p:spPr bwMode="auto">
            <a:xfrm>
              <a:off x="6732248" y="548125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1" name="直接连接符 570"/>
            <p:cNvCxnSpPr/>
            <p:nvPr/>
          </p:nvCxnSpPr>
          <p:spPr bwMode="auto">
            <a:xfrm>
              <a:off x="6156200" y="562527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2" name="直接连接符 571"/>
            <p:cNvCxnSpPr/>
            <p:nvPr/>
          </p:nvCxnSpPr>
          <p:spPr bwMode="auto">
            <a:xfrm>
              <a:off x="6732248" y="562527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3" name="直接连接符 572"/>
            <p:cNvCxnSpPr/>
            <p:nvPr/>
          </p:nvCxnSpPr>
          <p:spPr bwMode="auto">
            <a:xfrm>
              <a:off x="6156200" y="576928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4" name="直接连接符 573"/>
            <p:cNvCxnSpPr/>
            <p:nvPr/>
          </p:nvCxnSpPr>
          <p:spPr bwMode="auto">
            <a:xfrm>
              <a:off x="6732248" y="576928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5" name="直接连接符 574"/>
            <p:cNvCxnSpPr/>
            <p:nvPr/>
          </p:nvCxnSpPr>
          <p:spPr bwMode="auto">
            <a:xfrm>
              <a:off x="6156200" y="591330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6" name="直接连接符 575"/>
            <p:cNvCxnSpPr/>
            <p:nvPr/>
          </p:nvCxnSpPr>
          <p:spPr bwMode="auto">
            <a:xfrm>
              <a:off x="6732248" y="591330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7" name="直接连接符 576"/>
            <p:cNvCxnSpPr/>
            <p:nvPr/>
          </p:nvCxnSpPr>
          <p:spPr bwMode="auto">
            <a:xfrm>
              <a:off x="6156200" y="605732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8" name="直接连接符 577"/>
            <p:cNvCxnSpPr/>
            <p:nvPr/>
          </p:nvCxnSpPr>
          <p:spPr bwMode="auto">
            <a:xfrm>
              <a:off x="6732248" y="605732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9" name="直接连接符 578"/>
            <p:cNvCxnSpPr/>
            <p:nvPr/>
          </p:nvCxnSpPr>
          <p:spPr bwMode="auto">
            <a:xfrm>
              <a:off x="6156200" y="620133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0" name="直接连接符 579"/>
            <p:cNvCxnSpPr/>
            <p:nvPr/>
          </p:nvCxnSpPr>
          <p:spPr bwMode="auto">
            <a:xfrm>
              <a:off x="6732248" y="620133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1" name="直接连接符 580"/>
            <p:cNvCxnSpPr/>
            <p:nvPr/>
          </p:nvCxnSpPr>
          <p:spPr bwMode="auto">
            <a:xfrm flipV="1">
              <a:off x="6300248" y="5191612"/>
              <a:ext cx="431952" cy="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2" name="直接连接符 581"/>
            <p:cNvCxnSpPr/>
            <p:nvPr/>
          </p:nvCxnSpPr>
          <p:spPr bwMode="auto">
            <a:xfrm>
              <a:off x="6300200" y="5337240"/>
              <a:ext cx="432048" cy="14560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3" name="直接连接符 582"/>
            <p:cNvCxnSpPr/>
            <p:nvPr/>
          </p:nvCxnSpPr>
          <p:spPr bwMode="auto">
            <a:xfrm>
              <a:off x="6300248" y="5481288"/>
              <a:ext cx="432000" cy="28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4" name="直接连接符 583"/>
            <p:cNvCxnSpPr/>
            <p:nvPr/>
          </p:nvCxnSpPr>
          <p:spPr bwMode="auto">
            <a:xfrm>
              <a:off x="6300200" y="5625272"/>
              <a:ext cx="432048" cy="43044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5" name="直接连接符 584"/>
            <p:cNvCxnSpPr/>
            <p:nvPr/>
          </p:nvCxnSpPr>
          <p:spPr bwMode="auto">
            <a:xfrm flipV="1">
              <a:off x="6300200" y="5340392"/>
              <a:ext cx="432048" cy="43048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6" name="直接连接符 585"/>
            <p:cNvCxnSpPr/>
            <p:nvPr/>
          </p:nvCxnSpPr>
          <p:spPr bwMode="auto">
            <a:xfrm flipV="1">
              <a:off x="6300200" y="5625272"/>
              <a:ext cx="432048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7" name="直接连接符 586"/>
            <p:cNvCxnSpPr/>
            <p:nvPr/>
          </p:nvCxnSpPr>
          <p:spPr bwMode="auto">
            <a:xfrm flipV="1">
              <a:off x="6300200" y="5913304"/>
              <a:ext cx="432000" cy="14241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8" name="直接连接符 587"/>
            <p:cNvCxnSpPr/>
            <p:nvPr/>
          </p:nvCxnSpPr>
          <p:spPr bwMode="auto">
            <a:xfrm>
              <a:off x="6300200" y="6201336"/>
              <a:ext cx="43204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0" name="Rectangle 225"/>
            <p:cNvSpPr>
              <a:spLocks noChangeArrowheads="1"/>
            </p:cNvSpPr>
            <p:nvPr/>
          </p:nvSpPr>
          <p:spPr bwMode="auto">
            <a:xfrm>
              <a:off x="8604456" y="5409248"/>
              <a:ext cx="144000" cy="252000"/>
            </a:xfrm>
            <a:prstGeom prst="rect">
              <a:avLst/>
            </a:prstGeom>
            <a:solidFill>
              <a:srgbClr val="CCECFF">
                <a:alpha val="70000"/>
              </a:srgbClr>
            </a:solidFill>
            <a:ln w="19050">
              <a:solidFill>
                <a:schemeClr val="accent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1" name="Rectangle 225"/>
            <p:cNvSpPr>
              <a:spLocks noChangeArrowheads="1"/>
            </p:cNvSpPr>
            <p:nvPr/>
          </p:nvSpPr>
          <p:spPr bwMode="auto">
            <a:xfrm>
              <a:off x="8604472" y="5697280"/>
              <a:ext cx="144000" cy="252000"/>
            </a:xfrm>
            <a:prstGeom prst="rect">
              <a:avLst/>
            </a:prstGeom>
            <a:solidFill>
              <a:srgbClr val="CCECFF">
                <a:alpha val="70000"/>
              </a:srgbClr>
            </a:solidFill>
            <a:ln w="19050">
              <a:solidFill>
                <a:schemeClr val="accent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2" name="Rectangle 225"/>
            <p:cNvSpPr>
              <a:spLocks noChangeArrowheads="1"/>
            </p:cNvSpPr>
            <p:nvPr/>
          </p:nvSpPr>
          <p:spPr bwMode="auto">
            <a:xfrm>
              <a:off x="8604456" y="5985312"/>
              <a:ext cx="144000" cy="252000"/>
            </a:xfrm>
            <a:prstGeom prst="rect">
              <a:avLst/>
            </a:prstGeom>
            <a:solidFill>
              <a:srgbClr val="CCECFF">
                <a:alpha val="70000"/>
              </a:srgbClr>
            </a:solidFill>
            <a:ln w="19050">
              <a:solidFill>
                <a:schemeClr val="accent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3" name="Rectangle 225"/>
            <p:cNvSpPr>
              <a:spLocks noChangeArrowheads="1"/>
            </p:cNvSpPr>
            <p:nvPr/>
          </p:nvSpPr>
          <p:spPr bwMode="auto">
            <a:xfrm>
              <a:off x="6876280" y="5121216"/>
              <a:ext cx="144000" cy="252000"/>
            </a:xfrm>
            <a:prstGeom prst="rect">
              <a:avLst/>
            </a:prstGeom>
            <a:solidFill>
              <a:srgbClr val="CCECFF">
                <a:alpha val="70000"/>
              </a:srgbClr>
            </a:solidFill>
            <a:ln w="19050">
              <a:solidFill>
                <a:schemeClr val="accent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94" name="直接连接符 593"/>
            <p:cNvCxnSpPr/>
            <p:nvPr/>
          </p:nvCxnSpPr>
          <p:spPr bwMode="auto">
            <a:xfrm>
              <a:off x="7026158" y="519163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5" name="直接连接符 594"/>
            <p:cNvCxnSpPr/>
            <p:nvPr/>
          </p:nvCxnSpPr>
          <p:spPr bwMode="auto">
            <a:xfrm>
              <a:off x="7596344" y="519161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6" name="直接连接符 595"/>
            <p:cNvCxnSpPr/>
            <p:nvPr/>
          </p:nvCxnSpPr>
          <p:spPr bwMode="auto">
            <a:xfrm>
              <a:off x="7026158" y="53356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7" name="直接连接符 596"/>
            <p:cNvCxnSpPr/>
            <p:nvPr/>
          </p:nvCxnSpPr>
          <p:spPr bwMode="auto">
            <a:xfrm>
              <a:off x="7596344" y="533724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8" name="直接连接符 597"/>
            <p:cNvCxnSpPr/>
            <p:nvPr/>
          </p:nvCxnSpPr>
          <p:spPr bwMode="auto">
            <a:xfrm>
              <a:off x="7026158" y="547966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9" name="直接连接符 598"/>
            <p:cNvCxnSpPr/>
            <p:nvPr/>
          </p:nvCxnSpPr>
          <p:spPr bwMode="auto">
            <a:xfrm>
              <a:off x="7596344" y="548125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0" name="直接连接符 599"/>
            <p:cNvCxnSpPr/>
            <p:nvPr/>
          </p:nvCxnSpPr>
          <p:spPr bwMode="auto">
            <a:xfrm>
              <a:off x="7026158" y="562527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1" name="直接连接符 600"/>
            <p:cNvCxnSpPr/>
            <p:nvPr/>
          </p:nvCxnSpPr>
          <p:spPr bwMode="auto">
            <a:xfrm>
              <a:off x="7596344" y="562527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2" name="直接连接符 601"/>
            <p:cNvCxnSpPr/>
            <p:nvPr/>
          </p:nvCxnSpPr>
          <p:spPr bwMode="auto">
            <a:xfrm>
              <a:off x="7026158" y="576928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3" name="直接连接符 602"/>
            <p:cNvCxnSpPr/>
            <p:nvPr/>
          </p:nvCxnSpPr>
          <p:spPr bwMode="auto">
            <a:xfrm>
              <a:off x="7596344" y="576928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4" name="直接连接符 603"/>
            <p:cNvCxnSpPr/>
            <p:nvPr/>
          </p:nvCxnSpPr>
          <p:spPr bwMode="auto">
            <a:xfrm>
              <a:off x="7026158" y="591330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5" name="直接连接符 604"/>
            <p:cNvCxnSpPr/>
            <p:nvPr/>
          </p:nvCxnSpPr>
          <p:spPr bwMode="auto">
            <a:xfrm>
              <a:off x="7596344" y="591330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6" name="直接连接符 605"/>
            <p:cNvCxnSpPr/>
            <p:nvPr/>
          </p:nvCxnSpPr>
          <p:spPr bwMode="auto">
            <a:xfrm>
              <a:off x="7026158" y="605732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7" name="直接连接符 606"/>
            <p:cNvCxnSpPr/>
            <p:nvPr/>
          </p:nvCxnSpPr>
          <p:spPr bwMode="auto">
            <a:xfrm>
              <a:off x="7596344" y="605732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8" name="直接连接符 607"/>
            <p:cNvCxnSpPr/>
            <p:nvPr/>
          </p:nvCxnSpPr>
          <p:spPr bwMode="auto">
            <a:xfrm>
              <a:off x="7026158" y="620133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9" name="直接连接符 608"/>
            <p:cNvCxnSpPr/>
            <p:nvPr/>
          </p:nvCxnSpPr>
          <p:spPr bwMode="auto">
            <a:xfrm>
              <a:off x="7596344" y="620133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0" name="直接连接符 609"/>
            <p:cNvCxnSpPr/>
            <p:nvPr/>
          </p:nvCxnSpPr>
          <p:spPr bwMode="auto">
            <a:xfrm flipV="1">
              <a:off x="7164344" y="5191612"/>
              <a:ext cx="431952" cy="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1" name="直接连接符 610"/>
            <p:cNvCxnSpPr/>
            <p:nvPr/>
          </p:nvCxnSpPr>
          <p:spPr bwMode="auto">
            <a:xfrm>
              <a:off x="7164296" y="5337240"/>
              <a:ext cx="432048" cy="14560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2" name="直接连接符 611"/>
            <p:cNvCxnSpPr/>
            <p:nvPr/>
          </p:nvCxnSpPr>
          <p:spPr bwMode="auto">
            <a:xfrm>
              <a:off x="7164344" y="5481288"/>
              <a:ext cx="432000" cy="28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3" name="直接连接符 612"/>
            <p:cNvCxnSpPr/>
            <p:nvPr/>
          </p:nvCxnSpPr>
          <p:spPr bwMode="auto">
            <a:xfrm>
              <a:off x="7164296" y="5625272"/>
              <a:ext cx="432048" cy="43044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4" name="直接连接符 613"/>
            <p:cNvCxnSpPr/>
            <p:nvPr/>
          </p:nvCxnSpPr>
          <p:spPr bwMode="auto">
            <a:xfrm flipV="1">
              <a:off x="7164296" y="5340392"/>
              <a:ext cx="432048" cy="43048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5" name="直接连接符 614"/>
            <p:cNvCxnSpPr/>
            <p:nvPr/>
          </p:nvCxnSpPr>
          <p:spPr bwMode="auto">
            <a:xfrm flipV="1">
              <a:off x="7164296" y="5625272"/>
              <a:ext cx="432048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6" name="直接连接符 615"/>
            <p:cNvCxnSpPr/>
            <p:nvPr/>
          </p:nvCxnSpPr>
          <p:spPr bwMode="auto">
            <a:xfrm flipV="1">
              <a:off x="7164296" y="5913304"/>
              <a:ext cx="432000" cy="14241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7" name="直接连接符 616"/>
            <p:cNvCxnSpPr/>
            <p:nvPr/>
          </p:nvCxnSpPr>
          <p:spPr bwMode="auto">
            <a:xfrm>
              <a:off x="7164296" y="6201336"/>
              <a:ext cx="43204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8" name="Rectangle 225"/>
            <p:cNvSpPr>
              <a:spLocks noChangeArrowheads="1"/>
            </p:cNvSpPr>
            <p:nvPr/>
          </p:nvSpPr>
          <p:spPr bwMode="auto">
            <a:xfrm>
              <a:off x="6876264" y="5409248"/>
              <a:ext cx="144000" cy="252000"/>
            </a:xfrm>
            <a:prstGeom prst="rect">
              <a:avLst/>
            </a:prstGeom>
            <a:solidFill>
              <a:srgbClr val="CCECFF">
                <a:alpha val="70000"/>
              </a:srgbClr>
            </a:solidFill>
            <a:ln w="19050">
              <a:solidFill>
                <a:schemeClr val="accent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" name="Rectangle 225"/>
            <p:cNvSpPr>
              <a:spLocks noChangeArrowheads="1"/>
            </p:cNvSpPr>
            <p:nvPr/>
          </p:nvSpPr>
          <p:spPr bwMode="auto">
            <a:xfrm>
              <a:off x="6876280" y="5697280"/>
              <a:ext cx="144000" cy="252000"/>
            </a:xfrm>
            <a:prstGeom prst="rect">
              <a:avLst/>
            </a:prstGeom>
            <a:solidFill>
              <a:srgbClr val="CCECFF">
                <a:alpha val="70000"/>
              </a:srgbClr>
            </a:solidFill>
            <a:ln w="19050">
              <a:solidFill>
                <a:schemeClr val="accent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" name="Rectangle 225"/>
            <p:cNvSpPr>
              <a:spLocks noChangeArrowheads="1"/>
            </p:cNvSpPr>
            <p:nvPr/>
          </p:nvSpPr>
          <p:spPr bwMode="auto">
            <a:xfrm>
              <a:off x="6876264" y="5985312"/>
              <a:ext cx="144000" cy="252000"/>
            </a:xfrm>
            <a:prstGeom prst="rect">
              <a:avLst/>
            </a:prstGeom>
            <a:solidFill>
              <a:srgbClr val="CCECFF">
                <a:alpha val="70000"/>
              </a:srgbClr>
            </a:solidFill>
            <a:ln w="19050">
              <a:solidFill>
                <a:schemeClr val="accent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" name="Rectangle 225"/>
            <p:cNvSpPr>
              <a:spLocks noChangeArrowheads="1"/>
            </p:cNvSpPr>
            <p:nvPr/>
          </p:nvSpPr>
          <p:spPr bwMode="auto">
            <a:xfrm>
              <a:off x="7740376" y="5121216"/>
              <a:ext cx="144000" cy="252000"/>
            </a:xfrm>
            <a:prstGeom prst="rect">
              <a:avLst/>
            </a:prstGeom>
            <a:solidFill>
              <a:srgbClr val="CCECFF">
                <a:alpha val="70000"/>
              </a:srgbClr>
            </a:solidFill>
            <a:ln w="19050">
              <a:solidFill>
                <a:schemeClr val="accent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622" name="直接连接符 621"/>
            <p:cNvCxnSpPr/>
            <p:nvPr/>
          </p:nvCxnSpPr>
          <p:spPr bwMode="auto">
            <a:xfrm>
              <a:off x="7884392" y="519163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3" name="直接连接符 622"/>
            <p:cNvCxnSpPr/>
            <p:nvPr/>
          </p:nvCxnSpPr>
          <p:spPr bwMode="auto">
            <a:xfrm>
              <a:off x="8460440" y="519161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4" name="直接连接符 623"/>
            <p:cNvCxnSpPr/>
            <p:nvPr/>
          </p:nvCxnSpPr>
          <p:spPr bwMode="auto">
            <a:xfrm>
              <a:off x="7884392" y="53356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5" name="直接连接符 624"/>
            <p:cNvCxnSpPr/>
            <p:nvPr/>
          </p:nvCxnSpPr>
          <p:spPr bwMode="auto">
            <a:xfrm>
              <a:off x="8460440" y="533724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6" name="直接连接符 625"/>
            <p:cNvCxnSpPr/>
            <p:nvPr/>
          </p:nvCxnSpPr>
          <p:spPr bwMode="auto">
            <a:xfrm>
              <a:off x="7884392" y="547966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7" name="直接连接符 626"/>
            <p:cNvCxnSpPr/>
            <p:nvPr/>
          </p:nvCxnSpPr>
          <p:spPr bwMode="auto">
            <a:xfrm>
              <a:off x="8460440" y="548125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8" name="直接连接符 627"/>
            <p:cNvCxnSpPr/>
            <p:nvPr/>
          </p:nvCxnSpPr>
          <p:spPr bwMode="auto">
            <a:xfrm>
              <a:off x="7884392" y="562527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9" name="直接连接符 628"/>
            <p:cNvCxnSpPr/>
            <p:nvPr/>
          </p:nvCxnSpPr>
          <p:spPr bwMode="auto">
            <a:xfrm>
              <a:off x="8460440" y="562527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0" name="直接连接符 629"/>
            <p:cNvCxnSpPr/>
            <p:nvPr/>
          </p:nvCxnSpPr>
          <p:spPr bwMode="auto">
            <a:xfrm>
              <a:off x="7884392" y="576928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1" name="直接连接符 630"/>
            <p:cNvCxnSpPr/>
            <p:nvPr/>
          </p:nvCxnSpPr>
          <p:spPr bwMode="auto">
            <a:xfrm>
              <a:off x="8460440" y="5769288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2" name="直接连接符 631"/>
            <p:cNvCxnSpPr/>
            <p:nvPr/>
          </p:nvCxnSpPr>
          <p:spPr bwMode="auto">
            <a:xfrm>
              <a:off x="7884392" y="591330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3" name="直接连接符 632"/>
            <p:cNvCxnSpPr/>
            <p:nvPr/>
          </p:nvCxnSpPr>
          <p:spPr bwMode="auto">
            <a:xfrm>
              <a:off x="8460440" y="591330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4" name="直接连接符 633"/>
            <p:cNvCxnSpPr/>
            <p:nvPr/>
          </p:nvCxnSpPr>
          <p:spPr bwMode="auto">
            <a:xfrm>
              <a:off x="7884392" y="605732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5" name="直接连接符 634"/>
            <p:cNvCxnSpPr/>
            <p:nvPr/>
          </p:nvCxnSpPr>
          <p:spPr bwMode="auto">
            <a:xfrm>
              <a:off x="8460440" y="6057320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6" name="直接连接符 635"/>
            <p:cNvCxnSpPr/>
            <p:nvPr/>
          </p:nvCxnSpPr>
          <p:spPr bwMode="auto">
            <a:xfrm>
              <a:off x="7884392" y="620133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7" name="直接连接符 636"/>
            <p:cNvCxnSpPr/>
            <p:nvPr/>
          </p:nvCxnSpPr>
          <p:spPr bwMode="auto">
            <a:xfrm>
              <a:off x="8460440" y="620133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8" name="直接连接符 637"/>
            <p:cNvCxnSpPr/>
            <p:nvPr/>
          </p:nvCxnSpPr>
          <p:spPr bwMode="auto">
            <a:xfrm flipV="1">
              <a:off x="8028440" y="5191612"/>
              <a:ext cx="431952" cy="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9" name="直接连接符 638"/>
            <p:cNvCxnSpPr/>
            <p:nvPr/>
          </p:nvCxnSpPr>
          <p:spPr bwMode="auto">
            <a:xfrm>
              <a:off x="8028392" y="5337240"/>
              <a:ext cx="432048" cy="14560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0" name="直接连接符 639"/>
            <p:cNvCxnSpPr/>
            <p:nvPr/>
          </p:nvCxnSpPr>
          <p:spPr bwMode="auto">
            <a:xfrm>
              <a:off x="8028440" y="5481288"/>
              <a:ext cx="432000" cy="28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1" name="直接连接符 640"/>
            <p:cNvCxnSpPr/>
            <p:nvPr/>
          </p:nvCxnSpPr>
          <p:spPr bwMode="auto">
            <a:xfrm>
              <a:off x="8028392" y="5625272"/>
              <a:ext cx="432048" cy="43044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2" name="直接连接符 641"/>
            <p:cNvCxnSpPr/>
            <p:nvPr/>
          </p:nvCxnSpPr>
          <p:spPr bwMode="auto">
            <a:xfrm flipV="1">
              <a:off x="8028392" y="5340392"/>
              <a:ext cx="432048" cy="43048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3" name="直接连接符 642"/>
            <p:cNvCxnSpPr/>
            <p:nvPr/>
          </p:nvCxnSpPr>
          <p:spPr bwMode="auto">
            <a:xfrm flipV="1">
              <a:off x="8028392" y="5625272"/>
              <a:ext cx="432048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4" name="直接连接符 643"/>
            <p:cNvCxnSpPr/>
            <p:nvPr/>
          </p:nvCxnSpPr>
          <p:spPr bwMode="auto">
            <a:xfrm flipV="1">
              <a:off x="8028392" y="5913304"/>
              <a:ext cx="432000" cy="14241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5" name="直接连接符 644"/>
            <p:cNvCxnSpPr/>
            <p:nvPr/>
          </p:nvCxnSpPr>
          <p:spPr bwMode="auto">
            <a:xfrm>
              <a:off x="8028392" y="6201336"/>
              <a:ext cx="43204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46" name="Rectangle 225"/>
            <p:cNvSpPr>
              <a:spLocks noChangeArrowheads="1"/>
            </p:cNvSpPr>
            <p:nvPr/>
          </p:nvSpPr>
          <p:spPr bwMode="auto">
            <a:xfrm>
              <a:off x="7740360" y="5409248"/>
              <a:ext cx="144000" cy="252000"/>
            </a:xfrm>
            <a:prstGeom prst="rect">
              <a:avLst/>
            </a:prstGeom>
            <a:solidFill>
              <a:srgbClr val="CCECFF">
                <a:alpha val="70000"/>
              </a:srgbClr>
            </a:solidFill>
            <a:ln w="19050">
              <a:solidFill>
                <a:schemeClr val="accent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7" name="Rectangle 225"/>
            <p:cNvSpPr>
              <a:spLocks noChangeArrowheads="1"/>
            </p:cNvSpPr>
            <p:nvPr/>
          </p:nvSpPr>
          <p:spPr bwMode="auto">
            <a:xfrm>
              <a:off x="7740376" y="5697280"/>
              <a:ext cx="144000" cy="252000"/>
            </a:xfrm>
            <a:prstGeom prst="rect">
              <a:avLst/>
            </a:prstGeom>
            <a:solidFill>
              <a:srgbClr val="CCECFF">
                <a:alpha val="70000"/>
              </a:srgbClr>
            </a:solidFill>
            <a:ln w="19050">
              <a:solidFill>
                <a:schemeClr val="accent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8" name="Rectangle 225"/>
            <p:cNvSpPr>
              <a:spLocks noChangeArrowheads="1"/>
            </p:cNvSpPr>
            <p:nvPr/>
          </p:nvSpPr>
          <p:spPr bwMode="auto">
            <a:xfrm>
              <a:off x="7740360" y="5985312"/>
              <a:ext cx="144000" cy="252000"/>
            </a:xfrm>
            <a:prstGeom prst="rect">
              <a:avLst/>
            </a:prstGeom>
            <a:solidFill>
              <a:srgbClr val="CCECFF">
                <a:alpha val="70000"/>
              </a:srgbClr>
            </a:solidFill>
            <a:ln w="19050">
              <a:solidFill>
                <a:schemeClr val="accent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649" name="直接连接符 648"/>
            <p:cNvCxnSpPr/>
            <p:nvPr/>
          </p:nvCxnSpPr>
          <p:spPr bwMode="auto">
            <a:xfrm>
              <a:off x="8748488" y="5193224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50" name="直接连接符 649"/>
            <p:cNvCxnSpPr/>
            <p:nvPr/>
          </p:nvCxnSpPr>
          <p:spPr bwMode="auto">
            <a:xfrm>
              <a:off x="8748488" y="5338852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51" name="直接连接符 650"/>
            <p:cNvCxnSpPr/>
            <p:nvPr/>
          </p:nvCxnSpPr>
          <p:spPr bwMode="auto">
            <a:xfrm>
              <a:off x="8748488" y="5482868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52" name="直接连接符 651"/>
            <p:cNvCxnSpPr/>
            <p:nvPr/>
          </p:nvCxnSpPr>
          <p:spPr bwMode="auto">
            <a:xfrm>
              <a:off x="8748488" y="5626884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53" name="直接连接符 652"/>
            <p:cNvCxnSpPr/>
            <p:nvPr/>
          </p:nvCxnSpPr>
          <p:spPr bwMode="auto">
            <a:xfrm>
              <a:off x="8748488" y="5770900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54" name="直接连接符 653"/>
            <p:cNvCxnSpPr/>
            <p:nvPr/>
          </p:nvCxnSpPr>
          <p:spPr bwMode="auto">
            <a:xfrm>
              <a:off x="8748488" y="5914916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55" name="直接连接符 654"/>
            <p:cNvCxnSpPr/>
            <p:nvPr/>
          </p:nvCxnSpPr>
          <p:spPr bwMode="auto">
            <a:xfrm>
              <a:off x="8748488" y="6058932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56" name="直接连接符 655"/>
            <p:cNvCxnSpPr/>
            <p:nvPr/>
          </p:nvCxnSpPr>
          <p:spPr bwMode="auto">
            <a:xfrm>
              <a:off x="8748488" y="6202948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57" name="直接连接符 656"/>
            <p:cNvCxnSpPr/>
            <p:nvPr/>
          </p:nvCxnSpPr>
          <p:spPr bwMode="auto">
            <a:xfrm>
              <a:off x="5940160" y="5193224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58" name="直接连接符 657"/>
            <p:cNvCxnSpPr/>
            <p:nvPr/>
          </p:nvCxnSpPr>
          <p:spPr bwMode="auto">
            <a:xfrm>
              <a:off x="5940160" y="5338852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59" name="直接连接符 658"/>
            <p:cNvCxnSpPr/>
            <p:nvPr/>
          </p:nvCxnSpPr>
          <p:spPr bwMode="auto">
            <a:xfrm>
              <a:off x="5940160" y="5482868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60" name="直接连接符 659"/>
            <p:cNvCxnSpPr/>
            <p:nvPr/>
          </p:nvCxnSpPr>
          <p:spPr bwMode="auto">
            <a:xfrm>
              <a:off x="5940160" y="5626884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61" name="直接连接符 660"/>
            <p:cNvCxnSpPr/>
            <p:nvPr/>
          </p:nvCxnSpPr>
          <p:spPr bwMode="auto">
            <a:xfrm>
              <a:off x="5940160" y="5770900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62" name="直接连接符 661"/>
            <p:cNvCxnSpPr/>
            <p:nvPr/>
          </p:nvCxnSpPr>
          <p:spPr bwMode="auto">
            <a:xfrm>
              <a:off x="5940160" y="5914916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63" name="直接连接符 662"/>
            <p:cNvCxnSpPr/>
            <p:nvPr/>
          </p:nvCxnSpPr>
          <p:spPr bwMode="auto">
            <a:xfrm>
              <a:off x="5940160" y="6058932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64" name="直接连接符 663"/>
            <p:cNvCxnSpPr/>
            <p:nvPr/>
          </p:nvCxnSpPr>
          <p:spPr bwMode="auto">
            <a:xfrm>
              <a:off x="5940160" y="6202948"/>
              <a:ext cx="21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666" name="Text Box 339"/>
            <p:cNvSpPr txBox="1">
              <a:spLocks noChangeArrowheads="1"/>
            </p:cNvSpPr>
            <p:nvPr/>
          </p:nvSpPr>
          <p:spPr bwMode="auto">
            <a:xfrm>
              <a:off x="6810745" y="6237546"/>
              <a:ext cx="2099945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>
                  <a:latin typeface="+mn-ea"/>
                  <a:ea typeface="+mn-ea"/>
                </a:rPr>
                <a:t>级</a:t>
              </a:r>
              <a:r>
                <a:rPr lang="en-US" altLang="zh-CN" sz="1400" b="1" dirty="0">
                  <a:latin typeface="+mn-ea"/>
                  <a:ea typeface="+mn-ea"/>
                </a:rPr>
                <a:t>2</a:t>
              </a:r>
              <a:r>
                <a:rPr lang="zh-CN" altLang="en-US" sz="1400" b="1" dirty="0">
                  <a:latin typeface="+mn-ea"/>
                  <a:ea typeface="+mn-ea"/>
                </a:rPr>
                <a:t>       级</a:t>
              </a:r>
              <a:r>
                <a:rPr lang="en-US" altLang="zh-CN" sz="1400" b="1" dirty="0">
                  <a:latin typeface="+mn-ea"/>
                  <a:ea typeface="+mn-ea"/>
                </a:rPr>
                <a:t>1</a:t>
              </a:r>
              <a:r>
                <a:rPr lang="zh-CN" altLang="en-US" sz="1400" b="1" dirty="0">
                  <a:latin typeface="+mn-ea"/>
                  <a:ea typeface="+mn-ea"/>
                </a:rPr>
                <a:t>      级</a:t>
              </a:r>
              <a:r>
                <a:rPr lang="en-US" altLang="zh-CN" sz="1400" b="1" dirty="0">
                  <a:latin typeface="+mn-ea"/>
                  <a:ea typeface="+mn-ea"/>
                </a:rPr>
                <a:t>0</a:t>
              </a:r>
            </a:p>
          </p:txBody>
        </p:sp>
      </p:grpSp>
      <p:grpSp>
        <p:nvGrpSpPr>
          <p:cNvPr id="213" name="组合 212"/>
          <p:cNvGrpSpPr/>
          <p:nvPr/>
        </p:nvGrpSpPr>
        <p:grpSpPr>
          <a:xfrm>
            <a:off x="1188000" y="4797000"/>
            <a:ext cx="2160240" cy="1260120"/>
            <a:chOff x="2483768" y="5409240"/>
            <a:chExt cx="2160240" cy="1260120"/>
          </a:xfrm>
        </p:grpSpPr>
        <p:sp>
          <p:nvSpPr>
            <p:cNvPr id="214" name="Text Box 339"/>
            <p:cNvSpPr txBox="1">
              <a:spLocks noChangeArrowheads="1"/>
            </p:cNvSpPr>
            <p:nvPr/>
          </p:nvSpPr>
          <p:spPr bwMode="auto">
            <a:xfrm>
              <a:off x="2843848" y="5409240"/>
              <a:ext cx="360000" cy="180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010</a:t>
              </a:r>
            </a:p>
          </p:txBody>
        </p:sp>
        <p:sp>
          <p:nvSpPr>
            <p:cNvPr id="215" name="矩形 214"/>
            <p:cNvSpPr/>
            <p:nvPr/>
          </p:nvSpPr>
          <p:spPr bwMode="auto">
            <a:xfrm>
              <a:off x="2987824" y="5805264"/>
              <a:ext cx="792000" cy="792000"/>
            </a:xfrm>
            <a:prstGeom prst="rect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16" name="直接连接符 215"/>
            <p:cNvCxnSpPr/>
            <p:nvPr/>
          </p:nvCxnSpPr>
          <p:spPr bwMode="auto">
            <a:xfrm rot="10800000" flipV="1">
              <a:off x="3779913" y="6309351"/>
              <a:ext cx="360000" cy="28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17" name="直接连接符 216"/>
            <p:cNvCxnSpPr/>
            <p:nvPr/>
          </p:nvCxnSpPr>
          <p:spPr bwMode="auto">
            <a:xfrm flipH="1">
              <a:off x="3779913" y="5514952"/>
              <a:ext cx="360039" cy="28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19" name="直接连接符 218"/>
            <p:cNvCxnSpPr/>
            <p:nvPr/>
          </p:nvCxnSpPr>
          <p:spPr bwMode="auto">
            <a:xfrm rot="10800000" flipV="1">
              <a:off x="2987825" y="5517263"/>
              <a:ext cx="360000" cy="28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20" name="直接连接符 219"/>
            <p:cNvCxnSpPr/>
            <p:nvPr/>
          </p:nvCxnSpPr>
          <p:spPr bwMode="auto">
            <a:xfrm flipV="1">
              <a:off x="2987824" y="6309320"/>
              <a:ext cx="360000" cy="28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sp>
          <p:nvSpPr>
            <p:cNvPr id="221" name="Text Box 339"/>
            <p:cNvSpPr txBox="1">
              <a:spLocks noChangeArrowheads="1"/>
            </p:cNvSpPr>
            <p:nvPr/>
          </p:nvSpPr>
          <p:spPr bwMode="auto">
            <a:xfrm>
              <a:off x="2483768" y="5703346"/>
              <a:ext cx="360000" cy="180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110</a:t>
              </a:r>
            </a:p>
          </p:txBody>
        </p:sp>
        <p:sp>
          <p:nvSpPr>
            <p:cNvPr id="222" name="Text Box 339"/>
            <p:cNvSpPr txBox="1">
              <a:spLocks noChangeArrowheads="1"/>
            </p:cNvSpPr>
            <p:nvPr/>
          </p:nvSpPr>
          <p:spPr bwMode="auto">
            <a:xfrm>
              <a:off x="4284008" y="5409240"/>
              <a:ext cx="360000" cy="180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011</a:t>
              </a:r>
            </a:p>
          </p:txBody>
        </p:sp>
        <p:sp>
          <p:nvSpPr>
            <p:cNvPr id="223" name="Text Box 339"/>
            <p:cNvSpPr txBox="1">
              <a:spLocks noChangeArrowheads="1"/>
            </p:cNvSpPr>
            <p:nvPr/>
          </p:nvSpPr>
          <p:spPr bwMode="auto">
            <a:xfrm>
              <a:off x="4284008" y="6201328"/>
              <a:ext cx="360000" cy="180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001</a:t>
              </a:r>
            </a:p>
          </p:txBody>
        </p:sp>
        <p:sp>
          <p:nvSpPr>
            <p:cNvPr id="224" name="Text Box 339"/>
            <p:cNvSpPr txBox="1">
              <a:spLocks noChangeArrowheads="1"/>
            </p:cNvSpPr>
            <p:nvPr/>
          </p:nvSpPr>
          <p:spPr bwMode="auto">
            <a:xfrm>
              <a:off x="3923968" y="6489336"/>
              <a:ext cx="360000" cy="180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101</a:t>
              </a:r>
            </a:p>
          </p:txBody>
        </p:sp>
        <p:sp>
          <p:nvSpPr>
            <p:cNvPr id="225" name="Text Box 339"/>
            <p:cNvSpPr txBox="1">
              <a:spLocks noChangeArrowheads="1"/>
            </p:cNvSpPr>
            <p:nvPr/>
          </p:nvSpPr>
          <p:spPr bwMode="auto">
            <a:xfrm>
              <a:off x="2483768" y="6489360"/>
              <a:ext cx="360000" cy="180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100</a:t>
              </a:r>
            </a:p>
          </p:txBody>
        </p:sp>
        <p:sp>
          <p:nvSpPr>
            <p:cNvPr id="226" name="Text Box 339"/>
            <p:cNvSpPr txBox="1">
              <a:spLocks noChangeArrowheads="1"/>
            </p:cNvSpPr>
            <p:nvPr/>
          </p:nvSpPr>
          <p:spPr bwMode="auto">
            <a:xfrm>
              <a:off x="2843808" y="6201328"/>
              <a:ext cx="360000" cy="180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000</a:t>
              </a:r>
            </a:p>
          </p:txBody>
        </p:sp>
        <p:sp>
          <p:nvSpPr>
            <p:cNvPr id="227" name="矩形 226"/>
            <p:cNvSpPr/>
            <p:nvPr/>
          </p:nvSpPr>
          <p:spPr bwMode="auto">
            <a:xfrm>
              <a:off x="3347960" y="5517320"/>
              <a:ext cx="792000" cy="792000"/>
            </a:xfrm>
            <a:prstGeom prst="rect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8" name="矩形 227"/>
            <p:cNvSpPr/>
            <p:nvPr/>
          </p:nvSpPr>
          <p:spPr bwMode="auto">
            <a:xfrm>
              <a:off x="4103960" y="5480644"/>
              <a:ext cx="72000" cy="7200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29" name="直接连接符 228"/>
            <p:cNvCxnSpPr/>
            <p:nvPr/>
          </p:nvCxnSpPr>
          <p:spPr bwMode="auto">
            <a:xfrm>
              <a:off x="4175960" y="5516644"/>
              <a:ext cx="10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0" name="矩形 229"/>
            <p:cNvSpPr/>
            <p:nvPr/>
          </p:nvSpPr>
          <p:spPr bwMode="auto">
            <a:xfrm>
              <a:off x="4103913" y="6272732"/>
              <a:ext cx="72000" cy="7200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>
              <a:off x="4175913" y="6308732"/>
              <a:ext cx="10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2" name="矩形 231"/>
            <p:cNvSpPr/>
            <p:nvPr/>
          </p:nvSpPr>
          <p:spPr bwMode="auto">
            <a:xfrm>
              <a:off x="3743928" y="5768684"/>
              <a:ext cx="72000" cy="7200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33" name="直接连接符 232"/>
            <p:cNvCxnSpPr/>
            <p:nvPr/>
          </p:nvCxnSpPr>
          <p:spPr bwMode="auto">
            <a:xfrm>
              <a:off x="3815928" y="5804684"/>
              <a:ext cx="10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4" name="矩形 233"/>
            <p:cNvSpPr/>
            <p:nvPr/>
          </p:nvSpPr>
          <p:spPr bwMode="auto">
            <a:xfrm>
              <a:off x="3743881" y="6560772"/>
              <a:ext cx="72000" cy="7200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35" name="直接连接符 234"/>
            <p:cNvCxnSpPr/>
            <p:nvPr/>
          </p:nvCxnSpPr>
          <p:spPr bwMode="auto">
            <a:xfrm>
              <a:off x="3815881" y="6596772"/>
              <a:ext cx="10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6" name="矩形 235"/>
            <p:cNvSpPr/>
            <p:nvPr/>
          </p:nvSpPr>
          <p:spPr bwMode="auto">
            <a:xfrm>
              <a:off x="2951840" y="6560764"/>
              <a:ext cx="72000" cy="7200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>
              <a:off x="2843808" y="6596764"/>
              <a:ext cx="10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8" name="矩形 237"/>
            <p:cNvSpPr/>
            <p:nvPr/>
          </p:nvSpPr>
          <p:spPr bwMode="auto">
            <a:xfrm>
              <a:off x="2951840" y="5768676"/>
              <a:ext cx="72000" cy="7200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39" name="直接连接符 238"/>
            <p:cNvCxnSpPr/>
            <p:nvPr/>
          </p:nvCxnSpPr>
          <p:spPr bwMode="auto">
            <a:xfrm>
              <a:off x="2843808" y="5804676"/>
              <a:ext cx="10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0" name="矩形 239"/>
            <p:cNvSpPr/>
            <p:nvPr/>
          </p:nvSpPr>
          <p:spPr bwMode="auto">
            <a:xfrm>
              <a:off x="3311880" y="6272732"/>
              <a:ext cx="72000" cy="7200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41" name="直接连接符 240"/>
            <p:cNvCxnSpPr/>
            <p:nvPr/>
          </p:nvCxnSpPr>
          <p:spPr bwMode="auto">
            <a:xfrm>
              <a:off x="3203848" y="6308732"/>
              <a:ext cx="10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2" name="矩形 241"/>
            <p:cNvSpPr/>
            <p:nvPr/>
          </p:nvSpPr>
          <p:spPr bwMode="auto">
            <a:xfrm>
              <a:off x="3311880" y="5480644"/>
              <a:ext cx="72000" cy="7200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43" name="直接连接符 242"/>
            <p:cNvCxnSpPr/>
            <p:nvPr/>
          </p:nvCxnSpPr>
          <p:spPr bwMode="auto">
            <a:xfrm>
              <a:off x="3203848" y="5516644"/>
              <a:ext cx="10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4" name="Text Box 339"/>
            <p:cNvSpPr txBox="1">
              <a:spLocks noChangeArrowheads="1"/>
            </p:cNvSpPr>
            <p:nvPr/>
          </p:nvSpPr>
          <p:spPr bwMode="auto">
            <a:xfrm>
              <a:off x="3923928" y="5697248"/>
              <a:ext cx="360000" cy="180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111</a:t>
              </a:r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7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705" y="331200"/>
            <a:ext cx="8856296" cy="34412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、互连特性的实现</a:t>
            </a:r>
            <a:endParaRPr lang="en-US" altLang="zh-CN" sz="2400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*互连函数的实现：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*互连特性的实现：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                       </a:t>
            </a:r>
            <a:r>
              <a:rPr lang="zh-CN" altLang="en-US" b="1" dirty="0">
                <a:latin typeface="+mn-ea"/>
                <a:sym typeface="+mn-ea"/>
              </a:rPr>
              <a:t>←有多种函数、同时仅</a:t>
            </a:r>
            <a:r>
              <a:rPr lang="en-US" altLang="zh-CN" b="1" dirty="0">
                <a:latin typeface="+mn-ea"/>
                <a:sym typeface="+mn-ea"/>
              </a:rPr>
              <a:t>1</a:t>
            </a:r>
            <a:r>
              <a:rPr lang="zh-CN" altLang="en-US" b="1" dirty="0">
                <a:latin typeface="+mn-ea"/>
                <a:sym typeface="+mn-ea"/>
              </a:rPr>
              <a:t>种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*拓扑结构：</a:t>
            </a:r>
            <a:endParaRPr lang="zh-CN" altLang="en-US" sz="2200" b="1" dirty="0">
              <a:latin typeface="宋体" panose="02010600030101010101" pitchFamily="2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700000" y="787288"/>
            <a:ext cx="4318461" cy="913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入端</a:t>
            </a:r>
            <a:r>
              <a:rPr lang="en-US" altLang="zh-CN" sz="2200" b="1" dirty="0">
                <a:latin typeface="宋体" panose="02010600030101010101" pitchFamily="2" charset="-122"/>
              </a:rPr>
              <a:t>-</a:t>
            </a:r>
            <a:r>
              <a:rPr lang="zh-CN" altLang="en-US" sz="2200" b="1" dirty="0">
                <a:latin typeface="宋体" panose="02010600030101010101" pitchFamily="2" charset="-122"/>
              </a:rPr>
              <a:t>出端</a:t>
            </a:r>
            <a:r>
              <a:rPr lang="zh-CN" altLang="en-US" sz="2200" b="1" u="sng" dirty="0">
                <a:latin typeface="宋体" panose="02010600030101010101" pitchFamily="2" charset="-122"/>
              </a:rPr>
              <a:t>直接连线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连线图表示法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用</a:t>
            </a:r>
            <a:r>
              <a:rPr lang="zh-CN" altLang="en-US" sz="2200" b="1" u="sng" dirty="0">
                <a:latin typeface="宋体" panose="02010600030101010101" pitchFamily="2" charset="-122"/>
              </a:rPr>
              <a:t>开关元件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选择</a:t>
            </a:r>
            <a:r>
              <a:rPr lang="zh-CN" altLang="en-US" sz="2200" b="1" dirty="0">
                <a:latin typeface="宋体" panose="02010600030101010101" pitchFamily="2" charset="-122"/>
              </a:rPr>
              <a:t>不同函数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sp>
        <p:nvSpPr>
          <p:cNvPr id="10" name="Text Box 223"/>
          <p:cNvSpPr txBox="1">
            <a:spLocks noChangeArrowheads="1"/>
          </p:cNvSpPr>
          <p:nvPr/>
        </p:nvSpPr>
        <p:spPr bwMode="auto">
          <a:xfrm>
            <a:off x="179512" y="1629000"/>
            <a:ext cx="8686800" cy="4241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sz="2000" b="1" u="sng" dirty="0">
                <a:latin typeface="宋体" panose="02010600030101010101" pitchFamily="2" charset="-122"/>
              </a:rPr>
              <a:t>2×2</a:t>
            </a:r>
            <a:r>
              <a:rPr lang="zh-CN" altLang="en-US" sz="2000" b="1" u="sng" dirty="0">
                <a:latin typeface="宋体" panose="02010600030101010101" pitchFamily="2" charset="-122"/>
              </a:rPr>
              <a:t>开关</a:t>
            </a:r>
            <a:r>
              <a:rPr lang="zh-CN" altLang="en-US" sz="2000" b="1" dirty="0">
                <a:latin typeface="宋体" panose="02010600030101010101" pitchFamily="2" charset="-122"/>
              </a:rPr>
              <a:t>通过</a:t>
            </a: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</a:rPr>
              <a:t>选择</a:t>
            </a:r>
            <a:r>
              <a:rPr lang="zh-CN" altLang="en-US" sz="2000" b="1" dirty="0">
                <a:latin typeface="宋体" panose="02010600030101010101" pitchFamily="2" charset="-122"/>
              </a:rPr>
              <a:t>恒等</a:t>
            </a:r>
            <a:r>
              <a:rPr lang="en-US" altLang="zh-CN" sz="2000" b="1" dirty="0">
                <a:latin typeface="宋体" panose="02010600030101010101" pitchFamily="2" charset="-122"/>
              </a:rPr>
              <a:t>/</a:t>
            </a:r>
            <a:r>
              <a:rPr lang="zh-CN" altLang="en-US" sz="2000" b="1" dirty="0">
                <a:latin typeface="宋体" panose="02010600030101010101" pitchFamily="2" charset="-122"/>
              </a:rPr>
              <a:t>交换等函数实现</a:t>
            </a:r>
          </a:p>
        </p:txBody>
      </p:sp>
      <p:sp>
        <p:nvSpPr>
          <p:cNvPr id="218" name="Text Box 223"/>
          <p:cNvSpPr txBox="1">
            <a:spLocks noChangeArrowheads="1"/>
          </p:cNvSpPr>
          <p:nvPr/>
        </p:nvSpPr>
        <p:spPr bwMode="auto">
          <a:xfrm>
            <a:off x="107504" y="3933000"/>
            <a:ext cx="8786874" cy="8088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000" b="1" u="sng" dirty="0">
                <a:latin typeface="宋体" panose="02010600030101010101" pitchFamily="2" charset="-122"/>
              </a:rPr>
              <a:t>立方体网络</a:t>
            </a:r>
            <a:r>
              <a:rPr lang="zh-CN" altLang="en-US" sz="2000" b="1" dirty="0">
                <a:latin typeface="宋体" panose="02010600030101010101" pitchFamily="2" charset="-122"/>
              </a:rPr>
              <a:t>通过</a:t>
            </a: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</a:rPr>
              <a:t>选择</a:t>
            </a:r>
            <a:r>
              <a:rPr lang="en-US" altLang="zh-CN" sz="2000" b="1" dirty="0">
                <a:latin typeface="宋体" panose="02010600030101010101" pitchFamily="2" charset="-122"/>
              </a:rPr>
              <a:t>Cube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0</a:t>
            </a:r>
            <a:r>
              <a:rPr lang="zh-CN" altLang="en-US" sz="2000" b="1" dirty="0">
                <a:latin typeface="宋体" panose="02010600030101010101" pitchFamily="2" charset="-122"/>
              </a:rPr>
              <a:t>、</a:t>
            </a:r>
            <a:r>
              <a:rPr lang="en-US" altLang="zh-CN" sz="2000" b="1" dirty="0">
                <a:latin typeface="宋体" panose="02010600030101010101" pitchFamily="2" charset="-122"/>
              </a:rPr>
              <a:t>Cube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宋体" panose="02010600030101010101" pitchFamily="2" charset="-122"/>
              </a:rPr>
              <a:t>、</a:t>
            </a:r>
            <a:r>
              <a:rPr lang="en-US" altLang="zh-CN" sz="2000" b="1" dirty="0">
                <a:latin typeface="宋体" panose="02010600030101010101" pitchFamily="2" charset="-122"/>
              </a:rPr>
              <a:t>Cube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2</a:t>
            </a:r>
            <a:r>
              <a:rPr lang="zh-CN" altLang="en-US" sz="2000" b="1" dirty="0">
                <a:latin typeface="宋体" panose="02010600030101010101" pitchFamily="2" charset="-122"/>
              </a:rPr>
              <a:t>函数实现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000" b="1" u="sng" dirty="0">
                <a:latin typeface="宋体" panose="02010600030101010101" pitchFamily="2" charset="-122"/>
              </a:rPr>
              <a:t>多级混洗交换网络</a:t>
            </a:r>
            <a:r>
              <a:rPr lang="zh-CN" altLang="en-US" sz="2000" b="1" dirty="0">
                <a:latin typeface="宋体" panose="02010600030101010101" pitchFamily="2" charset="-122"/>
              </a:rPr>
              <a:t>通过</a:t>
            </a: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</a:rPr>
              <a:t>级联</a:t>
            </a:r>
            <a:r>
              <a:rPr lang="zh-CN" altLang="en-US" sz="2000" b="1" dirty="0">
                <a:latin typeface="宋体" panose="02010600030101010101" pitchFamily="2" charset="-122"/>
              </a:rPr>
              <a:t>混洗函数、恒等</a:t>
            </a:r>
            <a:r>
              <a:rPr lang="en-US" altLang="zh-CN" sz="2000" b="1" dirty="0">
                <a:latin typeface="宋体" panose="02010600030101010101" pitchFamily="2" charset="-122"/>
              </a:rPr>
              <a:t>/</a:t>
            </a:r>
            <a:r>
              <a:rPr lang="zh-CN" altLang="en-US" sz="2000" b="1" dirty="0">
                <a:latin typeface="宋体" panose="02010600030101010101" pitchFamily="2" charset="-122"/>
              </a:rPr>
              <a:t>交换函数实现</a:t>
            </a:r>
          </a:p>
        </p:txBody>
      </p:sp>
      <p:sp>
        <p:nvSpPr>
          <p:cNvPr id="420" name="Text Box 4"/>
          <p:cNvSpPr txBox="1">
            <a:spLocks noChangeArrowheads="1"/>
          </p:cNvSpPr>
          <p:nvPr/>
        </p:nvSpPr>
        <p:spPr bwMode="auto">
          <a:xfrm>
            <a:off x="1908000" y="3285000"/>
            <a:ext cx="6527800" cy="7725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指网络内部</a:t>
            </a:r>
            <a:r>
              <a:rPr lang="zh-CN" altLang="en-US" sz="2200" b="1" u="sng" dirty="0">
                <a:latin typeface="宋体" panose="02010600030101010101" pitchFamily="2" charset="-122"/>
                <a:sym typeface="+mn-ea"/>
              </a:rPr>
              <a:t>实现</a:t>
            </a:r>
            <a:r>
              <a:rPr lang="zh-CN" altLang="en-US" sz="2200" b="1" u="sng" dirty="0">
                <a:latin typeface="宋体" panose="02010600030101010101" pitchFamily="2" charset="-122"/>
              </a:rPr>
              <a:t>互连函数</a:t>
            </a:r>
            <a:r>
              <a:rPr lang="zh-CN" altLang="en-US" sz="2200" b="1" dirty="0">
                <a:latin typeface="宋体" panose="02010600030101010101" pitchFamily="2" charset="-122"/>
              </a:rPr>
              <a:t>时构成的</a:t>
            </a:r>
            <a:r>
              <a:rPr lang="zh-CN" altLang="en-US" sz="2200" b="1" u="sng" dirty="0">
                <a:latin typeface="宋体" panose="02010600030101010101" pitchFamily="2" charset="-122"/>
              </a:rPr>
              <a:t>几何形状</a:t>
            </a:r>
            <a:endParaRPr lang="en-US" altLang="zh-CN" sz="2200" b="1" u="sng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600" b="1" dirty="0">
                <a:latin typeface="宋体" panose="02010600030101010101" pitchFamily="2" charset="-122"/>
              </a:rPr>
              <a:t>                </a:t>
            </a:r>
            <a:r>
              <a:rPr lang="zh-CN" altLang="en-US" sz="1600" dirty="0">
                <a:latin typeface="宋体" panose="02010600030101010101" pitchFamily="2" charset="-122"/>
              </a:rPr>
              <a:t>└</a:t>
            </a:r>
            <a:r>
              <a:rPr lang="zh-CN" altLang="en-US" sz="1600" b="1" dirty="0">
                <a:latin typeface="宋体" panose="02010600030101010101" pitchFamily="2" charset="-122"/>
              </a:rPr>
              <a:t>→多个互连函数的</a:t>
            </a:r>
            <a:r>
              <a:rPr lang="zh-CN" altLang="en-US" sz="16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选择</a:t>
            </a:r>
            <a:r>
              <a:rPr lang="zh-CN" altLang="en-US" sz="1600" b="1" dirty="0">
                <a:latin typeface="宋体" panose="02010600030101010101" pitchFamily="2" charset="-122"/>
              </a:rPr>
              <a:t>或</a:t>
            </a:r>
            <a:r>
              <a:rPr lang="zh-CN" altLang="en-US" sz="16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级联</a:t>
            </a:r>
            <a:r>
              <a:rPr lang="zh-CN" altLang="en-US" sz="1600" b="1" dirty="0">
                <a:latin typeface="宋体" panose="02010600030101010101" pitchFamily="2" charset="-122"/>
              </a:rPr>
              <a:t>→</a:t>
            </a:r>
            <a:r>
              <a:rPr lang="zh-CN" altLang="en-US" sz="1600" dirty="0">
                <a:latin typeface="宋体" panose="02010600030101010101" pitchFamily="2" charset="-122"/>
              </a:rPr>
              <a:t>┘ </a:t>
            </a:r>
            <a:endParaRPr lang="zh-CN" altLang="en-US" sz="1600" b="1" u="sng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grpSp>
        <p:nvGrpSpPr>
          <p:cNvPr id="453" name="组合 452"/>
          <p:cNvGrpSpPr/>
          <p:nvPr/>
        </p:nvGrpSpPr>
        <p:grpSpPr>
          <a:xfrm>
            <a:off x="4499760" y="2133000"/>
            <a:ext cx="2808240" cy="1080152"/>
            <a:chOff x="3635968" y="3933056"/>
            <a:chExt cx="2808240" cy="1080152"/>
          </a:xfrm>
        </p:grpSpPr>
        <p:sp>
          <p:nvSpPr>
            <p:cNvPr id="454" name="Rectangle 225"/>
            <p:cNvSpPr>
              <a:spLocks noChangeArrowheads="1"/>
            </p:cNvSpPr>
            <p:nvPr/>
          </p:nvSpPr>
          <p:spPr bwMode="auto">
            <a:xfrm>
              <a:off x="5580112" y="3933056"/>
              <a:ext cx="720000" cy="1008000"/>
            </a:xfrm>
            <a:prstGeom prst="rect">
              <a:avLst/>
            </a:prstGeom>
            <a:solidFill>
              <a:srgbClr val="CCECFF">
                <a:alpha val="7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5" name="Rectangle 225"/>
            <p:cNvSpPr>
              <a:spLocks noChangeArrowheads="1"/>
            </p:cNvSpPr>
            <p:nvPr/>
          </p:nvSpPr>
          <p:spPr bwMode="auto">
            <a:xfrm>
              <a:off x="3778506" y="3933112"/>
              <a:ext cx="360000" cy="432000"/>
            </a:xfrm>
            <a:prstGeom prst="rect">
              <a:avLst/>
            </a:prstGeom>
            <a:solidFill>
              <a:srgbClr val="CCECFF">
                <a:alpha val="7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456" name="直接连接符 455"/>
            <p:cNvCxnSpPr/>
            <p:nvPr/>
          </p:nvCxnSpPr>
          <p:spPr bwMode="auto">
            <a:xfrm>
              <a:off x="3635968" y="400506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457" name="直接连接符 456"/>
            <p:cNvCxnSpPr/>
            <p:nvPr/>
          </p:nvCxnSpPr>
          <p:spPr bwMode="auto">
            <a:xfrm>
              <a:off x="3635968" y="429309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458" name="直接连接符 457"/>
            <p:cNvCxnSpPr/>
            <p:nvPr/>
          </p:nvCxnSpPr>
          <p:spPr bwMode="auto">
            <a:xfrm>
              <a:off x="4140008" y="40066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459" name="直接连接符 458"/>
            <p:cNvCxnSpPr/>
            <p:nvPr/>
          </p:nvCxnSpPr>
          <p:spPr bwMode="auto">
            <a:xfrm>
              <a:off x="4140008" y="429468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460" name="直接连接符 459"/>
            <p:cNvCxnSpPr/>
            <p:nvPr/>
          </p:nvCxnSpPr>
          <p:spPr bwMode="auto">
            <a:xfrm flipV="1">
              <a:off x="3779968" y="4007132"/>
              <a:ext cx="360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1" name="直接连接符 460"/>
            <p:cNvCxnSpPr/>
            <p:nvPr/>
          </p:nvCxnSpPr>
          <p:spPr bwMode="auto">
            <a:xfrm flipV="1">
              <a:off x="3778506" y="4294684"/>
              <a:ext cx="360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2" name="Text Box 258"/>
            <p:cNvSpPr txBox="1">
              <a:spLocks noChangeArrowheads="1"/>
            </p:cNvSpPr>
            <p:nvPr/>
          </p:nvSpPr>
          <p:spPr bwMode="auto">
            <a:xfrm>
              <a:off x="3635968" y="4437080"/>
              <a:ext cx="1440160" cy="575992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b="1" dirty="0">
                  <a:latin typeface="宋体" panose="02010600030101010101" pitchFamily="2" charset="-122"/>
                </a:rPr>
                <a:t>4</a:t>
              </a:r>
              <a:r>
                <a:rPr lang="zh-CN" altLang="en-US" b="1" dirty="0">
                  <a:latin typeface="宋体" panose="02010600030101010101" pitchFamily="2" charset="-122"/>
                </a:rPr>
                <a:t>种功能</a:t>
              </a:r>
              <a:endParaRPr lang="en-US" altLang="zh-CN" b="1" dirty="0">
                <a:latin typeface="宋体" panose="02010600030101010101" pitchFamily="2" charset="-122"/>
              </a:endParaRPr>
            </a:p>
            <a:p>
              <a:pPr algn="ctr"/>
              <a:r>
                <a:rPr lang="en-US" altLang="zh-CN" sz="1600" b="1" dirty="0">
                  <a:latin typeface="宋体" panose="02010600030101010101" pitchFamily="2" charset="-122"/>
                </a:rPr>
                <a:t>(2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位控制信号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</a:p>
          </p:txBody>
        </p:sp>
        <p:cxnSp>
          <p:nvCxnSpPr>
            <p:cNvPr id="463" name="直接连接符 462"/>
            <p:cNvCxnSpPr/>
            <p:nvPr/>
          </p:nvCxnSpPr>
          <p:spPr bwMode="auto">
            <a:xfrm>
              <a:off x="3780216" y="4005070"/>
              <a:ext cx="360000" cy="28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4" name="直接连接符 463"/>
            <p:cNvCxnSpPr/>
            <p:nvPr/>
          </p:nvCxnSpPr>
          <p:spPr bwMode="auto">
            <a:xfrm flipV="1">
              <a:off x="3778506" y="4013524"/>
              <a:ext cx="360000" cy="28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5" name="Rectangle 225"/>
            <p:cNvSpPr>
              <a:spLocks noChangeArrowheads="1"/>
            </p:cNvSpPr>
            <p:nvPr/>
          </p:nvSpPr>
          <p:spPr bwMode="auto">
            <a:xfrm>
              <a:off x="4570466" y="3933056"/>
              <a:ext cx="360000" cy="432000"/>
            </a:xfrm>
            <a:prstGeom prst="rect">
              <a:avLst/>
            </a:prstGeom>
            <a:solidFill>
              <a:srgbClr val="CCECFF">
                <a:alpha val="7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466" name="直接连接符 465"/>
            <p:cNvCxnSpPr/>
            <p:nvPr/>
          </p:nvCxnSpPr>
          <p:spPr bwMode="auto">
            <a:xfrm>
              <a:off x="4427928" y="400506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467" name="直接连接符 466"/>
            <p:cNvCxnSpPr/>
            <p:nvPr/>
          </p:nvCxnSpPr>
          <p:spPr bwMode="auto">
            <a:xfrm>
              <a:off x="4427928" y="429309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468" name="直接连接符 467"/>
            <p:cNvCxnSpPr/>
            <p:nvPr/>
          </p:nvCxnSpPr>
          <p:spPr bwMode="auto">
            <a:xfrm>
              <a:off x="4931968" y="400506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469" name="直接连接符 468"/>
            <p:cNvCxnSpPr/>
            <p:nvPr/>
          </p:nvCxnSpPr>
          <p:spPr bwMode="auto">
            <a:xfrm>
              <a:off x="4931968" y="429309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470" name="直接连接符 469"/>
            <p:cNvCxnSpPr/>
            <p:nvPr/>
          </p:nvCxnSpPr>
          <p:spPr bwMode="auto">
            <a:xfrm flipV="1">
              <a:off x="4570242" y="4005064"/>
              <a:ext cx="360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1" name="直接连接符 470"/>
            <p:cNvCxnSpPr/>
            <p:nvPr/>
          </p:nvCxnSpPr>
          <p:spPr bwMode="auto">
            <a:xfrm>
              <a:off x="4571952" y="4005064"/>
              <a:ext cx="360000" cy="28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2" name="直接连接符 471"/>
            <p:cNvCxnSpPr/>
            <p:nvPr/>
          </p:nvCxnSpPr>
          <p:spPr bwMode="auto">
            <a:xfrm flipV="1">
              <a:off x="4571912" y="4294684"/>
              <a:ext cx="360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3" name="直接连接符 472"/>
            <p:cNvCxnSpPr/>
            <p:nvPr/>
          </p:nvCxnSpPr>
          <p:spPr bwMode="auto">
            <a:xfrm flipV="1">
              <a:off x="4571912" y="4005064"/>
              <a:ext cx="360000" cy="28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4" name="Rectangle 225"/>
            <p:cNvSpPr>
              <a:spLocks noChangeArrowheads="1"/>
            </p:cNvSpPr>
            <p:nvPr/>
          </p:nvSpPr>
          <p:spPr bwMode="auto">
            <a:xfrm>
              <a:off x="6012168" y="4005064"/>
              <a:ext cx="216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vert" wrap="none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b="1" dirty="0">
                  <a:latin typeface="+mn-ea"/>
                  <a:ea typeface="+mn-ea"/>
                </a:rPr>
                <a:t>MUX</a:t>
              </a:r>
              <a:endParaRPr lang="zh-CN" altLang="en-US" sz="1200" b="1" dirty="0">
                <a:latin typeface="+mn-ea"/>
                <a:ea typeface="+mn-ea"/>
              </a:endParaRPr>
            </a:p>
          </p:txBody>
        </p:sp>
        <p:cxnSp>
          <p:nvCxnSpPr>
            <p:cNvPr id="475" name="直接连接符 474"/>
            <p:cNvCxnSpPr/>
            <p:nvPr/>
          </p:nvCxnSpPr>
          <p:spPr bwMode="auto">
            <a:xfrm>
              <a:off x="5724128" y="4077072"/>
              <a:ext cx="0" cy="72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6" name="直接连接符 475"/>
            <p:cNvCxnSpPr/>
            <p:nvPr/>
          </p:nvCxnSpPr>
          <p:spPr bwMode="auto">
            <a:xfrm>
              <a:off x="5580128" y="4221088"/>
              <a:ext cx="144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477" name="直接连接符 476"/>
            <p:cNvCxnSpPr/>
            <p:nvPr/>
          </p:nvCxnSpPr>
          <p:spPr bwMode="auto">
            <a:xfrm>
              <a:off x="5724128" y="4077072"/>
              <a:ext cx="29136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8" name="直接连接符 477"/>
            <p:cNvCxnSpPr/>
            <p:nvPr/>
          </p:nvCxnSpPr>
          <p:spPr bwMode="auto">
            <a:xfrm>
              <a:off x="5868144" y="4149080"/>
              <a:ext cx="144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sp>
          <p:nvSpPr>
            <p:cNvPr id="479" name="Rectangle 225"/>
            <p:cNvSpPr>
              <a:spLocks noChangeArrowheads="1"/>
            </p:cNvSpPr>
            <p:nvPr/>
          </p:nvSpPr>
          <p:spPr bwMode="auto">
            <a:xfrm>
              <a:off x="6017390" y="4277151"/>
              <a:ext cx="36000" cy="36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vert="vert" wrap="none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en-US" sz="800" b="1" dirty="0">
                <a:latin typeface="+mn-ea"/>
                <a:ea typeface="+mn-ea"/>
              </a:endParaRPr>
            </a:p>
          </p:txBody>
        </p:sp>
        <p:sp>
          <p:nvSpPr>
            <p:cNvPr id="480" name="Rectangle 225"/>
            <p:cNvSpPr>
              <a:spLocks noChangeArrowheads="1"/>
            </p:cNvSpPr>
            <p:nvPr/>
          </p:nvSpPr>
          <p:spPr bwMode="auto">
            <a:xfrm>
              <a:off x="6019430" y="4061127"/>
              <a:ext cx="36000" cy="3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vert="vert" wrap="none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en-US" sz="800" b="1" dirty="0">
                <a:latin typeface="+mn-ea"/>
                <a:ea typeface="+mn-ea"/>
              </a:endParaRPr>
            </a:p>
          </p:txBody>
        </p:sp>
        <p:cxnSp>
          <p:nvCxnSpPr>
            <p:cNvPr id="481" name="直接连接符 480"/>
            <p:cNvCxnSpPr/>
            <p:nvPr/>
          </p:nvCxnSpPr>
          <p:spPr bwMode="auto">
            <a:xfrm>
              <a:off x="5364088" y="4221088"/>
              <a:ext cx="21584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482" name="Rectangle 225"/>
            <p:cNvSpPr>
              <a:spLocks noChangeArrowheads="1"/>
            </p:cNvSpPr>
            <p:nvPr/>
          </p:nvSpPr>
          <p:spPr bwMode="auto">
            <a:xfrm>
              <a:off x="6012160" y="4509168"/>
              <a:ext cx="216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vert" wrap="none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b="1" dirty="0">
                  <a:latin typeface="+mn-ea"/>
                  <a:ea typeface="+mn-ea"/>
                </a:rPr>
                <a:t>MUX</a:t>
              </a:r>
              <a:endParaRPr lang="zh-CN" altLang="en-US" sz="1200" b="1" dirty="0">
                <a:latin typeface="+mn-ea"/>
                <a:ea typeface="+mn-ea"/>
              </a:endParaRPr>
            </a:p>
          </p:txBody>
        </p:sp>
        <p:cxnSp>
          <p:nvCxnSpPr>
            <p:cNvPr id="483" name="直接连接符 482"/>
            <p:cNvCxnSpPr/>
            <p:nvPr/>
          </p:nvCxnSpPr>
          <p:spPr bwMode="auto">
            <a:xfrm>
              <a:off x="5868144" y="4149080"/>
              <a:ext cx="0" cy="57606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4" name="直接连接符 483"/>
            <p:cNvCxnSpPr/>
            <p:nvPr/>
          </p:nvCxnSpPr>
          <p:spPr bwMode="auto">
            <a:xfrm>
              <a:off x="5364088" y="4725144"/>
              <a:ext cx="21584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485" name="直接连接符 484"/>
            <p:cNvCxnSpPr/>
            <p:nvPr/>
          </p:nvCxnSpPr>
          <p:spPr bwMode="auto">
            <a:xfrm>
              <a:off x="5724128" y="4797152"/>
              <a:ext cx="29136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6" name="直接连接符 485"/>
            <p:cNvCxnSpPr/>
            <p:nvPr/>
          </p:nvCxnSpPr>
          <p:spPr bwMode="auto">
            <a:xfrm>
              <a:off x="5868144" y="4581128"/>
              <a:ext cx="14196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487" name="直接连接符 486"/>
            <p:cNvCxnSpPr/>
            <p:nvPr/>
          </p:nvCxnSpPr>
          <p:spPr bwMode="auto">
            <a:xfrm>
              <a:off x="5868144" y="4221088"/>
              <a:ext cx="144016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0070C0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488" name="直接连接符 487"/>
            <p:cNvCxnSpPr/>
            <p:nvPr/>
          </p:nvCxnSpPr>
          <p:spPr bwMode="auto">
            <a:xfrm>
              <a:off x="5580112" y="4725144"/>
              <a:ext cx="289696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489" name="直接连接符 488"/>
            <p:cNvCxnSpPr/>
            <p:nvPr/>
          </p:nvCxnSpPr>
          <p:spPr bwMode="auto">
            <a:xfrm>
              <a:off x="5724960" y="4653136"/>
              <a:ext cx="2872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490" name="直接连接符 489"/>
            <p:cNvCxnSpPr/>
            <p:nvPr/>
          </p:nvCxnSpPr>
          <p:spPr bwMode="auto">
            <a:xfrm>
              <a:off x="5868144" y="4725144"/>
              <a:ext cx="14196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0070C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491" name="直接连接符 490"/>
            <p:cNvCxnSpPr/>
            <p:nvPr/>
          </p:nvCxnSpPr>
          <p:spPr bwMode="auto">
            <a:xfrm>
              <a:off x="5724128" y="4293096"/>
              <a:ext cx="2872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492" name="直接箭头连接符 491"/>
            <p:cNvCxnSpPr/>
            <p:nvPr/>
          </p:nvCxnSpPr>
          <p:spPr bwMode="auto">
            <a:xfrm flipV="1">
              <a:off x="6089390" y="4365104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493" name="直接箭头连接符 492"/>
            <p:cNvCxnSpPr/>
            <p:nvPr/>
          </p:nvCxnSpPr>
          <p:spPr bwMode="auto">
            <a:xfrm flipV="1">
              <a:off x="6156176" y="4365152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494" name="直接箭头连接符 493"/>
            <p:cNvCxnSpPr/>
            <p:nvPr/>
          </p:nvCxnSpPr>
          <p:spPr bwMode="auto">
            <a:xfrm flipV="1">
              <a:off x="6089390" y="4869160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495" name="直接箭头连接符 494"/>
            <p:cNvCxnSpPr/>
            <p:nvPr/>
          </p:nvCxnSpPr>
          <p:spPr bwMode="auto">
            <a:xfrm flipV="1">
              <a:off x="6156176" y="4869208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496" name="直接连接符 495"/>
            <p:cNvCxnSpPr/>
            <p:nvPr/>
          </p:nvCxnSpPr>
          <p:spPr bwMode="auto">
            <a:xfrm>
              <a:off x="6228360" y="4221088"/>
              <a:ext cx="21584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497" name="直接连接符 496"/>
            <p:cNvCxnSpPr/>
            <p:nvPr/>
          </p:nvCxnSpPr>
          <p:spPr bwMode="auto">
            <a:xfrm>
              <a:off x="6228360" y="4725144"/>
              <a:ext cx="21584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498" name="Rectangle 225"/>
            <p:cNvSpPr>
              <a:spLocks noChangeArrowheads="1"/>
            </p:cNvSpPr>
            <p:nvPr/>
          </p:nvSpPr>
          <p:spPr bwMode="auto">
            <a:xfrm>
              <a:off x="6012160" y="4777196"/>
              <a:ext cx="36000" cy="36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vert="vert" wrap="none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en-US" sz="800" b="1" dirty="0">
                <a:latin typeface="+mn-ea"/>
                <a:ea typeface="+mn-ea"/>
              </a:endParaRPr>
            </a:p>
          </p:txBody>
        </p:sp>
        <p:sp>
          <p:nvSpPr>
            <p:cNvPr id="499" name="Rectangle 225"/>
            <p:cNvSpPr>
              <a:spLocks noChangeArrowheads="1"/>
            </p:cNvSpPr>
            <p:nvPr/>
          </p:nvSpPr>
          <p:spPr bwMode="auto">
            <a:xfrm>
              <a:off x="6014200" y="4556009"/>
              <a:ext cx="36000" cy="3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vert="vert" wrap="none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en-US" sz="800" b="1" dirty="0">
                <a:latin typeface="+mn-ea"/>
                <a:ea typeface="+mn-ea"/>
              </a:endParaRPr>
            </a:p>
          </p:txBody>
        </p:sp>
      </p:grpSp>
      <p:grpSp>
        <p:nvGrpSpPr>
          <p:cNvPr id="500" name="组合 499"/>
          <p:cNvGrpSpPr/>
          <p:nvPr/>
        </p:nvGrpSpPr>
        <p:grpSpPr>
          <a:xfrm>
            <a:off x="1332000" y="2133000"/>
            <a:ext cx="2591928" cy="1080104"/>
            <a:chOff x="467904" y="3933056"/>
            <a:chExt cx="2591928" cy="1080104"/>
          </a:xfrm>
        </p:grpSpPr>
        <p:sp>
          <p:nvSpPr>
            <p:cNvPr id="501" name="Rectangle 225"/>
            <p:cNvSpPr>
              <a:spLocks noChangeArrowheads="1"/>
            </p:cNvSpPr>
            <p:nvPr/>
          </p:nvSpPr>
          <p:spPr bwMode="auto">
            <a:xfrm>
              <a:off x="2195736" y="3933056"/>
              <a:ext cx="720000" cy="1008000"/>
            </a:xfrm>
            <a:prstGeom prst="rect">
              <a:avLst/>
            </a:prstGeom>
            <a:solidFill>
              <a:srgbClr val="CCECFF">
                <a:alpha val="7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" name="Rectangle 225"/>
            <p:cNvSpPr>
              <a:spLocks noChangeArrowheads="1"/>
            </p:cNvSpPr>
            <p:nvPr/>
          </p:nvSpPr>
          <p:spPr bwMode="auto">
            <a:xfrm>
              <a:off x="1042442" y="3933112"/>
              <a:ext cx="360000" cy="432000"/>
            </a:xfrm>
            <a:prstGeom prst="rect">
              <a:avLst/>
            </a:prstGeom>
            <a:solidFill>
              <a:srgbClr val="CCECFF">
                <a:alpha val="7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03" name="直接连接符 502"/>
            <p:cNvCxnSpPr/>
            <p:nvPr/>
          </p:nvCxnSpPr>
          <p:spPr bwMode="auto">
            <a:xfrm>
              <a:off x="899904" y="400506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04" name="直接连接符 503"/>
            <p:cNvCxnSpPr/>
            <p:nvPr/>
          </p:nvCxnSpPr>
          <p:spPr bwMode="auto">
            <a:xfrm>
              <a:off x="899904" y="4293096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05" name="直接连接符 504"/>
            <p:cNvCxnSpPr/>
            <p:nvPr/>
          </p:nvCxnSpPr>
          <p:spPr bwMode="auto">
            <a:xfrm>
              <a:off x="1403944" y="4006652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06" name="直接连接符 505"/>
            <p:cNvCxnSpPr/>
            <p:nvPr/>
          </p:nvCxnSpPr>
          <p:spPr bwMode="auto">
            <a:xfrm>
              <a:off x="1403944" y="429468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07" name="直接连接符 506"/>
            <p:cNvCxnSpPr/>
            <p:nvPr/>
          </p:nvCxnSpPr>
          <p:spPr bwMode="auto">
            <a:xfrm flipV="1">
              <a:off x="1042442" y="4007132"/>
              <a:ext cx="360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8" name="直接连接符 507"/>
            <p:cNvCxnSpPr/>
            <p:nvPr/>
          </p:nvCxnSpPr>
          <p:spPr bwMode="auto">
            <a:xfrm flipV="1">
              <a:off x="1042442" y="4294684"/>
              <a:ext cx="360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9" name="Text Box 258"/>
            <p:cNvSpPr txBox="1">
              <a:spLocks noChangeArrowheads="1"/>
            </p:cNvSpPr>
            <p:nvPr/>
          </p:nvSpPr>
          <p:spPr bwMode="auto">
            <a:xfrm>
              <a:off x="467904" y="4437080"/>
              <a:ext cx="1440000" cy="5760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b="1" dirty="0">
                  <a:latin typeface="宋体" panose="02010600030101010101" pitchFamily="2" charset="-122"/>
                </a:rPr>
                <a:t>2</a:t>
              </a:r>
              <a:r>
                <a:rPr lang="zh-CN" altLang="en-US" b="1" dirty="0">
                  <a:latin typeface="宋体" panose="02010600030101010101" pitchFamily="2" charset="-122"/>
                </a:rPr>
                <a:t>种功能</a:t>
              </a:r>
              <a:endParaRPr lang="en-US" altLang="zh-CN" b="1" dirty="0">
                <a:latin typeface="宋体" panose="02010600030101010101" pitchFamily="2" charset="-122"/>
              </a:endParaRPr>
            </a:p>
            <a:p>
              <a:pPr algn="ctr"/>
              <a:r>
                <a:rPr lang="en-US" altLang="zh-CN" sz="1600" b="1" dirty="0">
                  <a:latin typeface="宋体" panose="02010600030101010101" pitchFamily="2" charset="-122"/>
                </a:rPr>
                <a:t>(1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位控制信号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</a:p>
          </p:txBody>
        </p:sp>
        <p:cxnSp>
          <p:nvCxnSpPr>
            <p:cNvPr id="510" name="直接连接符 509"/>
            <p:cNvCxnSpPr/>
            <p:nvPr/>
          </p:nvCxnSpPr>
          <p:spPr bwMode="auto">
            <a:xfrm>
              <a:off x="1044152" y="4005070"/>
              <a:ext cx="360000" cy="28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1" name="直接连接符 510"/>
            <p:cNvCxnSpPr/>
            <p:nvPr/>
          </p:nvCxnSpPr>
          <p:spPr bwMode="auto">
            <a:xfrm flipV="1">
              <a:off x="1042442" y="4013524"/>
              <a:ext cx="360000" cy="28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2" name="Rectangle 225"/>
            <p:cNvSpPr>
              <a:spLocks noChangeArrowheads="1"/>
            </p:cNvSpPr>
            <p:nvPr/>
          </p:nvSpPr>
          <p:spPr bwMode="auto">
            <a:xfrm>
              <a:off x="2627792" y="4005064"/>
              <a:ext cx="216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vert" wrap="none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b="1" dirty="0">
                  <a:latin typeface="+mn-ea"/>
                  <a:ea typeface="+mn-ea"/>
                </a:rPr>
                <a:t>MUX</a:t>
              </a:r>
              <a:endParaRPr lang="zh-CN" altLang="en-US" sz="1200" b="1" dirty="0">
                <a:latin typeface="+mn-ea"/>
                <a:ea typeface="+mn-ea"/>
              </a:endParaRPr>
            </a:p>
          </p:txBody>
        </p:sp>
        <p:cxnSp>
          <p:nvCxnSpPr>
            <p:cNvPr id="513" name="直接连接符 512"/>
            <p:cNvCxnSpPr/>
            <p:nvPr/>
          </p:nvCxnSpPr>
          <p:spPr bwMode="auto">
            <a:xfrm>
              <a:off x="2339752" y="4077072"/>
              <a:ext cx="0" cy="72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4" name="直接连接符 513"/>
            <p:cNvCxnSpPr/>
            <p:nvPr/>
          </p:nvCxnSpPr>
          <p:spPr bwMode="auto">
            <a:xfrm>
              <a:off x="2195752" y="4221088"/>
              <a:ext cx="144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515" name="直接连接符 514"/>
            <p:cNvCxnSpPr/>
            <p:nvPr/>
          </p:nvCxnSpPr>
          <p:spPr bwMode="auto">
            <a:xfrm>
              <a:off x="2339752" y="4077072"/>
              <a:ext cx="29136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6" name="直接连接符 515"/>
            <p:cNvCxnSpPr/>
            <p:nvPr/>
          </p:nvCxnSpPr>
          <p:spPr bwMode="auto">
            <a:xfrm>
              <a:off x="2483768" y="4293096"/>
              <a:ext cx="144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sp>
          <p:nvSpPr>
            <p:cNvPr id="517" name="Rectangle 225"/>
            <p:cNvSpPr>
              <a:spLocks noChangeArrowheads="1"/>
            </p:cNvSpPr>
            <p:nvPr/>
          </p:nvSpPr>
          <p:spPr bwMode="auto">
            <a:xfrm>
              <a:off x="2633014" y="4277151"/>
              <a:ext cx="36000" cy="36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vert="vert" wrap="none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en-US" sz="800" b="1" dirty="0">
                <a:latin typeface="+mn-ea"/>
                <a:ea typeface="+mn-ea"/>
              </a:endParaRPr>
            </a:p>
          </p:txBody>
        </p:sp>
        <p:sp>
          <p:nvSpPr>
            <p:cNvPr id="518" name="Rectangle 225"/>
            <p:cNvSpPr>
              <a:spLocks noChangeArrowheads="1"/>
            </p:cNvSpPr>
            <p:nvPr/>
          </p:nvSpPr>
          <p:spPr bwMode="auto">
            <a:xfrm>
              <a:off x="2635054" y="4061127"/>
              <a:ext cx="36000" cy="3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vert="vert" wrap="none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en-US" sz="800" b="1" dirty="0">
                <a:latin typeface="+mn-ea"/>
                <a:ea typeface="+mn-ea"/>
              </a:endParaRPr>
            </a:p>
          </p:txBody>
        </p:sp>
        <p:cxnSp>
          <p:nvCxnSpPr>
            <p:cNvPr id="519" name="直接连接符 518"/>
            <p:cNvCxnSpPr/>
            <p:nvPr/>
          </p:nvCxnSpPr>
          <p:spPr bwMode="auto">
            <a:xfrm>
              <a:off x="1979712" y="4221088"/>
              <a:ext cx="21584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520" name="Rectangle 225"/>
            <p:cNvSpPr>
              <a:spLocks noChangeArrowheads="1"/>
            </p:cNvSpPr>
            <p:nvPr/>
          </p:nvSpPr>
          <p:spPr bwMode="auto">
            <a:xfrm>
              <a:off x="2627784" y="4509168"/>
              <a:ext cx="216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vert" wrap="none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b="1" dirty="0">
                  <a:latin typeface="+mn-ea"/>
                  <a:ea typeface="+mn-ea"/>
                </a:rPr>
                <a:t>MUX</a:t>
              </a:r>
              <a:endParaRPr lang="zh-CN" altLang="en-US" sz="1200" b="1" dirty="0">
                <a:latin typeface="+mn-ea"/>
                <a:ea typeface="+mn-ea"/>
              </a:endParaRPr>
            </a:p>
          </p:txBody>
        </p:sp>
        <p:cxnSp>
          <p:nvCxnSpPr>
            <p:cNvPr id="521" name="直接连接符 520"/>
            <p:cNvCxnSpPr/>
            <p:nvPr/>
          </p:nvCxnSpPr>
          <p:spPr bwMode="auto">
            <a:xfrm>
              <a:off x="2483768" y="4293096"/>
              <a:ext cx="1664" cy="43204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2" name="直接连接符 521"/>
            <p:cNvCxnSpPr/>
            <p:nvPr/>
          </p:nvCxnSpPr>
          <p:spPr bwMode="auto">
            <a:xfrm>
              <a:off x="1979712" y="4725144"/>
              <a:ext cx="21584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23" name="直接连接符 522"/>
            <p:cNvCxnSpPr/>
            <p:nvPr/>
          </p:nvCxnSpPr>
          <p:spPr bwMode="auto">
            <a:xfrm>
              <a:off x="2339752" y="4797152"/>
              <a:ext cx="29136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4" name="直接连接符 523"/>
            <p:cNvCxnSpPr/>
            <p:nvPr/>
          </p:nvCxnSpPr>
          <p:spPr bwMode="auto">
            <a:xfrm>
              <a:off x="2483768" y="4581128"/>
              <a:ext cx="14196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525" name="直接连接符 524"/>
            <p:cNvCxnSpPr/>
            <p:nvPr/>
          </p:nvCxnSpPr>
          <p:spPr bwMode="auto">
            <a:xfrm>
              <a:off x="2195736" y="4725144"/>
              <a:ext cx="289696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526" name="直接箭头连接符 525"/>
            <p:cNvCxnSpPr/>
            <p:nvPr/>
          </p:nvCxnSpPr>
          <p:spPr bwMode="auto">
            <a:xfrm flipV="1">
              <a:off x="2705014" y="4365104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527" name="直接箭头连接符 526"/>
            <p:cNvCxnSpPr/>
            <p:nvPr/>
          </p:nvCxnSpPr>
          <p:spPr bwMode="auto">
            <a:xfrm flipV="1">
              <a:off x="2705014" y="4869160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528" name="直接连接符 527"/>
            <p:cNvCxnSpPr/>
            <p:nvPr/>
          </p:nvCxnSpPr>
          <p:spPr bwMode="auto">
            <a:xfrm>
              <a:off x="2843984" y="4221088"/>
              <a:ext cx="21584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29" name="直接连接符 528"/>
            <p:cNvCxnSpPr/>
            <p:nvPr/>
          </p:nvCxnSpPr>
          <p:spPr bwMode="auto">
            <a:xfrm>
              <a:off x="2843984" y="4725144"/>
              <a:ext cx="21584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530" name="Rectangle 225"/>
            <p:cNvSpPr>
              <a:spLocks noChangeArrowheads="1"/>
            </p:cNvSpPr>
            <p:nvPr/>
          </p:nvSpPr>
          <p:spPr bwMode="auto">
            <a:xfrm>
              <a:off x="2627784" y="4777196"/>
              <a:ext cx="36000" cy="36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vert="vert" wrap="none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en-US" sz="800" b="1" dirty="0">
                <a:latin typeface="+mn-ea"/>
                <a:ea typeface="+mn-ea"/>
              </a:endParaRPr>
            </a:p>
          </p:txBody>
        </p:sp>
        <p:sp>
          <p:nvSpPr>
            <p:cNvPr id="531" name="Rectangle 225"/>
            <p:cNvSpPr>
              <a:spLocks noChangeArrowheads="1"/>
            </p:cNvSpPr>
            <p:nvPr/>
          </p:nvSpPr>
          <p:spPr bwMode="auto">
            <a:xfrm>
              <a:off x="2629824" y="4556009"/>
              <a:ext cx="36000" cy="3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vert="vert" wrap="none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en-US" sz="800" b="1" dirty="0">
                <a:latin typeface="+mn-ea"/>
                <a:ea typeface="+mn-ea"/>
              </a:endParaRPr>
            </a:p>
          </p:txBody>
        </p:sp>
      </p:grpSp>
      <p:sp>
        <p:nvSpPr>
          <p:cNvPr id="318" name="Text Box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156000" y="6168520"/>
            <a:ext cx="2592000" cy="288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18000" tIns="10800" rIns="18000" bIns="1080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思考②：</a:t>
            </a:r>
            <a:r>
              <a:rPr lang="en-US" altLang="zh-CN" b="1" dirty="0">
                <a:latin typeface="+mn-ea"/>
                <a:ea typeface="+mn-ea"/>
              </a:rPr>
              <a:t>IN</a:t>
            </a:r>
            <a:r>
              <a:rPr lang="zh-CN" altLang="en-US" b="1" dirty="0">
                <a:latin typeface="+mn-ea"/>
                <a:ea typeface="+mn-ea"/>
              </a:rPr>
              <a:t>的组成要素</a:t>
            </a:r>
            <a:r>
              <a:rPr lang="zh-CN" altLang="en-US" sz="1800" b="1" dirty="0">
                <a:latin typeface="+mn-ea"/>
                <a:ea typeface="+mn-ea"/>
              </a:rPr>
              <a:t>？ </a:t>
            </a:r>
            <a:endParaRPr lang="en-US" altLang="zh-CN" sz="1600" b="1" dirty="0">
              <a:latin typeface="+mn-ea"/>
              <a:ea typeface="+mn-ea"/>
            </a:endParaRPr>
          </a:p>
        </p:txBody>
      </p:sp>
      <p:sp>
        <p:nvSpPr>
          <p:cNvPr id="245" name="线形标注 2 31">
            <a:extLst>
              <a:ext uri="{FF2B5EF4-FFF2-40B4-BE49-F238E27FC236}">
                <a16:creationId xmlns:a16="http://schemas.microsoft.com/office/drawing/2014/main" id="{CA216439-E95D-4424-8C6B-76F98723F794}"/>
              </a:ext>
            </a:extLst>
          </p:cNvPr>
          <p:cNvSpPr/>
          <p:nvPr/>
        </p:nvSpPr>
        <p:spPr bwMode="auto">
          <a:xfrm>
            <a:off x="3276000" y="6056306"/>
            <a:ext cx="936000" cy="252694"/>
          </a:xfrm>
          <a:prstGeom prst="borderCallout2">
            <a:avLst>
              <a:gd name="adj1" fmla="val 56338"/>
              <a:gd name="adj2" fmla="val 99660"/>
              <a:gd name="adj3" fmla="val 58200"/>
              <a:gd name="adj4" fmla="val 119010"/>
              <a:gd name="adj5" fmla="val -118555"/>
              <a:gd name="adj6" fmla="val 155141"/>
            </a:avLst>
          </a:prstGeom>
          <a:noFill/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/>
          <a:lstStyle/>
          <a:p>
            <a:pPr algn="ctr">
              <a:lnSpc>
                <a:spcPct val="90000"/>
              </a:lnSpc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交换开关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46" name="Text Box 8">
            <a:extLst>
              <a:ext uri="{FF2B5EF4-FFF2-40B4-BE49-F238E27FC236}">
                <a16:creationId xmlns:a16="http://schemas.microsoft.com/office/drawing/2014/main" id="{A0A29E62-0BF3-410E-87CE-81BEC7D80404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912000" y="5020531"/>
            <a:ext cx="2052000" cy="612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18000" tIns="10800" rIns="18000" bIns="10800" anchor="ctr" anchorCtr="0">
            <a:noAutofit/>
          </a:bodyPr>
          <a:lstStyle/>
          <a:p>
            <a:pPr marL="265113" indent="-265113">
              <a:lnSpc>
                <a:spcPct val="9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思考①：</a:t>
            </a:r>
            <a:r>
              <a:rPr lang="zh-CN" altLang="en-US" b="1" dirty="0">
                <a:latin typeface="+mn-ea"/>
                <a:ea typeface="+mn-ea"/>
              </a:rPr>
              <a:t>例</a:t>
            </a:r>
            <a:r>
              <a:rPr lang="en-US" altLang="zh-CN" b="1" dirty="0">
                <a:latin typeface="+mn-ea"/>
                <a:ea typeface="+mn-ea"/>
              </a:rPr>
              <a:t>3</a:t>
            </a:r>
            <a:r>
              <a:rPr lang="zh-CN" altLang="en-US" b="1" dirty="0">
                <a:latin typeface="+mn-ea"/>
                <a:ea typeface="+mn-ea"/>
              </a:rPr>
              <a:t>可用</a:t>
            </a:r>
            <a:r>
              <a:rPr lang="zh-CN" altLang="en-US" b="1" u="sng" dirty="0">
                <a:latin typeface="+mn-ea"/>
                <a:ea typeface="+mn-ea"/>
              </a:rPr>
              <a:t>单级网络</a:t>
            </a:r>
            <a:r>
              <a:rPr lang="zh-CN" altLang="en-US" b="1" dirty="0">
                <a:latin typeface="+mn-ea"/>
                <a:ea typeface="+mn-ea"/>
              </a:rPr>
              <a:t>实现吗</a:t>
            </a:r>
            <a:r>
              <a:rPr lang="zh-CN" altLang="en-US" sz="1800" b="1" dirty="0">
                <a:latin typeface="+mn-ea"/>
                <a:ea typeface="+mn-ea"/>
              </a:rPr>
              <a:t>？ </a:t>
            </a:r>
            <a:endParaRPr lang="en-US" altLang="zh-CN" sz="1600" b="1" dirty="0"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0E4B6A-B30A-CCBD-B305-3DF62073E2A9}"/>
              </a:ext>
            </a:extLst>
          </p:cNvPr>
          <p:cNvSpPr txBox="1"/>
          <p:nvPr/>
        </p:nvSpPr>
        <p:spPr>
          <a:xfrm>
            <a:off x="170866" y="6553233"/>
            <a:ext cx="71462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0" dirty="0">
                <a:latin typeface="宋体" panose="02010600030101010101" pitchFamily="2" charset="-122"/>
              </a:rPr>
              <a:t>思考</a:t>
            </a:r>
            <a:r>
              <a:rPr lang="zh-CN" altLang="en-US" sz="1400" b="0" dirty="0">
                <a:latin typeface="+mn-ea"/>
                <a:ea typeface="+mn-ea"/>
              </a:rPr>
              <a:t>①：单级，多次互连</a:t>
            </a:r>
            <a:r>
              <a:rPr lang="en-US" altLang="zh-CN" sz="1400" b="0" dirty="0">
                <a:latin typeface="+mn-ea"/>
                <a:ea typeface="+mn-ea"/>
              </a:rPr>
              <a:t>+</a:t>
            </a:r>
            <a:r>
              <a:rPr lang="zh-CN" altLang="en-US" sz="1400" b="0" dirty="0">
                <a:latin typeface="+mn-ea"/>
                <a:ea typeface="+mn-ea"/>
              </a:rPr>
              <a:t>转发   </a:t>
            </a:r>
            <a:r>
              <a:rPr lang="zh-CN" altLang="en-US" sz="1400" b="0" dirty="0">
                <a:latin typeface="宋体" panose="02010600030101010101" pitchFamily="2" charset="-122"/>
              </a:rPr>
              <a:t>思考②：开关</a:t>
            </a:r>
            <a:r>
              <a:rPr lang="en-US" altLang="zh-CN" sz="1400" b="0" dirty="0">
                <a:latin typeface="宋体" panose="02010600030101010101" pitchFamily="2" charset="-122"/>
              </a:rPr>
              <a:t>+</a:t>
            </a:r>
            <a:r>
              <a:rPr lang="zh-CN" altLang="en-US" sz="1400" b="0" dirty="0">
                <a:latin typeface="宋体" panose="02010600030101010101" pitchFamily="2" charset="-122"/>
              </a:rPr>
              <a:t>拓扑结构</a:t>
            </a:r>
            <a:r>
              <a:rPr lang="en-US" altLang="zh-CN" sz="1400" b="0" dirty="0">
                <a:latin typeface="宋体" panose="02010600030101010101" pitchFamily="2" charset="-122"/>
              </a:rPr>
              <a:t>+</a:t>
            </a:r>
            <a:r>
              <a:rPr lang="zh-CN" altLang="en-US" sz="1400" b="0" dirty="0">
                <a:latin typeface="宋体" panose="02010600030101010101" pitchFamily="2" charset="-122"/>
              </a:rPr>
              <a:t>控制方式</a:t>
            </a:r>
            <a:r>
              <a:rPr lang="en-US" altLang="zh-CN" sz="1400" b="0" dirty="0">
                <a:latin typeface="宋体" panose="02010600030101010101" pitchFamily="2" charset="-122"/>
              </a:rPr>
              <a:t>(</a:t>
            </a:r>
            <a:r>
              <a:rPr lang="zh-CN" altLang="en-US" sz="1400" b="0" dirty="0">
                <a:latin typeface="宋体" panose="02010600030101010101" pitchFamily="2" charset="-122"/>
              </a:rPr>
              <a:t>开关控制时间</a:t>
            </a:r>
            <a:r>
              <a:rPr lang="en-US" altLang="zh-CN" sz="1400" b="0" dirty="0">
                <a:latin typeface="宋体" panose="02010600030101010101" pitchFamily="2" charset="-122"/>
              </a:rPr>
              <a:t>) 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420" grpId="0" bldLvl="0" animBg="1"/>
      <p:bldP spid="318" grpId="0" bldLvl="0" animBg="1"/>
      <p:bldP spid="245" grpId="0" bldLvl="0" animBg="1"/>
      <p:bldP spid="24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8</a:t>
            </a:fld>
            <a:endParaRPr lang="en-US" altLang="zh-C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95386" y="313492"/>
            <a:ext cx="69342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</a:rPr>
              <a:t>第</a:t>
            </a:r>
            <a:r>
              <a:rPr lang="en-US" altLang="zh-CN" sz="2800" b="1" dirty="0"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</a:rPr>
              <a:t>节  互连网络的结构参数和性能指标</a:t>
            </a:r>
          </a:p>
        </p:txBody>
      </p:sp>
      <p:sp>
        <p:nvSpPr>
          <p:cNvPr id="5" name="Text Box 526"/>
          <p:cNvSpPr txBox="1">
            <a:spLocks noChangeArrowheads="1"/>
          </p:cNvSpPr>
          <p:nvPr/>
        </p:nvSpPr>
        <p:spPr bwMode="auto">
          <a:xfrm>
            <a:off x="179512" y="837000"/>
            <a:ext cx="8785225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200" b="1" u="none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200" b="1" u="none" dirty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200" b="1" u="none" dirty="0">
                <a:latin typeface="+mn-ea"/>
                <a:ea typeface="+mn-ea"/>
              </a:rPr>
              <a:t>结构参数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性能指标</a:t>
            </a:r>
            <a:endParaRPr lang="en-US" altLang="zh-CN" sz="2200" b="1" u="none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9511" y="1340768"/>
            <a:ext cx="3456385" cy="41722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、互连网络</a:t>
            </a:r>
            <a:r>
              <a:rPr lang="zh-CN" altLang="en-US" sz="2400" b="1" dirty="0">
                <a:solidFill>
                  <a:srgbClr val="FF3399"/>
                </a:solidFill>
                <a:latin typeface="+mn-ea"/>
              </a:rPr>
              <a:t>的结构参数</a:t>
            </a:r>
            <a:endParaRPr lang="en-US" altLang="zh-CN" sz="2400" b="1" dirty="0">
              <a:solidFill>
                <a:srgbClr val="FF3399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</a:rPr>
              <a:t>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</a:rPr>
              <a:t>网络拓扑的表示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>
              <a:lnSpc>
                <a:spcPct val="105000"/>
              </a:lnSpc>
            </a:pPr>
            <a:endParaRPr lang="en-US" altLang="zh-CN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</a:rPr>
              <a:t>*网络规模</a:t>
            </a:r>
            <a:r>
              <a:rPr lang="en-US" altLang="zh-CN" sz="2200" b="1" dirty="0">
                <a:solidFill>
                  <a:srgbClr val="C00000"/>
                </a:solidFill>
                <a:latin typeface="+mn-ea"/>
              </a:rPr>
              <a:t>N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</a:rPr>
              <a:t>：</a:t>
            </a:r>
            <a:endParaRPr lang="en-US" altLang="zh-CN" sz="2200" b="1" dirty="0">
              <a:solidFill>
                <a:srgbClr val="C00000"/>
              </a:solidFill>
              <a:latin typeface="+mn-ea"/>
            </a:endParaRPr>
          </a:p>
          <a:p>
            <a:pPr marL="1349375" indent="-1349375"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sz="2200" b="1" spc="800" dirty="0">
                <a:solidFill>
                  <a:srgbClr val="C00000"/>
                </a:solidFill>
                <a:latin typeface="宋体" panose="02010600030101010101" pitchFamily="2" charset="-122"/>
              </a:rPr>
              <a:t>节点度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d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1349375" indent="-1349375"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sz="2200" b="1" spc="300" dirty="0">
                <a:solidFill>
                  <a:srgbClr val="C00000"/>
                </a:solidFill>
                <a:latin typeface="宋体" panose="02010600030101010101" pitchFamily="2" charset="-122"/>
              </a:rPr>
              <a:t>节点距离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1349375" indent="-1349375"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*网络直径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D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1349375" indent="-1349375"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*等分宽度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b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1349375" indent="-1349375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1349375" indent="-1349375"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sz="2200" b="1" spc="800" dirty="0">
                <a:solidFill>
                  <a:srgbClr val="C00000"/>
                </a:solidFill>
                <a:latin typeface="宋体" panose="02010600030101010101" pitchFamily="2" charset="-122"/>
              </a:rPr>
              <a:t>对称性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80000" y="1794882"/>
            <a:ext cx="7056656" cy="39580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</a:t>
            </a:r>
            <a:r>
              <a:rPr lang="en-US" altLang="zh-CN" sz="2200" b="1" dirty="0">
                <a:latin typeface="宋体" panose="02010600030101010101" pitchFamily="2" charset="-122"/>
              </a:rPr>
              <a:t>  </a:t>
            </a:r>
            <a:r>
              <a:rPr lang="zh-CN" altLang="en-US" sz="2200" b="1" dirty="0">
                <a:latin typeface="宋体" panose="02010600030101010101" pitchFamily="2" charset="-122"/>
              </a:rPr>
              <a:t>图＝节点＋边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有向</a:t>
            </a:r>
            <a:r>
              <a:rPr lang="en-US" altLang="zh-CN" sz="1600" b="1" dirty="0">
                <a:latin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</a:rPr>
              <a:t>无向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            </a:t>
            </a:r>
            <a:r>
              <a:rPr lang="zh-CN" altLang="en-US" dirty="0">
                <a:latin typeface="宋体" panose="02010600030101010101" pitchFamily="2" charset="-122"/>
              </a:rPr>
              <a:t>└</a:t>
            </a:r>
            <a:r>
              <a:rPr lang="zh-CN" altLang="en-US" b="1" dirty="0">
                <a:latin typeface="宋体" panose="02010600030101010101" pitchFamily="2" charset="-122"/>
              </a:rPr>
              <a:t>←悬空边为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端口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节点个数  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本例</a:t>
            </a:r>
            <a:r>
              <a:rPr lang="en-US" altLang="zh-CN" b="1" dirty="0">
                <a:latin typeface="宋体" panose="02010600030101010101" pitchFamily="2" charset="-122"/>
              </a:rPr>
              <a:t>N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64) 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节点所连接边数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节点间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的</a:t>
            </a:r>
            <a:r>
              <a:rPr lang="zh-CN" altLang="en-US" sz="2200" b="1" u="sng" dirty="0">
                <a:latin typeface="宋体" panose="02010600030101010101" pitchFamily="2" charset="-122"/>
              </a:rPr>
              <a:t>最大值</a:t>
            </a:r>
            <a:r>
              <a:rPr lang="zh-CN" altLang="en-US" b="1" dirty="0">
                <a:latin typeface="宋体" panose="02010600030101010101" pitchFamily="2" charset="-122"/>
              </a:rPr>
              <a:t>  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本例</a:t>
            </a:r>
            <a:r>
              <a:rPr lang="en-US" altLang="zh-CN" b="1" dirty="0">
                <a:latin typeface="宋体" panose="02010600030101010101" pitchFamily="2" charset="-122"/>
              </a:rPr>
              <a:t>d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4) 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任意两个节点间的边数的</a:t>
            </a:r>
            <a:r>
              <a:rPr lang="zh-CN" altLang="en-US" sz="2200" b="1" u="sng" dirty="0">
                <a:latin typeface="宋体" panose="02010600030101010101" pitchFamily="2" charset="-122"/>
              </a:rPr>
              <a:t>最小值</a:t>
            </a:r>
            <a:r>
              <a:rPr lang="zh-CN" altLang="en-US" sz="2200" b="1" dirty="0">
                <a:latin typeface="宋体" panose="02010600030101010101" pitchFamily="2" charset="-122"/>
              </a:rPr>
              <a:t>  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本例＝</a:t>
            </a:r>
            <a:r>
              <a:rPr lang="en-US" altLang="zh-CN" b="1" dirty="0">
                <a:latin typeface="宋体" panose="02010600030101010101" pitchFamily="2" charset="-122"/>
              </a:rPr>
              <a:t>1) 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任意两个节点间的边数的</a:t>
            </a:r>
            <a:r>
              <a:rPr lang="zh-CN" altLang="en-US" sz="2200" b="1" u="sng" dirty="0">
                <a:latin typeface="宋体" panose="02010600030101010101" pitchFamily="2" charset="-122"/>
              </a:rPr>
              <a:t>最大值</a:t>
            </a:r>
            <a:r>
              <a:rPr lang="zh-CN" altLang="en-US" sz="2200" b="1" dirty="0">
                <a:latin typeface="宋体" panose="02010600030101010101" pitchFamily="2" charset="-122"/>
              </a:rPr>
              <a:t>  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本例</a:t>
            </a:r>
            <a:r>
              <a:rPr lang="en-US" altLang="zh-CN" b="1" dirty="0">
                <a:latin typeface="宋体" panose="02010600030101010101" pitchFamily="2" charset="-122"/>
              </a:rPr>
              <a:t>D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8) 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marL="447675" indent="-447675"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IN</a:t>
            </a:r>
            <a:r>
              <a:rPr lang="zh-CN" altLang="en-US" sz="2200" b="1" dirty="0">
                <a:latin typeface="宋体" panose="02010600030101010101" pitchFamily="2" charset="-122"/>
              </a:rPr>
              <a:t>切成</a:t>
            </a:r>
            <a:r>
              <a:rPr lang="en-US" altLang="zh-CN" sz="2200" b="1" dirty="0">
                <a:latin typeface="宋体" panose="02010600030101010101" pitchFamily="2" charset="-122"/>
              </a:rPr>
              <a:t>2</a:t>
            </a:r>
            <a:r>
              <a:rPr lang="zh-CN" altLang="en-US" sz="2200" b="1" dirty="0">
                <a:latin typeface="宋体" panose="02010600030101010101" pitchFamily="2" charset="-122"/>
              </a:rPr>
              <a:t>个子网</a:t>
            </a:r>
            <a:r>
              <a:rPr lang="en-US" altLang="zh-CN" sz="2200" b="1" dirty="0">
                <a:latin typeface="宋体" panose="02010600030101010101" pitchFamily="2" charset="-122"/>
              </a:rPr>
              <a:t>(N/2)</a:t>
            </a:r>
            <a:r>
              <a:rPr lang="zh-CN" altLang="en-US" sz="2200" b="1" dirty="0">
                <a:latin typeface="宋体" panose="02010600030101010101" pitchFamily="2" charset="-122"/>
              </a:rPr>
              <a:t>的各种切法中，切口边数的</a:t>
            </a:r>
            <a:r>
              <a:rPr lang="zh-CN" altLang="en-US" sz="2200" b="1" u="sng" dirty="0">
                <a:latin typeface="宋体" panose="02010600030101010101" pitchFamily="2" charset="-122"/>
              </a:rPr>
              <a:t>最小值</a:t>
            </a:r>
            <a:r>
              <a:rPr lang="en-US" altLang="zh-CN" sz="2200" b="1" dirty="0">
                <a:latin typeface="宋体" panose="02010600030101010101" pitchFamily="2" charset="-122"/>
              </a:rPr>
              <a:t>  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本例</a:t>
            </a:r>
            <a:r>
              <a:rPr lang="en-US" altLang="zh-CN" b="1" dirty="0">
                <a:latin typeface="宋体" panose="02010600030101010101" pitchFamily="2" charset="-122"/>
              </a:rPr>
              <a:t>b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16)           </a:t>
            </a:r>
            <a:r>
              <a:rPr lang="zh-CN" altLang="en-US" b="1" dirty="0">
                <a:latin typeface="宋体" panose="02010600030101010101" pitchFamily="2" charset="-122"/>
              </a:rPr>
              <a:t>←反映</a:t>
            </a:r>
            <a:r>
              <a:rPr lang="zh-CN" altLang="en-US" b="1" u="sng" dirty="0">
                <a:latin typeface="宋体" panose="02010600030101010101" pitchFamily="2" charset="-122"/>
              </a:rPr>
              <a:t>任意互连</a:t>
            </a:r>
            <a:r>
              <a:rPr lang="zh-CN" altLang="en-US" b="1" dirty="0">
                <a:latin typeface="宋体" panose="02010600030101010101" pitchFamily="2" charset="-122"/>
              </a:rPr>
              <a:t>时的最大流量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1349375" indent="-1349375"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从任意节点看，拓扑结构是否相同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(</a:t>
            </a:r>
            <a:r>
              <a:rPr lang="zh-CN" altLang="en-US" b="1" dirty="0">
                <a:latin typeface="宋体" panose="02010600030101010101" pitchFamily="2" charset="-122"/>
              </a:rPr>
              <a:t>本例＝对称网络</a:t>
            </a:r>
            <a:r>
              <a:rPr lang="en-US" altLang="zh-CN" b="1" dirty="0">
                <a:latin typeface="宋体" panose="02010600030101010101" pitchFamily="2" charset="-122"/>
              </a:rPr>
              <a:t>)      </a:t>
            </a:r>
            <a:r>
              <a:rPr lang="zh-CN" altLang="en-US" b="1" dirty="0">
                <a:latin typeface="宋体" panose="02010600030101010101" pitchFamily="2" charset="-122"/>
              </a:rPr>
              <a:t>←对称网络易</a:t>
            </a:r>
            <a:r>
              <a:rPr lang="zh-CN" altLang="en-US" b="1" u="sng" dirty="0">
                <a:latin typeface="宋体" panose="02010600030101010101" pitchFamily="2" charset="-122"/>
              </a:rPr>
              <a:t>实现</a:t>
            </a:r>
            <a:r>
              <a:rPr lang="en-US" altLang="zh-CN" b="1" u="sng" dirty="0">
                <a:latin typeface="宋体" panose="02010600030101010101" pitchFamily="2" charset="-122"/>
              </a:rPr>
              <a:t>/</a:t>
            </a:r>
            <a:r>
              <a:rPr lang="zh-CN" altLang="en-US" b="1" u="sng" dirty="0">
                <a:latin typeface="宋体" panose="02010600030101010101" pitchFamily="2" charset="-122"/>
              </a:rPr>
              <a:t>编程</a:t>
            </a:r>
            <a:endParaRPr lang="en-US" altLang="zh-CN" b="1" u="sng" dirty="0">
              <a:latin typeface="宋体" panose="02010600030101010101" pitchFamily="2" charset="-122"/>
            </a:endParaRPr>
          </a:p>
        </p:txBody>
      </p:sp>
      <p:grpSp>
        <p:nvGrpSpPr>
          <p:cNvPr id="160" name="组合 159"/>
          <p:cNvGrpSpPr/>
          <p:nvPr/>
        </p:nvGrpSpPr>
        <p:grpSpPr>
          <a:xfrm>
            <a:off x="6732000" y="1484848"/>
            <a:ext cx="2088248" cy="1368152"/>
            <a:chOff x="4067944" y="1124744"/>
            <a:chExt cx="2088248" cy="1368152"/>
          </a:xfrm>
        </p:grpSpPr>
        <p:sp>
          <p:nvSpPr>
            <p:cNvPr id="161" name="Text Box 178"/>
            <p:cNvSpPr txBox="1">
              <a:spLocks noChangeArrowheads="1"/>
            </p:cNvSpPr>
            <p:nvPr/>
          </p:nvSpPr>
          <p:spPr bwMode="auto">
            <a:xfrm>
              <a:off x="4283968" y="1195612"/>
              <a:ext cx="216000" cy="144000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5875">
              <a:solidFill>
                <a:srgbClr val="990099"/>
              </a:solidFill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latin typeface="+mn-ea"/>
                  <a:ea typeface="+mn-ea"/>
                </a:rPr>
                <a:t>0</a:t>
              </a:r>
              <a:endParaRPr lang="en-US" altLang="zh-CN" sz="1200" b="1" baseline="-16000" dirty="0">
                <a:latin typeface="+mn-ea"/>
                <a:ea typeface="+mn-ea"/>
              </a:endParaRPr>
            </a:p>
          </p:txBody>
        </p:sp>
        <p:sp>
          <p:nvSpPr>
            <p:cNvPr id="162" name="Text Box 179"/>
            <p:cNvSpPr txBox="1">
              <a:spLocks noChangeArrowheads="1"/>
            </p:cNvSpPr>
            <p:nvPr/>
          </p:nvSpPr>
          <p:spPr bwMode="auto">
            <a:xfrm>
              <a:off x="4788056" y="1195612"/>
              <a:ext cx="216000" cy="144000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5875">
              <a:solidFill>
                <a:srgbClr val="990099"/>
              </a:solidFill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latin typeface="+mn-ea"/>
                  <a:ea typeface="+mn-ea"/>
                </a:rPr>
                <a:t>1</a:t>
              </a:r>
              <a:endParaRPr lang="en-US" altLang="zh-CN" sz="1200" b="1" baseline="-16000" dirty="0">
                <a:latin typeface="+mn-ea"/>
                <a:ea typeface="+mn-ea"/>
              </a:endParaRPr>
            </a:p>
          </p:txBody>
        </p:sp>
        <p:sp>
          <p:nvSpPr>
            <p:cNvPr id="163" name="Text Box 180"/>
            <p:cNvSpPr txBox="1">
              <a:spLocks noChangeArrowheads="1"/>
            </p:cNvSpPr>
            <p:nvPr/>
          </p:nvSpPr>
          <p:spPr bwMode="auto">
            <a:xfrm>
              <a:off x="5724144" y="1196752"/>
              <a:ext cx="216000" cy="144000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5875">
              <a:solidFill>
                <a:srgbClr val="990099"/>
              </a:solidFill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latin typeface="+mn-ea"/>
                  <a:ea typeface="+mn-ea"/>
                </a:rPr>
                <a:t>7</a:t>
              </a:r>
              <a:endParaRPr lang="en-US" altLang="zh-CN" sz="1200" b="1" baseline="-16000" dirty="0">
                <a:latin typeface="+mn-ea"/>
                <a:ea typeface="+mn-ea"/>
              </a:endParaRPr>
            </a:p>
          </p:txBody>
        </p:sp>
        <p:sp>
          <p:nvSpPr>
            <p:cNvPr id="164" name="Text Box 183"/>
            <p:cNvSpPr txBox="1">
              <a:spLocks noChangeArrowheads="1"/>
            </p:cNvSpPr>
            <p:nvPr/>
          </p:nvSpPr>
          <p:spPr bwMode="auto">
            <a:xfrm>
              <a:off x="5292080" y="1196752"/>
              <a:ext cx="216000" cy="144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  <a:endParaRPr lang="en-US" altLang="zh-CN" sz="1600" b="1" baseline="-16000" dirty="0">
                <a:latin typeface="+mn-ea"/>
                <a:ea typeface="+mn-ea"/>
              </a:endParaRPr>
            </a:p>
          </p:txBody>
        </p:sp>
        <p:cxnSp>
          <p:nvCxnSpPr>
            <p:cNvPr id="165" name="直接连接符 164"/>
            <p:cNvCxnSpPr/>
            <p:nvPr/>
          </p:nvCxnSpPr>
          <p:spPr bwMode="auto">
            <a:xfrm>
              <a:off x="4427984" y="1124744"/>
              <a:ext cx="216064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6" name="直接连接符 165"/>
            <p:cNvCxnSpPr/>
            <p:nvPr/>
          </p:nvCxnSpPr>
          <p:spPr bwMode="auto">
            <a:xfrm flipH="1">
              <a:off x="4642420" y="1124744"/>
              <a:ext cx="1588" cy="136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直接连接符 322"/>
            <p:cNvCxnSpPr/>
            <p:nvPr/>
          </p:nvCxnSpPr>
          <p:spPr bwMode="auto">
            <a:xfrm flipV="1">
              <a:off x="4427984" y="1124744"/>
              <a:ext cx="0" cy="7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8" name="Text Box 178"/>
            <p:cNvSpPr txBox="1">
              <a:spLocks noChangeArrowheads="1"/>
            </p:cNvSpPr>
            <p:nvPr/>
          </p:nvSpPr>
          <p:spPr bwMode="auto">
            <a:xfrm>
              <a:off x="4283968" y="1556792"/>
              <a:ext cx="216000" cy="144000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5875">
              <a:solidFill>
                <a:srgbClr val="990099"/>
              </a:solidFill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latin typeface="+mn-ea"/>
                  <a:ea typeface="+mn-ea"/>
                </a:rPr>
                <a:t>8</a:t>
              </a:r>
              <a:endParaRPr lang="en-US" altLang="zh-CN" sz="1200" b="1" baseline="-16000" dirty="0">
                <a:latin typeface="+mn-ea"/>
                <a:ea typeface="+mn-ea"/>
              </a:endParaRPr>
            </a:p>
          </p:txBody>
        </p:sp>
        <p:sp>
          <p:nvSpPr>
            <p:cNvPr id="169" name="Text Box 179"/>
            <p:cNvSpPr txBox="1">
              <a:spLocks noChangeArrowheads="1"/>
            </p:cNvSpPr>
            <p:nvPr/>
          </p:nvSpPr>
          <p:spPr bwMode="auto">
            <a:xfrm>
              <a:off x="4788056" y="1556792"/>
              <a:ext cx="216000" cy="144000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5875">
              <a:solidFill>
                <a:srgbClr val="990099"/>
              </a:solidFill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latin typeface="+mn-ea"/>
                  <a:ea typeface="+mn-ea"/>
                </a:rPr>
                <a:t>9</a:t>
              </a:r>
              <a:endParaRPr lang="en-US" altLang="zh-CN" sz="1200" b="1" baseline="-16000" dirty="0">
                <a:latin typeface="+mn-ea"/>
                <a:ea typeface="+mn-ea"/>
              </a:endParaRPr>
            </a:p>
          </p:txBody>
        </p:sp>
        <p:sp>
          <p:nvSpPr>
            <p:cNvPr id="170" name="Text Box 180"/>
            <p:cNvSpPr txBox="1">
              <a:spLocks noChangeArrowheads="1"/>
            </p:cNvSpPr>
            <p:nvPr/>
          </p:nvSpPr>
          <p:spPr bwMode="auto">
            <a:xfrm>
              <a:off x="5724144" y="1556792"/>
              <a:ext cx="216000" cy="144000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5875">
              <a:solidFill>
                <a:srgbClr val="990099"/>
              </a:solidFill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latin typeface="+mn-ea"/>
                  <a:ea typeface="+mn-ea"/>
                </a:rPr>
                <a:t>15</a:t>
              </a:r>
              <a:endParaRPr lang="en-US" altLang="zh-CN" sz="1200" b="1" baseline="-16000" dirty="0">
                <a:latin typeface="+mn-ea"/>
                <a:ea typeface="+mn-ea"/>
              </a:endParaRPr>
            </a:p>
          </p:txBody>
        </p:sp>
        <p:sp>
          <p:nvSpPr>
            <p:cNvPr id="171" name="Text Box 183"/>
            <p:cNvSpPr txBox="1">
              <a:spLocks noChangeArrowheads="1"/>
            </p:cNvSpPr>
            <p:nvPr/>
          </p:nvSpPr>
          <p:spPr bwMode="auto">
            <a:xfrm>
              <a:off x="5292080" y="1556808"/>
              <a:ext cx="216000" cy="144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  <a:endParaRPr lang="en-US" altLang="zh-CN" sz="1600" b="1" baseline="-16000" dirty="0">
                <a:latin typeface="+mn-ea"/>
                <a:ea typeface="+mn-ea"/>
              </a:endParaRPr>
            </a:p>
          </p:txBody>
        </p:sp>
        <p:cxnSp>
          <p:nvCxnSpPr>
            <p:cNvPr id="172" name="直接连接符 171"/>
            <p:cNvCxnSpPr/>
            <p:nvPr/>
          </p:nvCxnSpPr>
          <p:spPr bwMode="auto">
            <a:xfrm>
              <a:off x="4427984" y="1349086"/>
              <a:ext cx="0" cy="21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3" name="直接连接符 172"/>
            <p:cNvCxnSpPr/>
            <p:nvPr/>
          </p:nvCxnSpPr>
          <p:spPr bwMode="auto">
            <a:xfrm>
              <a:off x="4932040" y="1340768"/>
              <a:ext cx="0" cy="21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4" name="Text Box 183"/>
            <p:cNvSpPr txBox="1">
              <a:spLocks noChangeArrowheads="1"/>
            </p:cNvSpPr>
            <p:nvPr/>
          </p:nvSpPr>
          <p:spPr bwMode="auto">
            <a:xfrm>
              <a:off x="4283968" y="1844824"/>
              <a:ext cx="216000" cy="144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  <a:endParaRPr lang="en-US" altLang="zh-CN" sz="1600" b="1" baseline="-16000" dirty="0">
                <a:latin typeface="+mn-ea"/>
                <a:ea typeface="+mn-ea"/>
              </a:endParaRPr>
            </a:p>
          </p:txBody>
        </p:sp>
        <p:sp>
          <p:nvSpPr>
            <p:cNvPr id="175" name="Text Box 183"/>
            <p:cNvSpPr txBox="1">
              <a:spLocks noChangeArrowheads="1"/>
            </p:cNvSpPr>
            <p:nvPr/>
          </p:nvSpPr>
          <p:spPr bwMode="auto">
            <a:xfrm>
              <a:off x="4788024" y="1844824"/>
              <a:ext cx="216000" cy="144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  <a:endParaRPr lang="en-US" altLang="zh-CN" sz="1600" b="1" baseline="-16000" dirty="0">
                <a:latin typeface="+mn-ea"/>
                <a:ea typeface="+mn-ea"/>
              </a:endParaRPr>
            </a:p>
          </p:txBody>
        </p:sp>
        <p:sp>
          <p:nvSpPr>
            <p:cNvPr id="176" name="Text Box 183"/>
            <p:cNvSpPr txBox="1">
              <a:spLocks noChangeArrowheads="1"/>
            </p:cNvSpPr>
            <p:nvPr/>
          </p:nvSpPr>
          <p:spPr bwMode="auto">
            <a:xfrm>
              <a:off x="5724128" y="1844824"/>
              <a:ext cx="216000" cy="144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  <a:endParaRPr lang="en-US" altLang="zh-CN" sz="1600" b="1" baseline="-16000" dirty="0">
                <a:latin typeface="+mn-ea"/>
                <a:ea typeface="+mn-ea"/>
              </a:endParaRPr>
            </a:p>
          </p:txBody>
        </p:sp>
        <p:sp>
          <p:nvSpPr>
            <p:cNvPr id="177" name="Text Box 178"/>
            <p:cNvSpPr txBox="1">
              <a:spLocks noChangeArrowheads="1"/>
            </p:cNvSpPr>
            <p:nvPr/>
          </p:nvSpPr>
          <p:spPr bwMode="auto">
            <a:xfrm>
              <a:off x="4283968" y="2204864"/>
              <a:ext cx="216000" cy="144000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5875">
              <a:solidFill>
                <a:srgbClr val="990099"/>
              </a:solidFill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latin typeface="+mn-ea"/>
                  <a:ea typeface="+mn-ea"/>
                </a:rPr>
                <a:t>56</a:t>
              </a:r>
              <a:endParaRPr lang="en-US" altLang="zh-CN" sz="1200" b="1" baseline="-16000" dirty="0">
                <a:latin typeface="+mn-ea"/>
                <a:ea typeface="+mn-ea"/>
              </a:endParaRPr>
            </a:p>
          </p:txBody>
        </p:sp>
        <p:sp>
          <p:nvSpPr>
            <p:cNvPr id="178" name="Text Box 179"/>
            <p:cNvSpPr txBox="1">
              <a:spLocks noChangeArrowheads="1"/>
            </p:cNvSpPr>
            <p:nvPr/>
          </p:nvSpPr>
          <p:spPr bwMode="auto">
            <a:xfrm>
              <a:off x="4788056" y="2204864"/>
              <a:ext cx="216000" cy="144000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5875">
              <a:solidFill>
                <a:srgbClr val="990099"/>
              </a:solidFill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latin typeface="+mn-ea"/>
                  <a:ea typeface="+mn-ea"/>
                </a:rPr>
                <a:t>57</a:t>
              </a:r>
              <a:endParaRPr lang="en-US" altLang="zh-CN" sz="1200" b="1" baseline="-16000" dirty="0">
                <a:latin typeface="+mn-ea"/>
                <a:ea typeface="+mn-ea"/>
              </a:endParaRPr>
            </a:p>
          </p:txBody>
        </p:sp>
        <p:sp>
          <p:nvSpPr>
            <p:cNvPr id="179" name="Text Box 180"/>
            <p:cNvSpPr txBox="1">
              <a:spLocks noChangeArrowheads="1"/>
            </p:cNvSpPr>
            <p:nvPr/>
          </p:nvSpPr>
          <p:spPr bwMode="auto">
            <a:xfrm>
              <a:off x="5724144" y="2204864"/>
              <a:ext cx="216000" cy="144000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5875">
              <a:solidFill>
                <a:srgbClr val="990099"/>
              </a:solidFill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latin typeface="+mn-ea"/>
                  <a:ea typeface="+mn-ea"/>
                </a:rPr>
                <a:t>63</a:t>
              </a:r>
              <a:endParaRPr lang="en-US" altLang="zh-CN" sz="1200" b="1" baseline="-16000" dirty="0">
                <a:latin typeface="+mn-ea"/>
                <a:ea typeface="+mn-ea"/>
              </a:endParaRPr>
            </a:p>
          </p:txBody>
        </p:sp>
        <p:cxnSp>
          <p:nvCxnSpPr>
            <p:cNvPr id="180" name="直接连接符 350"/>
            <p:cNvCxnSpPr/>
            <p:nvPr/>
          </p:nvCxnSpPr>
          <p:spPr bwMode="auto">
            <a:xfrm>
              <a:off x="4067944" y="2420888"/>
              <a:ext cx="2088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1" name="Text Box 183"/>
            <p:cNvSpPr txBox="1">
              <a:spLocks noChangeArrowheads="1"/>
            </p:cNvSpPr>
            <p:nvPr/>
          </p:nvSpPr>
          <p:spPr bwMode="auto">
            <a:xfrm>
              <a:off x="5292080" y="2204880"/>
              <a:ext cx="216000" cy="144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  <a:endParaRPr lang="en-US" altLang="zh-CN" sz="1600" b="1" baseline="-16000" dirty="0">
                <a:latin typeface="+mn-ea"/>
                <a:ea typeface="+mn-ea"/>
              </a:endParaRPr>
            </a:p>
          </p:txBody>
        </p:sp>
        <p:cxnSp>
          <p:nvCxnSpPr>
            <p:cNvPr id="182" name="直接连接符 181"/>
            <p:cNvCxnSpPr/>
            <p:nvPr/>
          </p:nvCxnSpPr>
          <p:spPr bwMode="auto">
            <a:xfrm>
              <a:off x="4499992" y="1628800"/>
              <a:ext cx="28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3" name="直接连接符 182"/>
            <p:cNvCxnSpPr/>
            <p:nvPr/>
          </p:nvCxnSpPr>
          <p:spPr bwMode="auto">
            <a:xfrm>
              <a:off x="5004048" y="1268760"/>
              <a:ext cx="28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4" name="直接连接符 322"/>
            <p:cNvCxnSpPr/>
            <p:nvPr/>
          </p:nvCxnSpPr>
          <p:spPr bwMode="auto">
            <a:xfrm flipV="1">
              <a:off x="4427984" y="2348880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5" name="直接连接符 184"/>
            <p:cNvCxnSpPr/>
            <p:nvPr/>
          </p:nvCxnSpPr>
          <p:spPr bwMode="auto">
            <a:xfrm>
              <a:off x="4499992" y="1268760"/>
              <a:ext cx="28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6" name="直接连接符 185"/>
            <p:cNvCxnSpPr/>
            <p:nvPr/>
          </p:nvCxnSpPr>
          <p:spPr bwMode="auto">
            <a:xfrm>
              <a:off x="4067944" y="1268760"/>
              <a:ext cx="216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直接连接符 322"/>
            <p:cNvCxnSpPr/>
            <p:nvPr/>
          </p:nvCxnSpPr>
          <p:spPr bwMode="auto">
            <a:xfrm flipV="1">
              <a:off x="4067944" y="1268760"/>
              <a:ext cx="0" cy="115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直接连接符 187"/>
            <p:cNvCxnSpPr/>
            <p:nvPr/>
          </p:nvCxnSpPr>
          <p:spPr bwMode="auto">
            <a:xfrm>
              <a:off x="4139952" y="1628800"/>
              <a:ext cx="144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9" name="直接连接符 322"/>
            <p:cNvCxnSpPr/>
            <p:nvPr/>
          </p:nvCxnSpPr>
          <p:spPr bwMode="auto">
            <a:xfrm flipH="1" flipV="1">
              <a:off x="4139952" y="1412776"/>
              <a:ext cx="16" cy="216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0" name="直接连接符 189"/>
            <p:cNvCxnSpPr/>
            <p:nvPr/>
          </p:nvCxnSpPr>
          <p:spPr bwMode="auto">
            <a:xfrm>
              <a:off x="4139952" y="2276872"/>
              <a:ext cx="144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1" name="直接连接符 322"/>
            <p:cNvCxnSpPr/>
            <p:nvPr/>
          </p:nvCxnSpPr>
          <p:spPr bwMode="auto">
            <a:xfrm flipH="1" flipV="1">
              <a:off x="4139952" y="2060848"/>
              <a:ext cx="16" cy="216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2" name="直接连接符 191"/>
            <p:cNvCxnSpPr/>
            <p:nvPr/>
          </p:nvCxnSpPr>
          <p:spPr bwMode="auto">
            <a:xfrm>
              <a:off x="4427984" y="2492896"/>
              <a:ext cx="216064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3" name="直接连接符 192"/>
            <p:cNvCxnSpPr/>
            <p:nvPr/>
          </p:nvCxnSpPr>
          <p:spPr bwMode="auto">
            <a:xfrm>
              <a:off x="4427984" y="1700808"/>
              <a:ext cx="0" cy="14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4" name="直接连接符 193"/>
            <p:cNvCxnSpPr/>
            <p:nvPr/>
          </p:nvCxnSpPr>
          <p:spPr bwMode="auto">
            <a:xfrm>
              <a:off x="4932040" y="1700808"/>
              <a:ext cx="0" cy="14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5" name="直接连接符 194"/>
            <p:cNvCxnSpPr/>
            <p:nvPr/>
          </p:nvCxnSpPr>
          <p:spPr bwMode="auto">
            <a:xfrm>
              <a:off x="4499992" y="2276872"/>
              <a:ext cx="28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6" name="直接连接符 195"/>
            <p:cNvCxnSpPr/>
            <p:nvPr/>
          </p:nvCxnSpPr>
          <p:spPr bwMode="auto">
            <a:xfrm>
              <a:off x="4427984" y="1988840"/>
              <a:ext cx="0" cy="21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直接连接符 196"/>
            <p:cNvCxnSpPr/>
            <p:nvPr/>
          </p:nvCxnSpPr>
          <p:spPr bwMode="auto">
            <a:xfrm>
              <a:off x="4932040" y="1988840"/>
              <a:ext cx="0" cy="21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直接连接符 197"/>
            <p:cNvCxnSpPr/>
            <p:nvPr/>
          </p:nvCxnSpPr>
          <p:spPr bwMode="auto">
            <a:xfrm>
              <a:off x="5004048" y="1628800"/>
              <a:ext cx="28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9" name="直接连接符 198"/>
            <p:cNvCxnSpPr/>
            <p:nvPr/>
          </p:nvCxnSpPr>
          <p:spPr bwMode="auto">
            <a:xfrm>
              <a:off x="5004048" y="2276872"/>
              <a:ext cx="28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0" name="直接连接符 199"/>
            <p:cNvCxnSpPr/>
            <p:nvPr/>
          </p:nvCxnSpPr>
          <p:spPr bwMode="auto">
            <a:xfrm>
              <a:off x="4930452" y="1124744"/>
              <a:ext cx="216064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1" name="直接连接符 200"/>
            <p:cNvCxnSpPr/>
            <p:nvPr/>
          </p:nvCxnSpPr>
          <p:spPr bwMode="auto">
            <a:xfrm flipH="1">
              <a:off x="5146476" y="1124744"/>
              <a:ext cx="1588" cy="136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直接连接符 322"/>
            <p:cNvCxnSpPr/>
            <p:nvPr/>
          </p:nvCxnSpPr>
          <p:spPr bwMode="auto">
            <a:xfrm flipV="1">
              <a:off x="4930452" y="1124752"/>
              <a:ext cx="0" cy="7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3" name="直接连接符 322"/>
            <p:cNvCxnSpPr/>
            <p:nvPr/>
          </p:nvCxnSpPr>
          <p:spPr bwMode="auto">
            <a:xfrm flipV="1">
              <a:off x="4930452" y="2348880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4" name="直接连接符 203"/>
            <p:cNvCxnSpPr/>
            <p:nvPr/>
          </p:nvCxnSpPr>
          <p:spPr bwMode="auto">
            <a:xfrm>
              <a:off x="4930452" y="2492896"/>
              <a:ext cx="216064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" name="直接连接符 204"/>
            <p:cNvCxnSpPr/>
            <p:nvPr/>
          </p:nvCxnSpPr>
          <p:spPr bwMode="auto">
            <a:xfrm>
              <a:off x="5508120" y="1628800"/>
              <a:ext cx="216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" name="直接连接符 205"/>
            <p:cNvCxnSpPr/>
            <p:nvPr/>
          </p:nvCxnSpPr>
          <p:spPr bwMode="auto">
            <a:xfrm>
              <a:off x="5508120" y="2276872"/>
              <a:ext cx="216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7" name="直接连接符 206"/>
            <p:cNvCxnSpPr/>
            <p:nvPr/>
          </p:nvCxnSpPr>
          <p:spPr bwMode="auto">
            <a:xfrm>
              <a:off x="5508104" y="1268760"/>
              <a:ext cx="216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8" name="直接连接符 207"/>
            <p:cNvCxnSpPr/>
            <p:nvPr/>
          </p:nvCxnSpPr>
          <p:spPr bwMode="auto">
            <a:xfrm>
              <a:off x="5940152" y="1268760"/>
              <a:ext cx="216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9" name="直接连接符 208"/>
            <p:cNvCxnSpPr/>
            <p:nvPr/>
          </p:nvCxnSpPr>
          <p:spPr bwMode="auto">
            <a:xfrm>
              <a:off x="5940152" y="1628800"/>
              <a:ext cx="216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0" name="直接连接符 209"/>
            <p:cNvCxnSpPr/>
            <p:nvPr/>
          </p:nvCxnSpPr>
          <p:spPr bwMode="auto">
            <a:xfrm>
              <a:off x="5940152" y="2276872"/>
              <a:ext cx="216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1" name="直接连接符 210"/>
            <p:cNvCxnSpPr/>
            <p:nvPr/>
          </p:nvCxnSpPr>
          <p:spPr bwMode="auto">
            <a:xfrm>
              <a:off x="5866516" y="1124744"/>
              <a:ext cx="216064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2" name="直接连接符 211"/>
            <p:cNvCxnSpPr/>
            <p:nvPr/>
          </p:nvCxnSpPr>
          <p:spPr bwMode="auto">
            <a:xfrm flipH="1">
              <a:off x="6082540" y="1124744"/>
              <a:ext cx="1588" cy="136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3" name="直接连接符 322"/>
            <p:cNvCxnSpPr/>
            <p:nvPr/>
          </p:nvCxnSpPr>
          <p:spPr bwMode="auto">
            <a:xfrm flipV="1">
              <a:off x="5866516" y="1124752"/>
              <a:ext cx="0" cy="7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直接连接符 322"/>
            <p:cNvCxnSpPr/>
            <p:nvPr/>
          </p:nvCxnSpPr>
          <p:spPr bwMode="auto">
            <a:xfrm flipV="1">
              <a:off x="5866516" y="2348880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直接连接符 214"/>
            <p:cNvCxnSpPr/>
            <p:nvPr/>
          </p:nvCxnSpPr>
          <p:spPr bwMode="auto">
            <a:xfrm>
              <a:off x="5866516" y="2492896"/>
              <a:ext cx="216064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6" name="直接连接符 322"/>
            <p:cNvCxnSpPr/>
            <p:nvPr/>
          </p:nvCxnSpPr>
          <p:spPr bwMode="auto">
            <a:xfrm flipV="1">
              <a:off x="6156176" y="2276872"/>
              <a:ext cx="0" cy="14230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7" name="直接连接符 350"/>
            <p:cNvCxnSpPr/>
            <p:nvPr/>
          </p:nvCxnSpPr>
          <p:spPr bwMode="auto">
            <a:xfrm>
              <a:off x="4139952" y="2059138"/>
              <a:ext cx="2016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8" name="直接连接符 322"/>
            <p:cNvCxnSpPr/>
            <p:nvPr/>
          </p:nvCxnSpPr>
          <p:spPr bwMode="auto">
            <a:xfrm flipV="1">
              <a:off x="6156176" y="1916832"/>
              <a:ext cx="0" cy="14230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9" name="直接连接符 350"/>
            <p:cNvCxnSpPr/>
            <p:nvPr/>
          </p:nvCxnSpPr>
          <p:spPr bwMode="auto">
            <a:xfrm>
              <a:off x="4139952" y="1772816"/>
              <a:ext cx="2016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0" name="直接连接符 322"/>
            <p:cNvCxnSpPr/>
            <p:nvPr/>
          </p:nvCxnSpPr>
          <p:spPr bwMode="auto">
            <a:xfrm flipV="1">
              <a:off x="6155944" y="1630510"/>
              <a:ext cx="0" cy="14230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直接连接符 350"/>
            <p:cNvCxnSpPr/>
            <p:nvPr/>
          </p:nvCxnSpPr>
          <p:spPr bwMode="auto">
            <a:xfrm>
              <a:off x="4139952" y="1411066"/>
              <a:ext cx="2016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2" name="直接连接符 322"/>
            <p:cNvCxnSpPr/>
            <p:nvPr/>
          </p:nvCxnSpPr>
          <p:spPr bwMode="auto">
            <a:xfrm flipV="1">
              <a:off x="6155944" y="1268760"/>
              <a:ext cx="0" cy="14230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3" name="直接连接符 222"/>
            <p:cNvCxnSpPr/>
            <p:nvPr/>
          </p:nvCxnSpPr>
          <p:spPr bwMode="auto">
            <a:xfrm>
              <a:off x="5940192" y="1916832"/>
              <a:ext cx="216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4" name="直接连接符 223"/>
            <p:cNvCxnSpPr/>
            <p:nvPr/>
          </p:nvCxnSpPr>
          <p:spPr bwMode="auto">
            <a:xfrm>
              <a:off x="5868144" y="1700808"/>
              <a:ext cx="0" cy="14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5" name="直接连接符 224"/>
            <p:cNvCxnSpPr/>
            <p:nvPr/>
          </p:nvCxnSpPr>
          <p:spPr bwMode="auto">
            <a:xfrm>
              <a:off x="5868144" y="1988840"/>
              <a:ext cx="0" cy="21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6" name="直接连接符 225"/>
            <p:cNvCxnSpPr/>
            <p:nvPr/>
          </p:nvCxnSpPr>
          <p:spPr bwMode="auto">
            <a:xfrm>
              <a:off x="5868144" y="1340768"/>
              <a:ext cx="0" cy="21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7" name="直接连接符 226"/>
            <p:cNvCxnSpPr/>
            <p:nvPr/>
          </p:nvCxnSpPr>
          <p:spPr bwMode="auto">
            <a:xfrm>
              <a:off x="4139952" y="1916832"/>
              <a:ext cx="144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8" name="直接连接符 322"/>
            <p:cNvCxnSpPr/>
            <p:nvPr/>
          </p:nvCxnSpPr>
          <p:spPr bwMode="auto">
            <a:xfrm flipH="1" flipV="1">
              <a:off x="4139952" y="1772816"/>
              <a:ext cx="16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9" name="直接连接符 322"/>
            <p:cNvCxnSpPr/>
            <p:nvPr/>
          </p:nvCxnSpPr>
          <p:spPr bwMode="auto">
            <a:xfrm flipH="1" flipV="1">
              <a:off x="4211952" y="1133054"/>
              <a:ext cx="72016" cy="7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0" name="直接连接符 322"/>
            <p:cNvCxnSpPr/>
            <p:nvPr/>
          </p:nvCxnSpPr>
          <p:spPr bwMode="auto">
            <a:xfrm flipH="1" flipV="1">
              <a:off x="4211960" y="1484784"/>
              <a:ext cx="71784" cy="7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1" name="直接连接符 322"/>
            <p:cNvCxnSpPr/>
            <p:nvPr/>
          </p:nvCxnSpPr>
          <p:spPr bwMode="auto">
            <a:xfrm flipH="1" flipV="1">
              <a:off x="4211960" y="2132856"/>
              <a:ext cx="71784" cy="7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2" name="直接连接符 322"/>
            <p:cNvCxnSpPr/>
            <p:nvPr/>
          </p:nvCxnSpPr>
          <p:spPr bwMode="auto">
            <a:xfrm flipH="1" flipV="1">
              <a:off x="4716240" y="1124744"/>
              <a:ext cx="71784" cy="7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直接连接符 322"/>
            <p:cNvCxnSpPr/>
            <p:nvPr/>
          </p:nvCxnSpPr>
          <p:spPr bwMode="auto">
            <a:xfrm flipH="1" flipV="1">
              <a:off x="4716016" y="1484784"/>
              <a:ext cx="71784" cy="7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4" name="直接连接符 322"/>
            <p:cNvCxnSpPr/>
            <p:nvPr/>
          </p:nvCxnSpPr>
          <p:spPr bwMode="auto">
            <a:xfrm flipH="1" flipV="1">
              <a:off x="4716016" y="2132856"/>
              <a:ext cx="71784" cy="7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5" name="直接连接符 322"/>
            <p:cNvCxnSpPr/>
            <p:nvPr/>
          </p:nvCxnSpPr>
          <p:spPr bwMode="auto">
            <a:xfrm flipH="1" flipV="1">
              <a:off x="5652344" y="1124744"/>
              <a:ext cx="71784" cy="7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6" name="直接连接符 322"/>
            <p:cNvCxnSpPr/>
            <p:nvPr/>
          </p:nvCxnSpPr>
          <p:spPr bwMode="auto">
            <a:xfrm flipH="1" flipV="1">
              <a:off x="5652120" y="1484784"/>
              <a:ext cx="71784" cy="7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7" name="直接连接符 322"/>
            <p:cNvCxnSpPr/>
            <p:nvPr/>
          </p:nvCxnSpPr>
          <p:spPr bwMode="auto">
            <a:xfrm flipH="1" flipV="1">
              <a:off x="5652120" y="2132856"/>
              <a:ext cx="71784" cy="7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8" name="Text Box 183"/>
            <p:cNvSpPr txBox="1">
              <a:spLocks noChangeArrowheads="1"/>
            </p:cNvSpPr>
            <p:nvPr/>
          </p:nvSpPr>
          <p:spPr bwMode="auto">
            <a:xfrm>
              <a:off x="5292104" y="1844824"/>
              <a:ext cx="216000" cy="144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  <a:endParaRPr lang="en-US" altLang="zh-CN" sz="1600" b="1" baseline="-16000" dirty="0">
                <a:latin typeface="+mn-ea"/>
                <a:ea typeface="+mn-ea"/>
              </a:endParaRPr>
            </a:p>
          </p:txBody>
        </p:sp>
        <p:cxnSp>
          <p:nvCxnSpPr>
            <p:cNvPr id="239" name="直接连接符 238"/>
            <p:cNvCxnSpPr/>
            <p:nvPr/>
          </p:nvCxnSpPr>
          <p:spPr bwMode="auto">
            <a:xfrm>
              <a:off x="5508104" y="1916832"/>
              <a:ext cx="216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0" name="直接连接符 239"/>
            <p:cNvCxnSpPr/>
            <p:nvPr/>
          </p:nvCxnSpPr>
          <p:spPr bwMode="auto">
            <a:xfrm>
              <a:off x="4499992" y="1916832"/>
              <a:ext cx="28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1" name="直接连接符 240"/>
            <p:cNvCxnSpPr/>
            <p:nvPr/>
          </p:nvCxnSpPr>
          <p:spPr bwMode="auto">
            <a:xfrm>
              <a:off x="5004048" y="1916832"/>
              <a:ext cx="28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9</a:t>
            </a:fld>
            <a:endParaRPr lang="en-US" altLang="zh-C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79512" y="331200"/>
            <a:ext cx="3528392" cy="56908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、互连网络的性能指标</a:t>
            </a:r>
            <a:endParaRPr lang="en-US" altLang="zh-CN" sz="2400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</a:rPr>
              <a:t>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</a:rPr>
              <a:t>通信过程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</a:rPr>
              <a:t> *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</a:rPr>
              <a:t>网络时延：</a:t>
            </a:r>
            <a:endParaRPr lang="en-US" altLang="zh-CN" sz="22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</a:rPr>
              <a:t>*通信时延：</a:t>
            </a:r>
            <a:endParaRPr lang="en-US" altLang="zh-CN" sz="22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</a:rPr>
              <a:t>*端口带宽：</a:t>
            </a:r>
            <a:endParaRPr lang="en-US" altLang="zh-CN" sz="22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</a:rPr>
              <a:t>*等分带宽：</a:t>
            </a:r>
            <a:endParaRPr lang="en-US" altLang="zh-CN" sz="22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1908000" y="2493336"/>
            <a:ext cx="6914666" cy="8110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＝选路时延＋通道时延                  </a:t>
            </a:r>
            <a:r>
              <a:rPr lang="zh-CN" altLang="en-US" sz="2400" b="1" dirty="0"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←硬件性能</a:t>
            </a:r>
            <a:endParaRPr lang="en-US" altLang="zh-CN" sz="2200" b="1" u="sng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宋体" panose="02010600030101010101" pitchFamily="2" charset="-122"/>
              </a:rPr>
              <a:t>    </a:t>
            </a:r>
            <a:r>
              <a:rPr lang="zh-CN" altLang="en-US" dirty="0">
                <a:latin typeface="宋体" panose="02010600030101010101" pitchFamily="2" charset="-122"/>
              </a:rPr>
              <a:t>└</a:t>
            </a:r>
            <a:r>
              <a:rPr lang="zh-CN" altLang="en-US" b="1" dirty="0">
                <a:latin typeface="宋体" panose="02010600030101010101" pitchFamily="2" charset="-122"/>
              </a:rPr>
              <a:t>～网络直径</a:t>
            </a:r>
            <a:r>
              <a:rPr lang="en-US" altLang="zh-CN" dirty="0">
                <a:latin typeface="宋体" panose="02010600030101010101" pitchFamily="2" charset="-122"/>
              </a:rPr>
              <a:t>  </a:t>
            </a:r>
            <a:r>
              <a:rPr lang="zh-CN" altLang="en-US" dirty="0">
                <a:latin typeface="宋体" panose="02010600030101010101" pitchFamily="2" charset="-122"/>
              </a:rPr>
              <a:t>└</a:t>
            </a:r>
            <a:r>
              <a:rPr lang="zh-CN" altLang="en-US" b="1" dirty="0">
                <a:latin typeface="宋体" panose="02010600030101010101" pitchFamily="2" charset="-122"/>
              </a:rPr>
              <a:t>＝帧长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通道带宽   </a:t>
            </a: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忽略网络竞争→</a:t>
            </a:r>
            <a:r>
              <a:rPr lang="zh-CN" altLang="en-US" dirty="0">
                <a:latin typeface="宋体" panose="02010600030101010101" pitchFamily="2" charset="-122"/>
              </a:rPr>
              <a:t>┘</a:t>
            </a:r>
            <a:endParaRPr lang="en-US" altLang="zh-CN" sz="1800" dirty="0">
              <a:latin typeface="宋体" panose="02010600030101010101" pitchFamily="2" charset="-122"/>
            </a:endParaRPr>
          </a:p>
        </p:txBody>
      </p:sp>
      <p:sp>
        <p:nvSpPr>
          <p:cNvPr id="50" name="Text Box 4"/>
          <p:cNvSpPr txBox="1">
            <a:spLocks noChangeArrowheads="1"/>
          </p:cNvSpPr>
          <p:nvPr/>
        </p:nvSpPr>
        <p:spPr bwMode="auto">
          <a:xfrm>
            <a:off x="1836000" y="4509336"/>
            <a:ext cx="7128488" cy="16574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＝软件开销</a:t>
            </a:r>
            <a:r>
              <a:rPr lang="en-US" altLang="zh-CN" sz="1800" b="1" dirty="0"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  <a:sym typeface="+mn-ea"/>
              </a:rPr>
              <a:t>收</a:t>
            </a:r>
            <a:r>
              <a:rPr lang="en-US" altLang="zh-CN" sz="1800" b="1" dirty="0">
                <a:latin typeface="宋体" panose="02010600030101010101" pitchFamily="2" charset="-122"/>
                <a:sym typeface="+mn-ea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  <a:sym typeface="+mn-ea"/>
              </a:rPr>
              <a:t>发方</a:t>
            </a:r>
            <a:r>
              <a:rPr lang="en-US" altLang="zh-CN" sz="1800" b="1" dirty="0">
                <a:latin typeface="宋体" panose="02010600030101010101" pitchFamily="2" charset="-122"/>
                <a:sym typeface="+mn-ea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＋网络时延＋竞争时延  </a:t>
            </a:r>
            <a:r>
              <a:rPr lang="zh-CN" altLang="en-US" b="1" dirty="0">
                <a:latin typeface="宋体" panose="02010600030101010101" pitchFamily="2" charset="-122"/>
              </a:rPr>
              <a:t>←整体性能</a:t>
            </a:r>
            <a:endParaRPr lang="zh-CN" altLang="en-US" sz="2200" b="1" dirty="0">
              <a:latin typeface="宋体" panose="0201060003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任意入端</a:t>
            </a:r>
            <a:r>
              <a:rPr lang="en-US" altLang="zh-CN" sz="2200" b="1" dirty="0">
                <a:latin typeface="宋体" panose="02010600030101010101" pitchFamily="2" charset="-122"/>
              </a:rPr>
              <a:t>-</a:t>
            </a:r>
            <a:r>
              <a:rPr lang="zh-CN" altLang="en-US" sz="2200" b="1" dirty="0">
                <a:latin typeface="宋体" panose="02010600030101010101" pitchFamily="2" charset="-122"/>
              </a:rPr>
              <a:t>出端的带宽最小值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～路径，～位置</a:t>
            </a:r>
            <a:r>
              <a:rPr lang="en-US" altLang="zh-CN" sz="1600" b="1" dirty="0">
                <a:latin typeface="宋体" panose="02010600030101010101" pitchFamily="2" charset="-122"/>
              </a:rPr>
              <a:t>[</a:t>
            </a:r>
            <a:r>
              <a:rPr lang="zh-CN" altLang="en-US" sz="1600" b="1" dirty="0">
                <a:latin typeface="宋体" panose="02010600030101010101" pitchFamily="2" charset="-122"/>
                <a:sym typeface="+mn-ea"/>
              </a:rPr>
              <a:t>非对称网络时</a:t>
            </a:r>
            <a:r>
              <a:rPr lang="en-US" altLang="zh-CN" sz="1600" b="1" dirty="0">
                <a:latin typeface="宋体" panose="02010600030101010101" pitchFamily="2" charset="-122"/>
                <a:sym typeface="+mn-ea"/>
              </a:rPr>
              <a:t>]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en-US" altLang="zh-CN" sz="1600" b="1" dirty="0">
                <a:latin typeface="宋体" panose="02010600030101010101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IN</a:t>
            </a:r>
            <a:r>
              <a:rPr lang="zh-CN" altLang="en-US" sz="2200" b="1" dirty="0">
                <a:latin typeface="宋体" panose="02010600030101010101" pitchFamily="2" charset="-122"/>
              </a:rPr>
              <a:t>切成两个子网时，切平面中所有边的带宽之和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                           (</a:t>
            </a:r>
            <a:r>
              <a:rPr lang="zh-CN" altLang="en-US" b="1" dirty="0">
                <a:latin typeface="宋体" panose="02010600030101010101" pitchFamily="2" charset="-122"/>
              </a:rPr>
              <a:t>＝等分宽度</a:t>
            </a:r>
            <a:r>
              <a:rPr lang="en-US" altLang="zh-CN" b="1" dirty="0">
                <a:latin typeface="宋体" panose="02010600030101010101" pitchFamily="2" charset="-122"/>
              </a:rPr>
              <a:t>b*</a:t>
            </a:r>
            <a:r>
              <a:rPr lang="zh-CN" altLang="en-US" b="1" dirty="0">
                <a:latin typeface="宋体" panose="02010600030101010101" pitchFamily="2" charset="-122"/>
              </a:rPr>
              <a:t>通道带宽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2049374" y="787114"/>
            <a:ext cx="6554626" cy="4573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数据打包＋发送＋网络传播＋接收＋数据提取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sp>
        <p:nvSpPr>
          <p:cNvPr id="75" name="Text Box 223"/>
          <p:cNvSpPr txBox="1">
            <a:spLocks noChangeArrowheads="1"/>
          </p:cNvSpPr>
          <p:nvPr/>
        </p:nvSpPr>
        <p:spPr bwMode="auto">
          <a:xfrm>
            <a:off x="249622" y="3264101"/>
            <a:ext cx="8716764" cy="12452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272540" indent="-1272540">
              <a:lnSpc>
                <a:spcPct val="125000"/>
              </a:lnSpc>
            </a:pP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000" b="1" dirty="0">
                <a:latin typeface="宋体" panose="02010600030101010101" pitchFamily="2" charset="-122"/>
              </a:rPr>
              <a:t>若</a:t>
            </a:r>
            <a:r>
              <a:rPr lang="en-US" altLang="zh-CN" sz="2000" b="1" dirty="0">
                <a:latin typeface="宋体" panose="02010600030101010101" pitchFamily="2" charset="-122"/>
              </a:rPr>
              <a:t>IN</a:t>
            </a:r>
            <a:r>
              <a:rPr lang="zh-CN" altLang="en-US" sz="2000" b="1" dirty="0">
                <a:latin typeface="宋体" panose="02010600030101010101" pitchFamily="2" charset="-122"/>
              </a:rPr>
              <a:t>网络带宽为</a:t>
            </a:r>
            <a:r>
              <a:rPr lang="en-US" altLang="zh-CN" sz="2000" b="1" dirty="0">
                <a:latin typeface="宋体" panose="02010600030101010101" pitchFamily="2" charset="-122"/>
              </a:rPr>
              <a:t>1Gbps</a:t>
            </a:r>
            <a:r>
              <a:rPr lang="zh-CN" altLang="en-US" sz="2000" b="1" dirty="0">
                <a:latin typeface="宋体" panose="02010600030101010101" pitchFamily="2" charset="-122"/>
              </a:rPr>
              <a:t>，信号在线路上的传播速度为</a:t>
            </a:r>
            <a:r>
              <a:rPr lang="en-US" altLang="zh-CN" sz="2000" b="1" dirty="0">
                <a:latin typeface="宋体" panose="02010600030101010101" pitchFamily="2" charset="-122"/>
              </a:rPr>
              <a:t>20000km/s</a:t>
            </a:r>
            <a:r>
              <a:rPr lang="zh-CN" altLang="en-US" sz="2000" b="1" dirty="0">
                <a:latin typeface="宋体" panose="02010600030101010101" pitchFamily="2" charset="-122"/>
              </a:rPr>
              <a:t>，欲传送</a:t>
            </a:r>
            <a:r>
              <a:rPr lang="en-US" altLang="zh-CN" sz="2000" b="1" dirty="0">
                <a:latin typeface="宋体" panose="02010600030101010101" pitchFamily="2" charset="-122"/>
              </a:rPr>
              <a:t>20kb</a:t>
            </a:r>
            <a:r>
              <a:rPr lang="zh-CN" altLang="en-US" sz="2000" b="1" dirty="0">
                <a:latin typeface="宋体" panose="02010600030101010101" pitchFamily="2" charset="-122"/>
              </a:rPr>
              <a:t>的数据帧，收</a:t>
            </a:r>
            <a:r>
              <a:rPr lang="en-US" altLang="zh-CN" sz="2000" b="1" dirty="0">
                <a:latin typeface="宋体" panose="02010600030101010101" pitchFamily="2" charset="-122"/>
              </a:rPr>
              <a:t>/</a:t>
            </a:r>
            <a:r>
              <a:rPr lang="zh-CN" altLang="en-US" sz="2000" b="1" dirty="0">
                <a:latin typeface="宋体" panose="02010600030101010101" pitchFamily="2" charset="-122"/>
              </a:rPr>
              <a:t>发端距离为</a:t>
            </a:r>
            <a:r>
              <a:rPr lang="en-US" altLang="zh-CN" sz="2000" b="1" dirty="0">
                <a:latin typeface="宋体" panose="02010600030101010101" pitchFamily="2" charset="-122"/>
              </a:rPr>
              <a:t>1km</a:t>
            </a:r>
            <a:r>
              <a:rPr lang="zh-CN" altLang="en-US" sz="2000" b="1" dirty="0">
                <a:latin typeface="宋体" panose="02010600030101010101" pitchFamily="2" charset="-122"/>
              </a:rPr>
              <a:t>、</a:t>
            </a:r>
            <a:r>
              <a:rPr lang="en-US" altLang="zh-CN" sz="2000" b="1" dirty="0">
                <a:latin typeface="宋体" panose="02010600030101010101" pitchFamily="2" charset="-122"/>
              </a:rPr>
              <a:t>1m</a:t>
            </a:r>
            <a:r>
              <a:rPr lang="zh-CN" altLang="en-US" sz="2000" b="1" dirty="0">
                <a:latin typeface="宋体" panose="02010600030101010101" pitchFamily="2" charset="-122"/>
              </a:rPr>
              <a:t>时的网络时延？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解：</a:t>
            </a:r>
            <a:r>
              <a:rPr lang="en-US" altLang="zh-CN" sz="2000" b="1" i="1" dirty="0">
                <a:latin typeface="宋体" panose="02010600030101010101" pitchFamily="2" charset="-122"/>
              </a:rPr>
              <a:t>T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1km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1/20000</a:t>
            </a:r>
            <a:r>
              <a:rPr lang="zh-CN" altLang="en-US" sz="2000" b="1" dirty="0">
                <a:latin typeface="宋体" panose="02010600030101010101" pitchFamily="2" charset="-122"/>
              </a:rPr>
              <a:t>＋</a:t>
            </a:r>
            <a:r>
              <a:rPr lang="en-US" altLang="zh-CN" sz="2000" b="1" dirty="0">
                <a:latin typeface="宋体" panose="02010600030101010101" pitchFamily="2" charset="-122"/>
              </a:rPr>
              <a:t>20k/1G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50</a:t>
            </a:r>
            <a:r>
              <a:rPr lang="zh-CN" altLang="en-US" sz="2000" b="1" dirty="0">
                <a:latin typeface="宋体" panose="02010600030101010101" pitchFamily="2" charset="-122"/>
              </a:rPr>
              <a:t>＋</a:t>
            </a:r>
            <a:r>
              <a:rPr lang="en-US" altLang="zh-CN" sz="2000" b="1" dirty="0">
                <a:latin typeface="宋体" panose="02010600030101010101" pitchFamily="2" charset="-122"/>
              </a:rPr>
              <a:t>20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70</a:t>
            </a:r>
            <a:r>
              <a:rPr lang="en-US" altLang="zh-CN" sz="2000" dirty="0"/>
              <a:t>μ</a:t>
            </a:r>
            <a:r>
              <a:rPr lang="en-US" altLang="zh-CN" sz="2000" b="1" dirty="0">
                <a:latin typeface="宋体" panose="02010600030101010101" pitchFamily="2" charset="-122"/>
              </a:rPr>
              <a:t>s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  <a:r>
              <a:rPr lang="en-US" altLang="zh-CN" sz="2000" b="1" i="1" dirty="0">
                <a:latin typeface="宋体" panose="02010600030101010101" pitchFamily="2" charset="-122"/>
              </a:rPr>
              <a:t>T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1m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20.05</a:t>
            </a:r>
            <a:r>
              <a:rPr lang="en-US" altLang="zh-CN" sz="2000" dirty="0"/>
              <a:t>μ</a:t>
            </a:r>
            <a:r>
              <a:rPr lang="en-US" altLang="zh-CN" sz="2000" b="1" dirty="0">
                <a:latin typeface="宋体" panose="02010600030101010101" pitchFamily="2" charset="-122"/>
              </a:rPr>
              <a:t>s</a:t>
            </a:r>
          </a:p>
        </p:txBody>
      </p:sp>
      <p:sp>
        <p:nvSpPr>
          <p:cNvPr id="32" name="线形标注 2 31"/>
          <p:cNvSpPr/>
          <p:nvPr/>
        </p:nvSpPr>
        <p:spPr bwMode="auto">
          <a:xfrm>
            <a:off x="5904000" y="2528306"/>
            <a:ext cx="1188000" cy="252694"/>
          </a:xfrm>
          <a:prstGeom prst="borderCallout2">
            <a:avLst>
              <a:gd name="adj1" fmla="val 49706"/>
              <a:gd name="adj2" fmla="val 772"/>
              <a:gd name="adj3" fmla="val 47655"/>
              <a:gd name="adj4" fmla="val -12146"/>
              <a:gd name="adj5" fmla="val 202450"/>
              <a:gd name="adj6" fmla="val -24840"/>
            </a:avLst>
          </a:prstGeom>
          <a:noFill/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/>
          <a:lstStyle/>
          <a:p>
            <a:pPr algn="ctr">
              <a:lnSpc>
                <a:spcPct val="90000"/>
              </a:lnSpc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即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ea"/>
                <a:ea typeface="+mn-ea"/>
              </a:rPr>
              <a:t>网络带宽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259632" y="1269336"/>
            <a:ext cx="7200728" cy="1160345"/>
            <a:chOff x="1259632" y="1412776"/>
            <a:chExt cx="7200728" cy="1160345"/>
          </a:xfrm>
        </p:grpSpPr>
        <p:sp>
          <p:nvSpPr>
            <p:cNvPr id="34" name="TextBox 33"/>
            <p:cNvSpPr txBox="1"/>
            <p:nvPr/>
          </p:nvSpPr>
          <p:spPr>
            <a:xfrm>
              <a:off x="2123728" y="1916856"/>
              <a:ext cx="1102264" cy="216000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square" lIns="18000" tIns="36000" rIns="18000" bIns="3600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+mn-ea"/>
                  <a:ea typeface="+mn-ea"/>
                </a:rPr>
                <a:t>发送方开销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 bwMode="auto">
            <a:xfrm>
              <a:off x="1907632" y="1565033"/>
              <a:ext cx="7920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>
              <a:off x="3419928" y="1853065"/>
              <a:ext cx="107999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7812360" y="1421017"/>
              <a:ext cx="648000" cy="288000"/>
            </a:xfrm>
            <a:prstGeom prst="rect">
              <a:avLst/>
            </a:prstGeom>
            <a:solidFill>
              <a:srgbClr val="CCECFF"/>
            </a:solidFill>
            <a:ln w="15875">
              <a:solidFill>
                <a:schemeClr val="tx1"/>
              </a:solidFill>
            </a:ln>
          </p:spPr>
          <p:txBody>
            <a:bodyPr wrap="square" lIns="0" tIns="36000" rIns="18000" bIns="3600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数据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427952" y="2357121"/>
              <a:ext cx="1080080" cy="216000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square" lIns="18000" tIns="36000" rIns="18000" bIns="3600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+mn-ea"/>
                  <a:ea typeface="+mn-ea"/>
                </a:rPr>
                <a:t>网络时延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91912" y="1853065"/>
              <a:ext cx="936000" cy="432000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square" lIns="18000" tIns="36000" rIns="18000" bIns="3600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+mn-ea"/>
                  <a:ea typeface="+mn-ea"/>
                </a:rPr>
                <a:t>通道时延</a:t>
              </a:r>
              <a:endParaRPr lang="en-US" altLang="zh-CN" sz="1400" b="1" dirty="0">
                <a:latin typeface="+mn-ea"/>
                <a:ea typeface="+mn-ea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(</a:t>
              </a:r>
              <a:r>
                <a:rPr lang="zh-CN" altLang="en-US" sz="1400" b="1" dirty="0">
                  <a:solidFill>
                    <a:srgbClr val="0070C0"/>
                  </a:solidFill>
                  <a:latin typeface="+mn-ea"/>
                  <a:ea typeface="+mn-ea"/>
                </a:rPr>
                <a:t>传输</a:t>
              </a:r>
              <a:r>
                <a:rPr lang="zh-CN" altLang="en-US" sz="1400" b="1" dirty="0">
                  <a:latin typeface="+mn-ea"/>
                  <a:ea typeface="+mn-ea"/>
                </a:rPr>
                <a:t>时延</a:t>
              </a:r>
              <a:r>
                <a:rPr lang="en-US" altLang="zh-CN" sz="1400" b="1" dirty="0"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44160" y="1853065"/>
              <a:ext cx="1511944" cy="432000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square" lIns="18000" tIns="36000" rIns="18000" bIns="3600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+mn-ea"/>
                  <a:ea typeface="+mn-ea"/>
                </a:rPr>
                <a:t>选路时延</a:t>
              </a:r>
              <a:endParaRPr lang="en-US" altLang="zh-CN" sz="1400" b="1" dirty="0">
                <a:latin typeface="+mn-ea"/>
                <a:ea typeface="+mn-ea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(</a:t>
              </a:r>
              <a:r>
                <a:rPr lang="zh-CN" altLang="en-US" sz="1400" b="1" dirty="0">
                  <a:solidFill>
                    <a:srgbClr val="0070C0"/>
                  </a:solidFill>
                  <a:latin typeface="+mn-ea"/>
                  <a:ea typeface="+mn-ea"/>
                </a:rPr>
                <a:t>传播</a:t>
              </a:r>
              <a:r>
                <a:rPr lang="zh-CN" altLang="en-US" sz="1400" b="1" dirty="0">
                  <a:latin typeface="+mn-ea"/>
                  <a:ea typeface="+mn-ea"/>
                </a:rPr>
                <a:t>时延</a:t>
              </a:r>
              <a:r>
                <a:rPr lang="en-US" altLang="zh-CN" sz="1400" b="1" dirty="0"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699720" y="1421017"/>
              <a:ext cx="720000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</a:ln>
          </p:spPr>
          <p:txBody>
            <a:bodyPr wrap="square" lIns="0" tIns="36000" rIns="18000" bIns="3600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发送器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00120" y="1412776"/>
              <a:ext cx="719960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</a:ln>
          </p:spPr>
          <p:txBody>
            <a:bodyPr wrap="square" lIns="0" tIns="36000" rIns="18000" bIns="3600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接收器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3419800" y="1489245"/>
              <a:ext cx="2880000" cy="108000"/>
            </a:xfrm>
            <a:prstGeom prst="rect">
              <a:avLst/>
            </a:prstGeom>
            <a:solidFill>
              <a:srgbClr val="CC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 bwMode="auto">
            <a:xfrm>
              <a:off x="4499920" y="1781129"/>
              <a:ext cx="0" cy="288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5" name="直接箭头连接符 44"/>
            <p:cNvCxnSpPr/>
            <p:nvPr/>
          </p:nvCxnSpPr>
          <p:spPr bwMode="auto">
            <a:xfrm>
              <a:off x="6300120" y="1781057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 flipH="1">
              <a:off x="3419712" y="1781057"/>
              <a:ext cx="88" cy="64807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>
              <a:off x="4500160" y="1853065"/>
              <a:ext cx="1800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48" name="TextBox 47"/>
            <p:cNvSpPr txBox="1"/>
            <p:nvPr/>
          </p:nvSpPr>
          <p:spPr>
            <a:xfrm>
              <a:off x="1259632" y="1421049"/>
              <a:ext cx="648000" cy="288000"/>
            </a:xfrm>
            <a:prstGeom prst="rect">
              <a:avLst/>
            </a:prstGeom>
            <a:solidFill>
              <a:srgbClr val="CCECFF"/>
            </a:solidFill>
            <a:ln w="15875">
              <a:solidFill>
                <a:schemeClr val="tx1"/>
              </a:solidFill>
            </a:ln>
          </p:spPr>
          <p:txBody>
            <a:bodyPr wrap="square" lIns="0" tIns="36000" rIns="18000" bIns="3600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数据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588224" y="1916856"/>
              <a:ext cx="1008112" cy="216000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square" lIns="18000" tIns="36000" rIns="18000" bIns="3600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+mn-ea"/>
                  <a:ea typeface="+mn-ea"/>
                </a:rPr>
                <a:t>接收方开销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cxnSp>
          <p:nvCxnSpPr>
            <p:cNvPr id="76" name="直接箭头连接符 75"/>
            <p:cNvCxnSpPr/>
            <p:nvPr/>
          </p:nvCxnSpPr>
          <p:spPr bwMode="auto">
            <a:xfrm>
              <a:off x="7020288" y="1565033"/>
              <a:ext cx="7920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直接箭头连接符 76"/>
            <p:cNvCxnSpPr/>
            <p:nvPr/>
          </p:nvCxnSpPr>
          <p:spPr bwMode="auto">
            <a:xfrm>
              <a:off x="3420040" y="2357121"/>
              <a:ext cx="2880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30" name="直接箭头连接符 29"/>
            <p:cNvCxnSpPr/>
            <p:nvPr/>
          </p:nvCxnSpPr>
          <p:spPr bwMode="auto">
            <a:xfrm>
              <a:off x="1907632" y="2132856"/>
              <a:ext cx="15119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 flipH="1">
              <a:off x="1907704" y="1772816"/>
              <a:ext cx="88" cy="64807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>
              <a:off x="6300192" y="2132856"/>
              <a:ext cx="15119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55" name="直接箭头连接符 54"/>
            <p:cNvCxnSpPr/>
            <p:nvPr/>
          </p:nvCxnSpPr>
          <p:spPr bwMode="auto">
            <a:xfrm flipH="1">
              <a:off x="7812680" y="1772816"/>
              <a:ext cx="88" cy="64807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7e14d21b-9c2f-4f9a-bec5-c21f860292c0"/>
  <p:tag name="COMMONDATA" val="eyJoZGlkIjoiY2ZiYjY4MjU5YzBkYmJmZjUyNGJiOWY1ZTc3NzM1MG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db5286f-04cd-4891-b5e0-806f48f3446a}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9259bee-9975-4bc3-a8c6-41bfed038632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rgbClr val="C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>
        <a:solidFill>
          <a:schemeClr val="accent1"/>
        </a:solidFill>
        <a:ln w="15875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4720</Words>
  <Application>Microsoft Office PowerPoint</Application>
  <PresentationFormat>全屏显示(4:3)</PresentationFormat>
  <Paragraphs>1155</Paragraphs>
  <Slides>21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黑体</vt:lpstr>
      <vt:lpstr>宋体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耀欣 梁</cp:lastModifiedBy>
  <cp:revision>710</cp:revision>
  <dcterms:created xsi:type="dcterms:W3CDTF">2002-02-16T03:40:00Z</dcterms:created>
  <dcterms:modified xsi:type="dcterms:W3CDTF">2024-06-14T17:12:45Z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0D1A01C3E83340C082D7B66910477642_12</vt:lpwstr>
  </property>
  <property fmtid="{D5CDD505-2E9C-101B-9397-08002B2CF9AE}" pid="3" name="KSOProductBuildVer">
    <vt:lpwstr>2052-11.1.0.14309</vt:lpwstr>
  </property>
</Properties>
</file>