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9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8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19.xml" ContentType="application/vnd.openxmlformats-officedocument.presentationml.notesSlide+xml"/>
  <Override PartName="/ppt/tags/tag24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3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75" r:id="rId3"/>
    <p:sldId id="424" r:id="rId4"/>
    <p:sldId id="429" r:id="rId5"/>
    <p:sldId id="426" r:id="rId6"/>
    <p:sldId id="430" r:id="rId7"/>
    <p:sldId id="428" r:id="rId8"/>
    <p:sldId id="576" r:id="rId9"/>
    <p:sldId id="431" r:id="rId10"/>
    <p:sldId id="432" r:id="rId11"/>
    <p:sldId id="433" r:id="rId12"/>
    <p:sldId id="435" r:id="rId13"/>
    <p:sldId id="493" r:id="rId14"/>
    <p:sldId id="494" r:id="rId15"/>
    <p:sldId id="436" r:id="rId16"/>
    <p:sldId id="437" r:id="rId17"/>
    <p:sldId id="441" r:id="rId18"/>
    <p:sldId id="439" r:id="rId19"/>
    <p:sldId id="449" r:id="rId20"/>
    <p:sldId id="548" r:id="rId21"/>
    <p:sldId id="549" r:id="rId22"/>
    <p:sldId id="550" r:id="rId23"/>
    <p:sldId id="444" r:id="rId24"/>
    <p:sldId id="450" r:id="rId25"/>
    <p:sldId id="452" r:id="rId26"/>
    <p:sldId id="454" r:id="rId27"/>
    <p:sldId id="455" r:id="rId28"/>
    <p:sldId id="419" r:id="rId29"/>
    <p:sldId id="456" r:id="rId30"/>
    <p:sldId id="532" r:id="rId31"/>
    <p:sldId id="457" r:id="rId32"/>
    <p:sldId id="459" r:id="rId33"/>
    <p:sldId id="460" r:id="rId34"/>
    <p:sldId id="461" r:id="rId35"/>
    <p:sldId id="462" r:id="rId36"/>
    <p:sldId id="574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CCCCFF"/>
    <a:srgbClr val="CCFFFF"/>
    <a:srgbClr val="FFCCFF"/>
    <a:srgbClr val="99CCFF"/>
    <a:srgbClr val="FFCC99"/>
    <a:srgbClr val="CC99FF"/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1" autoAdjust="0"/>
    <p:restoredTop sz="95806" autoAdjust="0"/>
  </p:normalViewPr>
  <p:slideViewPr>
    <p:cSldViewPr showGuides="1">
      <p:cViewPr varScale="1">
        <p:scale>
          <a:sx n="93" d="100"/>
          <a:sy n="93" d="100"/>
        </p:scale>
        <p:origin x="1181" y="86"/>
      </p:cViewPr>
      <p:guideLst>
        <p:guide orient="horz" pos="21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51F1DD1-BDA3-4C1C-8321-18D6DB97168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思考①：</a:t>
            </a:r>
            <a:r>
              <a:rPr lang="zh-CN" altLang="en-US" dirty="0">
                <a:sym typeface="+mn-ea"/>
              </a:rPr>
              <a:t>多地址空间时，数据访问采用消息传递，需其他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协助访存（打包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解包等），通信效率低</a:t>
            </a:r>
            <a:r>
              <a:rPr lang="zh-CN" altLang="en-US" dirty="0"/>
              <a:t>；</a:t>
            </a:r>
            <a:r>
              <a:rPr lang="en-US" altLang="zh-CN" dirty="0"/>
              <a:t>  </a:t>
            </a:r>
            <a:r>
              <a:rPr lang="zh-CN" altLang="en-US" dirty="0"/>
              <a:t>思考②：节点是否带</a:t>
            </a:r>
            <a:r>
              <a:rPr lang="en-US" altLang="zh-CN" dirty="0"/>
              <a:t>(</a:t>
            </a:r>
            <a:r>
              <a:rPr lang="zh-CN" altLang="en-US" dirty="0"/>
              <a:t>主</a:t>
            </a:r>
            <a:r>
              <a:rPr lang="en-US" altLang="zh-CN" dirty="0"/>
              <a:t>)</a:t>
            </a:r>
            <a:r>
              <a:rPr lang="zh-CN" altLang="en-US" dirty="0"/>
              <a:t>存储器</a:t>
            </a:r>
            <a:endParaRPr lang="en-US" altLang="zh-CN" dirty="0"/>
          </a:p>
          <a:p>
            <a:r>
              <a:rPr lang="en-US" altLang="zh-CN" sz="1200" dirty="0">
                <a:solidFill>
                  <a:srgbClr val="990099"/>
                </a:solidFill>
              </a:rPr>
              <a:t>CSM(Centralized Shared-Memory MP</a:t>
            </a:r>
            <a:r>
              <a:rPr lang="en-US" altLang="zh-CN" sz="1200" baseline="0" dirty="0">
                <a:solidFill>
                  <a:srgbClr val="990099"/>
                </a:solidFill>
              </a:rPr>
              <a:t>)</a:t>
            </a:r>
            <a:r>
              <a:rPr lang="en-US" altLang="zh-CN" sz="1200" dirty="0">
                <a:solidFill>
                  <a:srgbClr val="990099"/>
                </a:solidFill>
              </a:rPr>
              <a:t>,SMP</a:t>
            </a:r>
            <a:r>
              <a:rPr lang="en-US" altLang="zh-CN" sz="1200" dirty="0"/>
              <a:t>(Symmetric shared-memory Multi-Processor),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990099"/>
                </a:solidFill>
              </a:rPr>
              <a:t>DSM</a:t>
            </a:r>
            <a:r>
              <a:rPr lang="en-US" altLang="zh-CN" sz="1200" dirty="0"/>
              <a:t>(Distributed Shared-Memory MP), </a:t>
            </a:r>
            <a:r>
              <a:rPr lang="en-US" altLang="zh-CN" sz="1200" dirty="0">
                <a:solidFill>
                  <a:srgbClr val="990099"/>
                </a:solidFill>
              </a:rPr>
              <a:t>MPP</a:t>
            </a:r>
            <a:r>
              <a:rPr lang="en-US" altLang="zh-CN" sz="1200" dirty="0"/>
              <a:t>(Massively Parallel Processor), </a:t>
            </a:r>
            <a:r>
              <a:rPr lang="en-US" altLang="zh-CN" sz="1200" dirty="0">
                <a:solidFill>
                  <a:srgbClr val="990099"/>
                </a:solidFill>
              </a:rPr>
              <a:t>COW</a:t>
            </a:r>
            <a:r>
              <a:rPr lang="en-US" altLang="zh-CN" sz="1200" dirty="0"/>
              <a:t>(Cluster of Workstation)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思考：变成</a:t>
            </a:r>
            <a:r>
              <a:rPr lang="en-US" altLang="zh-CN" dirty="0"/>
              <a:t>I</a:t>
            </a:r>
            <a:r>
              <a:rPr lang="zh-CN" altLang="en-US" dirty="0"/>
              <a:t>态（直接被覆盖</a:t>
            </a:r>
            <a:r>
              <a:rPr lang="en-US" altLang="zh-CN" dirty="0"/>
              <a:t>[</a:t>
            </a:r>
            <a:r>
              <a:rPr lang="zh-CN" altLang="en-US" dirty="0"/>
              <a:t>全写法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662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P11-</a:t>
            </a:r>
            <a:r>
              <a:rPr lang="zh-CN" altLang="en-US" dirty="0"/>
              <a:t>看写作废的原理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b="1" spc="-100" dirty="0" err="1">
                <a:latin typeface="宋体" panose="02010600030101010101" pitchFamily="2" charset="-122"/>
                <a:sym typeface="+mn-ea"/>
              </a:rPr>
              <a:t>BusUpgr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P9-</a:t>
            </a:r>
            <a:r>
              <a:rPr lang="zh-CN" altLang="en-US" dirty="0"/>
              <a:t>看</a:t>
            </a:r>
            <a:r>
              <a:rPr lang="en-US" altLang="zh-CN" dirty="0"/>
              <a:t>SMP</a:t>
            </a:r>
            <a:r>
              <a:rPr lang="zh-CN" altLang="en-US" dirty="0"/>
              <a:t>体系结构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IA</a:t>
            </a:r>
            <a:r>
              <a:rPr lang="zh-CN" altLang="en-US" dirty="0"/>
              <a:t>内核</a:t>
            </a:r>
            <a:r>
              <a:rPr lang="en-US" altLang="zh-CN" dirty="0"/>
              <a:t>—Intel </a:t>
            </a:r>
            <a:r>
              <a:rPr lang="en-US" altLang="zh-CN" dirty="0" err="1"/>
              <a:t>Archecture</a:t>
            </a:r>
            <a:r>
              <a:rPr lang="zh-CN" altLang="en-US" dirty="0"/>
              <a:t>内核，</a:t>
            </a:r>
            <a:r>
              <a:rPr lang="en-US" altLang="zh-CN" dirty="0"/>
              <a:t>FSB--</a:t>
            </a:r>
            <a:r>
              <a:rPr kumimoji="1" 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 Side Bus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RRF(</a:t>
            </a:r>
            <a:r>
              <a:rPr kumimoji="1" 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Retirement Register File</a:t>
            </a:r>
            <a:r>
              <a:rPr lang="en-US" altLang="zh-CN" dirty="0"/>
              <a:t>)—</a:t>
            </a:r>
            <a:r>
              <a:rPr lang="zh-CN" altLang="en-US" dirty="0"/>
              <a:t>回退寄存器文件，存放确认后数据。资料表明，即</a:t>
            </a:r>
            <a:r>
              <a:rPr lang="en-US" altLang="zh-CN" dirty="0"/>
              <a:t>IA</a:t>
            </a:r>
            <a:r>
              <a:rPr lang="zh-CN" altLang="en-US" dirty="0"/>
              <a:t>寄存器组</a:t>
            </a:r>
            <a:r>
              <a:rPr lang="en-US" altLang="zh-CN" dirty="0"/>
              <a:t>(8[GPR]+8[FPR]+6[SEG])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图中有些未画出，如译码器前的</a:t>
            </a:r>
            <a:r>
              <a:rPr lang="en-US" altLang="zh-CN" dirty="0"/>
              <a:t>18</a:t>
            </a:r>
            <a:r>
              <a:rPr lang="zh-CN" altLang="en-US" dirty="0"/>
              <a:t>行指令队列。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http://courses.cs.washington.edu/courses/csep548/06au/lectures/reorderBuf.pdf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http://server.chinaunix.net/a2009/0329/269/000000269924_6.shtml</a:t>
            </a:r>
          </a:p>
          <a:p>
            <a:r>
              <a:rPr lang="en-US" altLang="zh-CN" dirty="0"/>
              <a:t>Core</a:t>
            </a:r>
            <a:r>
              <a:rPr lang="zh-CN" altLang="en-US" dirty="0"/>
              <a:t>系列的主存块大小均为</a:t>
            </a:r>
            <a:r>
              <a:rPr lang="en-US" altLang="zh-CN" dirty="0"/>
              <a:t>64B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提高带宽方法：双总线</a:t>
            </a:r>
            <a:r>
              <a:rPr lang="en-US" altLang="zh-CN" dirty="0"/>
              <a:t>+</a:t>
            </a:r>
            <a:r>
              <a:rPr lang="zh-CN" altLang="en-US" dirty="0"/>
              <a:t>双端口</a:t>
            </a:r>
            <a:r>
              <a:rPr lang="en-US" altLang="zh-CN" dirty="0"/>
              <a:t>L2$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981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DIR—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directory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，全局表（类似于段表），表长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=n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，表项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有效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基地址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节点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空间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节点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Cache</a:t>
            </a:r>
            <a:r>
              <a:rPr lang="zh-CN" altLang="en-US" dirty="0"/>
              <a:t>一致性（</a:t>
            </a:r>
            <a:r>
              <a:rPr lang="en-US" altLang="zh-CN" dirty="0"/>
              <a:t>Cache Coherence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spc="-30" dirty="0">
                <a:solidFill>
                  <a:srgbClr val="990099"/>
                </a:solidFill>
              </a:rPr>
              <a:t>UMA</a:t>
            </a:r>
            <a:r>
              <a:rPr lang="en-US" altLang="zh-CN" sz="1200" spc="-30" dirty="0"/>
              <a:t>(Uniform Memory Access), </a:t>
            </a:r>
            <a:r>
              <a:rPr lang="en-US" altLang="zh-CN" sz="1200" spc="-30" dirty="0">
                <a:solidFill>
                  <a:srgbClr val="990099"/>
                </a:solidFill>
              </a:rPr>
              <a:t>NUMA</a:t>
            </a:r>
            <a:r>
              <a:rPr lang="en-US" altLang="zh-CN" sz="1200" spc="-30" dirty="0"/>
              <a:t>(Non-Uniform Memory Access), </a:t>
            </a:r>
            <a:r>
              <a:rPr lang="en-US" altLang="zh-CN" sz="1200" spc="-30" dirty="0">
                <a:solidFill>
                  <a:srgbClr val="990099"/>
                </a:solidFill>
              </a:rPr>
              <a:t>NORMA</a:t>
            </a:r>
            <a:r>
              <a:rPr lang="en-US" altLang="zh-CN" sz="1200" spc="-30" dirty="0"/>
              <a:t>(No-Remote Memory Access)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P23-</a:t>
            </a:r>
            <a:r>
              <a:rPr lang="zh-CN" altLang="en-US" dirty="0"/>
              <a:t>看</a:t>
            </a:r>
            <a:r>
              <a:rPr lang="en-US" altLang="zh-CN" dirty="0"/>
              <a:t>Core2      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环形总线中，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L3$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紧靠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个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Core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之间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P20-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看包含性概念，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P23-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看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Core2</a:t>
            </a: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LFU—Least-Frequently-Used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MRU—Most Recently Used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LRU—Least Recently Used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en-US" altLang="zh-CN" sz="1200" b="0" i="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Size—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将最大的内容替换出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Cache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LRU-MIN—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力图使被替换的文档个数最少。</a:t>
            </a:r>
            <a:endParaRPr kumimoji="1" lang="en-US" altLang="zh-CN" sz="1200" b="0" i="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dirty="0"/>
              <a:t>参考</a:t>
            </a:r>
            <a:r>
              <a:rPr lang="en-US" altLang="zh-CN" dirty="0"/>
              <a:t>http://www.tuicool.com/articles/ueqYb</a:t>
            </a:r>
            <a:r>
              <a:rPr lang="zh-CN" altLang="en-US" dirty="0"/>
              <a:t>，</a:t>
            </a:r>
            <a:r>
              <a:rPr lang="en-US" altLang="zh-CN" dirty="0"/>
              <a:t>http://blog.csdn.net/it_yuan/article/details/8494897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图中有些未画出，如译码器前的</a:t>
            </a:r>
            <a:r>
              <a:rPr lang="en-US" altLang="zh-CN" dirty="0"/>
              <a:t>18</a:t>
            </a:r>
            <a:r>
              <a:rPr lang="zh-CN" altLang="en-US" dirty="0"/>
              <a:t>行指令队列</a:t>
            </a:r>
            <a:r>
              <a:rPr lang="en-US" altLang="zh-CN" dirty="0"/>
              <a:t>    </a:t>
            </a:r>
            <a:r>
              <a:rPr lang="en-US" altLang="zh-CN" dirty="0">
                <a:sym typeface="+mn-ea"/>
              </a:rPr>
              <a:t>P24-</a:t>
            </a:r>
            <a:r>
              <a:rPr lang="zh-CN" altLang="en-US" dirty="0">
                <a:sym typeface="+mn-ea"/>
              </a:rPr>
              <a:t>看</a:t>
            </a:r>
            <a:r>
              <a:rPr lang="en-US" altLang="zh-CN" dirty="0">
                <a:sym typeface="+mn-ea"/>
              </a:rPr>
              <a:t>Core2   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LSD—Loop Stream Detector</a:t>
            </a:r>
            <a:r>
              <a:rPr lang="zh-CN" altLang="en-US" dirty="0"/>
              <a:t>，     </a:t>
            </a:r>
            <a:r>
              <a:rPr lang="en-US" altLang="zh-CN" dirty="0" err="1"/>
              <a:t>uOP</a:t>
            </a:r>
            <a:r>
              <a:rPr lang="en-US" altLang="zh-CN" dirty="0"/>
              <a:t> Cache</a:t>
            </a:r>
            <a:r>
              <a:rPr lang="zh-CN" altLang="en-US" dirty="0"/>
              <a:t>、</a:t>
            </a:r>
            <a:r>
              <a:rPr lang="en-US" altLang="zh-CN" dirty="0"/>
              <a:t>PRF</a:t>
            </a:r>
            <a:r>
              <a:rPr lang="zh-CN" altLang="en-US" dirty="0"/>
              <a:t>、</a:t>
            </a:r>
            <a:r>
              <a:rPr lang="en-US" altLang="zh-CN" dirty="0"/>
              <a:t>AVX</a:t>
            </a:r>
            <a:r>
              <a:rPr lang="zh-CN" altLang="en-US" dirty="0"/>
              <a:t>等均是二代以后的优化</a:t>
            </a:r>
            <a:endParaRPr lang="en-US" altLang="zh-CN" dirty="0"/>
          </a:p>
          <a:p>
            <a:r>
              <a:rPr lang="en-US" altLang="zh-CN" dirty="0"/>
              <a:t>Sandy Bridge</a:t>
            </a:r>
            <a:r>
              <a:rPr lang="zh-CN" altLang="en-US" dirty="0"/>
              <a:t>认为：</a:t>
            </a:r>
            <a:r>
              <a:rPr lang="en-US" altLang="zh-CN" dirty="0"/>
              <a:t>RRF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个读端口，</a:t>
            </a:r>
            <a:r>
              <a:rPr lang="en-US" altLang="zh-CN" dirty="0"/>
              <a:t>RAT</a:t>
            </a:r>
            <a:r>
              <a:rPr lang="zh-CN" altLang="en-US" dirty="0"/>
              <a:t>最多需要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R_OPD/</a:t>
            </a:r>
            <a:r>
              <a:rPr lang="en-US" altLang="zh-CN" dirty="0" err="1"/>
              <a:t>clk</a:t>
            </a:r>
            <a:r>
              <a:rPr lang="zh-CN" altLang="en-US" dirty="0"/>
              <a:t>，会导致读停顿；故采用</a:t>
            </a:r>
            <a:r>
              <a:rPr lang="en-US" altLang="zh-CN" dirty="0"/>
              <a:t>PRF</a:t>
            </a:r>
            <a:r>
              <a:rPr lang="zh-CN" altLang="en-US" dirty="0"/>
              <a:t>彻底解决问题。</a:t>
            </a:r>
            <a:endParaRPr lang="en-US" altLang="zh-CN" dirty="0"/>
          </a:p>
          <a:p>
            <a:r>
              <a:rPr lang="en-US" altLang="zh-CN" dirty="0"/>
              <a:t>                  </a:t>
            </a:r>
            <a:r>
              <a:rPr lang="zh-CN" altLang="en-US" dirty="0"/>
              <a:t>（设置</a:t>
            </a:r>
            <a:r>
              <a:rPr lang="en-US" altLang="zh-CN" dirty="0"/>
              <a:t>3</a:t>
            </a:r>
            <a:r>
              <a:rPr lang="zh-CN" altLang="en-US" dirty="0"/>
              <a:t>个读端口的原因，估计是</a:t>
            </a:r>
            <a:r>
              <a:rPr lang="en-US" altLang="zh-CN" dirty="0"/>
              <a:t>5</a:t>
            </a:r>
            <a:r>
              <a:rPr lang="zh-CN" altLang="en-US" dirty="0"/>
              <a:t>个读从</a:t>
            </a:r>
            <a:r>
              <a:rPr lang="en-US" altLang="zh-CN" dirty="0"/>
              <a:t>ROB</a:t>
            </a:r>
            <a:r>
              <a:rPr lang="zh-CN" altLang="en-US" dirty="0"/>
              <a:t>中取得</a:t>
            </a:r>
            <a:r>
              <a:rPr lang="en-US" altLang="zh-CN" dirty="0"/>
              <a:t>[</a:t>
            </a:r>
            <a:r>
              <a:rPr lang="zh-CN" altLang="en-US" dirty="0"/>
              <a:t>存在</a:t>
            </a:r>
            <a:r>
              <a:rPr lang="en-US" altLang="zh-CN" dirty="0"/>
              <a:t>RAW</a:t>
            </a:r>
            <a:r>
              <a:rPr lang="zh-CN" altLang="en-US" dirty="0"/>
              <a:t>相关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互斥</a:t>
            </a:r>
            <a:r>
              <a:rPr lang="en-US" altLang="zh-CN"/>
              <a:t>--</a:t>
            </a:r>
            <a:r>
              <a:rPr lang="zh-CN" altLang="en-US"/>
              <a:t>进入临界区所需，事件</a:t>
            </a:r>
            <a:r>
              <a:rPr lang="en-US" altLang="zh-CN"/>
              <a:t>-</a:t>
            </a:r>
            <a:r>
              <a:rPr lang="zh-CN" altLang="en-US"/>
              <a:t>数据通信所需，栅障</a:t>
            </a:r>
            <a:r>
              <a:rPr lang="en-US" altLang="zh-CN"/>
              <a:t>--</a:t>
            </a:r>
            <a:r>
              <a:rPr lang="zh-CN" altLang="en-US"/>
              <a:t>进程间同步所需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P34-</a:t>
            </a:r>
            <a:r>
              <a:rPr lang="zh-CN" altLang="en-US" dirty="0"/>
              <a:t>看取并加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P26-</a:t>
            </a:r>
            <a:r>
              <a:rPr lang="zh-CN" altLang="en-US" dirty="0">
                <a:sym typeface="+mn-ea"/>
              </a:rPr>
              <a:t>看分布式共享</a:t>
            </a:r>
            <a:r>
              <a:rPr lang="en-US" altLang="zh-CN" dirty="0">
                <a:sym typeface="+mn-ea"/>
              </a:rPr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P4-</a:t>
            </a:r>
            <a:r>
              <a:rPr lang="zh-CN" altLang="en-US" dirty="0"/>
              <a:t>看结构模型</a:t>
            </a:r>
            <a:endParaRPr lang="en-US" altLang="zh-CN" dirty="0"/>
          </a:p>
          <a:p>
            <a:r>
              <a:rPr lang="en-US" altLang="zh-CN" dirty="0"/>
              <a:t>NORMA</a:t>
            </a:r>
            <a:r>
              <a:rPr lang="zh-CN" altLang="en-US" dirty="0"/>
              <a:t>的同步通过消息传递原语（</a:t>
            </a:r>
            <a:r>
              <a:rPr lang="en-US" altLang="zh-CN" dirty="0"/>
              <a:t>RECV/SEND</a:t>
            </a:r>
            <a:r>
              <a:rPr lang="zh-CN" altLang="en-US" dirty="0"/>
              <a:t>）实现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同步通信方式：</a:t>
            </a:r>
            <a:r>
              <a:rPr lang="zh-CN" altLang="en-US">
                <a:sym typeface="+mn-ea"/>
              </a:rPr>
              <a:t>发送请求后一直等待，收到应答后接收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发送数据，然后才返回，通信是原子操作。</a:t>
            </a:r>
            <a:r>
              <a:rPr lang="zh-CN" altLang="en-US"/>
              <a:t>异步通信方式：发送请求后不等待应答，立即返回，通信由多次交互组成。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P7-</a:t>
            </a:r>
            <a:r>
              <a:rPr lang="zh-CN" altLang="en-US" dirty="0"/>
              <a:t>看宏体系结构的内容，</a:t>
            </a:r>
            <a:r>
              <a:rPr lang="en-US" altLang="zh-CN" dirty="0"/>
              <a:t>P5-</a:t>
            </a:r>
            <a:r>
              <a:rPr lang="zh-CN" altLang="en-US" dirty="0"/>
              <a:t>看显式同步语句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思考：不影响（只使用）单元状态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99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P11-</a:t>
            </a:r>
            <a:r>
              <a:rPr lang="zh-CN" altLang="en-US" dirty="0">
                <a:sym typeface="+mn-ea"/>
              </a:rPr>
              <a:t>看写作废的原理 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C090-EB5C-4FF4-986B-68D1123DA9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82958-5B0E-4BFD-AA72-D67194DCF4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67BBB-CAD6-4767-BB93-E95941C7EB6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67101-FAC6-49A8-B8C8-5A0E37A3A6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7813C-12A6-4E1F-9391-8C44ABC05A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73E0-0F5C-49A1-A3ED-2A5475F4809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EDC6-4DCE-46E3-986C-B10A936C24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02688-1AE2-4005-8CE1-51CFD57929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928E-C650-4069-8DED-D7AA4B7287B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C1E2B-011B-4998-BB56-0869619FB0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2305AED-8036-4E4F-B38D-BE5EAFC5B31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6" Type="http://schemas.openxmlformats.org/officeDocument/2006/relationships/notesSlide" Target="../notesSlides/notesSlide1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notesSlide" Target="../notesSlides/notesSlide12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tags" Target="../tags/tag203.xml"/><Relationship Id="rId21" Type="http://schemas.openxmlformats.org/officeDocument/2006/relationships/tags" Target="../tags/tag107.xml"/><Relationship Id="rId42" Type="http://schemas.openxmlformats.org/officeDocument/2006/relationships/tags" Target="../tags/tag128.xml"/><Relationship Id="rId63" Type="http://schemas.openxmlformats.org/officeDocument/2006/relationships/tags" Target="../tags/tag149.xml"/><Relationship Id="rId84" Type="http://schemas.openxmlformats.org/officeDocument/2006/relationships/tags" Target="../tags/tag170.xml"/><Relationship Id="rId138" Type="http://schemas.openxmlformats.org/officeDocument/2006/relationships/tags" Target="../tags/tag224.xml"/><Relationship Id="rId16" Type="http://schemas.openxmlformats.org/officeDocument/2006/relationships/tags" Target="../tags/tag102.xml"/><Relationship Id="rId107" Type="http://schemas.openxmlformats.org/officeDocument/2006/relationships/tags" Target="../tags/tag193.xml"/><Relationship Id="rId11" Type="http://schemas.openxmlformats.org/officeDocument/2006/relationships/tags" Target="../tags/tag97.xml"/><Relationship Id="rId32" Type="http://schemas.openxmlformats.org/officeDocument/2006/relationships/tags" Target="../tags/tag118.xml"/><Relationship Id="rId37" Type="http://schemas.openxmlformats.org/officeDocument/2006/relationships/tags" Target="../tags/tag123.xml"/><Relationship Id="rId53" Type="http://schemas.openxmlformats.org/officeDocument/2006/relationships/tags" Target="../tags/tag139.xml"/><Relationship Id="rId58" Type="http://schemas.openxmlformats.org/officeDocument/2006/relationships/tags" Target="../tags/tag144.xml"/><Relationship Id="rId74" Type="http://schemas.openxmlformats.org/officeDocument/2006/relationships/tags" Target="../tags/tag160.xml"/><Relationship Id="rId79" Type="http://schemas.openxmlformats.org/officeDocument/2006/relationships/tags" Target="../tags/tag165.xml"/><Relationship Id="rId102" Type="http://schemas.openxmlformats.org/officeDocument/2006/relationships/tags" Target="../tags/tag188.xml"/><Relationship Id="rId123" Type="http://schemas.openxmlformats.org/officeDocument/2006/relationships/tags" Target="../tags/tag209.xml"/><Relationship Id="rId128" Type="http://schemas.openxmlformats.org/officeDocument/2006/relationships/tags" Target="../tags/tag214.xml"/><Relationship Id="rId5" Type="http://schemas.openxmlformats.org/officeDocument/2006/relationships/tags" Target="../tags/tag91.xml"/><Relationship Id="rId90" Type="http://schemas.openxmlformats.org/officeDocument/2006/relationships/tags" Target="../tags/tag176.xml"/><Relationship Id="rId95" Type="http://schemas.openxmlformats.org/officeDocument/2006/relationships/tags" Target="../tags/tag181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43" Type="http://schemas.openxmlformats.org/officeDocument/2006/relationships/tags" Target="../tags/tag129.xml"/><Relationship Id="rId48" Type="http://schemas.openxmlformats.org/officeDocument/2006/relationships/tags" Target="../tags/tag134.xml"/><Relationship Id="rId64" Type="http://schemas.openxmlformats.org/officeDocument/2006/relationships/tags" Target="../tags/tag150.xml"/><Relationship Id="rId69" Type="http://schemas.openxmlformats.org/officeDocument/2006/relationships/tags" Target="../tags/tag155.xml"/><Relationship Id="rId113" Type="http://schemas.openxmlformats.org/officeDocument/2006/relationships/tags" Target="../tags/tag199.xml"/><Relationship Id="rId118" Type="http://schemas.openxmlformats.org/officeDocument/2006/relationships/tags" Target="../tags/tag204.xml"/><Relationship Id="rId134" Type="http://schemas.openxmlformats.org/officeDocument/2006/relationships/tags" Target="../tags/tag220.xml"/><Relationship Id="rId139" Type="http://schemas.openxmlformats.org/officeDocument/2006/relationships/slideLayout" Target="../slideLayouts/slideLayout7.xml"/><Relationship Id="rId80" Type="http://schemas.openxmlformats.org/officeDocument/2006/relationships/tags" Target="../tags/tag166.xml"/><Relationship Id="rId85" Type="http://schemas.openxmlformats.org/officeDocument/2006/relationships/tags" Target="../tags/tag171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33" Type="http://schemas.openxmlformats.org/officeDocument/2006/relationships/tags" Target="../tags/tag119.xml"/><Relationship Id="rId38" Type="http://schemas.openxmlformats.org/officeDocument/2006/relationships/tags" Target="../tags/tag124.xml"/><Relationship Id="rId59" Type="http://schemas.openxmlformats.org/officeDocument/2006/relationships/tags" Target="../tags/tag145.xml"/><Relationship Id="rId103" Type="http://schemas.openxmlformats.org/officeDocument/2006/relationships/tags" Target="../tags/tag189.xml"/><Relationship Id="rId108" Type="http://schemas.openxmlformats.org/officeDocument/2006/relationships/tags" Target="../tags/tag194.xml"/><Relationship Id="rId124" Type="http://schemas.openxmlformats.org/officeDocument/2006/relationships/tags" Target="../tags/tag210.xml"/><Relationship Id="rId129" Type="http://schemas.openxmlformats.org/officeDocument/2006/relationships/tags" Target="../tags/tag215.xml"/><Relationship Id="rId54" Type="http://schemas.openxmlformats.org/officeDocument/2006/relationships/tags" Target="../tags/tag140.xml"/><Relationship Id="rId70" Type="http://schemas.openxmlformats.org/officeDocument/2006/relationships/tags" Target="../tags/tag156.xml"/><Relationship Id="rId75" Type="http://schemas.openxmlformats.org/officeDocument/2006/relationships/tags" Target="../tags/tag161.xml"/><Relationship Id="rId91" Type="http://schemas.openxmlformats.org/officeDocument/2006/relationships/tags" Target="../tags/tag177.xml"/><Relationship Id="rId96" Type="http://schemas.openxmlformats.org/officeDocument/2006/relationships/tags" Target="../tags/tag182.xml"/><Relationship Id="rId140" Type="http://schemas.openxmlformats.org/officeDocument/2006/relationships/notesSlide" Target="../notesSlides/notesSlide16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49" Type="http://schemas.openxmlformats.org/officeDocument/2006/relationships/tags" Target="../tags/tag135.xml"/><Relationship Id="rId114" Type="http://schemas.openxmlformats.org/officeDocument/2006/relationships/tags" Target="../tags/tag200.xml"/><Relationship Id="rId119" Type="http://schemas.openxmlformats.org/officeDocument/2006/relationships/tags" Target="../tags/tag205.xml"/><Relationship Id="rId44" Type="http://schemas.openxmlformats.org/officeDocument/2006/relationships/tags" Target="../tags/tag130.xml"/><Relationship Id="rId60" Type="http://schemas.openxmlformats.org/officeDocument/2006/relationships/tags" Target="../tags/tag146.xml"/><Relationship Id="rId65" Type="http://schemas.openxmlformats.org/officeDocument/2006/relationships/tags" Target="../tags/tag151.xml"/><Relationship Id="rId81" Type="http://schemas.openxmlformats.org/officeDocument/2006/relationships/tags" Target="../tags/tag167.xml"/><Relationship Id="rId86" Type="http://schemas.openxmlformats.org/officeDocument/2006/relationships/tags" Target="../tags/tag172.xml"/><Relationship Id="rId130" Type="http://schemas.openxmlformats.org/officeDocument/2006/relationships/tags" Target="../tags/tag216.xml"/><Relationship Id="rId135" Type="http://schemas.openxmlformats.org/officeDocument/2006/relationships/tags" Target="../tags/tag221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39" Type="http://schemas.openxmlformats.org/officeDocument/2006/relationships/tags" Target="../tags/tag125.xml"/><Relationship Id="rId109" Type="http://schemas.openxmlformats.org/officeDocument/2006/relationships/tags" Target="../tags/tag195.xml"/><Relationship Id="rId34" Type="http://schemas.openxmlformats.org/officeDocument/2006/relationships/tags" Target="../tags/tag120.xml"/><Relationship Id="rId50" Type="http://schemas.openxmlformats.org/officeDocument/2006/relationships/tags" Target="../tags/tag136.xml"/><Relationship Id="rId55" Type="http://schemas.openxmlformats.org/officeDocument/2006/relationships/tags" Target="../tags/tag141.xml"/><Relationship Id="rId76" Type="http://schemas.openxmlformats.org/officeDocument/2006/relationships/tags" Target="../tags/tag162.xml"/><Relationship Id="rId97" Type="http://schemas.openxmlformats.org/officeDocument/2006/relationships/tags" Target="../tags/tag183.xml"/><Relationship Id="rId104" Type="http://schemas.openxmlformats.org/officeDocument/2006/relationships/tags" Target="../tags/tag190.xml"/><Relationship Id="rId120" Type="http://schemas.openxmlformats.org/officeDocument/2006/relationships/tags" Target="../tags/tag206.xml"/><Relationship Id="rId125" Type="http://schemas.openxmlformats.org/officeDocument/2006/relationships/tags" Target="../tags/tag211.xml"/><Relationship Id="rId7" Type="http://schemas.openxmlformats.org/officeDocument/2006/relationships/tags" Target="../tags/tag93.xml"/><Relationship Id="rId71" Type="http://schemas.openxmlformats.org/officeDocument/2006/relationships/tags" Target="../tags/tag157.xml"/><Relationship Id="rId92" Type="http://schemas.openxmlformats.org/officeDocument/2006/relationships/tags" Target="../tags/tag178.xml"/><Relationship Id="rId2" Type="http://schemas.openxmlformats.org/officeDocument/2006/relationships/tags" Target="../tags/tag88.xml"/><Relationship Id="rId29" Type="http://schemas.openxmlformats.org/officeDocument/2006/relationships/tags" Target="../tags/tag115.xml"/><Relationship Id="rId24" Type="http://schemas.openxmlformats.org/officeDocument/2006/relationships/tags" Target="../tags/tag110.xml"/><Relationship Id="rId40" Type="http://schemas.openxmlformats.org/officeDocument/2006/relationships/tags" Target="../tags/tag126.xml"/><Relationship Id="rId45" Type="http://schemas.openxmlformats.org/officeDocument/2006/relationships/tags" Target="../tags/tag131.xml"/><Relationship Id="rId66" Type="http://schemas.openxmlformats.org/officeDocument/2006/relationships/tags" Target="../tags/tag152.xml"/><Relationship Id="rId87" Type="http://schemas.openxmlformats.org/officeDocument/2006/relationships/tags" Target="../tags/tag173.xml"/><Relationship Id="rId110" Type="http://schemas.openxmlformats.org/officeDocument/2006/relationships/tags" Target="../tags/tag196.xml"/><Relationship Id="rId115" Type="http://schemas.openxmlformats.org/officeDocument/2006/relationships/tags" Target="../tags/tag201.xml"/><Relationship Id="rId131" Type="http://schemas.openxmlformats.org/officeDocument/2006/relationships/tags" Target="../tags/tag217.xml"/><Relationship Id="rId136" Type="http://schemas.openxmlformats.org/officeDocument/2006/relationships/tags" Target="../tags/tag222.xml"/><Relationship Id="rId61" Type="http://schemas.openxmlformats.org/officeDocument/2006/relationships/tags" Target="../tags/tag147.xml"/><Relationship Id="rId82" Type="http://schemas.openxmlformats.org/officeDocument/2006/relationships/tags" Target="../tags/tag168.xml"/><Relationship Id="rId19" Type="http://schemas.openxmlformats.org/officeDocument/2006/relationships/tags" Target="../tags/tag105.xml"/><Relationship Id="rId14" Type="http://schemas.openxmlformats.org/officeDocument/2006/relationships/tags" Target="../tags/tag100.xml"/><Relationship Id="rId30" Type="http://schemas.openxmlformats.org/officeDocument/2006/relationships/tags" Target="../tags/tag116.xml"/><Relationship Id="rId35" Type="http://schemas.openxmlformats.org/officeDocument/2006/relationships/tags" Target="../tags/tag121.xml"/><Relationship Id="rId56" Type="http://schemas.openxmlformats.org/officeDocument/2006/relationships/tags" Target="../tags/tag142.xml"/><Relationship Id="rId77" Type="http://schemas.openxmlformats.org/officeDocument/2006/relationships/tags" Target="../tags/tag163.xml"/><Relationship Id="rId100" Type="http://schemas.openxmlformats.org/officeDocument/2006/relationships/tags" Target="../tags/tag186.xml"/><Relationship Id="rId105" Type="http://schemas.openxmlformats.org/officeDocument/2006/relationships/tags" Target="../tags/tag191.xml"/><Relationship Id="rId126" Type="http://schemas.openxmlformats.org/officeDocument/2006/relationships/tags" Target="../tags/tag212.xml"/><Relationship Id="rId8" Type="http://schemas.openxmlformats.org/officeDocument/2006/relationships/tags" Target="../tags/tag94.xml"/><Relationship Id="rId51" Type="http://schemas.openxmlformats.org/officeDocument/2006/relationships/tags" Target="../tags/tag137.xml"/><Relationship Id="rId72" Type="http://schemas.openxmlformats.org/officeDocument/2006/relationships/tags" Target="../tags/tag158.xml"/><Relationship Id="rId93" Type="http://schemas.openxmlformats.org/officeDocument/2006/relationships/tags" Target="../tags/tag179.xml"/><Relationship Id="rId98" Type="http://schemas.openxmlformats.org/officeDocument/2006/relationships/tags" Target="../tags/tag184.xml"/><Relationship Id="rId121" Type="http://schemas.openxmlformats.org/officeDocument/2006/relationships/tags" Target="../tags/tag207.xml"/><Relationship Id="rId3" Type="http://schemas.openxmlformats.org/officeDocument/2006/relationships/tags" Target="../tags/tag89.xml"/><Relationship Id="rId25" Type="http://schemas.openxmlformats.org/officeDocument/2006/relationships/tags" Target="../tags/tag111.xml"/><Relationship Id="rId46" Type="http://schemas.openxmlformats.org/officeDocument/2006/relationships/tags" Target="../tags/tag132.xml"/><Relationship Id="rId67" Type="http://schemas.openxmlformats.org/officeDocument/2006/relationships/tags" Target="../tags/tag153.xml"/><Relationship Id="rId116" Type="http://schemas.openxmlformats.org/officeDocument/2006/relationships/tags" Target="../tags/tag202.xml"/><Relationship Id="rId137" Type="http://schemas.openxmlformats.org/officeDocument/2006/relationships/tags" Target="../tags/tag223.xml"/><Relationship Id="rId20" Type="http://schemas.openxmlformats.org/officeDocument/2006/relationships/tags" Target="../tags/tag106.xml"/><Relationship Id="rId41" Type="http://schemas.openxmlformats.org/officeDocument/2006/relationships/tags" Target="../tags/tag127.xml"/><Relationship Id="rId62" Type="http://schemas.openxmlformats.org/officeDocument/2006/relationships/tags" Target="../tags/tag148.xml"/><Relationship Id="rId83" Type="http://schemas.openxmlformats.org/officeDocument/2006/relationships/tags" Target="../tags/tag169.xml"/><Relationship Id="rId88" Type="http://schemas.openxmlformats.org/officeDocument/2006/relationships/tags" Target="../tags/tag174.xml"/><Relationship Id="rId111" Type="http://schemas.openxmlformats.org/officeDocument/2006/relationships/tags" Target="../tags/tag197.xml"/><Relationship Id="rId132" Type="http://schemas.openxmlformats.org/officeDocument/2006/relationships/tags" Target="../tags/tag218.xml"/><Relationship Id="rId15" Type="http://schemas.openxmlformats.org/officeDocument/2006/relationships/tags" Target="../tags/tag101.xml"/><Relationship Id="rId36" Type="http://schemas.openxmlformats.org/officeDocument/2006/relationships/tags" Target="../tags/tag122.xml"/><Relationship Id="rId57" Type="http://schemas.openxmlformats.org/officeDocument/2006/relationships/tags" Target="../tags/tag143.xml"/><Relationship Id="rId106" Type="http://schemas.openxmlformats.org/officeDocument/2006/relationships/tags" Target="../tags/tag192.xml"/><Relationship Id="rId127" Type="http://schemas.openxmlformats.org/officeDocument/2006/relationships/tags" Target="../tags/tag213.xml"/><Relationship Id="rId10" Type="http://schemas.openxmlformats.org/officeDocument/2006/relationships/tags" Target="../tags/tag96.xml"/><Relationship Id="rId31" Type="http://schemas.openxmlformats.org/officeDocument/2006/relationships/tags" Target="../tags/tag117.xml"/><Relationship Id="rId52" Type="http://schemas.openxmlformats.org/officeDocument/2006/relationships/tags" Target="../tags/tag138.xml"/><Relationship Id="rId73" Type="http://schemas.openxmlformats.org/officeDocument/2006/relationships/tags" Target="../tags/tag159.xml"/><Relationship Id="rId78" Type="http://schemas.openxmlformats.org/officeDocument/2006/relationships/tags" Target="../tags/tag164.xml"/><Relationship Id="rId94" Type="http://schemas.openxmlformats.org/officeDocument/2006/relationships/tags" Target="../tags/tag180.xml"/><Relationship Id="rId99" Type="http://schemas.openxmlformats.org/officeDocument/2006/relationships/tags" Target="../tags/tag185.xml"/><Relationship Id="rId101" Type="http://schemas.openxmlformats.org/officeDocument/2006/relationships/tags" Target="../tags/tag187.xml"/><Relationship Id="rId122" Type="http://schemas.openxmlformats.org/officeDocument/2006/relationships/tags" Target="../tags/tag208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26" Type="http://schemas.openxmlformats.org/officeDocument/2006/relationships/tags" Target="../tags/tag112.xml"/><Relationship Id="rId47" Type="http://schemas.openxmlformats.org/officeDocument/2006/relationships/tags" Target="../tags/tag133.xml"/><Relationship Id="rId68" Type="http://schemas.openxmlformats.org/officeDocument/2006/relationships/tags" Target="../tags/tag154.xml"/><Relationship Id="rId89" Type="http://schemas.openxmlformats.org/officeDocument/2006/relationships/tags" Target="../tags/tag175.xml"/><Relationship Id="rId112" Type="http://schemas.openxmlformats.org/officeDocument/2006/relationships/tags" Target="../tags/tag198.xml"/><Relationship Id="rId133" Type="http://schemas.openxmlformats.org/officeDocument/2006/relationships/tags" Target="../tags/tag2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228.xml"/><Relationship Id="rId9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37.xml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9" Type="http://schemas.openxmlformats.org/officeDocument/2006/relationships/tags" Target="../tags/tag282.xml"/><Relationship Id="rId21" Type="http://schemas.openxmlformats.org/officeDocument/2006/relationships/tags" Target="../tags/tag264.xml"/><Relationship Id="rId34" Type="http://schemas.openxmlformats.org/officeDocument/2006/relationships/tags" Target="../tags/tag277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50" Type="http://schemas.openxmlformats.org/officeDocument/2006/relationships/slideLayout" Target="../slideLayouts/slideLayout7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9" Type="http://schemas.openxmlformats.org/officeDocument/2006/relationships/tags" Target="../tags/tag272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36" Type="http://schemas.openxmlformats.org/officeDocument/2006/relationships/tags" Target="../tags/tag279.xml"/><Relationship Id="rId49" Type="http://schemas.openxmlformats.org/officeDocument/2006/relationships/tags" Target="../tags/tag292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31" Type="http://schemas.openxmlformats.org/officeDocument/2006/relationships/tags" Target="../tags/tag274.xml"/><Relationship Id="rId44" Type="http://schemas.openxmlformats.org/officeDocument/2006/relationships/tags" Target="../tags/tag287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8" Type="http://schemas.openxmlformats.org/officeDocument/2006/relationships/tags" Target="../tags/tag251.xml"/><Relationship Id="rId51" Type="http://schemas.openxmlformats.org/officeDocument/2006/relationships/notesSlide" Target="../notesSlides/notesSlide24.xml"/><Relationship Id="rId3" Type="http://schemas.openxmlformats.org/officeDocument/2006/relationships/tags" Target="../tags/tag246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46" Type="http://schemas.openxmlformats.org/officeDocument/2006/relationships/tags" Target="../tags/tag289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1" Type="http://schemas.openxmlformats.org/officeDocument/2006/relationships/tags" Target="../tags/tag244.xml"/><Relationship Id="rId6" Type="http://schemas.openxmlformats.org/officeDocument/2006/relationships/tags" Target="../tags/tag2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26" Type="http://schemas.openxmlformats.org/officeDocument/2006/relationships/tags" Target="../tags/tag318.xml"/><Relationship Id="rId3" Type="http://schemas.openxmlformats.org/officeDocument/2006/relationships/tags" Target="../tags/tag295.xml"/><Relationship Id="rId21" Type="http://schemas.openxmlformats.org/officeDocument/2006/relationships/tags" Target="../tags/tag313.xml"/><Relationship Id="rId34" Type="http://schemas.openxmlformats.org/officeDocument/2006/relationships/tags" Target="../tags/tag326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25" Type="http://schemas.openxmlformats.org/officeDocument/2006/relationships/tags" Target="../tags/tag317.xml"/><Relationship Id="rId33" Type="http://schemas.openxmlformats.org/officeDocument/2006/relationships/tags" Target="../tags/tag325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20" Type="http://schemas.openxmlformats.org/officeDocument/2006/relationships/tags" Target="../tags/tag312.xml"/><Relationship Id="rId29" Type="http://schemas.openxmlformats.org/officeDocument/2006/relationships/tags" Target="../tags/tag321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24" Type="http://schemas.openxmlformats.org/officeDocument/2006/relationships/tags" Target="../tags/tag316.xml"/><Relationship Id="rId32" Type="http://schemas.openxmlformats.org/officeDocument/2006/relationships/tags" Target="../tags/tag324.xml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23" Type="http://schemas.openxmlformats.org/officeDocument/2006/relationships/tags" Target="../tags/tag315.xml"/><Relationship Id="rId28" Type="http://schemas.openxmlformats.org/officeDocument/2006/relationships/tags" Target="../tags/tag320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302.xml"/><Relationship Id="rId19" Type="http://schemas.openxmlformats.org/officeDocument/2006/relationships/tags" Target="../tags/tag311.xml"/><Relationship Id="rId31" Type="http://schemas.openxmlformats.org/officeDocument/2006/relationships/tags" Target="../tags/tag323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Relationship Id="rId22" Type="http://schemas.openxmlformats.org/officeDocument/2006/relationships/tags" Target="../tags/tag314.xml"/><Relationship Id="rId27" Type="http://schemas.openxmlformats.org/officeDocument/2006/relationships/tags" Target="../tags/tag319.xml"/><Relationship Id="rId30" Type="http://schemas.openxmlformats.org/officeDocument/2006/relationships/tags" Target="../tags/tag322.xml"/><Relationship Id="rId35" Type="http://schemas.openxmlformats.org/officeDocument/2006/relationships/tags" Target="../tags/tag327.xml"/><Relationship Id="rId8" Type="http://schemas.openxmlformats.org/officeDocument/2006/relationships/tags" Target="../tags/tag30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38200" y="2143116"/>
            <a:ext cx="7467600" cy="107157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第八章 线程级并行技术</a:t>
            </a:r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179511" y="836965"/>
            <a:ext cx="5040523" cy="4832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一致性的概念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*不一致原因： 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*一致性的存储系统：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*一致性的特性：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043608" y="3933056"/>
            <a:ext cx="6552728" cy="1152112"/>
            <a:chOff x="1187624" y="4221112"/>
            <a:chExt cx="6552728" cy="1152112"/>
          </a:xfrm>
        </p:grpSpPr>
        <p:sp>
          <p:nvSpPr>
            <p:cNvPr id="84" name="TextBox 83"/>
            <p:cNvSpPr txBox="1"/>
            <p:nvPr/>
          </p:nvSpPr>
          <p:spPr>
            <a:xfrm>
              <a:off x="1187672" y="4221120"/>
              <a:ext cx="432000" cy="288000"/>
            </a:xfrm>
            <a:prstGeom prst="rect">
              <a:avLst/>
            </a:prstGeom>
            <a:noFill/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P</a:t>
              </a:r>
              <a:r>
                <a:rPr lang="en-US" altLang="zh-CN" b="1" baseline="-18000" dirty="0">
                  <a:latin typeface="+mn-ea"/>
                  <a:ea typeface="+mn-ea"/>
                </a:rPr>
                <a:t>b</a:t>
              </a:r>
              <a:r>
                <a:rPr lang="en-US" altLang="zh-CN" b="1" dirty="0">
                  <a:latin typeface="+mn-ea"/>
                  <a:ea typeface="+mn-ea"/>
                </a:rPr>
                <a:t>: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1890795" y="4221112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=1</a:t>
              </a:r>
              <a:endParaRPr kumimoji="1" lang="zh-CN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5224298" y="4221112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W</a:t>
              </a:r>
              <a:r>
                <a:rPr kumimoji="1" lang="en-US" altLang="zh-CN" sz="1600" b="0" i="0" u="none" strike="noStrike" cap="none" normalizeH="0" baseline="-1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3</a:t>
              </a:r>
              <a:endParaRPr kumimoji="1" lang="zh-CN" altLang="en-US" sz="16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2699792" y="5157224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W</a:t>
              </a:r>
              <a:r>
                <a:rPr kumimoji="1" lang="en-US" altLang="zh-CN" sz="1600" b="0" i="0" u="none" strike="noStrike" cap="none" normalizeH="0" baseline="-1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sz="16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8" name="椭圆 87"/>
            <p:cNvSpPr/>
            <p:nvPr/>
          </p:nvSpPr>
          <p:spPr bwMode="auto">
            <a:xfrm>
              <a:off x="3924000" y="5157224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sz="16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5872370" y="5157192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3</a:t>
              </a:r>
              <a:endParaRPr kumimoji="1" lang="zh-CN" altLang="en-US" sz="16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4211960" y="4221112"/>
              <a:ext cx="648000" cy="216000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+mn-ea"/>
                  <a:ea typeface="+mn-ea"/>
                </a:rPr>
                <a:t>2</a:t>
              </a:r>
              <a:endParaRPr kumimoji="1" lang="zh-CN" altLang="en-US" sz="16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3271486" y="4221112"/>
              <a:ext cx="648000" cy="216000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R</a:t>
              </a:r>
              <a:r>
                <a:rPr kumimoji="1" lang="en-US" altLang="zh-CN" sz="1600" b="0" i="0" u="none" strike="noStrike" cap="none" normalizeH="0" baseline="-1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6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=5</a:t>
              </a:r>
              <a:endParaRPr kumimoji="1" lang="zh-CN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6300192" y="4221112"/>
              <a:ext cx="648000" cy="216000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W</a:t>
              </a:r>
              <a:r>
                <a:rPr kumimoji="1" lang="en-US" altLang="zh-CN" sz="1600" b="0" i="0" u="none" strike="noStrike" cap="none" normalizeH="0" baseline="-1800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6</a:t>
              </a:r>
              <a:r>
                <a:rPr kumimoji="1" lang="en-US" altLang="zh-CN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=7</a:t>
              </a:r>
              <a:endParaRPr kumimoji="1" lang="zh-CN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93" name="直接箭头连接符 92"/>
            <p:cNvCxnSpPr>
              <a:stCxn id="85" idx="6"/>
              <a:endCxn id="91" idx="2"/>
            </p:cNvCxnSpPr>
            <p:nvPr/>
          </p:nvCxnSpPr>
          <p:spPr bwMode="auto">
            <a:xfrm>
              <a:off x="2538795" y="4329112"/>
              <a:ext cx="73269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87" idx="6"/>
              <a:endCxn id="88" idx="2"/>
            </p:cNvCxnSpPr>
            <p:nvPr/>
          </p:nvCxnSpPr>
          <p:spPr bwMode="auto">
            <a:xfrm>
              <a:off x="3347792" y="5265224"/>
              <a:ext cx="5762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>
              <a:stCxn id="88" idx="6"/>
              <a:endCxn id="89" idx="2"/>
            </p:cNvCxnSpPr>
            <p:nvPr/>
          </p:nvCxnSpPr>
          <p:spPr bwMode="auto">
            <a:xfrm flipV="1">
              <a:off x="4572000" y="5265192"/>
              <a:ext cx="1300370" cy="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89" idx="6"/>
            </p:cNvCxnSpPr>
            <p:nvPr/>
          </p:nvCxnSpPr>
          <p:spPr bwMode="auto">
            <a:xfrm>
              <a:off x="6520370" y="5265192"/>
              <a:ext cx="87074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>
              <a:stCxn id="91" idx="6"/>
              <a:endCxn id="90" idx="2"/>
            </p:cNvCxnSpPr>
            <p:nvPr/>
          </p:nvCxnSpPr>
          <p:spPr bwMode="auto">
            <a:xfrm>
              <a:off x="3919486" y="4329112"/>
              <a:ext cx="29247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90" idx="6"/>
              <a:endCxn id="86" idx="2"/>
            </p:cNvCxnSpPr>
            <p:nvPr/>
          </p:nvCxnSpPr>
          <p:spPr bwMode="auto">
            <a:xfrm>
              <a:off x="4859960" y="4329112"/>
              <a:ext cx="36433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86" idx="6"/>
              <a:endCxn id="92" idx="2"/>
            </p:cNvCxnSpPr>
            <p:nvPr/>
          </p:nvCxnSpPr>
          <p:spPr bwMode="auto">
            <a:xfrm>
              <a:off x="5872298" y="4329112"/>
              <a:ext cx="42789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2" idx="6"/>
            </p:cNvCxnSpPr>
            <p:nvPr/>
          </p:nvCxnSpPr>
          <p:spPr bwMode="auto">
            <a:xfrm>
              <a:off x="6948192" y="4329112"/>
              <a:ext cx="22267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endCxn id="85" idx="2"/>
            </p:cNvCxnSpPr>
            <p:nvPr/>
          </p:nvCxnSpPr>
          <p:spPr bwMode="auto">
            <a:xfrm flipV="1">
              <a:off x="1619672" y="4329112"/>
              <a:ext cx="27112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>
              <a:endCxn id="87" idx="2"/>
            </p:cNvCxnSpPr>
            <p:nvPr/>
          </p:nvCxnSpPr>
          <p:spPr bwMode="auto">
            <a:xfrm flipV="1">
              <a:off x="1619672" y="5265224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1187624" y="5085184"/>
              <a:ext cx="432000" cy="288000"/>
            </a:xfrm>
            <a:prstGeom prst="rect">
              <a:avLst/>
            </a:prstGeom>
            <a:noFill/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P</a:t>
              </a:r>
              <a:r>
                <a:rPr lang="en-US" altLang="zh-CN" b="1" baseline="-18000" dirty="0">
                  <a:latin typeface="+mn-ea"/>
                  <a:ea typeface="+mn-ea"/>
                </a:rPr>
                <a:t>a</a:t>
              </a:r>
              <a:r>
                <a:rPr lang="en-US" altLang="zh-CN" b="1" dirty="0">
                  <a:latin typeface="+mn-ea"/>
                  <a:ea typeface="+mn-ea"/>
                </a:rPr>
                <a:t>: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04" name="Text Box 202"/>
            <p:cNvSpPr txBox="1">
              <a:spLocks noChangeArrowheads="1"/>
            </p:cNvSpPr>
            <p:nvPr/>
          </p:nvSpPr>
          <p:spPr bwMode="auto">
            <a:xfrm>
              <a:off x="1937096" y="4581128"/>
              <a:ext cx="5803256" cy="432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                                      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存储系统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2195736" y="44371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2267744" y="4437080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6228184" y="5013176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6156176" y="5013144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4283968" y="5013208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4211960" y="5013176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3563888" y="4437144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635896" y="4437112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4499992" y="4437144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4572000" y="4437112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6588224" y="4437176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6660232" y="4437144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5508104" y="44371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580112" y="44371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2987824" y="5013176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3059832" y="5013176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267744" y="4581032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3059832" y="4941072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4283968" y="4941104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4572000" y="4581064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228184" y="4941136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5580112" y="4581064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>
              <a:off x="3635896" y="4581128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6660232" y="4581160"/>
              <a:ext cx="0" cy="72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750206" cy="43243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bIns="1778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</a:t>
            </a:r>
            <a:r>
              <a:rPr lang="en-US" altLang="zh-CN" sz="2400" dirty="0"/>
              <a:t>Cache</a:t>
            </a:r>
            <a:r>
              <a:rPr lang="zh-CN" altLang="en-US" sz="2400" dirty="0"/>
              <a:t>一致性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55576" y="1270800"/>
            <a:ext cx="8208912" cy="267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指程序中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读</a:t>
            </a:r>
            <a:r>
              <a:rPr lang="en-US" altLang="zh-CN" sz="2200" b="1" u="sng" dirty="0">
                <a:solidFill>
                  <a:srgbClr val="990099"/>
                </a:solidFill>
                <a:latin typeface="+mn-ea"/>
              </a:rPr>
              <a:t>MEM</a:t>
            </a:r>
            <a:r>
              <a:rPr lang="zh-CN" altLang="en-US" sz="2200" b="1" dirty="0">
                <a:latin typeface="+mn-ea"/>
              </a:rPr>
              <a:t>单元</a:t>
            </a:r>
            <a:r>
              <a:rPr lang="en-US" altLang="zh-CN" sz="2200" b="1" dirty="0">
                <a:latin typeface="+mn-ea"/>
              </a:rPr>
              <a:t>X</a:t>
            </a:r>
            <a:r>
              <a:rPr lang="zh-CN" altLang="en-US" sz="2200" b="1" dirty="0">
                <a:latin typeface="+mn-ea"/>
              </a:rPr>
              <a:t>的结果为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最后一次写</a:t>
            </a:r>
            <a:r>
              <a:rPr lang="en-US" altLang="zh-CN" sz="2200" b="1" dirty="0">
                <a:latin typeface="+mn-ea"/>
              </a:rPr>
              <a:t>X</a:t>
            </a:r>
            <a:r>
              <a:rPr lang="zh-CN" altLang="en-US" sz="2200" b="1" dirty="0">
                <a:latin typeface="+mn-ea"/>
              </a:rPr>
              <a:t>的值    </a:t>
            </a:r>
            <a:r>
              <a:rPr lang="zh-CN" altLang="en-US" b="1" spc="-50" dirty="0">
                <a:latin typeface="宋体" panose="02010600030101010101" pitchFamily="2" charset="-122"/>
              </a:rPr>
              <a:t>←可访问</a:t>
            </a:r>
            <a:r>
              <a:rPr lang="en-US" altLang="zh-CN" b="1" spc="-50" dirty="0">
                <a:latin typeface="宋体" panose="02010600030101010101" pitchFamily="2" charset="-122"/>
              </a:rPr>
              <a:t>Cache</a:t>
            </a:r>
            <a:endParaRPr lang="en-US" altLang="zh-CN" sz="2200" b="1" dirty="0">
              <a:latin typeface="+mn-ea"/>
            </a:endParaRPr>
          </a:p>
          <a:p>
            <a:pPr marL="1436688" indent="4763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某</a:t>
            </a:r>
            <a:r>
              <a:rPr lang="en-US" altLang="zh-CN" sz="2200" b="1" dirty="0">
                <a:latin typeface="+mn-ea"/>
              </a:rPr>
              <a:t>P</a:t>
            </a:r>
            <a:r>
              <a:rPr lang="zh-CN" altLang="en-US" sz="2200" b="1" dirty="0">
                <a:latin typeface="宋体" panose="02010600030101010101" pitchFamily="2" charset="-122"/>
              </a:rPr>
              <a:t>写单元</a:t>
            </a:r>
            <a:r>
              <a:rPr lang="en-US" altLang="zh-CN" sz="2200" b="1" dirty="0">
                <a:latin typeface="宋体" panose="02010600030101010101" pitchFamily="2" charset="-122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</a:rPr>
              <a:t>后，其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、主存中为</a:t>
            </a:r>
            <a:r>
              <a:rPr lang="zh-CN" altLang="en-US" sz="2200" b="1" u="sng" dirty="0">
                <a:latin typeface="宋体" panose="02010600030101010101" pitchFamily="2" charset="-122"/>
              </a:rPr>
              <a:t>新值</a:t>
            </a:r>
            <a:r>
              <a:rPr lang="zh-CN" altLang="en-US" sz="2200" b="1" dirty="0">
                <a:latin typeface="宋体" panose="02010600030101010101" pitchFamily="2" charset="-122"/>
              </a:rPr>
              <a:t>，其他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中为</a:t>
            </a:r>
            <a:r>
              <a:rPr lang="zh-CN" altLang="en-US" sz="2200" b="1" u="sng" dirty="0">
                <a:latin typeface="宋体" panose="02010600030101010101" pitchFamily="2" charset="-122"/>
              </a:rPr>
              <a:t>旧值</a:t>
            </a:r>
            <a:endParaRPr lang="zh-CN" altLang="en-US" u="sng" spc="-5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+mn-ea"/>
              </a:rPr>
              <a:t>                </a:t>
            </a:r>
            <a:r>
              <a:rPr lang="zh-CN" altLang="en-US" sz="2200" b="1" dirty="0">
                <a:latin typeface="+mn-ea"/>
              </a:rPr>
              <a:t>任何读</a:t>
            </a:r>
            <a:r>
              <a:rPr lang="en-US" altLang="zh-CN" sz="2200" b="1" dirty="0">
                <a:latin typeface="+mn-ea"/>
              </a:rPr>
              <a:t>X</a:t>
            </a:r>
            <a:r>
              <a:rPr lang="zh-CN" altLang="en-US" sz="2200" b="1" dirty="0">
                <a:latin typeface="+mn-ea"/>
              </a:rPr>
              <a:t>的结果均为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最新写入</a:t>
            </a:r>
            <a:r>
              <a:rPr lang="zh-CN" altLang="en-US" sz="2200" b="1" dirty="0">
                <a:latin typeface="+mn-ea"/>
              </a:rPr>
              <a:t>值，满足</a:t>
            </a:r>
            <a:r>
              <a:rPr lang="zh-CN" altLang="en-US" sz="2200" b="1" u="sng" dirty="0">
                <a:latin typeface="+mn-ea"/>
              </a:rPr>
              <a:t>条件</a:t>
            </a:r>
            <a:r>
              <a:rPr lang="zh-CN" altLang="en-US" sz="2200" b="1" dirty="0">
                <a:latin typeface="+mn-ea"/>
              </a:rPr>
              <a:t>为：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dirty="0">
                <a:latin typeface="+mn-ea"/>
              </a:rPr>
              <a:t>⑴</a:t>
            </a:r>
            <a:r>
              <a:rPr lang="en-US" sz="2200" b="1" dirty="0">
                <a:latin typeface="+mn-ea"/>
                <a:sym typeface="+mn-ea"/>
              </a:rPr>
              <a:t>Pa</a:t>
            </a:r>
            <a:r>
              <a:rPr lang="zh-CN" altLang="en-US" sz="2200" b="1" dirty="0">
                <a:latin typeface="+mn-ea"/>
                <a:sym typeface="+mn-ea"/>
              </a:rPr>
              <a:t>写</a:t>
            </a:r>
            <a:r>
              <a:rPr lang="en-US" altLang="zh-CN" sz="2200" b="1" dirty="0">
                <a:latin typeface="+mn-ea"/>
                <a:sym typeface="+mn-ea"/>
              </a:rPr>
              <a:t>X</a:t>
            </a:r>
            <a:r>
              <a:rPr lang="zh-CN" altLang="en-US" sz="2200" b="1" dirty="0">
                <a:latin typeface="+mn-ea"/>
                <a:sym typeface="+mn-ea"/>
              </a:rPr>
              <a:t>后无其他</a:t>
            </a:r>
            <a:r>
              <a:rPr lang="en-US" altLang="zh-CN" sz="2200" b="1" dirty="0">
                <a:latin typeface="+mn-ea"/>
                <a:sym typeface="+mn-ea"/>
              </a:rPr>
              <a:t>P</a:t>
            </a:r>
            <a:r>
              <a:rPr lang="zh-CN" altLang="en-US" sz="2200" b="1" dirty="0">
                <a:latin typeface="+mn-ea"/>
                <a:sym typeface="+mn-ea"/>
              </a:rPr>
              <a:t>写</a:t>
            </a:r>
            <a:r>
              <a:rPr lang="en-US" altLang="zh-CN" sz="2200" b="1" dirty="0">
                <a:latin typeface="+mn-ea"/>
                <a:sym typeface="+mn-ea"/>
              </a:rPr>
              <a:t>X</a:t>
            </a:r>
            <a:r>
              <a:rPr lang="zh-CN" altLang="en-US" sz="2200" b="1" dirty="0">
                <a:latin typeface="+mn-ea"/>
                <a:sym typeface="+mn-ea"/>
              </a:rPr>
              <a:t>时，</a:t>
            </a:r>
            <a:r>
              <a:rPr lang="en-US" altLang="zh-CN" sz="2200" b="1" dirty="0">
                <a:latin typeface="+mn-ea"/>
                <a:sym typeface="+mn-ea"/>
              </a:rPr>
              <a:t>Pa</a:t>
            </a:r>
            <a:r>
              <a:rPr lang="zh-CN" altLang="en-US" sz="2200" b="1" dirty="0">
                <a:latin typeface="+mn-ea"/>
                <a:sym typeface="+mn-ea"/>
              </a:rPr>
              <a:t>及</a:t>
            </a:r>
            <a:r>
              <a:rPr lang="en-US" altLang="zh-CN" sz="2200" b="1" dirty="0">
                <a:latin typeface="+mn-ea"/>
                <a:sym typeface="+mn-ea"/>
              </a:rPr>
              <a:t>Pb</a:t>
            </a:r>
            <a:r>
              <a:rPr lang="zh-CN" altLang="en-US" sz="2200" b="1" dirty="0">
                <a:latin typeface="+mn-ea"/>
                <a:sym typeface="+mn-ea"/>
              </a:rPr>
              <a:t>读</a:t>
            </a:r>
            <a:r>
              <a:rPr lang="en-US" altLang="zh-CN" sz="2200" b="1" dirty="0">
                <a:latin typeface="+mn-ea"/>
                <a:sym typeface="+mn-ea"/>
              </a:rPr>
              <a:t>X</a:t>
            </a:r>
            <a:r>
              <a:rPr lang="zh-CN" altLang="en-US" sz="2200" b="1" dirty="0">
                <a:latin typeface="+mn-ea"/>
                <a:sym typeface="+mn-ea"/>
              </a:rPr>
              <a:t>均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sym typeface="+mn-ea"/>
              </a:rPr>
              <a:t>返回</a:t>
            </a:r>
            <a:r>
              <a:rPr lang="en-US" altLang="zh-CN" sz="2200" b="1" dirty="0">
                <a:solidFill>
                  <a:srgbClr val="0070C0"/>
                </a:solidFill>
                <a:latin typeface="+mn-ea"/>
                <a:sym typeface="+mn-ea"/>
              </a:rPr>
              <a:t>Pa</a:t>
            </a:r>
            <a:r>
              <a:rPr lang="zh-CN" altLang="en-US" sz="2200" b="1" dirty="0">
                <a:solidFill>
                  <a:srgbClr val="0070C0"/>
                </a:solidFill>
                <a:latin typeface="+mn-ea"/>
                <a:sym typeface="+mn-ea"/>
              </a:rPr>
              <a:t>写入的值</a:t>
            </a:r>
            <a:endParaRPr lang="zh-CN" altLang="en-US" sz="2200" b="1" u="sng" dirty="0">
              <a:latin typeface="+mn-ea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⑵</a:t>
            </a:r>
            <a:r>
              <a:rPr lang="en-US" altLang="zh-CN" sz="2200" b="1" dirty="0">
                <a:latin typeface="+mn-ea"/>
                <a:sym typeface="+mn-ea"/>
              </a:rPr>
              <a:t>2</a:t>
            </a:r>
            <a:r>
              <a:rPr lang="zh-CN" altLang="en-US" sz="2200" b="1" dirty="0">
                <a:latin typeface="+mn-ea"/>
                <a:sym typeface="+mn-ea"/>
              </a:rPr>
              <a:t>个</a:t>
            </a:r>
            <a:r>
              <a:rPr lang="en-US" altLang="zh-CN" sz="2200" b="1" dirty="0">
                <a:latin typeface="+mn-ea"/>
                <a:sym typeface="+mn-ea"/>
              </a:rPr>
              <a:t>P</a:t>
            </a:r>
            <a:r>
              <a:rPr lang="zh-CN" altLang="en-US" sz="2200" b="1" dirty="0">
                <a:latin typeface="+mn-ea"/>
                <a:sym typeface="+mn-ea"/>
              </a:rPr>
              <a:t>分别写</a:t>
            </a:r>
            <a:r>
              <a:rPr lang="en-US" altLang="zh-CN" sz="2200" b="1" dirty="0">
                <a:latin typeface="+mn-ea"/>
                <a:sym typeface="+mn-ea"/>
              </a:rPr>
              <a:t>X</a:t>
            </a:r>
            <a:r>
              <a:rPr lang="zh-CN" altLang="en-US" sz="2200" b="1" dirty="0">
                <a:latin typeface="+mn-ea"/>
                <a:sym typeface="+mn-ea"/>
              </a:rPr>
              <a:t>时，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sym typeface="+mn-ea"/>
              </a:rPr>
              <a:t>其他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sym typeface="+mn-ea"/>
              </a:rPr>
              <a:t>P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sym typeface="+mn-ea"/>
              </a:rPr>
              <a:t>看到的</a:t>
            </a:r>
            <a:r>
              <a:rPr lang="zh-CN" altLang="en-US" sz="2200" b="1" dirty="0">
                <a:solidFill>
                  <a:srgbClr val="0070C0"/>
                </a:solidFill>
                <a:latin typeface="+mn-ea"/>
                <a:sym typeface="+mn-ea"/>
              </a:rPr>
              <a:t>操作次序</a:t>
            </a:r>
            <a:r>
              <a:rPr lang="zh-CN" sz="2200" b="1" dirty="0">
                <a:solidFill>
                  <a:srgbClr val="0070C0"/>
                </a:solidFill>
                <a:latin typeface="+mn-ea"/>
                <a:sym typeface="+mn-ea"/>
              </a:rPr>
              <a:t>相同</a:t>
            </a:r>
            <a:r>
              <a:rPr lang="en-US" altLang="zh-CN" sz="2200" b="1" dirty="0">
                <a:solidFill>
                  <a:srgbClr val="0070C0"/>
                </a:solidFill>
                <a:latin typeface="+mn-ea"/>
                <a:sym typeface="+mn-ea"/>
              </a:rPr>
              <a:t>   </a:t>
            </a:r>
            <a:r>
              <a:rPr lang="zh-CN" altLang="en-US" b="1" spc="-50" dirty="0">
                <a:latin typeface="宋体" panose="02010600030101010101" pitchFamily="2" charset="-122"/>
              </a:rPr>
              <a:t>←读时返回最新值</a:t>
            </a:r>
            <a:endParaRPr lang="zh-CN" altLang="zh-CN" sz="2200" b="1" dirty="0">
              <a:solidFill>
                <a:srgbClr val="0070C0"/>
              </a:solidFill>
              <a:latin typeface="+mn-ea"/>
              <a:sym typeface="+mn-ea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23928" y="5157192"/>
            <a:ext cx="4524654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某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宋体" panose="02010600030101010101" pitchFamily="2" charset="-122"/>
              </a:rPr>
              <a:t>写操作的效果对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其他</a:t>
            </a:r>
            <a:r>
              <a:rPr lang="en-US" altLang="zh-CN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可见</a:t>
            </a: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</a:p>
          <a:p>
            <a:pPr>
              <a:spcBef>
                <a:spcPts val="300"/>
              </a:spcBef>
            </a:pPr>
            <a:r>
              <a:rPr lang="zh-CN" altLang="en-US" sz="2200" b="1" dirty="0">
                <a:latin typeface="Times New Roman" panose="02020603050405020304"/>
              </a:rPr>
              <a:t>各</a:t>
            </a:r>
            <a:r>
              <a:rPr lang="en-US" altLang="zh-CN" sz="2200" b="1" dirty="0">
                <a:latin typeface="宋体" panose="02010600030101010101" pitchFamily="2" charset="-122"/>
              </a:rPr>
              <a:t>P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以相同顺序</a:t>
            </a:r>
            <a:r>
              <a:rPr lang="zh-CN" altLang="en-US" sz="2200" b="1" dirty="0">
                <a:latin typeface="宋体" panose="02010600030101010101" pitchFamily="2" charset="-122"/>
              </a:rPr>
              <a:t>看到所有</a:t>
            </a:r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2200" b="1" dirty="0">
                <a:latin typeface="宋体" panose="02010600030101010101" pitchFamily="2" charset="-122"/>
              </a:rPr>
              <a:t>操作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1619624" y="4365016"/>
            <a:ext cx="7128510" cy="540390"/>
            <a:chOff x="1907656" y="2204800"/>
            <a:chExt cx="7128510" cy="540390"/>
          </a:xfrm>
        </p:grpSpPr>
        <p:cxnSp>
          <p:nvCxnSpPr>
            <p:cNvPr id="173" name="直接箭头连接符 172"/>
            <p:cNvCxnSpPr/>
            <p:nvPr/>
          </p:nvCxnSpPr>
          <p:spPr bwMode="auto">
            <a:xfrm>
              <a:off x="1907656" y="2492800"/>
              <a:ext cx="1296224" cy="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73"/>
            <p:cNvCxnSpPr/>
            <p:nvPr/>
          </p:nvCxnSpPr>
          <p:spPr bwMode="auto">
            <a:xfrm flipV="1">
              <a:off x="3203848" y="2204800"/>
              <a:ext cx="2520280" cy="2880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直接箭头连接符 174"/>
            <p:cNvCxnSpPr/>
            <p:nvPr/>
          </p:nvCxnSpPr>
          <p:spPr bwMode="auto">
            <a:xfrm>
              <a:off x="5724128" y="2204928"/>
              <a:ext cx="2520315" cy="2152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8028421" y="2277190"/>
              <a:ext cx="1007745" cy="468000"/>
            </a:xfrm>
            <a:prstGeom prst="rect">
              <a:avLst/>
            </a:prstGeom>
            <a:noFill/>
          </p:spPr>
          <p:txBody>
            <a:bodyPr wrap="none" lIns="18000" tIns="10800" rIns="18000" bIns="10800" rtlCol="0">
              <a:noAutofit/>
            </a:bodyPr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写偏序</a:t>
              </a:r>
            </a:p>
            <a:p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solidFill>
                    <a:srgbClr val="990099"/>
                  </a:solidFill>
                  <a:latin typeface="+mn-ea"/>
                  <a:ea typeface="+mn-ea"/>
                </a:rPr>
                <a:t>全局可见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2123728" y="4365144"/>
            <a:ext cx="3960440" cy="287968"/>
            <a:chOff x="2411760" y="4293160"/>
            <a:chExt cx="3960440" cy="287968"/>
          </a:xfrm>
        </p:grpSpPr>
        <p:cxnSp>
          <p:nvCxnSpPr>
            <p:cNvPr id="178" name="直接箭头连接符 177"/>
            <p:cNvCxnSpPr/>
            <p:nvPr/>
          </p:nvCxnSpPr>
          <p:spPr bwMode="auto">
            <a:xfrm flipV="1">
              <a:off x="2411760" y="4293160"/>
              <a:ext cx="7503" cy="2879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9" name="直接箭头连接符 178"/>
            <p:cNvCxnSpPr/>
            <p:nvPr/>
          </p:nvCxnSpPr>
          <p:spPr bwMode="auto">
            <a:xfrm flipV="1">
              <a:off x="4712564" y="4305571"/>
              <a:ext cx="3452" cy="10177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>
              <a:off x="4424532" y="443711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6372200" y="4349560"/>
              <a:ext cx="0" cy="208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185" name="Text Box 3"/>
          <p:cNvSpPr txBox="1">
            <a:spLocks noChangeArrowheads="1"/>
          </p:cNvSpPr>
          <p:nvPr/>
        </p:nvSpPr>
        <p:spPr bwMode="auto">
          <a:xfrm>
            <a:off x="2483768" y="5157192"/>
            <a:ext cx="1751112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spc="800" dirty="0">
                <a:solidFill>
                  <a:schemeClr val="accent2"/>
                </a:solidFill>
                <a:latin typeface="+mn-ea"/>
              </a:rPr>
              <a:t>写传播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写串行化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  <a:endParaRPr lang="zh-CN" altLang="en-US" sz="2200" b="1" u="sng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08186" y="4117209"/>
            <a:ext cx="1054368" cy="791845"/>
            <a:chOff x="5235" y="6712"/>
            <a:chExt cx="1660" cy="1247"/>
          </a:xfrm>
        </p:grpSpPr>
        <p:cxnSp>
          <p:nvCxnSpPr>
            <p:cNvPr id="4" name="直接箭头连接符 3"/>
            <p:cNvCxnSpPr/>
            <p:nvPr>
              <p:custDataLst>
                <p:tags r:id="rId1"/>
              </p:custDataLst>
            </p:nvPr>
          </p:nvCxnSpPr>
          <p:spPr bwMode="auto">
            <a:xfrm flipV="1">
              <a:off x="5272" y="6712"/>
              <a:ext cx="1623" cy="12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" name="直接箭头连接符 4"/>
            <p:cNvCxnSpPr/>
            <p:nvPr>
              <p:custDataLst>
                <p:tags r:id="rId2"/>
              </p:custDataLst>
            </p:nvPr>
          </p:nvCxnSpPr>
          <p:spPr bwMode="auto">
            <a:xfrm>
              <a:off x="5235" y="7946"/>
              <a:ext cx="113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0" name="Text Box 8">
            <a:extLst>
              <a:ext uri="{FF2B5EF4-FFF2-40B4-BE49-F238E27FC236}">
                <a16:creationId xmlns:a16="http://schemas.microsoft.com/office/drawing/2014/main" id="{B7F285C8-FDEF-4E3A-8556-17DC6338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6093296"/>
            <a:ext cx="7056784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7780" tIns="10795" rIns="17780" bIns="10795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为何</a:t>
            </a:r>
            <a:r>
              <a:rPr lang="zh-CN" altLang="en-US" sz="1800" b="1" u="sng" dirty="0">
                <a:solidFill>
                  <a:srgbClr val="0070C0"/>
                </a:solidFill>
                <a:latin typeface="+mn-ea"/>
                <a:ea typeface="+mn-ea"/>
              </a:rPr>
              <a:t>读操作</a:t>
            </a:r>
            <a:r>
              <a:rPr lang="zh-CN" altLang="en-US" sz="1800" b="1" dirty="0">
                <a:latin typeface="+mn-ea"/>
                <a:ea typeface="+mn-ea"/>
              </a:rPr>
              <a:t>没有</a:t>
            </a:r>
            <a:r>
              <a:rPr lang="zh-CN" altLang="en-US" b="1" dirty="0">
                <a:latin typeface="+mn-ea"/>
              </a:rPr>
              <a:t>传播</a:t>
            </a:r>
            <a:r>
              <a:rPr lang="en-US" altLang="zh-CN" b="1" dirty="0">
                <a:latin typeface="+mn-ea"/>
              </a:rPr>
              <a:t>&amp;</a:t>
            </a:r>
            <a:r>
              <a:rPr lang="zh-CN" altLang="en-US" b="1" dirty="0">
                <a:latin typeface="+mn-ea"/>
              </a:rPr>
              <a:t>串行化要求</a:t>
            </a:r>
            <a:r>
              <a:rPr lang="zh-CN" altLang="en-US" sz="1800" b="1" dirty="0">
                <a:latin typeface="+mn-ea"/>
                <a:ea typeface="+mn-ea"/>
              </a:rPr>
              <a:t>？</a:t>
            </a:r>
            <a:r>
              <a:rPr lang="zh-CN" altLang="en-US" dirty="0"/>
              <a:t>不影响（只使用）单元状态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71" name="TextBox 102">
            <a:extLst>
              <a:ext uri="{FF2B5EF4-FFF2-40B4-BE49-F238E27FC236}">
                <a16:creationId xmlns:a16="http://schemas.microsoft.com/office/drawing/2014/main" id="{093C1511-3DFE-4042-B230-7A100027415E}"/>
              </a:ext>
            </a:extLst>
          </p:cNvPr>
          <p:cNvSpPr txBox="1"/>
          <p:nvPr/>
        </p:nvSpPr>
        <p:spPr>
          <a:xfrm>
            <a:off x="5078169" y="2157733"/>
            <a:ext cx="3240000" cy="288000"/>
          </a:xfrm>
          <a:prstGeom prst="rect">
            <a:avLst/>
          </a:prstGeom>
          <a:noFill/>
        </p:spPr>
        <p:txBody>
          <a:bodyPr wrap="none" lIns="18000" tIns="10800" rIns="18000" bIns="1080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b="1" spc="-50" dirty="0">
                <a:latin typeface="宋体" panose="02010600030101010101" pitchFamily="2" charset="-122"/>
              </a:rPr>
              <a:t>单元的</a:t>
            </a:r>
            <a:r>
              <a:rPr lang="zh-CN" altLang="en-US" b="1" spc="-50" dirty="0">
                <a:solidFill>
                  <a:srgbClr val="0070C0"/>
                </a:solidFill>
                <a:latin typeface="宋体" panose="02010600030101010101" pitchFamily="2" charset="-122"/>
              </a:rPr>
              <a:t>本地</a:t>
            </a:r>
            <a:r>
              <a:rPr lang="zh-CN" altLang="en-US" b="1" spc="-50" dirty="0">
                <a:latin typeface="宋体" panose="02010600030101010101" pitchFamily="2" charset="-122"/>
              </a:rPr>
              <a:t>状态</a:t>
            </a:r>
            <a:r>
              <a:rPr lang="zh-CN" altLang="en-US" b="1" spc="-50" dirty="0">
                <a:solidFill>
                  <a:srgbClr val="FF3399"/>
                </a:solidFill>
                <a:latin typeface="宋体" panose="02010600030101010101" pitchFamily="2" charset="-122"/>
              </a:rPr>
              <a:t>≠</a:t>
            </a:r>
            <a:r>
              <a:rPr lang="zh-CN" altLang="en-US" b="1" spc="-50" dirty="0">
                <a:solidFill>
                  <a:srgbClr val="0070C0"/>
                </a:solidFill>
                <a:latin typeface="宋体" panose="02010600030101010101" pitchFamily="2" charset="-122"/>
              </a:rPr>
              <a:t>全局</a:t>
            </a:r>
            <a:r>
              <a:rPr lang="zh-CN" altLang="en-US" b="1" spc="-50" dirty="0">
                <a:latin typeface="宋体" panose="02010600030101010101" pitchFamily="2" charset="-122"/>
              </a:rPr>
              <a:t>状态→</a:t>
            </a:r>
            <a:r>
              <a:rPr lang="zh-CN" altLang="en-US" spc="-50" dirty="0">
                <a:latin typeface="宋体" panose="02010600030101010101" pitchFamily="2" charset="-122"/>
              </a:rPr>
              <a:t>┘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ldLvl="0" animBg="1"/>
      <p:bldP spid="70" grpId="0" bldLvl="0" animBg="1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1" y="332656"/>
            <a:ext cx="5292589" cy="51622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一致性的实现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*需求分析：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200"/>
              </a:spcBef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*实现方案：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一致性协议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      (∈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分布式算法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完成要求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sym typeface="+mn-ea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一致性协议的分类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： 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如何迁移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复制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写作废协议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写更新协议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7705" y="799200"/>
            <a:ext cx="7128792" cy="14055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+mn-ea"/>
                <a:ea typeface="+mn-ea"/>
              </a:rPr>
              <a:t>Cache</a:t>
            </a:r>
            <a:r>
              <a:rPr lang="zh-CN" altLang="en-US" sz="2200" b="1" dirty="0">
                <a:latin typeface="+mn-ea"/>
                <a:ea typeface="+mn-ea"/>
              </a:rPr>
              <a:t>间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可</a:t>
            </a:r>
            <a:r>
              <a:rPr lang="zh-CN" altLang="en-US" sz="2200" b="1" dirty="0">
                <a:highlight>
                  <a:srgbClr val="00FF00"/>
                </a:highlight>
                <a:latin typeface="+mn-ea"/>
                <a:ea typeface="+mn-ea"/>
              </a:rPr>
              <a:t>适时</a:t>
            </a:r>
            <a:r>
              <a:rPr lang="zh-CN" altLang="en-US" sz="2200" b="1" u="sng" dirty="0">
                <a:highlight>
                  <a:srgbClr val="FFFF00"/>
                </a:highlight>
                <a:latin typeface="+mn-ea"/>
                <a:ea typeface="+mn-ea"/>
              </a:rPr>
              <a:t>迁移</a:t>
            </a:r>
            <a:r>
              <a:rPr lang="en-US" altLang="zh-CN" sz="2200" b="1" dirty="0">
                <a:highlight>
                  <a:srgbClr val="FFFF00"/>
                </a:highlight>
                <a:latin typeface="+mn-ea"/>
                <a:ea typeface="+mn-ea"/>
              </a:rPr>
              <a:t>&amp;</a:t>
            </a:r>
            <a:r>
              <a:rPr lang="zh-CN" altLang="en-US" sz="2200" b="1" u="sng" dirty="0">
                <a:highlight>
                  <a:srgbClr val="FFFF00"/>
                </a:highlight>
                <a:latin typeface="+mn-ea"/>
              </a:rPr>
              <a:t>复制</a:t>
            </a:r>
            <a:r>
              <a:rPr lang="zh-CN" altLang="en-US" sz="2200" b="1" dirty="0">
                <a:latin typeface="+mn-ea"/>
                <a:ea typeface="+mn-ea"/>
              </a:rPr>
              <a:t>数据  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尽量不通过主存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延迟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&amp;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带宽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)</a:t>
            </a:r>
            <a:endParaRPr lang="zh-CN" altLang="en-US" sz="1600" b="1" dirty="0">
              <a:latin typeface="+mn-ea"/>
              <a:ea typeface="+mn-ea"/>
              <a:sym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             </a:t>
            </a:r>
            <a:r>
              <a:rPr lang="en-US" altLang="zh-CN" dirty="0">
                <a:latin typeface="+mn-ea"/>
                <a:ea typeface="+mn-ea"/>
              </a:rPr>
              <a:t>│</a:t>
            </a: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en-US" altLang="zh-CN" dirty="0">
                <a:latin typeface="+mn-ea"/>
              </a:rPr>
              <a:t>│   </a:t>
            </a:r>
            <a:r>
              <a:rPr lang="zh-CN" altLang="en-US" dirty="0">
                <a:latin typeface="+mn-ea"/>
                <a:ea typeface="+mn-ea"/>
              </a:rPr>
              <a:t>└</a:t>
            </a:r>
            <a:r>
              <a:rPr lang="zh-CN" altLang="en-US" b="1" dirty="0">
                <a:latin typeface="+mn-ea"/>
                <a:ea typeface="+mn-ea"/>
              </a:rPr>
              <a:t>←实现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写传播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面向</a:t>
            </a:r>
            <a:r>
              <a:rPr lang="zh-CN" altLang="en-US" b="1" dirty="0">
                <a:solidFill>
                  <a:srgbClr val="0070C0"/>
                </a:solidFill>
                <a:latin typeface="+mn-ea"/>
                <a:ea typeface="+mn-ea"/>
              </a:rPr>
              <a:t>后续</a:t>
            </a:r>
            <a:r>
              <a:rPr lang="en-US" altLang="zh-CN" b="1" dirty="0">
                <a:solidFill>
                  <a:srgbClr val="0070C0"/>
                </a:solidFill>
                <a:latin typeface="+mn-ea"/>
                <a:ea typeface="+mn-ea"/>
              </a:rPr>
              <a:t>R</a:t>
            </a:r>
            <a:r>
              <a:rPr lang="zh-CN" altLang="en-US" b="1" dirty="0">
                <a:solidFill>
                  <a:srgbClr val="0070C0"/>
                </a:solidFill>
                <a:latin typeface="+mn-ea"/>
                <a:ea typeface="+mn-ea"/>
              </a:rPr>
              <a:t>操作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            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│   </a:t>
            </a:r>
            <a:r>
              <a:rPr lang="zh-CN" altLang="en-US" dirty="0">
                <a:latin typeface="+mn-ea"/>
              </a:rPr>
              <a:t>└</a:t>
            </a:r>
            <a:r>
              <a:rPr lang="zh-CN" altLang="en-US" b="1" dirty="0">
                <a:latin typeface="+mn-ea"/>
              </a:rPr>
              <a:t>←实现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写串行化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面向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后续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W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操作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   ←基于块</a:t>
            </a:r>
            <a:endParaRPr lang="zh-CN" altLang="en-US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</a:rPr>
              <a:t>             </a:t>
            </a:r>
            <a:r>
              <a:rPr lang="zh-CN" altLang="en-US" dirty="0">
                <a:latin typeface="+mn-ea"/>
              </a:rPr>
              <a:t>└</a:t>
            </a:r>
            <a:r>
              <a:rPr lang="zh-CN" altLang="en-US" b="1" dirty="0">
                <a:latin typeface="+mn-ea"/>
              </a:rPr>
              <a:t>←其他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en-US" b="1" dirty="0"/>
              <a:t>的</a:t>
            </a:r>
            <a:r>
              <a:rPr lang="zh-CN" altLang="en-US" b="1" u="sng" dirty="0"/>
              <a:t>下次操作</a:t>
            </a:r>
            <a:r>
              <a:rPr lang="zh-CN" altLang="en-US" b="1" u="sng" dirty="0">
                <a:solidFill>
                  <a:srgbClr val="0070C0"/>
                </a:solidFill>
              </a:rPr>
              <a:t>之前</a:t>
            </a:r>
            <a:endParaRPr lang="en-US" altLang="zh-CN" b="1" u="sng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07703" y="2132856"/>
            <a:ext cx="7056785" cy="36667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+mn-ea"/>
              </a:rPr>
              <a:t>用</a:t>
            </a:r>
            <a:r>
              <a:rPr lang="zh-CN" altLang="en-US" sz="2200" b="1" u="sng" dirty="0">
                <a:latin typeface="+mn-ea"/>
              </a:rPr>
              <a:t>一致性协议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约定</a:t>
            </a:r>
            <a:r>
              <a:rPr lang="zh-CN" altLang="en-US" sz="2200" b="1" dirty="0">
                <a:latin typeface="+mn-ea"/>
              </a:rPr>
              <a:t>迁移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zh-CN" altLang="en-US" sz="2200" b="1" dirty="0">
                <a:latin typeface="+mn-ea"/>
              </a:rPr>
              <a:t>复制策略，各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协同</a:t>
            </a:r>
            <a:r>
              <a:rPr lang="zh-CN" altLang="en-US" sz="2200" b="1" dirty="0">
                <a:latin typeface="+mn-ea"/>
              </a:rPr>
              <a:t>完成</a:t>
            </a:r>
            <a:endParaRPr lang="en-US" altLang="zh-CN" sz="2200" b="1" dirty="0">
              <a:latin typeface="+mn-ea"/>
            </a:endParaRPr>
          </a:p>
          <a:p>
            <a:pPr marL="536575" defTabSz="269875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en-US" sz="2200" b="1" dirty="0">
                <a:latin typeface="宋体" panose="02010600030101010101" pitchFamily="2" charset="-122"/>
              </a:rPr>
              <a:t>各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跟踪</a:t>
            </a:r>
            <a:r>
              <a:rPr lang="zh-CN" altLang="en-US" sz="2200" b="1" dirty="0">
                <a:latin typeface="宋体" panose="02010600030101010101" pitchFamily="2" charset="-122"/>
              </a:rPr>
              <a:t>共享块的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状态变化</a:t>
            </a:r>
            <a:r>
              <a:rPr lang="zh-CN" altLang="en-US" sz="2200" b="1" dirty="0">
                <a:latin typeface="宋体" panose="02010600030101010101" pitchFamily="2" charset="-122"/>
              </a:rPr>
              <a:t>，并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sz="2200" b="1" dirty="0">
                <a:latin typeface="宋体" panose="02010600030101010101" pitchFamily="2" charset="-122"/>
              </a:rPr>
              <a:t>自身副本的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状态</a:t>
            </a:r>
            <a:r>
              <a:rPr lang="en-US" altLang="zh-CN" sz="2200" b="1" u="sng" dirty="0">
                <a:latin typeface="宋体" panose="02010600030101010101" pitchFamily="2" charset="-122"/>
              </a:rPr>
              <a:t>/</a:t>
            </a:r>
            <a:r>
              <a:rPr lang="zh-CN" altLang="en-US" sz="2200" b="1" u="sng" dirty="0">
                <a:latin typeface="宋体" panose="02010600030101010101" pitchFamily="2" charset="-122"/>
              </a:rPr>
              <a:t>数据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u="sng" dirty="0">
                <a:latin typeface="宋体" panose="02010600030101010101" pitchFamily="2" charset="-122"/>
              </a:rPr>
              <a:t>本地</a:t>
            </a:r>
            <a:r>
              <a:rPr lang="en-US" altLang="zh-CN" sz="2200" b="1" u="sng" dirty="0">
                <a:latin typeface="宋体" panose="02010600030101010101" pitchFamily="2" charset="-122"/>
              </a:rPr>
              <a:t>$</a:t>
            </a:r>
            <a:r>
              <a:rPr lang="zh-CN" altLang="en-US" sz="2200" b="1" u="sng" dirty="0">
                <a:latin typeface="宋体" panose="02010600030101010101" pitchFamily="2" charset="-122"/>
              </a:rPr>
              <a:t>的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操作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处理</a:t>
            </a:r>
            <a:r>
              <a:rPr lang="zh-CN" altLang="en-US" sz="2200" b="1" dirty="0">
                <a:latin typeface="宋体" panose="02010600030101010101" pitchFamily="2" charset="-122"/>
              </a:rPr>
              <a:t>与</a:t>
            </a:r>
            <a:r>
              <a:rPr lang="zh-CN" altLang="en-US" sz="2200" b="1" u="sng" dirty="0">
                <a:latin typeface="宋体" panose="02010600030101010101" pitchFamily="2" charset="-122"/>
              </a:rPr>
              <a:t>其他</a:t>
            </a:r>
            <a:r>
              <a:rPr lang="en-US" altLang="zh-CN" sz="2200" b="1" u="sng" dirty="0">
                <a:latin typeface="宋体" panose="02010600030101010101" pitchFamily="2" charset="-122"/>
              </a:rPr>
              <a:t>$</a:t>
            </a:r>
            <a:r>
              <a:rPr lang="zh-CN" altLang="en-US" sz="2200" b="1" u="sng" dirty="0">
                <a:latin typeface="宋体" panose="02010600030101010101" pitchFamily="2" charset="-122"/>
              </a:rPr>
              <a:t>的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协同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具有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原子性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 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</a:rPr>
              <a:t>本地</a:t>
            </a:r>
            <a:r>
              <a:rPr lang="en-US" altLang="zh-CN" sz="2200" b="1" dirty="0">
                <a:latin typeface="宋体" panose="02010600030101010101" pitchFamily="2" charset="-122"/>
              </a:rPr>
              <a:t>$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写入时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通知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其他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$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作废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该副本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             </a:t>
            </a:r>
            <a:r>
              <a:rPr lang="zh-CN" altLang="en-US" sz="1800" b="1" spc="-50" dirty="0">
                <a:latin typeface="宋体" panose="02010600030101010101" pitchFamily="2" charset="-122"/>
                <a:sym typeface="+mn-ea"/>
              </a:rPr>
              <a:t>本</a:t>
            </a:r>
            <a:r>
              <a:rPr lang="en-US" altLang="zh-CN" sz="1800" b="1" spc="-50" dirty="0">
                <a:latin typeface="宋体" panose="02010600030101010101" pitchFamily="2" charset="-122"/>
                <a:sym typeface="+mn-ea"/>
              </a:rPr>
              <a:t>$</a:t>
            </a:r>
            <a:r>
              <a:rPr lang="zh-CN" altLang="en-US" sz="1800" b="1" spc="-50" dirty="0">
                <a:solidFill>
                  <a:schemeClr val="tx1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1800" b="1" u="sng" spc="-50" dirty="0">
                <a:solidFill>
                  <a:srgbClr val="0070C0"/>
                </a:solidFill>
                <a:latin typeface="宋体" panose="02010600030101010101" pitchFamily="2" charset="-122"/>
              </a:rPr>
              <a:t>唯一</a:t>
            </a:r>
            <a:r>
              <a:rPr lang="zh-CN" altLang="en-US" sz="1800" b="1" spc="-50" dirty="0">
                <a:latin typeface="宋体" panose="02010600030101010101" pitchFamily="2" charset="-122"/>
              </a:rPr>
              <a:t>副本</a:t>
            </a:r>
            <a:r>
              <a:rPr lang="en-US" altLang="zh-CN" b="1" spc="-50" dirty="0">
                <a:latin typeface="宋体" panose="02010600030101010101" pitchFamily="2" charset="-122"/>
                <a:sym typeface="+mn-ea"/>
              </a:rPr>
              <a:t>→</a:t>
            </a:r>
            <a:r>
              <a:rPr lang="en-US" altLang="zh-CN" sz="1800" spc="-50" dirty="0">
                <a:latin typeface="宋体" panose="02010600030101010101" pitchFamily="2" charset="-122"/>
                <a:sym typeface="+mn-ea"/>
              </a:rPr>
              <a:t>┴</a:t>
            </a:r>
            <a:r>
              <a:rPr lang="en-US" altLang="zh-CN" sz="1800" b="1" spc="-50" dirty="0">
                <a:latin typeface="宋体" panose="02010600030101010101" pitchFamily="2" charset="-122"/>
                <a:sym typeface="+mn-ea"/>
              </a:rPr>
              <a:t>→</a:t>
            </a:r>
            <a:r>
              <a:rPr lang="zh-CN" sz="1800" b="1" spc="-50" dirty="0">
                <a:latin typeface="+mn-ea"/>
                <a:ea typeface="+mn-ea"/>
                <a:sym typeface="+mn-ea"/>
              </a:rPr>
              <a:t>其它</a:t>
            </a:r>
            <a:r>
              <a:rPr lang="en-US" altLang="zh-CN" sz="1800" b="1" spc="-50" dirty="0">
                <a:latin typeface="+mn-ea"/>
                <a:ea typeface="+mn-ea"/>
                <a:sym typeface="+mn-ea"/>
              </a:rPr>
              <a:t>$</a:t>
            </a:r>
            <a:r>
              <a:rPr lang="zh-CN" altLang="en-US" b="1" spc="-50" dirty="0">
                <a:latin typeface="宋体" panose="02010600030101010101" pitchFamily="2" charset="-122"/>
                <a:sym typeface="+mn-ea"/>
              </a:rPr>
              <a:t>之后</a:t>
            </a:r>
            <a:r>
              <a:rPr lang="zh-CN" altLang="en-US" b="1" u="sng" spc="-50" dirty="0">
                <a:latin typeface="宋体" panose="02010600030101010101" pitchFamily="2" charset="-122"/>
                <a:sym typeface="+mn-ea"/>
              </a:rPr>
              <a:t>接收迁移</a:t>
            </a:r>
            <a:r>
              <a:rPr lang="en-US" altLang="zh-CN" b="1" u="sng" spc="-50" dirty="0"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b="1" u="sng" spc="-50" dirty="0">
                <a:latin typeface="宋体" panose="02010600030101010101" pitchFamily="2" charset="-122"/>
                <a:sym typeface="+mn-ea"/>
              </a:rPr>
              <a:t>复制</a:t>
            </a:r>
            <a:endParaRPr lang="en-US" altLang="zh-CN" sz="16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</a:rPr>
              <a:t>本地</a:t>
            </a:r>
            <a:r>
              <a:rPr lang="en-US" altLang="zh-CN" sz="2200" b="1" dirty="0">
                <a:latin typeface="宋体" panose="02010600030101010101" pitchFamily="2" charset="-122"/>
              </a:rPr>
              <a:t>$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写入时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通知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其他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$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更新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该副本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宋体" panose="02010600030101010101" pitchFamily="2" charset="-122"/>
                <a:sym typeface="+mn-ea"/>
              </a:rPr>
              <a:t>            </a:t>
            </a:r>
            <a:r>
              <a:rPr lang="zh-CN" altLang="en-US" sz="1800" b="1" spc="-50" dirty="0">
                <a:latin typeface="宋体" panose="02010600030101010101" pitchFamily="2" charset="-122"/>
              </a:rPr>
              <a:t>各</a:t>
            </a:r>
            <a:r>
              <a:rPr lang="en-US" altLang="zh-CN" sz="1800" b="1" spc="-50" dirty="0">
                <a:latin typeface="宋体" panose="02010600030101010101" pitchFamily="2" charset="-122"/>
              </a:rPr>
              <a:t>$</a:t>
            </a:r>
            <a:r>
              <a:rPr lang="zh-CN" altLang="en-US" sz="1800" b="1" spc="-50" dirty="0">
                <a:latin typeface="宋体" panose="02010600030101010101" pitchFamily="2" charset="-122"/>
              </a:rPr>
              <a:t>均</a:t>
            </a:r>
            <a:r>
              <a:rPr lang="zh-CN" altLang="en-US" sz="1800" b="1" spc="-50" dirty="0">
                <a:solidFill>
                  <a:schemeClr val="tx1"/>
                </a:solidFill>
                <a:latin typeface="宋体" panose="02010600030101010101" pitchFamily="2" charset="-122"/>
              </a:rPr>
              <a:t>拥有</a:t>
            </a:r>
            <a:r>
              <a:rPr lang="zh-CN" altLang="en-US" sz="1800" b="1" u="sng" spc="-50" dirty="0">
                <a:solidFill>
                  <a:srgbClr val="0070C0"/>
                </a:solidFill>
                <a:latin typeface="宋体" panose="02010600030101010101" pitchFamily="2" charset="-122"/>
              </a:rPr>
              <a:t>最新</a:t>
            </a:r>
            <a:r>
              <a:rPr lang="zh-CN" altLang="en-US" sz="1800" b="1" spc="-50" dirty="0">
                <a:latin typeface="宋体" panose="02010600030101010101" pitchFamily="2" charset="-122"/>
              </a:rPr>
              <a:t>副本</a:t>
            </a:r>
            <a:r>
              <a:rPr lang="en-US" altLang="zh-CN" b="1" spc="-50" dirty="0">
                <a:latin typeface="宋体" panose="02010600030101010101" pitchFamily="2" charset="-122"/>
                <a:sym typeface="+mn-ea"/>
              </a:rPr>
              <a:t>→</a:t>
            </a:r>
            <a:r>
              <a:rPr lang="en-US" altLang="zh-CN" spc="-50" dirty="0">
                <a:latin typeface="宋体" panose="02010600030101010101" pitchFamily="2" charset="-122"/>
                <a:sym typeface="+mn-ea"/>
              </a:rPr>
              <a:t>┴</a:t>
            </a:r>
            <a:r>
              <a:rPr lang="en-US" altLang="zh-CN" b="1" spc="-50" dirty="0">
                <a:latin typeface="宋体" panose="02010600030101010101" pitchFamily="2" charset="-122"/>
                <a:sym typeface="+mn-ea"/>
              </a:rPr>
              <a:t>→</a:t>
            </a:r>
            <a:r>
              <a:rPr lang="zh-CN" b="1" spc="-50" dirty="0">
                <a:latin typeface="+mn-ea"/>
                <a:ea typeface="+mn-ea"/>
                <a:sym typeface="+mn-ea"/>
              </a:rPr>
              <a:t>其它</a:t>
            </a:r>
            <a:r>
              <a:rPr lang="en-US" altLang="zh-CN" b="1" spc="-50" dirty="0">
                <a:latin typeface="+mn-ea"/>
                <a:ea typeface="+mn-ea"/>
                <a:sym typeface="+mn-ea"/>
              </a:rPr>
              <a:t>$</a:t>
            </a:r>
            <a:r>
              <a:rPr lang="zh-CN" altLang="en-US" b="1" spc="-50" dirty="0">
                <a:latin typeface="宋体" panose="02010600030101010101" pitchFamily="2" charset="-122"/>
                <a:sym typeface="+mn-ea"/>
              </a:rPr>
              <a:t>之后</a:t>
            </a:r>
            <a:r>
              <a:rPr lang="zh-CN" altLang="en-US" b="1" u="sng" spc="-50" dirty="0">
                <a:latin typeface="+mn-ea"/>
                <a:ea typeface="+mn-ea"/>
                <a:sym typeface="+mn-ea"/>
              </a:rPr>
              <a:t>访问自身</a:t>
            </a:r>
            <a:endParaRPr lang="en-US" altLang="zh-CN" b="1" u="sng" spc="-50" dirty="0">
              <a:latin typeface="宋体" panose="02010600030101010101" pitchFamily="2" charset="-122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15616" y="5805264"/>
            <a:ext cx="2376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7780" tIns="10795" rIns="17780" bIns="1079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哪种协议更好？</a:t>
            </a:r>
          </a:p>
        </p:txBody>
      </p:sp>
      <p:cxnSp>
        <p:nvCxnSpPr>
          <p:cNvPr id="7" name="直接箭头连接符 6"/>
          <p:cNvCxnSpPr>
            <a:cxnSpLocks/>
          </p:cNvCxnSpPr>
          <p:nvPr/>
        </p:nvCxnSpPr>
        <p:spPr bwMode="auto">
          <a:xfrm>
            <a:off x="6336000" y="2170800"/>
            <a:ext cx="720000" cy="1368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5" name="Text Box 21">
            <a:extLst>
              <a:ext uri="{FF2B5EF4-FFF2-40B4-BE49-F238E27FC236}">
                <a16:creationId xmlns:a16="http://schemas.microsoft.com/office/drawing/2014/main" id="{BFFF03E7-10D1-480C-A734-7331D492E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7" y="5805320"/>
            <a:ext cx="5256585" cy="504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17780" tIns="10795" rIns="17780" bIns="10795" anchor="ctr" anchorCtr="0">
            <a:noAutofit/>
          </a:bodyPr>
          <a:lstStyle/>
          <a:p>
            <a:r>
              <a:rPr lang="zh-CN" altLang="en-US" sz="1600" b="1" dirty="0"/>
              <a:t>基于通知</a:t>
            </a:r>
            <a:r>
              <a:rPr lang="en-US" altLang="zh-CN" sz="1600" b="1" dirty="0">
                <a:latin typeface="+mn-ea"/>
                <a:ea typeface="+mn-ea"/>
              </a:rPr>
              <a:t>&amp;</a:t>
            </a:r>
            <a:r>
              <a:rPr lang="zh-CN" altLang="en-US" sz="1600" b="1" dirty="0"/>
              <a:t>调块的总开销评价。</a:t>
            </a:r>
            <a:endParaRPr lang="en-US" altLang="zh-CN" sz="1600" b="1" dirty="0"/>
          </a:p>
          <a:p>
            <a:r>
              <a:rPr lang="zh-CN" altLang="en-US" sz="1600" b="1" dirty="0"/>
              <a:t>写作废适于局部性明显，写更新适于写少读多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D0CE876-4D51-44A7-83D4-5D92E68EE9F0}"/>
              </a:ext>
            </a:extLst>
          </p:cNvPr>
          <p:cNvGrpSpPr/>
          <p:nvPr/>
        </p:nvGrpSpPr>
        <p:grpSpPr>
          <a:xfrm>
            <a:off x="827584" y="1268760"/>
            <a:ext cx="2448000" cy="900000"/>
            <a:chOff x="1044000" y="4644000"/>
            <a:chExt cx="2448000" cy="900000"/>
          </a:xfrm>
        </p:grpSpPr>
        <p:sp>
          <p:nvSpPr>
            <p:cNvPr id="18" name="Line 63">
              <a:extLst>
                <a:ext uri="{FF2B5EF4-FFF2-40B4-BE49-F238E27FC236}">
                  <a16:creationId xmlns:a16="http://schemas.microsoft.com/office/drawing/2014/main" id="{97D62A8A-813A-4D4E-AC82-264654409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000" y="4752000"/>
              <a:ext cx="20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9" name="Text Box 61">
              <a:extLst>
                <a:ext uri="{FF2B5EF4-FFF2-40B4-BE49-F238E27FC236}">
                  <a16:creationId xmlns:a16="http://schemas.microsoft.com/office/drawing/2014/main" id="{B6A54570-81B9-4534-9E7B-088A1987C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000" y="4788000"/>
              <a:ext cx="468000" cy="1800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迁移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0" name="Text Box 61">
              <a:extLst>
                <a:ext uri="{FF2B5EF4-FFF2-40B4-BE49-F238E27FC236}">
                  <a16:creationId xmlns:a16="http://schemas.microsoft.com/office/drawing/2014/main" id="{6DACC261-D1A4-4BCF-A84A-4C3076821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000" y="4788000"/>
              <a:ext cx="468000" cy="1800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复制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1" name="Rectangle 44">
              <a:extLst>
                <a:ext uri="{FF2B5EF4-FFF2-40B4-BE49-F238E27FC236}">
                  <a16:creationId xmlns:a16="http://schemas.microsoft.com/office/drawing/2014/main" id="{879E1672-0CFE-4532-B768-A7B06B8A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000" y="4644000"/>
              <a:ext cx="252000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W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" name="Text Box 61">
              <a:extLst>
                <a:ext uri="{FF2B5EF4-FFF2-40B4-BE49-F238E27FC236}">
                  <a16:creationId xmlns:a16="http://schemas.microsoft.com/office/drawing/2014/main" id="{DE0DC059-2C0D-4DDF-B2B6-389E96020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000" y="4644000"/>
              <a:ext cx="432000" cy="2160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$1</a:t>
              </a:r>
            </a:p>
          </p:txBody>
        </p:sp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844520C8-139B-4669-B16B-43B38E461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000" y="4644000"/>
              <a:ext cx="252000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W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4" name="Line 63">
              <a:extLst>
                <a:ext uri="{FF2B5EF4-FFF2-40B4-BE49-F238E27FC236}">
                  <a16:creationId xmlns:a16="http://schemas.microsoft.com/office/drawing/2014/main" id="{EDB7B763-E586-4488-B83A-28FE696F7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000" y="5148000"/>
              <a:ext cx="20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" name="Text Box 61">
              <a:extLst>
                <a:ext uri="{FF2B5EF4-FFF2-40B4-BE49-F238E27FC236}">
                  <a16:creationId xmlns:a16="http://schemas.microsoft.com/office/drawing/2014/main" id="{640F2BEE-7941-49CC-A8E8-DE058C876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000" y="5040000"/>
              <a:ext cx="432000" cy="2160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$2</a:t>
              </a:r>
            </a:p>
          </p:txBody>
        </p: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E837652F-F09C-4BC2-9350-3A336AF4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000" y="5328000"/>
              <a:ext cx="432000" cy="21600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MEM</a:t>
              </a:r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86DA7215-FFE1-41C7-AB4D-C905EDE10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000" y="4860000"/>
              <a:ext cx="360000" cy="180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7E75B8DB-D7E0-4939-A2CD-D1E7FE7EC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000" y="5436000"/>
              <a:ext cx="20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" name="Line 63">
              <a:extLst>
                <a:ext uri="{FF2B5EF4-FFF2-40B4-BE49-F238E27FC236}">
                  <a16:creationId xmlns:a16="http://schemas.microsoft.com/office/drawing/2014/main" id="{CE5287D2-ECBD-4F4C-A4D9-3614CA40F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000" y="4860000"/>
              <a:ext cx="396000" cy="180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BB7592FF-A451-4692-A315-72480B476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000" y="5040000"/>
              <a:ext cx="252000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1" name="Rectangle 44">
              <a:extLst>
                <a:ext uri="{FF2B5EF4-FFF2-40B4-BE49-F238E27FC236}">
                  <a16:creationId xmlns:a16="http://schemas.microsoft.com/office/drawing/2014/main" id="{54995E48-0FF9-4F08-B9DE-ED08C557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0" y="5040000"/>
              <a:ext cx="252000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W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2" name="Rectangle 44">
              <a:extLst>
                <a:ext uri="{FF2B5EF4-FFF2-40B4-BE49-F238E27FC236}">
                  <a16:creationId xmlns:a16="http://schemas.microsoft.com/office/drawing/2014/main" id="{9AB0390A-CA6E-49D5-A59E-882F53402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000" y="5040000"/>
              <a:ext cx="252000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R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9</a:t>
              </a:r>
            </a:p>
          </p:txBody>
        </p:sp>
        <p:sp>
          <p:nvSpPr>
            <p:cNvPr id="33" name="Line 63">
              <a:extLst>
                <a:ext uri="{FF2B5EF4-FFF2-40B4-BE49-F238E27FC236}">
                  <a16:creationId xmlns:a16="http://schemas.microsoft.com/office/drawing/2014/main" id="{7AE6A8FA-F163-4901-8CF5-6A2BFD18D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000" y="5256000"/>
              <a:ext cx="0" cy="180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906519F-A515-4F8A-9246-653BF23C1937}"/>
              </a:ext>
            </a:extLst>
          </p:cNvPr>
          <p:cNvGrpSpPr/>
          <p:nvPr/>
        </p:nvGrpSpPr>
        <p:grpSpPr>
          <a:xfrm>
            <a:off x="1619584" y="1268760"/>
            <a:ext cx="1296000" cy="396000"/>
            <a:chOff x="1836000" y="4644000"/>
            <a:chExt cx="1296000" cy="396000"/>
          </a:xfrm>
        </p:grpSpPr>
        <p:sp>
          <p:nvSpPr>
            <p:cNvPr id="35" name="Line 63">
              <a:extLst>
                <a:ext uri="{FF2B5EF4-FFF2-40B4-BE49-F238E27FC236}">
                  <a16:creationId xmlns:a16="http://schemas.microsoft.com/office/drawing/2014/main" id="{0227E1A7-0FFF-4445-92F2-93D2B5674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000" y="4680000"/>
              <a:ext cx="396000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6" name="Line 63">
              <a:extLst>
                <a:ext uri="{FF2B5EF4-FFF2-40B4-BE49-F238E27FC236}">
                  <a16:creationId xmlns:a16="http://schemas.microsoft.com/office/drawing/2014/main" id="{45C7C2BB-163C-45BC-A6A9-E1FF86F5D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333" y="4644000"/>
              <a:ext cx="0" cy="396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7" name="Line 63">
              <a:extLst>
                <a:ext uri="{FF2B5EF4-FFF2-40B4-BE49-F238E27FC236}">
                  <a16:creationId xmlns:a16="http://schemas.microsoft.com/office/drawing/2014/main" id="{38DAD06E-636B-4162-B8AE-6F92A2C45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000" y="4680000"/>
              <a:ext cx="360000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8" name="Line 63">
              <a:extLst>
                <a:ext uri="{FF2B5EF4-FFF2-40B4-BE49-F238E27FC236}">
                  <a16:creationId xmlns:a16="http://schemas.microsoft.com/office/drawing/2014/main" id="{35768459-1CD5-4F76-A0AA-9909439FF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000" y="4644000"/>
              <a:ext cx="0" cy="39600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39" name="Text Box 21">
            <a:extLst>
              <a:ext uri="{FF2B5EF4-FFF2-40B4-BE49-F238E27FC236}">
                <a16:creationId xmlns:a16="http://schemas.microsoft.com/office/drawing/2014/main" id="{E4435EAC-DC61-4E65-9DD0-998866CB2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2996952"/>
            <a:ext cx="4284000" cy="288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17780" tIns="10795" rIns="17780" bIns="10795" anchor="ctr" anchorCtr="0">
            <a:noAutofit/>
          </a:bodyPr>
          <a:lstStyle/>
          <a:p>
            <a:r>
              <a:rPr lang="zh-CN" altLang="en-US" b="1" dirty="0">
                <a:latin typeface="+mn-ea"/>
              </a:rPr>
              <a:t>由</a:t>
            </a:r>
            <a:r>
              <a:rPr lang="en-US" altLang="zh-CN" b="1" dirty="0">
                <a:latin typeface="+mn-ea"/>
              </a:rPr>
              <a:t>P</a:t>
            </a:r>
            <a:r>
              <a:rPr lang="zh-CN" altLang="en-US" b="1" dirty="0">
                <a:latin typeface="+mn-ea"/>
              </a:rPr>
              <a:t>操作触发→</a:t>
            </a:r>
            <a:r>
              <a:rPr lang="zh-CN" altLang="en-US" dirty="0">
                <a:latin typeface="+mn-ea"/>
              </a:rPr>
              <a:t>┘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dirty="0">
                <a:latin typeface="+mn-ea"/>
              </a:rPr>
              <a:t>└</a:t>
            </a:r>
            <a:r>
              <a:rPr lang="zh-CN" altLang="en-US" b="1" dirty="0">
                <a:latin typeface="+mn-ea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何时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如何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5" grpId="0" bldLvl="0" animBg="1"/>
      <p:bldP spid="3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79512" y="332656"/>
            <a:ext cx="5687888" cy="56049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*块状态的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sym typeface="+mn-ea"/>
              </a:rPr>
              <a:t>跟踪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方法： 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基于节点互连方式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监听法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适于总线互连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块状态的跟踪：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      块状态的记录：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目录法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适于网络互连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块状态的跟踪：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块状态的记录：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987824" y="3068960"/>
            <a:ext cx="5976664" cy="3008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本地</a:t>
            </a:r>
            <a:r>
              <a:rPr lang="en-US" altLang="zh-CN" sz="2200" b="1" dirty="0">
                <a:latin typeface="+mn-ea"/>
              </a:rPr>
              <a:t>$</a:t>
            </a:r>
            <a:r>
              <a:rPr lang="zh-CN" altLang="en-US" sz="2200" b="1" u="sng" dirty="0">
                <a:solidFill>
                  <a:srgbClr val="0070C0"/>
                </a:solidFill>
                <a:latin typeface="+mn-ea"/>
              </a:rPr>
              <a:t>广播</a:t>
            </a:r>
            <a:r>
              <a:rPr lang="zh-CN" altLang="en-US" sz="2200" b="1" dirty="0">
                <a:latin typeface="+mn-ea"/>
              </a:rPr>
              <a:t>通知，其余</a:t>
            </a:r>
            <a:r>
              <a:rPr lang="en-US" altLang="zh-CN" sz="2200" b="1" dirty="0">
                <a:latin typeface="+mn-ea"/>
              </a:rPr>
              <a:t>$</a:t>
            </a:r>
            <a:r>
              <a:rPr lang="zh-CN" altLang="en-US" sz="2200" b="1" u="sng" dirty="0">
                <a:solidFill>
                  <a:srgbClr val="0070C0"/>
                </a:solidFill>
                <a:latin typeface="+mn-ea"/>
              </a:rPr>
              <a:t>监听</a:t>
            </a:r>
            <a:r>
              <a:rPr lang="zh-CN" altLang="en-US" sz="2200" b="1" dirty="0">
                <a:latin typeface="+mn-ea"/>
              </a:rPr>
              <a:t>总线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在</a:t>
            </a:r>
            <a:r>
              <a:rPr lang="zh-CN" altLang="en-US" sz="2200" b="1" u="sng" dirty="0">
                <a:latin typeface="+mn-ea"/>
              </a:rPr>
              <a:t>各</a:t>
            </a:r>
            <a:r>
              <a:rPr lang="en-US" altLang="zh-CN" sz="2200" b="1" u="sng" dirty="0">
                <a:latin typeface="+mn-ea"/>
              </a:rPr>
              <a:t>Cache</a:t>
            </a:r>
            <a:r>
              <a:rPr lang="zh-CN" altLang="en-US" sz="2200" b="1" dirty="0">
                <a:latin typeface="+mn-ea"/>
              </a:rPr>
              <a:t>中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分布式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，内容为本节点</a:t>
            </a:r>
            <a:r>
              <a:rPr lang="zh-CN" altLang="en-US" sz="2200" b="1" u="sng" dirty="0">
                <a:latin typeface="+mn-ea"/>
                <a:ea typeface="+mn-ea"/>
              </a:rPr>
              <a:t>有</a:t>
            </a:r>
            <a:r>
              <a:rPr lang="en-US" altLang="zh-CN" sz="2200" b="1" u="sng" dirty="0">
                <a:latin typeface="+mn-ea"/>
                <a:ea typeface="+mn-ea"/>
              </a:rPr>
              <a:t>/</a:t>
            </a:r>
            <a:r>
              <a:rPr lang="zh-CN" altLang="en-US" sz="2200" b="1" u="sng" dirty="0">
                <a:latin typeface="+mn-ea"/>
                <a:ea typeface="+mn-ea"/>
              </a:rPr>
              <a:t>无</a:t>
            </a:r>
            <a:r>
              <a:rPr lang="zh-CN" altLang="en-US" sz="2200" b="1" dirty="0">
                <a:latin typeface="+mn-ea"/>
                <a:ea typeface="+mn-ea"/>
              </a:rPr>
              <a:t>副本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  <a:sym typeface="+mn-ea"/>
              </a:rPr>
              <a:t>                                 (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行中标记、脏位</a:t>
            </a:r>
            <a:r>
              <a:rPr lang="en-US" altLang="zh-CN" b="1" dirty="0">
                <a:latin typeface="+mn-ea"/>
                <a:ea typeface="+mn-ea"/>
                <a:sym typeface="+mn-ea"/>
              </a:rPr>
              <a:t>)</a:t>
            </a:r>
            <a:endParaRPr lang="zh-CN" altLang="en-US" b="1" dirty="0">
              <a:latin typeface="+mn-ea"/>
              <a:ea typeface="+mn-ea"/>
              <a:sym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本地</a:t>
            </a:r>
            <a:r>
              <a:rPr lang="en-US" altLang="zh-CN" sz="2200" b="1" dirty="0">
                <a:latin typeface="+mn-ea"/>
              </a:rPr>
              <a:t>$</a:t>
            </a:r>
            <a:r>
              <a:rPr lang="zh-CN" altLang="en-US" sz="2200" b="1" u="sng" dirty="0">
                <a:solidFill>
                  <a:srgbClr val="0070C0"/>
                </a:solidFill>
                <a:latin typeface="+mn-ea"/>
              </a:rPr>
              <a:t>逐个</a:t>
            </a:r>
            <a:r>
              <a:rPr lang="zh-CN" altLang="en-US" sz="2200" b="1" dirty="0">
                <a:latin typeface="+mn-ea"/>
                <a:sym typeface="+mn-ea"/>
              </a:rPr>
              <a:t>通知</a:t>
            </a:r>
            <a:r>
              <a:rPr lang="zh-CN" altLang="en-US" sz="2200" b="1" dirty="0">
                <a:latin typeface="+mn-ea"/>
              </a:rPr>
              <a:t>，相关</a:t>
            </a:r>
            <a:r>
              <a:rPr lang="en-US" altLang="zh-CN" sz="2200" b="1" dirty="0">
                <a:latin typeface="+mn-ea"/>
              </a:rPr>
              <a:t>$</a:t>
            </a:r>
            <a:r>
              <a:rPr lang="zh-CN" altLang="en-US" sz="2200" b="1" u="sng" dirty="0">
                <a:solidFill>
                  <a:srgbClr val="0070C0"/>
                </a:solidFill>
                <a:latin typeface="+mn-ea"/>
              </a:rPr>
              <a:t>接收</a:t>
            </a:r>
            <a:r>
              <a:rPr lang="zh-CN" altLang="en-US" sz="2200" b="1" dirty="0">
                <a:latin typeface="+mn-ea"/>
              </a:rPr>
              <a:t>通知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  <a:sym typeface="+mn-ea"/>
              </a:rPr>
              <a:t>    (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按照目录</a:t>
            </a:r>
            <a:r>
              <a:rPr lang="en-US" altLang="zh-CN" b="1" dirty="0">
                <a:latin typeface="+mn-ea"/>
                <a:ea typeface="+mn-ea"/>
                <a:sym typeface="+mn-ea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spc="-20" dirty="0">
                <a:latin typeface="+mn-ea"/>
                <a:ea typeface="+mn-ea"/>
              </a:rPr>
              <a:t>在</a:t>
            </a:r>
            <a:r>
              <a:rPr lang="zh-CN" altLang="en-US" sz="2200" b="1" u="sng" spc="-20" dirty="0">
                <a:latin typeface="+mn-ea"/>
                <a:ea typeface="+mn-ea"/>
              </a:rPr>
              <a:t>某节点</a:t>
            </a:r>
            <a:r>
              <a:rPr lang="zh-CN" altLang="en-US" sz="2200" b="1" spc="-20" dirty="0">
                <a:latin typeface="+mn-ea"/>
                <a:ea typeface="+mn-ea"/>
              </a:rPr>
              <a:t>中</a:t>
            </a:r>
            <a:r>
              <a:rPr lang="en-US" altLang="zh-CN" b="1" spc="-20" dirty="0">
                <a:latin typeface="+mn-ea"/>
                <a:ea typeface="+mn-ea"/>
              </a:rPr>
              <a:t>(</a:t>
            </a:r>
            <a:r>
              <a:rPr lang="zh-CN" altLang="en-US" b="1" spc="-20" dirty="0">
                <a:latin typeface="+mn-ea"/>
                <a:ea typeface="+mn-ea"/>
              </a:rPr>
              <a:t>集中式</a:t>
            </a:r>
            <a:r>
              <a:rPr lang="en-US" altLang="zh-CN" b="1" spc="-20" dirty="0">
                <a:latin typeface="+mn-ea"/>
                <a:ea typeface="+mn-ea"/>
              </a:rPr>
              <a:t>)</a:t>
            </a:r>
            <a:r>
              <a:rPr lang="zh-CN" altLang="en-US" sz="2200" b="1" spc="-20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</a:rPr>
              <a:t>内容为</a:t>
            </a:r>
            <a:r>
              <a:rPr lang="zh-CN" altLang="en-US" sz="2200" b="1" u="sng" spc="-20" dirty="0">
                <a:latin typeface="+mn-ea"/>
                <a:ea typeface="+mn-ea"/>
              </a:rPr>
              <a:t>有副本的节点</a:t>
            </a:r>
            <a:r>
              <a:rPr lang="zh-CN" altLang="en-US" sz="2200" b="1" u="sng" spc="-20" dirty="0">
                <a:latin typeface="+mn-ea"/>
                <a:ea typeface="+mn-ea"/>
                <a:sym typeface="+mn-ea"/>
              </a:rPr>
              <a:t>目录</a:t>
            </a:r>
            <a:endParaRPr lang="en-US" altLang="zh-CN" sz="2200" b="1" u="sng" spc="-20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+mn-ea"/>
                <a:ea typeface="+mn-ea"/>
              </a:rPr>
              <a:t>     </a:t>
            </a:r>
            <a:r>
              <a:rPr lang="zh-CN" altLang="en-US" dirty="0">
                <a:latin typeface="+mn-ea"/>
                <a:ea typeface="+mn-ea"/>
              </a:rPr>
              <a:t>└</a:t>
            </a:r>
            <a:r>
              <a:rPr lang="zh-CN" altLang="en-US" b="1" dirty="0">
                <a:latin typeface="+mn-ea"/>
                <a:ea typeface="+mn-ea"/>
              </a:rPr>
              <a:t>←便于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查找</a:t>
            </a:r>
            <a:r>
              <a:rPr lang="zh-CN" altLang="en-US" b="1" dirty="0">
                <a:latin typeface="+mn-ea"/>
                <a:ea typeface="+mn-ea"/>
              </a:rPr>
              <a:t>，如宿主节点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5616" y="843855"/>
            <a:ext cx="7272655" cy="1799590"/>
            <a:chOff x="2097" y="1432"/>
            <a:chExt cx="11453" cy="2834"/>
          </a:xfrm>
        </p:grpSpPr>
        <p:grpSp>
          <p:nvGrpSpPr>
            <p:cNvPr id="4" name="组合 3"/>
            <p:cNvGrpSpPr/>
            <p:nvPr/>
          </p:nvGrpSpPr>
          <p:grpSpPr>
            <a:xfrm>
              <a:off x="7200" y="1432"/>
              <a:ext cx="6350" cy="2834"/>
              <a:chOff x="4571999" y="909265"/>
              <a:chExt cx="4032449" cy="1799250"/>
            </a:xfrm>
          </p:grpSpPr>
          <p:sp>
            <p:nvSpPr>
              <p:cNvPr id="74" name="Rectangle 227"/>
              <p:cNvSpPr>
                <a:spLocks noChangeArrowheads="1"/>
              </p:cNvSpPr>
              <p:nvPr/>
            </p:nvSpPr>
            <p:spPr bwMode="auto">
              <a:xfrm>
                <a:off x="4572000" y="2068140"/>
                <a:ext cx="4032448" cy="35401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2000" b="1"/>
                  <a:t>互连网络</a:t>
                </a:r>
              </a:p>
            </p:txBody>
          </p:sp>
          <p:sp>
            <p:nvSpPr>
              <p:cNvPr id="75" name="Text Box 228"/>
              <p:cNvSpPr txBox="1">
                <a:spLocks noChangeArrowheads="1"/>
              </p:cNvSpPr>
              <p:nvPr/>
            </p:nvSpPr>
            <p:spPr bwMode="auto">
              <a:xfrm>
                <a:off x="6372200" y="1198190"/>
                <a:ext cx="415519" cy="369262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…</a:t>
                </a:r>
              </a:p>
            </p:txBody>
          </p:sp>
          <p:sp>
            <p:nvSpPr>
              <p:cNvPr id="76" name="Rectangle 229"/>
              <p:cNvSpPr>
                <a:spLocks noChangeArrowheads="1"/>
              </p:cNvSpPr>
              <p:nvPr/>
            </p:nvSpPr>
            <p:spPr bwMode="auto">
              <a:xfrm>
                <a:off x="4571999" y="909265"/>
                <a:ext cx="1800000" cy="1008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Text Box 230"/>
              <p:cNvSpPr txBox="1">
                <a:spLocks noChangeArrowheads="1"/>
              </p:cNvSpPr>
              <p:nvPr/>
            </p:nvSpPr>
            <p:spPr bwMode="auto">
              <a:xfrm>
                <a:off x="5197153" y="2421177"/>
                <a:ext cx="2327275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b="1" dirty="0">
                    <a:latin typeface="宋体" panose="02010600030101010101" pitchFamily="2" charset="-122"/>
                  </a:rPr>
                  <a:t>网络互连</a:t>
                </a:r>
                <a:endParaRPr lang="en-US" altLang="zh-CN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78" name="Line 231"/>
              <p:cNvSpPr>
                <a:spLocks noChangeShapeType="1"/>
              </p:cNvSpPr>
              <p:nvPr/>
            </p:nvSpPr>
            <p:spPr bwMode="auto">
              <a:xfrm flipV="1">
                <a:off x="4645025" y="1412503"/>
                <a:ext cx="165600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232"/>
              <p:cNvSpPr>
                <a:spLocks noChangeShapeType="1"/>
              </p:cNvSpPr>
              <p:nvPr/>
            </p:nvSpPr>
            <p:spPr bwMode="auto">
              <a:xfrm flipH="1" flipV="1">
                <a:off x="5292725" y="1125165"/>
                <a:ext cx="1428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233"/>
              <p:cNvSpPr txBox="1">
                <a:spLocks noChangeArrowheads="1"/>
              </p:cNvSpPr>
              <p:nvPr/>
            </p:nvSpPr>
            <p:spPr bwMode="auto">
              <a:xfrm>
                <a:off x="5653088" y="1556965"/>
                <a:ext cx="503238" cy="28892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SM</a:t>
                </a:r>
                <a:r>
                  <a:rPr lang="en-US" altLang="zh-CN" sz="1800" b="1" baseline="-18000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1" name="Text Box 234"/>
              <p:cNvSpPr txBox="1">
                <a:spLocks noChangeArrowheads="1"/>
              </p:cNvSpPr>
              <p:nvPr/>
            </p:nvSpPr>
            <p:spPr bwMode="auto">
              <a:xfrm>
                <a:off x="4643438" y="980703"/>
                <a:ext cx="6477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82" name="Text Box 235"/>
              <p:cNvSpPr txBox="1">
                <a:spLocks noChangeArrowheads="1"/>
              </p:cNvSpPr>
              <p:nvPr/>
            </p:nvSpPr>
            <p:spPr bwMode="auto">
              <a:xfrm>
                <a:off x="5435600" y="980703"/>
                <a:ext cx="720725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anose="02010600030101010101" pitchFamily="2" charset="-122"/>
                  </a:rPr>
                  <a:t>Cache</a:t>
                </a:r>
              </a:p>
            </p:txBody>
          </p:sp>
          <p:sp>
            <p:nvSpPr>
              <p:cNvPr id="83" name="Line 236"/>
              <p:cNvSpPr>
                <a:spLocks noChangeShapeType="1"/>
              </p:cNvSpPr>
              <p:nvPr/>
            </p:nvSpPr>
            <p:spPr bwMode="auto">
              <a:xfrm flipH="1" flipV="1">
                <a:off x="4860032" y="1845890"/>
                <a:ext cx="0" cy="2159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37"/>
              <p:cNvSpPr>
                <a:spLocks noChangeShapeType="1"/>
              </p:cNvSpPr>
              <p:nvPr/>
            </p:nvSpPr>
            <p:spPr bwMode="auto">
              <a:xfrm flipH="1" flipV="1">
                <a:off x="5724525" y="1269628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38"/>
              <p:cNvSpPr>
                <a:spLocks noChangeShapeType="1"/>
              </p:cNvSpPr>
              <p:nvPr/>
            </p:nvSpPr>
            <p:spPr bwMode="auto">
              <a:xfrm flipH="1" flipV="1">
                <a:off x="5867400" y="141409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39"/>
              <p:cNvSpPr>
                <a:spLocks noChangeShapeType="1"/>
              </p:cNvSpPr>
              <p:nvPr/>
            </p:nvSpPr>
            <p:spPr bwMode="auto">
              <a:xfrm flipH="1" flipV="1">
                <a:off x="4860032" y="141409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Text Box 240"/>
              <p:cNvSpPr txBox="1">
                <a:spLocks noChangeArrowheads="1"/>
              </p:cNvSpPr>
              <p:nvPr/>
            </p:nvSpPr>
            <p:spPr bwMode="auto">
              <a:xfrm>
                <a:off x="4643438" y="1556965"/>
                <a:ext cx="4318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NIC</a:t>
                </a:r>
              </a:p>
            </p:txBody>
          </p:sp>
          <p:sp>
            <p:nvSpPr>
              <p:cNvPr id="88" name="Text Box 241"/>
              <p:cNvSpPr txBox="1">
                <a:spLocks noChangeArrowheads="1"/>
              </p:cNvSpPr>
              <p:nvPr/>
            </p:nvSpPr>
            <p:spPr bwMode="auto">
              <a:xfrm>
                <a:off x="5148263" y="1556965"/>
                <a:ext cx="4318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DMA</a:t>
                </a:r>
              </a:p>
            </p:txBody>
          </p:sp>
          <p:sp>
            <p:nvSpPr>
              <p:cNvPr id="89" name="Line 242"/>
              <p:cNvSpPr>
                <a:spLocks noChangeShapeType="1"/>
              </p:cNvSpPr>
              <p:nvPr/>
            </p:nvSpPr>
            <p:spPr bwMode="auto">
              <a:xfrm flipH="1" flipV="1">
                <a:off x="5364163" y="1412503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43"/>
              <p:cNvSpPr>
                <a:spLocks noChangeShapeType="1"/>
              </p:cNvSpPr>
              <p:nvPr/>
            </p:nvSpPr>
            <p:spPr bwMode="auto">
              <a:xfrm flipH="1" flipV="1">
                <a:off x="4932363" y="1269628"/>
                <a:ext cx="0" cy="1428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Rectangle 244"/>
              <p:cNvSpPr>
                <a:spLocks noChangeArrowheads="1"/>
              </p:cNvSpPr>
              <p:nvPr/>
            </p:nvSpPr>
            <p:spPr bwMode="auto">
              <a:xfrm>
                <a:off x="6804448" y="909265"/>
                <a:ext cx="1800000" cy="1008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245"/>
              <p:cNvSpPr>
                <a:spLocks noChangeShapeType="1"/>
              </p:cNvSpPr>
              <p:nvPr/>
            </p:nvSpPr>
            <p:spPr bwMode="auto">
              <a:xfrm flipV="1">
                <a:off x="6877474" y="1412503"/>
                <a:ext cx="165600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46"/>
              <p:cNvSpPr>
                <a:spLocks noChangeShapeType="1"/>
              </p:cNvSpPr>
              <p:nvPr/>
            </p:nvSpPr>
            <p:spPr bwMode="auto">
              <a:xfrm flipH="1" flipV="1">
                <a:off x="7525174" y="1125165"/>
                <a:ext cx="1428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Text Box 247"/>
              <p:cNvSpPr txBox="1">
                <a:spLocks noChangeArrowheads="1"/>
              </p:cNvSpPr>
              <p:nvPr/>
            </p:nvSpPr>
            <p:spPr bwMode="auto">
              <a:xfrm>
                <a:off x="7884141" y="1556965"/>
                <a:ext cx="503238" cy="28892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 err="1">
                    <a:latin typeface="宋体" panose="02010600030101010101" pitchFamily="2" charset="-122"/>
                  </a:rPr>
                  <a:t>SM</a:t>
                </a:r>
                <a:r>
                  <a:rPr lang="en-US" altLang="zh-CN" sz="1800" b="1" baseline="-18000" dirty="0" err="1">
                    <a:latin typeface="宋体" panose="02010600030101010101" pitchFamily="2" charset="-122"/>
                  </a:rPr>
                  <a:t>n</a:t>
                </a:r>
                <a:endParaRPr lang="en-US" altLang="zh-CN" sz="1800" b="1" baseline="-18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5" name="Text Box 248"/>
              <p:cNvSpPr txBox="1">
                <a:spLocks noChangeArrowheads="1"/>
              </p:cNvSpPr>
              <p:nvPr/>
            </p:nvSpPr>
            <p:spPr bwMode="auto">
              <a:xfrm>
                <a:off x="6875886" y="980703"/>
                <a:ext cx="6477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96" name="Text Box 249"/>
              <p:cNvSpPr txBox="1">
                <a:spLocks noChangeArrowheads="1"/>
              </p:cNvSpPr>
              <p:nvPr/>
            </p:nvSpPr>
            <p:spPr bwMode="auto">
              <a:xfrm>
                <a:off x="7668049" y="980703"/>
                <a:ext cx="720725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anose="02010600030101010101" pitchFamily="2" charset="-122"/>
                  </a:rPr>
                  <a:t>Cache</a:t>
                </a:r>
              </a:p>
            </p:txBody>
          </p:sp>
          <p:sp>
            <p:nvSpPr>
              <p:cNvPr id="97" name="Line 250"/>
              <p:cNvSpPr>
                <a:spLocks noChangeShapeType="1"/>
              </p:cNvSpPr>
              <p:nvPr/>
            </p:nvSpPr>
            <p:spPr bwMode="auto">
              <a:xfrm flipH="1" flipV="1">
                <a:off x="7092280" y="1845890"/>
                <a:ext cx="0" cy="2159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51"/>
              <p:cNvSpPr>
                <a:spLocks noChangeShapeType="1"/>
              </p:cNvSpPr>
              <p:nvPr/>
            </p:nvSpPr>
            <p:spPr bwMode="auto">
              <a:xfrm flipH="1" flipV="1">
                <a:off x="7956974" y="1269628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52"/>
              <p:cNvSpPr>
                <a:spLocks noChangeShapeType="1"/>
              </p:cNvSpPr>
              <p:nvPr/>
            </p:nvSpPr>
            <p:spPr bwMode="auto">
              <a:xfrm flipH="1" flipV="1">
                <a:off x="8099849" y="141409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53"/>
              <p:cNvSpPr>
                <a:spLocks noChangeShapeType="1"/>
              </p:cNvSpPr>
              <p:nvPr/>
            </p:nvSpPr>
            <p:spPr bwMode="auto">
              <a:xfrm flipH="1" flipV="1">
                <a:off x="7092280" y="141409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254"/>
              <p:cNvSpPr txBox="1">
                <a:spLocks noChangeArrowheads="1"/>
              </p:cNvSpPr>
              <p:nvPr/>
            </p:nvSpPr>
            <p:spPr bwMode="auto">
              <a:xfrm>
                <a:off x="6875886" y="1556965"/>
                <a:ext cx="4318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anose="02010600030101010101" pitchFamily="2" charset="-122"/>
                  </a:rPr>
                  <a:t>NIC</a:t>
                </a:r>
              </a:p>
            </p:txBody>
          </p:sp>
          <p:sp>
            <p:nvSpPr>
              <p:cNvPr id="102" name="Text Box 255"/>
              <p:cNvSpPr txBox="1">
                <a:spLocks noChangeArrowheads="1"/>
              </p:cNvSpPr>
              <p:nvPr/>
            </p:nvSpPr>
            <p:spPr bwMode="auto">
              <a:xfrm>
                <a:off x="7380711" y="1556965"/>
                <a:ext cx="4318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anose="02010600030101010101" pitchFamily="2" charset="-122"/>
                  </a:rPr>
                  <a:t>DMA</a:t>
                </a:r>
              </a:p>
            </p:txBody>
          </p:sp>
          <p:sp>
            <p:nvSpPr>
              <p:cNvPr id="103" name="Line 256"/>
              <p:cNvSpPr>
                <a:spLocks noChangeShapeType="1"/>
              </p:cNvSpPr>
              <p:nvPr/>
            </p:nvSpPr>
            <p:spPr bwMode="auto">
              <a:xfrm flipH="1" flipV="1">
                <a:off x="7596611" y="1412503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257"/>
              <p:cNvSpPr>
                <a:spLocks noChangeShapeType="1"/>
              </p:cNvSpPr>
              <p:nvPr/>
            </p:nvSpPr>
            <p:spPr bwMode="auto">
              <a:xfrm flipH="1" flipV="1">
                <a:off x="7164811" y="1269628"/>
                <a:ext cx="0" cy="1428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Text Box 247"/>
              <p:cNvSpPr txBox="1">
                <a:spLocks noChangeArrowheads="1"/>
              </p:cNvSpPr>
              <p:nvPr/>
            </p:nvSpPr>
            <p:spPr bwMode="auto">
              <a:xfrm>
                <a:off x="6156176" y="1556792"/>
                <a:ext cx="144000" cy="288925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8" name="Text Box 247"/>
              <p:cNvSpPr txBox="1">
                <a:spLocks noChangeArrowheads="1"/>
              </p:cNvSpPr>
              <p:nvPr/>
            </p:nvSpPr>
            <p:spPr bwMode="auto">
              <a:xfrm>
                <a:off x="8388166" y="1556792"/>
                <a:ext cx="144000" cy="288925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9" name="Line 252"/>
              <p:cNvSpPr>
                <a:spLocks noChangeShapeType="1"/>
              </p:cNvSpPr>
              <p:nvPr/>
            </p:nvSpPr>
            <p:spPr bwMode="auto">
              <a:xfrm flipH="1" flipV="1">
                <a:off x="8461302" y="1412776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238"/>
              <p:cNvSpPr>
                <a:spLocks noChangeShapeType="1"/>
              </p:cNvSpPr>
              <p:nvPr/>
            </p:nvSpPr>
            <p:spPr bwMode="auto">
              <a:xfrm flipH="1" flipV="1">
                <a:off x="6228184" y="1412776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097" y="1432"/>
              <a:ext cx="4203" cy="2834"/>
              <a:chOff x="2097" y="1432"/>
              <a:chExt cx="4203" cy="2834"/>
            </a:xfrm>
          </p:grpSpPr>
          <p:sp>
            <p:nvSpPr>
              <p:cNvPr id="105" name="Text Box 223"/>
              <p:cNvSpPr txBox="1">
                <a:spLocks noChangeArrowheads="1"/>
              </p:cNvSpPr>
              <p:nvPr/>
            </p:nvSpPr>
            <p:spPr bwMode="auto">
              <a:xfrm>
                <a:off x="2440" y="3360"/>
                <a:ext cx="568" cy="34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/>
                  <a:t>…</a:t>
                </a:r>
              </a:p>
            </p:txBody>
          </p:sp>
          <p:sp>
            <p:nvSpPr>
              <p:cNvPr id="106" name="Line 200"/>
              <p:cNvSpPr>
                <a:spLocks noChangeShapeType="1"/>
              </p:cNvSpPr>
              <p:nvPr/>
            </p:nvSpPr>
            <p:spPr bwMode="auto">
              <a:xfrm>
                <a:off x="2100" y="2795"/>
                <a:ext cx="41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201"/>
              <p:cNvSpPr>
                <a:spLocks noChangeShapeType="1"/>
              </p:cNvSpPr>
              <p:nvPr/>
            </p:nvSpPr>
            <p:spPr bwMode="auto">
              <a:xfrm flipH="1" flipV="1">
                <a:off x="2721" y="1887"/>
                <a:ext cx="0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202"/>
              <p:cNvSpPr txBox="1">
                <a:spLocks noChangeArrowheads="1"/>
              </p:cNvSpPr>
              <p:nvPr/>
            </p:nvSpPr>
            <p:spPr bwMode="auto">
              <a:xfrm>
                <a:off x="5265" y="1432"/>
                <a:ext cx="1035" cy="113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主存</a:t>
                </a:r>
              </a:p>
            </p:txBody>
          </p:sp>
          <p:sp>
            <p:nvSpPr>
              <p:cNvPr id="109" name="Text Box 203"/>
              <p:cNvSpPr txBox="1">
                <a:spLocks noChangeArrowheads="1"/>
              </p:cNvSpPr>
              <p:nvPr/>
            </p:nvSpPr>
            <p:spPr bwMode="auto">
              <a:xfrm>
                <a:off x="2097" y="1432"/>
                <a:ext cx="1077" cy="4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110" name="Text Box 204"/>
              <p:cNvSpPr txBox="1">
                <a:spLocks noChangeArrowheads="1"/>
              </p:cNvSpPr>
              <p:nvPr/>
            </p:nvSpPr>
            <p:spPr bwMode="auto">
              <a:xfrm>
                <a:off x="2097" y="2112"/>
                <a:ext cx="1077" cy="45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Cache</a:t>
                </a:r>
              </a:p>
            </p:txBody>
          </p:sp>
          <p:sp>
            <p:nvSpPr>
              <p:cNvPr id="111" name="Text Box 205"/>
              <p:cNvSpPr txBox="1">
                <a:spLocks noChangeArrowheads="1"/>
              </p:cNvSpPr>
              <p:nvPr/>
            </p:nvSpPr>
            <p:spPr bwMode="auto">
              <a:xfrm>
                <a:off x="3855" y="1432"/>
                <a:ext cx="1077" cy="4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112" name="Text Box 206"/>
              <p:cNvSpPr txBox="1">
                <a:spLocks noChangeArrowheads="1"/>
              </p:cNvSpPr>
              <p:nvPr/>
            </p:nvSpPr>
            <p:spPr bwMode="auto">
              <a:xfrm>
                <a:off x="3855" y="2112"/>
                <a:ext cx="1077" cy="45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anose="02010600030101010101" pitchFamily="2" charset="-122"/>
                  </a:rPr>
                  <a:t>Cache</a:t>
                </a:r>
              </a:p>
            </p:txBody>
          </p:sp>
          <p:sp>
            <p:nvSpPr>
              <p:cNvPr id="113" name="Line 207"/>
              <p:cNvSpPr>
                <a:spLocks noChangeShapeType="1"/>
              </p:cNvSpPr>
              <p:nvPr/>
            </p:nvSpPr>
            <p:spPr bwMode="auto">
              <a:xfrm flipH="1" flipV="1">
                <a:off x="4422" y="1887"/>
                <a:ext cx="3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208"/>
              <p:cNvSpPr>
                <a:spLocks noChangeShapeType="1"/>
              </p:cNvSpPr>
              <p:nvPr/>
            </p:nvSpPr>
            <p:spPr bwMode="auto">
              <a:xfrm flipH="1" flipV="1">
                <a:off x="2721" y="2567"/>
                <a:ext cx="0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209"/>
              <p:cNvSpPr>
                <a:spLocks noChangeShapeType="1"/>
              </p:cNvSpPr>
              <p:nvPr/>
            </p:nvSpPr>
            <p:spPr bwMode="auto">
              <a:xfrm flipH="1" flipV="1">
                <a:off x="4422" y="2567"/>
                <a:ext cx="0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210"/>
              <p:cNvSpPr>
                <a:spLocks noChangeShapeType="1"/>
              </p:cNvSpPr>
              <p:nvPr/>
            </p:nvSpPr>
            <p:spPr bwMode="auto">
              <a:xfrm flipH="1" flipV="1">
                <a:off x="5727" y="2567"/>
                <a:ext cx="0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Text Box 211"/>
              <p:cNvSpPr txBox="1">
                <a:spLocks noChangeArrowheads="1"/>
              </p:cNvSpPr>
              <p:nvPr/>
            </p:nvSpPr>
            <p:spPr bwMode="auto">
              <a:xfrm>
                <a:off x="2100" y="3020"/>
                <a:ext cx="1135" cy="455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anose="02010600030101010101" pitchFamily="2" charset="-122"/>
                  </a:rPr>
                  <a:t>DMA</a:t>
                </a:r>
              </a:p>
            </p:txBody>
          </p:sp>
          <p:sp>
            <p:nvSpPr>
              <p:cNvPr id="118" name="Text Box 212"/>
              <p:cNvSpPr txBox="1">
                <a:spLocks noChangeArrowheads="1"/>
              </p:cNvSpPr>
              <p:nvPr/>
            </p:nvSpPr>
            <p:spPr bwMode="auto">
              <a:xfrm>
                <a:off x="5160" y="3020"/>
                <a:ext cx="1135" cy="455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I/O</a:t>
                </a:r>
                <a:r>
                  <a:rPr lang="en-US" altLang="zh-CN" sz="1800" b="1" baseline="-20000">
                    <a:latin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19" name="Line 213"/>
              <p:cNvSpPr>
                <a:spLocks noChangeShapeType="1"/>
              </p:cNvSpPr>
              <p:nvPr/>
            </p:nvSpPr>
            <p:spPr bwMode="auto">
              <a:xfrm flipH="1" flipV="1">
                <a:off x="5727" y="2795"/>
                <a:ext cx="0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Text Box 214"/>
              <p:cNvSpPr txBox="1">
                <a:spLocks noChangeArrowheads="1"/>
              </p:cNvSpPr>
              <p:nvPr/>
            </p:nvSpPr>
            <p:spPr bwMode="auto">
              <a:xfrm>
                <a:off x="3460" y="3020"/>
                <a:ext cx="1135" cy="455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I/O</a:t>
                </a:r>
                <a:r>
                  <a:rPr lang="en-US" altLang="zh-CN" sz="1800" b="1" baseline="-20000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21" name="Line 215"/>
              <p:cNvSpPr>
                <a:spLocks noChangeShapeType="1"/>
              </p:cNvSpPr>
              <p:nvPr/>
            </p:nvSpPr>
            <p:spPr bwMode="auto">
              <a:xfrm flipH="1" flipV="1">
                <a:off x="4027" y="2795"/>
                <a:ext cx="0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Text Box 216"/>
              <p:cNvSpPr txBox="1">
                <a:spLocks noChangeArrowheads="1"/>
              </p:cNvSpPr>
              <p:nvPr/>
            </p:nvSpPr>
            <p:spPr bwMode="auto">
              <a:xfrm>
                <a:off x="4595" y="2907"/>
                <a:ext cx="568" cy="45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/>
                  <a:t>…</a:t>
                </a:r>
              </a:p>
            </p:txBody>
          </p:sp>
          <p:sp>
            <p:nvSpPr>
              <p:cNvPr id="123" name="Line 217"/>
              <p:cNvSpPr>
                <a:spLocks noChangeShapeType="1"/>
              </p:cNvSpPr>
              <p:nvPr/>
            </p:nvSpPr>
            <p:spPr bwMode="auto">
              <a:xfrm flipH="1" flipV="1">
                <a:off x="5727" y="3472"/>
                <a:ext cx="0" cy="34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218"/>
              <p:cNvSpPr>
                <a:spLocks noChangeShapeType="1"/>
              </p:cNvSpPr>
              <p:nvPr/>
            </p:nvSpPr>
            <p:spPr bwMode="auto">
              <a:xfrm flipH="1" flipV="1">
                <a:off x="4027" y="3472"/>
                <a:ext cx="0" cy="22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219"/>
              <p:cNvSpPr>
                <a:spLocks noChangeShapeType="1"/>
              </p:cNvSpPr>
              <p:nvPr/>
            </p:nvSpPr>
            <p:spPr bwMode="auto">
              <a:xfrm flipH="1" flipV="1">
                <a:off x="3007" y="3700"/>
                <a:ext cx="1023" cy="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220"/>
              <p:cNvSpPr>
                <a:spLocks noChangeShapeType="1"/>
              </p:cNvSpPr>
              <p:nvPr/>
            </p:nvSpPr>
            <p:spPr bwMode="auto">
              <a:xfrm flipH="1" flipV="1">
                <a:off x="2327" y="3472"/>
                <a:ext cx="0" cy="34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221"/>
              <p:cNvSpPr>
                <a:spLocks noChangeShapeType="1"/>
              </p:cNvSpPr>
              <p:nvPr/>
            </p:nvSpPr>
            <p:spPr bwMode="auto">
              <a:xfrm flipH="1" flipV="1">
                <a:off x="3007" y="3472"/>
                <a:ext cx="0" cy="22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22"/>
              <p:cNvSpPr>
                <a:spLocks noChangeShapeType="1"/>
              </p:cNvSpPr>
              <p:nvPr/>
            </p:nvSpPr>
            <p:spPr bwMode="auto">
              <a:xfrm flipH="1" flipV="1">
                <a:off x="2327" y="3812"/>
                <a:ext cx="3400" cy="0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24"/>
              <p:cNvSpPr>
                <a:spLocks noChangeShapeType="1"/>
              </p:cNvSpPr>
              <p:nvPr/>
            </p:nvSpPr>
            <p:spPr bwMode="auto">
              <a:xfrm flipH="1" flipV="1">
                <a:off x="2667" y="2795"/>
                <a:ext cx="0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Text Box 225"/>
              <p:cNvSpPr txBox="1">
                <a:spLocks noChangeArrowheads="1"/>
              </p:cNvSpPr>
              <p:nvPr/>
            </p:nvSpPr>
            <p:spPr bwMode="auto">
              <a:xfrm>
                <a:off x="2437" y="3813"/>
                <a:ext cx="3488" cy="45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b="1" dirty="0">
                    <a:latin typeface="宋体" panose="02010600030101010101" pitchFamily="2" charset="-122"/>
                  </a:rPr>
                  <a:t>总线互连</a:t>
                </a:r>
                <a:endParaRPr lang="en-US" altLang="zh-CN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" name="Text Box 216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213" y="1751"/>
                <a:ext cx="568" cy="45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/>
                  <a:t>…</a:t>
                </a: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039054" y="5805264"/>
            <a:ext cx="989330" cy="647700"/>
            <a:chOff x="8844" y="2494"/>
            <a:chExt cx="1558" cy="1020"/>
          </a:xfrm>
        </p:grpSpPr>
        <p:sp>
          <p:nvSpPr>
            <p:cNvPr id="9" name="Text Box 23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844" y="2494"/>
              <a:ext cx="792" cy="10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t" anchorCtr="0"/>
            <a:lstStyle/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块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0</a:t>
              </a:r>
            </a:p>
            <a:p>
              <a:pPr algn="ctr"/>
              <a:r>
                <a:rPr lang="en-US" altLang="zh-CN" sz="1400" b="1" dirty="0">
                  <a:latin typeface="宋体" panose="02010600030101010101" pitchFamily="2" charset="-122"/>
                </a:rPr>
                <a:t>…</a:t>
              </a:r>
            </a:p>
            <a:p>
              <a:pPr algn="ctr"/>
              <a:r>
                <a:rPr lang="zh-CN" altLang="en-US" sz="1400" b="1" dirty="0">
                  <a:latin typeface="宋体" panose="02010600030101010101" pitchFamily="2" charset="-122"/>
                </a:rPr>
                <a:t>块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n-1</a:t>
              </a:r>
            </a:p>
          </p:txBody>
        </p:sp>
        <p:cxnSp>
          <p:nvCxnSpPr>
            <p:cNvPr id="11" name="直接连接符 10"/>
            <p:cNvCxnSpPr/>
            <p:nvPr>
              <p:custDataLst>
                <p:tags r:id="rId2"/>
              </p:custDataLst>
            </p:nvPr>
          </p:nvCxnSpPr>
          <p:spPr bwMode="auto">
            <a:xfrm>
              <a:off x="8844" y="3174"/>
              <a:ext cx="7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>
              <p:custDataLst>
                <p:tags r:id="rId3"/>
              </p:custDataLst>
            </p:nvPr>
          </p:nvCxnSpPr>
          <p:spPr bwMode="auto">
            <a:xfrm>
              <a:off x="8844" y="2794"/>
              <a:ext cx="7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 Box 23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722" y="2494"/>
              <a:ext cx="680" cy="102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t" anchorCtr="0"/>
            <a:lstStyle/>
            <a:p>
              <a:pPr algn="ctr"/>
              <a:r>
                <a:rPr lang="en-US" altLang="zh-CN" sz="1200" b="1" dirty="0">
                  <a:latin typeface="+mn-ea"/>
                  <a:ea typeface="+mn-ea"/>
                  <a:sym typeface="+mn-ea"/>
                </a:rPr>
                <a:t>…</a:t>
              </a:r>
              <a:r>
                <a:rPr lang="en-US" sz="1400" b="1" dirty="0">
                  <a:latin typeface="+mn-ea"/>
                  <a:ea typeface="+mn-ea"/>
                </a:rPr>
                <a:t> 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 algn="ctr"/>
              <a:r>
                <a:rPr lang="en-US" altLang="zh-CN" sz="1200" b="1" dirty="0">
                  <a:latin typeface="+mn-ea"/>
                  <a:ea typeface="+mn-ea"/>
                  <a:sym typeface="+mn-ea"/>
                </a:rPr>
                <a:t>…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</a:p>
            <a:p>
              <a:pPr algn="ctr"/>
              <a:r>
                <a:rPr lang="en-US" altLang="zh-CN" sz="1200" b="1" dirty="0">
                  <a:latin typeface="+mn-ea"/>
                  <a:ea typeface="+mn-ea"/>
                  <a:sym typeface="+mn-ea"/>
                </a:rPr>
                <a:t>…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</a:p>
          </p:txBody>
        </p: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 bwMode="auto">
            <a:xfrm>
              <a:off x="9722" y="3174"/>
              <a:ext cx="6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>
              <p:custDataLst>
                <p:tags r:id="rId6"/>
              </p:custDataLst>
            </p:nvPr>
          </p:nvCxnSpPr>
          <p:spPr bwMode="auto">
            <a:xfrm>
              <a:off x="9722" y="2768"/>
              <a:ext cx="6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直接连接符 177"/>
            <p:cNvCxnSpPr/>
            <p:nvPr>
              <p:custDataLst>
                <p:tags r:id="rId7"/>
              </p:custDataLst>
            </p:nvPr>
          </p:nvCxnSpPr>
          <p:spPr bwMode="auto">
            <a:xfrm>
              <a:off x="9892" y="2494"/>
              <a:ext cx="0" cy="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>
              <p:custDataLst>
                <p:tags r:id="rId8"/>
              </p:custDataLst>
            </p:nvPr>
          </p:nvCxnSpPr>
          <p:spPr bwMode="auto">
            <a:xfrm>
              <a:off x="10232" y="2494"/>
              <a:ext cx="0" cy="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>
              <p:custDataLst>
                <p:tags r:id="rId9"/>
              </p:custDataLst>
            </p:nvPr>
          </p:nvCxnSpPr>
          <p:spPr bwMode="auto">
            <a:xfrm>
              <a:off x="9892" y="3174"/>
              <a:ext cx="0" cy="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 bwMode="auto">
            <a:xfrm>
              <a:off x="10232" y="3174"/>
              <a:ext cx="0" cy="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E19530-FD5B-48F1-B5F0-52688ADD26E3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3968" y="3500320"/>
            <a:ext cx="1692000" cy="14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C54E95D-3E6A-4B6D-9947-9C2BD71FA6CE}"/>
              </a:ext>
            </a:extLst>
          </p:cNvPr>
          <p:cNvCxnSpPr>
            <a:cxnSpLocks/>
          </p:cNvCxnSpPr>
          <p:nvPr/>
        </p:nvCxnSpPr>
        <p:spPr bwMode="auto">
          <a:xfrm>
            <a:off x="4356021" y="5301208"/>
            <a:ext cx="39526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7800" y="1231200"/>
            <a:ext cx="6698455" cy="35782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anose="02010600030101010101" pitchFamily="2" charset="-122"/>
              </a:rPr>
              <a:t> *Cache</a:t>
            </a:r>
            <a:r>
              <a:rPr lang="zh-CN" altLang="en-US" sz="2200" b="1" dirty="0">
                <a:solidFill>
                  <a:srgbClr val="CC3300"/>
                </a:solidFill>
                <a:latin typeface="宋体" panose="02010600030101010101" pitchFamily="2" charset="-122"/>
              </a:rPr>
              <a:t>块状态：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C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有效态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(V)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无效态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(I)—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响应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CPU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操作的流程： 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假设采用</a:t>
            </a:r>
            <a:r>
              <a:rPr lang="zh-CN" altLang="en-US" b="1" u="sng" dirty="0">
                <a:latin typeface="宋体" panose="02010600030101010101" pitchFamily="2" charset="-122"/>
                <a:sym typeface="+mn-ea"/>
              </a:rPr>
              <a:t>不按写分配法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)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    PrRd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读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    PrWr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写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)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 *Cache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可见的操作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事务：  </a:t>
            </a:r>
            <a:endParaRPr lang="zh-CN" sz="22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332656"/>
            <a:ext cx="8686800" cy="9190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VI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协议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</a:rPr>
              <a:t>是一种基于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写作废</a:t>
            </a:r>
            <a:r>
              <a:rPr lang="zh-CN" altLang="en-US" sz="2200" b="1" dirty="0">
                <a:latin typeface="宋体" panose="02010600030101010101" pitchFamily="2" charset="-122"/>
              </a:rPr>
              <a:t>策略的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二态</a:t>
            </a:r>
            <a:r>
              <a:rPr lang="zh-CN" altLang="en-US" sz="2200" b="1" dirty="0">
                <a:latin typeface="宋体" panose="02010600030101010101" pitchFamily="2" charset="-122"/>
              </a:rPr>
              <a:t>一致性协议        </a:t>
            </a:r>
            <a:r>
              <a:rPr lang="zh-CN" altLang="en-US" b="1" dirty="0">
                <a:latin typeface="宋体" panose="02010600030101010101" pitchFamily="2" charset="-122"/>
              </a:rPr>
              <a:t>←适于</a:t>
            </a:r>
            <a:r>
              <a:rPr lang="zh-CN" altLang="en-US" b="1" u="sng" dirty="0">
                <a:latin typeface="宋体" panose="02010600030101010101" pitchFamily="2" charset="-122"/>
              </a:rPr>
              <a:t>全写法</a:t>
            </a:r>
            <a:endParaRPr lang="en-US" altLang="zh-CN" b="1" u="sng" dirty="0"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78451" y="1628800"/>
            <a:ext cx="8258046" cy="3588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55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          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干净块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与主存同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，块同时在</a:t>
            </a:r>
            <a:r>
              <a:rPr lang="en-US" altLang="zh-CN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≥1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个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中存在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          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缺失块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尚未调入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，块在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本地</a:t>
            </a:r>
            <a:r>
              <a:rPr lang="en-US" altLang="zh-CN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Cache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中</a:t>
            </a:r>
            <a:r>
              <a:rPr lang="zh-CN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不存在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</a:t>
            </a:r>
            <a:endParaRPr lang="en-US" altLang="zh-CN" sz="22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200" b="1" u="sng" dirty="0">
              <a:solidFill>
                <a:srgbClr val="C00000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         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命中时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完成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操作，缺失时先</a:t>
            </a:r>
            <a:r>
              <a:rPr lang="zh-CN" altLang="en-US" sz="2200" b="1" u="sng" spc="-100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调块</a:t>
            </a:r>
            <a:endParaRPr lang="en-US" altLang="zh-CN" sz="2200" b="1" spc="-100" dirty="0">
              <a:solidFill>
                <a:schemeClr val="accent2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                                从主存→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┴─────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→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产生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总线事务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marL="1254125" indent="-1254125"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      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命中时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写</a:t>
            </a:r>
            <a:r>
              <a:rPr lang="en-US" altLang="zh-CN" sz="2200" b="1" u="sng" spc="-100" dirty="0">
                <a:latin typeface="宋体" panose="02010600030101010101" pitchFamily="2" charset="-122"/>
                <a:sym typeface="+mn-ea"/>
              </a:rPr>
              <a:t>$</a:t>
            </a:r>
            <a:r>
              <a:rPr lang="zh-CN" altLang="en-US" sz="2200" b="1" u="sng" spc="-100" dirty="0">
                <a:latin typeface="宋体" panose="02010600030101010101" pitchFamily="2" charset="-122"/>
                <a:sym typeface="+mn-ea"/>
              </a:rPr>
              <a:t>及主存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，缺失时</a:t>
            </a:r>
            <a:r>
              <a:rPr lang="zh-CN" altLang="en-US" sz="2200" b="1" u="sng" spc="-100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写</a:t>
            </a:r>
            <a:r>
              <a:rPr lang="zh-CN" altLang="en-US" sz="2200" b="1" u="sng" spc="-100" dirty="0">
                <a:latin typeface="宋体" panose="02010600030101010101" pitchFamily="2" charset="-122"/>
                <a:sym typeface="+mn-ea"/>
              </a:rPr>
              <a:t>主存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，并</a:t>
            </a:r>
            <a:r>
              <a:rPr lang="zh-CN" altLang="en-US" sz="2200" b="1" u="sng" spc="-100" dirty="0">
                <a:solidFill>
                  <a:srgbClr val="FF3399"/>
                </a:solidFill>
                <a:latin typeface="宋体" panose="02010600030101010101" pitchFamily="2" charset="-122"/>
                <a:sym typeface="+mn-ea"/>
              </a:rPr>
              <a:t>通知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其他</a:t>
            </a:r>
            <a:r>
              <a:rPr lang="en-US" altLang="zh-CN" sz="2200" b="1" spc="-100" dirty="0">
                <a:latin typeface="宋体" panose="02010600030101010101" pitchFamily="2" charset="-122"/>
                <a:sym typeface="+mn-ea"/>
              </a:rPr>
              <a:t>$</a:t>
            </a:r>
            <a:r>
              <a:rPr lang="zh-CN" altLang="en-US" sz="2200" b="1" u="sng" spc="-100" dirty="0">
                <a:latin typeface="宋体" panose="02010600030101010101" pitchFamily="2" charset="-122"/>
                <a:sym typeface="+mn-ea"/>
              </a:rPr>
              <a:t>作废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该块</a:t>
            </a:r>
            <a:endParaRPr lang="zh-CN" altLang="en-US" sz="2200" spc="-10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                        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└───────┴────┴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→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产生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总线事务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                   ① </a:t>
            </a:r>
            <a:r>
              <a:rPr lang="en-US" altLang="zh-CN" sz="2200" b="1" spc="-100" dirty="0" err="1">
                <a:latin typeface="宋体" panose="02010600030101010101" pitchFamily="2" charset="-122"/>
                <a:sym typeface="+mn-ea"/>
              </a:rPr>
              <a:t>PrRd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200" b="1" spc="-100" dirty="0" err="1">
                <a:latin typeface="宋体" panose="02010600030101010101" pitchFamily="2" charset="-122"/>
                <a:sym typeface="+mn-ea"/>
              </a:rPr>
              <a:t>PrWr</a:t>
            </a:r>
            <a:endParaRPr lang="en-US" altLang="zh-CN" sz="2200" b="1" spc="-100" dirty="0">
              <a:latin typeface="宋体" panose="02010600030101010101" pitchFamily="2" charset="-122"/>
              <a:sym typeface="+mn-ea"/>
            </a:endParaRPr>
          </a:p>
          <a:p>
            <a:r>
              <a:rPr lang="en-US" altLang="zh-CN" sz="2200" b="1" spc="-100" dirty="0">
                <a:latin typeface="宋体" panose="02010600030101010101" pitchFamily="2" charset="-122"/>
                <a:sym typeface="+mn-ea"/>
              </a:rPr>
              <a:t>                      ② </a:t>
            </a:r>
            <a:r>
              <a:rPr lang="en-US" altLang="zh-CN" sz="2200" b="1" spc="-100" dirty="0" err="1">
                <a:latin typeface="宋体" panose="02010600030101010101" pitchFamily="2" charset="-122"/>
                <a:sym typeface="+mn-ea"/>
              </a:rPr>
              <a:t>BusRd</a:t>
            </a:r>
            <a:r>
              <a:rPr lang="en-US" altLang="zh-CN" b="1" spc="-100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spc="-100" dirty="0" err="1">
                <a:latin typeface="宋体" panose="02010600030101010101" pitchFamily="2" charset="-122"/>
                <a:sym typeface="+mn-ea"/>
              </a:rPr>
              <a:t>调块</a:t>
            </a:r>
            <a:r>
              <a:rPr lang="en-US" altLang="zh-CN" b="1" spc="-100" dirty="0" err="1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200" b="1" spc="-1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200" b="1" spc="-100" dirty="0" err="1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BusWrX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写字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通知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[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互斥写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])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7" name="Group 149"/>
          <p:cNvGrpSpPr/>
          <p:nvPr/>
        </p:nvGrpSpPr>
        <p:grpSpPr bwMode="auto">
          <a:xfrm>
            <a:off x="2194560" y="5229200"/>
            <a:ext cx="4860925" cy="971550"/>
            <a:chOff x="1609" y="2547"/>
            <a:chExt cx="3062" cy="612"/>
          </a:xfrm>
        </p:grpSpPr>
        <p:sp>
          <p:nvSpPr>
            <p:cNvPr id="8" name="Line 15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1610" y="3158"/>
              <a:ext cx="30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5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08" y="2547"/>
              <a:ext cx="363" cy="47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0" name="Text Box 15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09" y="2547"/>
              <a:ext cx="68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" name="Text Box 15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609" y="2840"/>
              <a:ext cx="680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14" name="Line 15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72" y="2726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972" y="301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60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379" y="2547"/>
              <a:ext cx="68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9" name="Text Box 16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379" y="2840"/>
              <a:ext cx="680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0" name="Line 16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3742" y="2726"/>
              <a:ext cx="0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3742" y="301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 flipV="1">
              <a:off x="4490" y="302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71784" y="5479164"/>
            <a:ext cx="5184392" cy="288000"/>
            <a:chOff x="755015" y="4868907"/>
            <a:chExt cx="5184392" cy="288000"/>
          </a:xfrm>
        </p:grpSpPr>
        <p:sp>
          <p:nvSpPr>
            <p:cNvPr id="30" name="Text Box 15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55015" y="4868907"/>
              <a:ext cx="1152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err="1">
                  <a:latin typeface="宋体" panose="02010600030101010101" pitchFamily="2" charset="-122"/>
                </a:rPr>
                <a:t>PrRd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、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PrWr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3" name="Line 15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906588" y="4868907"/>
              <a:ext cx="0" cy="28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5939407" y="4868907"/>
              <a:ext cx="0" cy="28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131503" y="5911190"/>
            <a:ext cx="2052497" cy="217002"/>
            <a:chOff x="2987993" y="5732190"/>
            <a:chExt cx="2052497" cy="218013"/>
          </a:xfrm>
        </p:grpSpPr>
        <p:sp>
          <p:nvSpPr>
            <p:cNvPr id="41" name="Text Box 16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04845" y="5732190"/>
              <a:ext cx="1476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err="1">
                  <a:latin typeface="宋体" panose="02010600030101010101" pitchFamily="2" charset="-122"/>
                </a:rPr>
                <a:t>BusRd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、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BusWrX</a:t>
              </a:r>
            </a:p>
          </p:txBody>
        </p:sp>
        <p:sp>
          <p:nvSpPr>
            <p:cNvPr id="42" name="Line 16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5040490" y="5805532"/>
              <a:ext cx="0" cy="144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6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 flipV="1">
              <a:off x="2987993" y="5805532"/>
              <a:ext cx="0" cy="144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987993" y="5947772"/>
              <a:ext cx="2052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Line 159">
            <a:extLst>
              <a:ext uri="{FF2B5EF4-FFF2-40B4-BE49-F238E27FC236}">
                <a16:creationId xmlns:a16="http://schemas.microsoft.com/office/drawing/2014/main" id="{12532C84-921B-441F-A175-7917F8A5207D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088000" y="1196752"/>
            <a:ext cx="5940000" cy="576064"/>
          </a:xfrm>
          <a:prstGeom prst="line">
            <a:avLst/>
          </a:prstGeom>
          <a:noFill/>
          <a:ln w="15875">
            <a:solidFill>
              <a:srgbClr val="0070C0"/>
            </a:solidFill>
            <a:prstDash val="sys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14</a:t>
            </a:fld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995390" y="3929271"/>
            <a:ext cx="7265035" cy="1406100"/>
            <a:chOff x="1066800" y="4425955"/>
            <a:chExt cx="7265035" cy="1406100"/>
          </a:xfrm>
        </p:grpSpPr>
        <p:sp>
          <p:nvSpPr>
            <p:cNvPr id="102459" name="Text Box 5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66800" y="5185724"/>
              <a:ext cx="7265035" cy="646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18000" rIns="18000">
              <a:sp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说明：①</a:t>
              </a: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A/B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  <a:sym typeface="+mn-ea"/>
                </a:rPr>
                <a:t>—</a:t>
              </a:r>
              <a:r>
                <a:rPr lang="en-US" altLang="zh-CN" sz="1800" b="1" dirty="0">
                  <a:latin typeface="宋体" panose="02010600030101010101" pitchFamily="2" charset="-122"/>
                  <a:sym typeface="+mn-ea"/>
                </a:rPr>
                <a:t>Cache</a:t>
              </a:r>
              <a:r>
                <a:rPr lang="zh-CN" altLang="en-US" sz="1800" b="1" dirty="0">
                  <a:latin typeface="宋体" panose="02010600030101010101" pitchFamily="2" charset="-122"/>
                  <a:sym typeface="+mn-ea"/>
                </a:rPr>
                <a:t>观察到</a:t>
              </a:r>
              <a:r>
                <a:rPr lang="en-US" altLang="zh-CN" sz="1800" b="1" dirty="0">
                  <a:latin typeface="宋体" panose="02010600030101010101" pitchFamily="2" charset="-122"/>
                  <a:sym typeface="+mn-ea"/>
                </a:rPr>
                <a:t>A</a:t>
              </a:r>
              <a:r>
                <a:rPr lang="zh-CN" altLang="en-US" sz="1800" b="1" dirty="0">
                  <a:latin typeface="宋体" panose="02010600030101010101" pitchFamily="2" charset="-122"/>
                  <a:sym typeface="+mn-ea"/>
                </a:rPr>
                <a:t>操作或事务时，产生</a:t>
              </a:r>
              <a:r>
                <a:rPr lang="en-US" altLang="zh-CN" sz="1800" b="1" dirty="0">
                  <a:latin typeface="宋体" panose="02010600030101010101" pitchFamily="2" charset="-122"/>
                  <a:sym typeface="+mn-ea"/>
                </a:rPr>
                <a:t>B</a:t>
              </a:r>
              <a:r>
                <a:rPr lang="zh-CN" altLang="en-US" sz="1800" b="1" dirty="0">
                  <a:latin typeface="宋体" panose="02010600030101010101" pitchFamily="2" charset="-122"/>
                  <a:sym typeface="+mn-ea"/>
                </a:rPr>
                <a:t>事务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r>
                <a:rPr lang="zh-CN" altLang="en-US" sz="1800" b="1" dirty="0">
                  <a:latin typeface="+mn-ea"/>
                  <a:ea typeface="+mn-ea"/>
                </a:rPr>
                <a:t>      ②</a:t>
              </a:r>
              <a:r>
                <a:rPr lang="zh-CN" altLang="en-US" sz="1800" b="1" u="sng" dirty="0">
                  <a:solidFill>
                    <a:srgbClr val="990099"/>
                  </a:solidFill>
                  <a:latin typeface="+mn-ea"/>
                  <a:sym typeface="+mn-ea"/>
                </a:rPr>
                <a:t>实线</a:t>
              </a:r>
              <a:r>
                <a:rPr lang="en-US" altLang="zh-CN" sz="1800" b="1" dirty="0">
                  <a:latin typeface="+mn-ea"/>
                  <a:sym typeface="+mn-ea"/>
                </a:rPr>
                <a:t>—</a:t>
              </a:r>
              <a:r>
                <a:rPr lang="zh-CN" altLang="en-US" b="1" dirty="0">
                  <a:latin typeface="+mn-ea"/>
                  <a:sym typeface="+mn-ea"/>
                </a:rPr>
                <a:t>处理操作时</a:t>
              </a:r>
              <a:r>
                <a:rPr lang="zh-CN" altLang="en-US" sz="1800" b="1" dirty="0">
                  <a:latin typeface="+mn-ea"/>
                  <a:sym typeface="+mn-ea"/>
                </a:rPr>
                <a:t>的状态变化，</a:t>
              </a:r>
              <a:r>
                <a:rPr lang="zh-CN" altLang="en-US" sz="1800" b="1" u="sng" dirty="0">
                  <a:solidFill>
                    <a:srgbClr val="990099"/>
                  </a:solidFill>
                  <a:latin typeface="+mn-ea"/>
                  <a:sym typeface="+mn-ea"/>
                </a:rPr>
                <a:t>虚线</a:t>
              </a:r>
              <a:r>
                <a:rPr lang="en-US" altLang="zh-CN" sz="1800" b="1" dirty="0">
                  <a:latin typeface="+mn-ea"/>
                  <a:sym typeface="+mn-ea"/>
                </a:rPr>
                <a:t>—</a:t>
              </a:r>
              <a:r>
                <a:rPr lang="zh-CN" altLang="en-US" b="1" dirty="0">
                  <a:latin typeface="+mn-ea"/>
                  <a:sym typeface="+mn-ea"/>
                </a:rPr>
                <a:t>处理监听时</a:t>
              </a:r>
              <a:r>
                <a:rPr lang="zh-CN" altLang="en-US" sz="1800" b="1" dirty="0">
                  <a:latin typeface="+mn-ea"/>
                  <a:sym typeface="+mn-ea"/>
                </a:rPr>
                <a:t>的状态变化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2441" name="Oval 4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460750" y="4425955"/>
              <a:ext cx="762000" cy="685800"/>
            </a:xfrm>
            <a:prstGeom prst="ellipse">
              <a:avLst/>
            </a:prstGeom>
            <a:solidFill>
              <a:srgbClr val="99CCFF">
                <a:alpha val="4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+mn-ea"/>
                  <a:ea typeface="+mn-ea"/>
                </a:rPr>
                <a:t>V</a:t>
              </a:r>
            </a:p>
          </p:txBody>
        </p:sp>
        <p:sp>
          <p:nvSpPr>
            <p:cNvPr id="102444" name="Oval 4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556250" y="4445005"/>
              <a:ext cx="762000" cy="685800"/>
            </a:xfrm>
            <a:prstGeom prst="ellipse">
              <a:avLst/>
            </a:prstGeom>
            <a:solidFill>
              <a:srgbClr val="99CCFF">
                <a:alpha val="4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+mn-ea"/>
                  <a:ea typeface="+mn-ea"/>
                </a:rPr>
                <a:t>I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59984" y="4285212"/>
            <a:ext cx="1369406" cy="359792"/>
            <a:chOff x="3176" y="7307"/>
            <a:chExt cx="2157" cy="567"/>
          </a:xfrm>
        </p:grpSpPr>
        <p:sp>
          <p:nvSpPr>
            <p:cNvPr id="23" name="Arc 47"/>
            <p:cNvSpPr/>
            <p:nvPr>
              <p:custDataLst>
                <p:tags r:id="rId10"/>
              </p:custDataLst>
            </p:nvPr>
          </p:nvSpPr>
          <p:spPr bwMode="auto">
            <a:xfrm rot="720000" flipH="1">
              <a:off x="4766" y="7307"/>
              <a:ext cx="567" cy="567"/>
            </a:xfrm>
            <a:custGeom>
              <a:avLst/>
              <a:gdLst>
                <a:gd name="G0" fmla="+- 21445 0 0"/>
                <a:gd name="G1" fmla="+- 21073 0 0"/>
                <a:gd name="G2" fmla="+- 21600 0 0"/>
                <a:gd name="T0" fmla="*/ 26188 w 43045"/>
                <a:gd name="T1" fmla="*/ 0 h 42673"/>
                <a:gd name="T2" fmla="*/ 0 w 43045"/>
                <a:gd name="T3" fmla="*/ 23655 h 42673"/>
                <a:gd name="T4" fmla="*/ 21445 w 43045"/>
                <a:gd name="T5" fmla="*/ 21073 h 42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45" h="42673" fill="none" extrusionOk="0">
                  <a:moveTo>
                    <a:pt x="26187" y="0"/>
                  </a:moveTo>
                  <a:cubicBezTo>
                    <a:pt x="36043" y="2218"/>
                    <a:pt x="43045" y="10971"/>
                    <a:pt x="43045" y="21073"/>
                  </a:cubicBezTo>
                  <a:cubicBezTo>
                    <a:pt x="43045" y="33002"/>
                    <a:pt x="33374" y="42673"/>
                    <a:pt x="21445" y="42673"/>
                  </a:cubicBezTo>
                  <a:cubicBezTo>
                    <a:pt x="10514" y="42673"/>
                    <a:pt x="1306" y="34507"/>
                    <a:pt x="-1" y="23655"/>
                  </a:cubicBezTo>
                </a:path>
                <a:path w="43045" h="42673" stroke="0" extrusionOk="0">
                  <a:moveTo>
                    <a:pt x="26187" y="0"/>
                  </a:moveTo>
                  <a:cubicBezTo>
                    <a:pt x="36043" y="2218"/>
                    <a:pt x="43045" y="10971"/>
                    <a:pt x="43045" y="21073"/>
                  </a:cubicBezTo>
                  <a:cubicBezTo>
                    <a:pt x="43045" y="33002"/>
                    <a:pt x="33374" y="42673"/>
                    <a:pt x="21445" y="42673"/>
                  </a:cubicBezTo>
                  <a:cubicBezTo>
                    <a:pt x="10514" y="42673"/>
                    <a:pt x="1306" y="34507"/>
                    <a:pt x="-1" y="23655"/>
                  </a:cubicBezTo>
                  <a:lnTo>
                    <a:pt x="21445" y="21073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prstDash val="dash"/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Text Box 5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176" y="7473"/>
              <a:ext cx="1587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195" tIns="17780" rIns="36195" bIns="1778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139910" y="4400776"/>
            <a:ext cx="1367790" cy="215706"/>
            <a:chOff x="6294" y="7489"/>
            <a:chExt cx="2154" cy="340"/>
          </a:xfrm>
        </p:grpSpPr>
        <p:sp>
          <p:nvSpPr>
            <p:cNvPr id="28" name="Text Box 5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522" y="7489"/>
              <a:ext cx="1701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195" tIns="17780" rIns="36195" bIns="1778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BusWrX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29" name="Line 6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6294" y="7489"/>
              <a:ext cx="215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71980" y="3789250"/>
            <a:ext cx="5958840" cy="467995"/>
            <a:chOff x="2722" y="6526"/>
            <a:chExt cx="9384" cy="737"/>
          </a:xfrm>
        </p:grpSpPr>
        <p:sp>
          <p:nvSpPr>
            <p:cNvPr id="16" name="Text Box 4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722" y="6809"/>
              <a:ext cx="2154" cy="4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195" tIns="17780" rIns="36195" bIns="1778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PrWr</a:t>
              </a:r>
              <a:r>
                <a:rPr lang="en-US" altLang="zh-CN" sz="1800" dirty="0">
                  <a:latin typeface="+mn-ea"/>
                  <a:ea typeface="+mn-ea"/>
                </a:rPr>
                <a:t>/</a:t>
              </a:r>
              <a:r>
                <a:rPr lang="en-US" altLang="zh-CN" sz="1800" dirty="0" err="1">
                  <a:latin typeface="+mn-ea"/>
                  <a:ea typeface="+mn-ea"/>
                </a:rPr>
                <a:t>BusWrX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35" name="Arc 48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9242" y="6526"/>
              <a:ext cx="680" cy="56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746 w 42945"/>
                <a:gd name="T1" fmla="*/ 43093 h 43200"/>
                <a:gd name="T2" fmla="*/ 42945 w 42945"/>
                <a:gd name="T3" fmla="*/ 18292 h 43200"/>
                <a:gd name="T4" fmla="*/ 21600 w 4294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45" h="43200" fill="none" extrusionOk="0">
                  <a:moveTo>
                    <a:pt x="23746" y="43093"/>
                  </a:moveTo>
                  <a:cubicBezTo>
                    <a:pt x="23032" y="43164"/>
                    <a:pt x="2231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52" y="-1"/>
                    <a:pt x="41313" y="7765"/>
                    <a:pt x="42945" y="18291"/>
                  </a:cubicBezTo>
                </a:path>
                <a:path w="42945" h="43200" stroke="0" extrusionOk="0">
                  <a:moveTo>
                    <a:pt x="23746" y="43093"/>
                  </a:moveTo>
                  <a:cubicBezTo>
                    <a:pt x="23032" y="43164"/>
                    <a:pt x="2231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52" y="-1"/>
                    <a:pt x="41313" y="7765"/>
                    <a:pt x="42945" y="1829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8" name="Text Box 4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952" y="6696"/>
              <a:ext cx="2154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195" tIns="17780" rIns="36195" bIns="1778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PrWr</a:t>
              </a:r>
              <a:r>
                <a:rPr lang="en-US" altLang="zh-CN" sz="1800" dirty="0">
                  <a:latin typeface="+mn-ea"/>
                  <a:ea typeface="+mn-ea"/>
                </a:rPr>
                <a:t>/</a:t>
              </a:r>
              <a:r>
                <a:rPr lang="en-US" altLang="zh-CN" sz="1800" dirty="0" err="1">
                  <a:latin typeface="+mn-ea"/>
                  <a:ea typeface="+mn-ea"/>
                </a:rPr>
                <a:t>BusWrX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</p:grpSp>
      <p:sp>
        <p:nvSpPr>
          <p:cNvPr id="25" name="Text Box 29">
            <a:extLst>
              <a:ext uri="{FF2B5EF4-FFF2-40B4-BE49-F238E27FC236}">
                <a16:creationId xmlns:a16="http://schemas.microsoft.com/office/drawing/2014/main" id="{BBA1F0E1-E5B9-48BA-8529-9FC96916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4" y="332740"/>
            <a:ext cx="4248280" cy="34499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可见操作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事务的处理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操作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事务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200"/>
              </a:spcBef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数据的复制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迁移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协议的状态转换图：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 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86395241-472C-40D4-A17A-2775FF300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000" y="764704"/>
            <a:ext cx="7452496" cy="25440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根据块状态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操作类型，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产生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事务、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sz="2200" b="1" dirty="0">
                <a:latin typeface="宋体" panose="02010600030101010101" pitchFamily="2" charset="-122"/>
              </a:rPr>
              <a:t>块状态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完成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操作</a:t>
            </a:r>
            <a:endParaRPr lang="en-US" altLang="zh-CN" sz="22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缺失时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b="1" dirty="0" err="1">
                <a:latin typeface="宋体" panose="02010600030101010101" pitchFamily="2" charset="-122"/>
              </a:rPr>
              <a:t>BusRd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dirty="0">
                <a:latin typeface="宋体" panose="02010600030101010101" pitchFamily="2" charset="-122"/>
              </a:rPr>
              <a:t>┴</a:t>
            </a:r>
            <a:r>
              <a:rPr lang="zh-CN" altLang="en-US" b="1" dirty="0">
                <a:latin typeface="宋体" panose="02010600030101010101" pitchFamily="2" charset="-122"/>
              </a:rPr>
              <a:t>→</a:t>
            </a:r>
            <a:r>
              <a:rPr lang="en-US" altLang="zh-CN" b="1" dirty="0" err="1">
                <a:latin typeface="宋体" panose="02010600030101010101" pitchFamily="2" charset="-122"/>
              </a:rPr>
              <a:t>BusWrX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W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b="1" dirty="0">
                <a:latin typeface="宋体" panose="02010600030101010101" pitchFamily="2" charset="-122"/>
              </a:rPr>
              <a:t>)   </a:t>
            </a:r>
            <a:r>
              <a:rPr lang="en-US" altLang="zh-CN" dirty="0">
                <a:latin typeface="宋体" panose="02010600030101010101" pitchFamily="2" charset="-122"/>
              </a:rPr>
              <a:t>└</a:t>
            </a:r>
            <a:r>
              <a:rPr lang="en-US" altLang="zh-CN" b="1" dirty="0">
                <a:latin typeface="宋体" panose="02010600030101010101" pitchFamily="2" charset="-122"/>
              </a:rPr>
              <a:t>←I→V(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缺失时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根据块状态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事务类型，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响应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事务、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sz="2200" b="1" dirty="0">
                <a:latin typeface="宋体" panose="02010600030101010101" pitchFamily="2" charset="-122"/>
              </a:rPr>
              <a:t>块状态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I   </a:t>
            </a:r>
            <a:r>
              <a:rPr lang="en-US" altLang="zh-CN" b="1" dirty="0" err="1">
                <a:latin typeface="宋体" panose="02010600030101010101" pitchFamily="2" charset="-122"/>
              </a:rPr>
              <a:t>BusRd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en-US" altLang="zh-CN" b="1" dirty="0" err="1">
                <a:latin typeface="宋体" panose="02010600030101010101" pitchFamily="2" charset="-122"/>
              </a:rPr>
              <a:t>BusWrX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不响应    不变         ←不命中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V   </a:t>
            </a:r>
            <a:r>
              <a:rPr lang="en-US" altLang="zh-CN" b="1" dirty="0" err="1">
                <a:latin typeface="宋体" panose="02010600030101010101" pitchFamily="2" charset="-122"/>
              </a:rPr>
              <a:t>BusRd</a:t>
            </a:r>
            <a:r>
              <a:rPr lang="zh-CN" altLang="en-US" b="1" dirty="0">
                <a:latin typeface="宋体" panose="02010600030101010101" pitchFamily="2" charset="-122"/>
              </a:rPr>
              <a:t>：        无需响应   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不变         </a:t>
            </a:r>
            <a:r>
              <a:rPr lang="zh-CN" altLang="en-US" b="1" dirty="0">
                <a:latin typeface="宋体" panose="02010600030101010101" pitchFamily="2" charset="-122"/>
              </a:rPr>
              <a:t>←主存响应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05000"/>
              </a:lnSpc>
              <a:spcBef>
                <a:spcPts val="2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V   </a:t>
            </a:r>
            <a:r>
              <a:rPr lang="en-US" altLang="zh-CN" b="1" dirty="0" err="1">
                <a:latin typeface="宋体" panose="02010600030101010101" pitchFamily="2" charset="-122"/>
              </a:rPr>
              <a:t>BusWrX</a:t>
            </a:r>
            <a:r>
              <a:rPr lang="zh-CN" altLang="en-US" b="1" dirty="0">
                <a:latin typeface="宋体" panose="02010600030101010101" pitchFamily="2" charset="-122"/>
              </a:rPr>
              <a:t>：       无需响应    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I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态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  <a:sym typeface="+mn-ea"/>
              </a:rPr>
              <a:t>被作废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) </a:t>
            </a:r>
            <a:r>
              <a:rPr lang="zh-CN" altLang="en-US" b="1" dirty="0">
                <a:latin typeface="宋体" panose="02010600030101010101" pitchFamily="2" charset="-122"/>
              </a:rPr>
              <a:t> ←反正作废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   无</a:t>
            </a:r>
            <a:r>
              <a:rPr lang="en-US" altLang="zh-CN" b="1" dirty="0">
                <a:latin typeface="宋体" panose="02010600030101010101" pitchFamily="2" charset="-122"/>
              </a:rPr>
              <a:t>(R</a:t>
            </a:r>
            <a:r>
              <a:rPr lang="zh-CN" altLang="en-US" b="1" dirty="0">
                <a:latin typeface="宋体" panose="02010600030101010101" pitchFamily="2" charset="-122"/>
              </a:rPr>
              <a:t>时主存提供数据、</a:t>
            </a:r>
            <a:r>
              <a:rPr lang="en-US" altLang="zh-CN" b="1" dirty="0">
                <a:latin typeface="宋体" panose="02010600030101010101" pitchFamily="2" charset="-122"/>
              </a:rPr>
              <a:t>W</a:t>
            </a:r>
            <a:r>
              <a:rPr lang="zh-CN" altLang="en-US" b="1" dirty="0">
                <a:latin typeface="宋体" panose="02010600030101010101" pitchFamily="2" charset="-122"/>
              </a:rPr>
              <a:t>时反正作废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FABED13B-0439-4D0A-BF59-16660032B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88" y="5445224"/>
            <a:ext cx="8280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dirty="0">
                <a:latin typeface="+mn-ea"/>
                <a:ea typeface="+mn-ea"/>
              </a:rPr>
              <a:t>若调块时产生替换，被替换块状态、调入块状态、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行信息有何变化？ 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F365384A-8552-4A14-A3D8-E290BDDEB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5805264"/>
            <a:ext cx="7524008" cy="504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spcBef>
                <a:spcPts val="0"/>
              </a:spcBef>
            </a:pPr>
            <a:r>
              <a:rPr lang="zh-CN" altLang="en-US" sz="1600" b="1" dirty="0">
                <a:latin typeface="+mn-ea"/>
                <a:ea typeface="+mn-ea"/>
              </a:rPr>
              <a:t>被替换块</a:t>
            </a:r>
            <a:r>
              <a:rPr lang="en-US" altLang="zh-CN" sz="1600" b="1" dirty="0" err="1">
                <a:latin typeface="+mn-ea"/>
                <a:ea typeface="+mn-ea"/>
              </a:rPr>
              <a:t>i</a:t>
            </a:r>
            <a:r>
              <a:rPr lang="zh-CN" altLang="en-US" sz="1600" b="1" dirty="0">
                <a:latin typeface="+mn-ea"/>
                <a:ea typeface="+mn-ea"/>
              </a:rPr>
              <a:t>：</a:t>
            </a:r>
            <a:r>
              <a:rPr lang="en-US" altLang="zh-CN" sz="1600" b="1" dirty="0">
                <a:latin typeface="+mn-ea"/>
                <a:ea typeface="+mn-ea"/>
              </a:rPr>
              <a:t>V→I</a:t>
            </a:r>
            <a:r>
              <a:rPr lang="zh-CN" altLang="en-US" sz="1600" b="1" dirty="0">
                <a:latin typeface="+mn-ea"/>
                <a:ea typeface="+mn-ea"/>
              </a:rPr>
              <a:t> 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行：有效位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=1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Tag=</a:t>
            </a:r>
            <a:r>
              <a:rPr lang="en-US" altLang="zh-CN" sz="1600" b="1" dirty="0" err="1">
                <a:solidFill>
                  <a:schemeClr val="tx1"/>
                </a:solidFill>
                <a:highlight>
                  <a:srgbClr val="FFCC99"/>
                </a:highlight>
                <a:latin typeface="+mn-ea"/>
                <a:ea typeface="+mn-ea"/>
              </a:rPr>
              <a:t>i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zh-CN" altLang="en-US" sz="1600" b="1" dirty="0">
                <a:latin typeface="+mn-ea"/>
              </a:rPr>
              <a:t>缓存块＝</a:t>
            </a:r>
            <a:r>
              <a:rPr lang="en-US" altLang="zh-CN" sz="1600" b="1" dirty="0" err="1">
                <a:highlight>
                  <a:srgbClr val="FFCC99"/>
                </a:highlight>
                <a:latin typeface="+mn-ea"/>
              </a:rPr>
              <a:t>i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LRU=</a:t>
            </a:r>
            <a:r>
              <a:rPr lang="en-US" altLang="zh-CN" sz="1600" b="1" dirty="0">
                <a:highlight>
                  <a:srgbClr val="CC99FF"/>
                </a:highlight>
                <a:latin typeface="+mn-ea"/>
              </a:rPr>
              <a:t>3</a:t>
            </a:r>
          </a:p>
          <a:p>
            <a:pPr marL="715963" indent="-715963">
              <a:spcBef>
                <a:spcPts val="0"/>
              </a:spcBef>
            </a:pPr>
            <a:r>
              <a:rPr lang="zh-CN" altLang="en-US" sz="1600" b="1" dirty="0">
                <a:latin typeface="+mn-ea"/>
              </a:rPr>
              <a:t>所调入块</a:t>
            </a:r>
            <a:r>
              <a:rPr lang="en-US" altLang="zh-CN" sz="1600" b="1" dirty="0">
                <a:latin typeface="+mn-ea"/>
              </a:rPr>
              <a:t>j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I→V           </a:t>
            </a:r>
            <a:r>
              <a:rPr lang="zh-CN" altLang="en-US" sz="1600" b="1" dirty="0">
                <a:latin typeface="+mn-ea"/>
              </a:rPr>
              <a:t>有效位</a:t>
            </a:r>
            <a:r>
              <a:rPr lang="en-US" altLang="zh-CN" sz="1600" b="1" dirty="0">
                <a:latin typeface="+mn-ea"/>
              </a:rPr>
              <a:t>=1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Tag=</a:t>
            </a:r>
            <a:r>
              <a:rPr lang="en-US" altLang="zh-CN" sz="1600" b="1" dirty="0">
                <a:highlight>
                  <a:srgbClr val="FFCC99"/>
                </a:highlight>
                <a:latin typeface="+mn-ea"/>
              </a:rPr>
              <a:t>j</a:t>
            </a:r>
            <a:r>
              <a:rPr lang="zh-CN" altLang="en-US" sz="1600" b="1" dirty="0">
                <a:latin typeface="+mn-ea"/>
              </a:rPr>
              <a:t>、缓存块＝</a:t>
            </a:r>
            <a:r>
              <a:rPr lang="en-US" altLang="zh-CN" sz="1600" b="1" dirty="0">
                <a:highlight>
                  <a:srgbClr val="FFCC99"/>
                </a:highlight>
                <a:latin typeface="+mn-ea"/>
              </a:rPr>
              <a:t>j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LRU=</a:t>
            </a:r>
            <a:r>
              <a:rPr lang="en-US" altLang="zh-CN" sz="1600" b="1" dirty="0">
                <a:highlight>
                  <a:srgbClr val="CC99FF"/>
                </a:highlight>
                <a:latin typeface="+mn-ea"/>
              </a:rPr>
              <a:t>0</a:t>
            </a:r>
            <a:endParaRPr lang="en-US" altLang="zh-CN" sz="1600" b="1" dirty="0">
              <a:solidFill>
                <a:schemeClr val="tx1"/>
              </a:solidFill>
              <a:highlight>
                <a:srgbClr val="CC99FF"/>
              </a:highlight>
              <a:latin typeface="+mn-ea"/>
              <a:ea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B3CCB5-F29B-4DCE-9E6E-BCEA479999D1}"/>
              </a:ext>
            </a:extLst>
          </p:cNvPr>
          <p:cNvGrpSpPr/>
          <p:nvPr/>
        </p:nvGrpSpPr>
        <p:grpSpPr>
          <a:xfrm>
            <a:off x="2264120" y="3789040"/>
            <a:ext cx="3239770" cy="430208"/>
            <a:chOff x="2264120" y="3825040"/>
            <a:chExt cx="3239770" cy="430208"/>
          </a:xfrm>
        </p:grpSpPr>
        <p:sp>
          <p:nvSpPr>
            <p:cNvPr id="33" name="Arc 45">
              <a:extLst>
                <a:ext uri="{FF2B5EF4-FFF2-40B4-BE49-F238E27FC236}">
                  <a16:creationId xmlns:a16="http://schemas.microsoft.com/office/drawing/2014/main" id="{F3E1F742-D7F0-4A3A-BF22-FD70E325CC6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 rot="21060000" flipH="1">
              <a:off x="3203603" y="3825040"/>
              <a:ext cx="432000" cy="360000"/>
            </a:xfrm>
            <a:custGeom>
              <a:avLst/>
              <a:gdLst>
                <a:gd name="G0" fmla="+- 21596 0 0"/>
                <a:gd name="G1" fmla="+- 21600 0 0"/>
                <a:gd name="G2" fmla="+- 21600 0 0"/>
                <a:gd name="T0" fmla="*/ 0 w 43196"/>
                <a:gd name="T1" fmla="*/ 21211 h 42369"/>
                <a:gd name="T2" fmla="*/ 27531 w 43196"/>
                <a:gd name="T3" fmla="*/ 42369 h 42369"/>
                <a:gd name="T4" fmla="*/ 21596 w 43196"/>
                <a:gd name="T5" fmla="*/ 21600 h 4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6" h="42369" fill="none" extrusionOk="0">
                  <a:moveTo>
                    <a:pt x="-1" y="21210"/>
                  </a:moveTo>
                  <a:cubicBezTo>
                    <a:pt x="211" y="9435"/>
                    <a:pt x="9818" y="-1"/>
                    <a:pt x="21596" y="0"/>
                  </a:cubicBezTo>
                  <a:cubicBezTo>
                    <a:pt x="33525" y="0"/>
                    <a:pt x="43196" y="9670"/>
                    <a:pt x="43196" y="21600"/>
                  </a:cubicBezTo>
                  <a:cubicBezTo>
                    <a:pt x="43196" y="31243"/>
                    <a:pt x="36803" y="39718"/>
                    <a:pt x="27530" y="42368"/>
                  </a:cubicBezTo>
                </a:path>
                <a:path w="43196" h="42369" stroke="0" extrusionOk="0">
                  <a:moveTo>
                    <a:pt x="-1" y="21210"/>
                  </a:moveTo>
                  <a:cubicBezTo>
                    <a:pt x="211" y="9435"/>
                    <a:pt x="9818" y="-1"/>
                    <a:pt x="21596" y="0"/>
                  </a:cubicBezTo>
                  <a:cubicBezTo>
                    <a:pt x="33525" y="0"/>
                    <a:pt x="43196" y="9670"/>
                    <a:pt x="43196" y="21600"/>
                  </a:cubicBezTo>
                  <a:cubicBezTo>
                    <a:pt x="43196" y="31243"/>
                    <a:pt x="36803" y="39718"/>
                    <a:pt x="27530" y="42368"/>
                  </a:cubicBezTo>
                  <a:lnTo>
                    <a:pt x="21596" y="21600"/>
                  </a:lnTo>
                  <a:close/>
                </a:path>
              </a:pathLst>
            </a:custGeom>
            <a:noFill/>
            <a:ln w="127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A3DA49D2-683F-40AF-BD4C-0B053C72067F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264120" y="3825040"/>
              <a:ext cx="93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195" tIns="17780" rIns="36195" bIns="1778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37" name="Text Box 50">
              <a:extLst>
                <a:ext uri="{FF2B5EF4-FFF2-40B4-BE49-F238E27FC236}">
                  <a16:creationId xmlns:a16="http://schemas.microsoft.com/office/drawing/2014/main" id="{3C9C32A3-8F29-4FD8-8F26-2C79E9F3AC37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32627" y="4006848"/>
              <a:ext cx="122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195" tIns="17780" rIns="36195" bIns="1778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</a:t>
              </a:r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40" name="Line 60">
              <a:extLst>
                <a:ext uri="{FF2B5EF4-FFF2-40B4-BE49-F238E27FC236}">
                  <a16:creationId xmlns:a16="http://schemas.microsoft.com/office/drawing/2014/main" id="{B2D4E426-AF0F-459A-BA26-ACF84DB3AAC6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32290" y="4255248"/>
              <a:ext cx="1371600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5071A37-47AA-0784-3460-2D03BED0A5F6}"/>
              </a:ext>
            </a:extLst>
          </p:cNvPr>
          <p:cNvSpPr txBox="1"/>
          <p:nvPr/>
        </p:nvSpPr>
        <p:spPr>
          <a:xfrm>
            <a:off x="274347" y="64080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变成</a:t>
            </a:r>
            <a:r>
              <a:rPr lang="en-US" altLang="zh-CN" sz="1400" dirty="0"/>
              <a:t>I</a:t>
            </a:r>
            <a:r>
              <a:rPr lang="zh-CN" altLang="en-US" sz="1400" dirty="0"/>
              <a:t>态（直接被覆盖</a:t>
            </a:r>
            <a:r>
              <a:rPr lang="en-US" altLang="zh-CN" sz="1400" dirty="0"/>
              <a:t>[</a:t>
            </a:r>
            <a:r>
              <a:rPr lang="zh-CN" altLang="en-US" sz="1400" dirty="0"/>
              <a:t>全写法</a:t>
            </a:r>
            <a:r>
              <a:rPr lang="en-US" altLang="zh-CN" sz="1400" dirty="0"/>
              <a:t>]</a:t>
            </a:r>
            <a:r>
              <a:rPr lang="zh-CN" altLang="en-US" sz="1400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8686800" cy="1275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MESI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协议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是一种基于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写作废</a:t>
            </a:r>
            <a:r>
              <a:rPr lang="zh-CN" altLang="en-US" sz="2200" b="1" dirty="0">
                <a:latin typeface="宋体" panose="02010600030101010101" pitchFamily="2" charset="-122"/>
              </a:rPr>
              <a:t>策略的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四态</a:t>
            </a:r>
            <a:r>
              <a:rPr lang="zh-CN" altLang="en-US" sz="2200" b="1" dirty="0">
                <a:latin typeface="宋体" panose="02010600030101010101" pitchFamily="2" charset="-122"/>
              </a:rPr>
              <a:t>一致性协议        </a:t>
            </a:r>
            <a:r>
              <a:rPr lang="zh-CN" altLang="en-US" b="1" dirty="0">
                <a:latin typeface="宋体" panose="02010600030101010101" pitchFamily="2" charset="-122"/>
              </a:rPr>
              <a:t>←适于</a:t>
            </a:r>
            <a:r>
              <a:rPr lang="zh-CN" altLang="en-US" b="1" u="sng" dirty="0">
                <a:latin typeface="宋体" panose="02010600030101010101" pitchFamily="2" charset="-122"/>
              </a:rPr>
              <a:t>写回法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              </a:t>
            </a:r>
            <a:r>
              <a:rPr lang="en-US" altLang="zh-CN" dirty="0">
                <a:latin typeface="宋体" panose="02010600030101010101" pitchFamily="2" charset="-122"/>
              </a:rPr>
              <a:t>└</a:t>
            </a:r>
            <a:r>
              <a:rPr lang="en-US" altLang="zh-CN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是</a:t>
            </a:r>
            <a:r>
              <a:rPr lang="zh-CN" altLang="en-US" b="1" u="sng" dirty="0">
                <a:latin typeface="宋体" panose="02010600030101010101" pitchFamily="2" charset="-122"/>
              </a:rPr>
              <a:t>三态</a:t>
            </a:r>
            <a:r>
              <a:rPr lang="zh-CN" altLang="en-US" b="1" dirty="0">
                <a:latin typeface="宋体" panose="02010600030101010101" pitchFamily="2" charset="-122"/>
              </a:rPr>
              <a:t>协议</a:t>
            </a:r>
            <a:r>
              <a:rPr lang="en-US" altLang="zh-CN" b="1" dirty="0">
                <a:latin typeface="宋体" panose="02010600030101010101" pitchFamily="2" charset="-122"/>
              </a:rPr>
              <a:t>MSI</a:t>
            </a:r>
            <a:r>
              <a:rPr lang="zh-CN" altLang="en-US" b="1" dirty="0">
                <a:latin typeface="宋体" panose="02010600030101010101" pitchFamily="2" charset="-122"/>
              </a:rPr>
              <a:t>的优化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2876232"/>
              </p:ext>
            </p:extLst>
          </p:nvPr>
        </p:nvGraphicFramePr>
        <p:xfrm>
          <a:off x="1246341" y="3508559"/>
          <a:ext cx="6205979" cy="130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693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某个块在各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中的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状态枚举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可保持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P0 Cache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P1 Cache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 Cache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412776"/>
            <a:ext cx="3047256" cy="2057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块的状态：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修改态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(M)—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独占态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(E)—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共享态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(S)—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无效态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(I)—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339752" y="1844824"/>
            <a:ext cx="6215608" cy="16338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脏  块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异于主存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，块同时在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一个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中存在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干净块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与主存同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，块同时在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一个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中存在</a:t>
            </a: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干净块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与主存同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，块同时在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中存在</a:t>
            </a: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缺失块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尚未调入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，块在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本地</a:t>
            </a:r>
            <a:r>
              <a:rPr lang="en-US" altLang="zh-CN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中不存在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627784" y="1224000"/>
            <a:ext cx="3384000" cy="79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A5DC9F5-514D-4645-BD0F-6513CA33EC02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1720" y="1484784"/>
            <a:ext cx="3600776" cy="9561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5" name="Text Box 26">
            <a:extLst>
              <a:ext uri="{FF2B5EF4-FFF2-40B4-BE49-F238E27FC236}">
                <a16:creationId xmlns:a16="http://schemas.microsoft.com/office/drawing/2014/main" id="{0D955076-CFBD-4FDA-B044-30A676CFB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779" y="3861048"/>
            <a:ext cx="1269541" cy="9296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36000" tIns="72000" rIns="36000" bIns="18000">
            <a:spAutoFit/>
          </a:bodyPr>
          <a:lstStyle/>
          <a:p>
            <a:pPr marL="0" lvl="0" indent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M   I   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endParaRPr lang="en-US" altLang="zh-CN" b="1" dirty="0">
              <a:latin typeface="+mn-ea"/>
              <a:ea typeface="+mn-ea"/>
            </a:endParaRPr>
          </a:p>
          <a:p>
            <a:pPr marL="0" lvl="0" indent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I   M   I</a:t>
            </a:r>
          </a:p>
          <a:p>
            <a:pPr marL="0" lvl="0" indent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I   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r>
              <a:rPr lang="en-US" altLang="zh-CN" b="1" dirty="0">
                <a:latin typeface="+mn-ea"/>
              </a:rPr>
              <a:t>   M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D6C91F89-1AD7-4E32-ACE6-8667D0203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082" y="3861048"/>
            <a:ext cx="3062086" cy="9296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36000" tIns="72000" rIns="36000" bIns="18000">
            <a:spAutoFit/>
          </a:bodyPr>
          <a:lstStyle/>
          <a:p>
            <a:pPr marL="0" lvl="0" indent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S   </a:t>
            </a:r>
            <a:r>
              <a:rPr lang="en-US" altLang="zh-CN" b="1" dirty="0" err="1">
                <a:latin typeface="+mn-ea"/>
                <a:ea typeface="+mn-ea"/>
              </a:rPr>
              <a:t>S</a:t>
            </a:r>
            <a:r>
              <a:rPr lang="en-US" altLang="zh-CN" b="1" dirty="0">
                <a:latin typeface="+mn-ea"/>
                <a:ea typeface="+mn-ea"/>
              </a:rPr>
              <a:t>   I   S   E   I   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endParaRPr lang="en-US" altLang="zh-CN" b="1" dirty="0">
              <a:latin typeface="+mn-ea"/>
              <a:ea typeface="+mn-ea"/>
            </a:endParaRPr>
          </a:p>
          <a:p>
            <a:pPr marL="0" lvl="0" indent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S   I   S   </a:t>
            </a:r>
            <a:r>
              <a:rPr lang="en-US" altLang="zh-CN" b="1" dirty="0" err="1">
                <a:latin typeface="+mn-ea"/>
                <a:ea typeface="+mn-ea"/>
              </a:rPr>
              <a:t>S</a:t>
            </a:r>
            <a:r>
              <a:rPr lang="en-US" altLang="zh-CN" b="1" dirty="0">
                <a:latin typeface="+mn-ea"/>
                <a:ea typeface="+mn-ea"/>
              </a:rPr>
              <a:t>   I   E   I</a:t>
            </a:r>
          </a:p>
          <a:p>
            <a:pPr marL="0" lvl="0" indent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I   S</a:t>
            </a:r>
            <a:r>
              <a:rPr lang="en-US" altLang="zh-CN" b="1" dirty="0">
                <a:latin typeface="+mn-ea"/>
              </a:rPr>
              <a:t>   </a:t>
            </a:r>
            <a:r>
              <a:rPr lang="en-US" altLang="zh-CN" b="1" dirty="0" err="1">
                <a:latin typeface="+mn-ea"/>
              </a:rPr>
              <a:t>S</a:t>
            </a:r>
            <a:r>
              <a:rPr lang="en-US" altLang="zh-CN" b="1" dirty="0">
                <a:latin typeface="+mn-ea"/>
              </a:rPr>
              <a:t>   </a:t>
            </a:r>
            <a:r>
              <a:rPr lang="en-US" altLang="zh-CN" b="1" dirty="0" err="1">
                <a:latin typeface="+mn-ea"/>
              </a:rPr>
              <a:t>S</a:t>
            </a:r>
            <a:r>
              <a:rPr lang="en-US" altLang="zh-CN" b="1" dirty="0">
                <a:latin typeface="+mn-ea"/>
              </a:rPr>
              <a:t>   I   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  E</a:t>
            </a:r>
            <a:endParaRPr lang="en-US" altLang="zh-CN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3059832" y="5517232"/>
            <a:ext cx="3384152" cy="217002"/>
            <a:chOff x="2987993" y="5732190"/>
            <a:chExt cx="3384152" cy="218013"/>
          </a:xfrm>
        </p:grpSpPr>
        <p:sp>
          <p:nvSpPr>
            <p:cNvPr id="53" name="Text Box 16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168145" y="5732190"/>
              <a:ext cx="3096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 err="1">
                  <a:latin typeface="宋体" panose="02010600030101010101" pitchFamily="2" charset="-122"/>
                </a:rPr>
                <a:t>BusRd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、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BusWB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、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BusRdX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、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BusWrX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Line 16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6372145" y="5805532"/>
              <a:ext cx="0" cy="144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69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 flipV="1">
              <a:off x="2987993" y="5805532"/>
              <a:ext cx="1588" cy="1446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70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987993" y="5947772"/>
              <a:ext cx="33840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568951" cy="26834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响应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操作的流程：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可见的操作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事务：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操作来自</a:t>
            </a:r>
            <a:r>
              <a:rPr lang="en-US" altLang="zh-CN" b="1" dirty="0">
                <a:latin typeface="宋体" panose="02010600030101010101" pitchFamily="2" charset="-122"/>
              </a:rPr>
              <a:t>CPU/</a:t>
            </a:r>
            <a:r>
              <a:rPr lang="zh-CN" altLang="en-US" b="1" dirty="0">
                <a:latin typeface="宋体" panose="02010600030101010101" pitchFamily="2" charset="-122"/>
              </a:rPr>
              <a:t>自身、事务来自总线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755576" y="2805388"/>
            <a:ext cx="8279765" cy="1948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①</a:t>
            </a:r>
            <a:r>
              <a:rPr lang="en-US" altLang="zh-CN" sz="2200" b="1" dirty="0" err="1">
                <a:latin typeface="宋体" panose="02010600030101010101" pitchFamily="2" charset="-122"/>
              </a:rPr>
              <a:t>PrRd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 err="1">
                <a:latin typeface="宋体" panose="02010600030101010101" pitchFamily="2" charset="-122"/>
              </a:rPr>
              <a:t>PrWr</a:t>
            </a:r>
            <a:r>
              <a:rPr lang="en-US" altLang="zh-CN" sz="2200" b="1" dirty="0">
                <a:latin typeface="宋体" panose="02010600030101010101" pitchFamily="2" charset="-122"/>
              </a:rPr>
              <a:t>             </a:t>
            </a:r>
            <a:r>
              <a:rPr lang="zh-CN" altLang="en-US" b="1" dirty="0">
                <a:latin typeface="宋体" panose="02010600030101010101" pitchFamily="2" charset="-122"/>
              </a:rPr>
              <a:t>←可能产生</a:t>
            </a:r>
            <a:r>
              <a:rPr lang="zh-CN" altLang="en-US" b="1" u="sng" dirty="0">
                <a:latin typeface="宋体" panose="02010600030101010101" pitchFamily="2" charset="-122"/>
              </a:rPr>
              <a:t>调入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u="sng" dirty="0">
                <a:latin typeface="宋体" panose="02010600030101010101" pitchFamily="2" charset="-122"/>
              </a:rPr>
              <a:t>通知作废</a:t>
            </a:r>
            <a:r>
              <a:rPr lang="zh-CN" altLang="en-US" b="1" dirty="0">
                <a:latin typeface="宋体" panose="02010600030101010101" pitchFamily="2" charset="-122"/>
              </a:rPr>
              <a:t>等事务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②</a:t>
            </a:r>
            <a:r>
              <a:rPr lang="en-US" altLang="zh-CN" sz="2200" b="1" dirty="0" err="1">
                <a:latin typeface="宋体" panose="02010600030101010101" pitchFamily="2" charset="-122"/>
              </a:rPr>
              <a:t>Repl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替换操作伪定义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←可能</a:t>
            </a:r>
            <a:r>
              <a:rPr lang="en-US" altLang="zh-CN" b="1" dirty="0">
                <a:latin typeface="宋体" panose="02010600030101010101" pitchFamily="2" charset="-122"/>
              </a:rPr>
              <a:t>[M</a:t>
            </a:r>
            <a:r>
              <a:rPr lang="zh-CN" altLang="en-US" b="1" dirty="0">
                <a:latin typeface="宋体" panose="02010600030101010101" pitchFamily="2" charset="-122"/>
              </a:rPr>
              <a:t>态时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  <a:r>
              <a:rPr lang="zh-CN" altLang="en-US" b="1" dirty="0">
                <a:latin typeface="宋体" panose="02010600030101010101" pitchFamily="2" charset="-122"/>
              </a:rPr>
              <a:t>产生</a:t>
            </a:r>
            <a:r>
              <a:rPr lang="zh-CN" altLang="en-US" b="1" u="sng" dirty="0">
                <a:latin typeface="宋体" panose="02010600030101010101" pitchFamily="2" charset="-122"/>
              </a:rPr>
              <a:t>写回</a:t>
            </a:r>
            <a:r>
              <a:rPr lang="zh-CN" altLang="en-US" b="1" dirty="0">
                <a:latin typeface="宋体" panose="02010600030101010101" pitchFamily="2" charset="-122"/>
              </a:rPr>
              <a:t>事务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③</a:t>
            </a:r>
            <a:r>
              <a:rPr lang="en-US" altLang="zh-CN" sz="2200" b="1" dirty="0" err="1">
                <a:latin typeface="宋体" panose="02010600030101010101" pitchFamily="2" charset="-122"/>
              </a:rPr>
              <a:t>BusRd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调入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 err="1">
                <a:latin typeface="宋体" panose="02010600030101010101" pitchFamily="2" charset="-122"/>
              </a:rPr>
              <a:t>BusWB</a:t>
            </a:r>
            <a:r>
              <a:rPr lang="en-US" altLang="zh-CN" sz="1800" b="1" dirty="0" err="1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800" b="1" dirty="0" err="1">
                <a:latin typeface="宋体" panose="02010600030101010101" pitchFamily="2" charset="-122"/>
                <a:sym typeface="+mn-ea"/>
              </a:rPr>
              <a:t>写回</a:t>
            </a:r>
            <a:r>
              <a:rPr lang="en-US" altLang="zh-CN" sz="1800" b="1" dirty="0" err="1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BusRdX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通知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调块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spc="-100" dirty="0" err="1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BusWrX</a:t>
            </a:r>
            <a:r>
              <a:rPr lang="en-US" altLang="zh-CN" b="1" spc="-100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通知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                                1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个事务效率更高←</a:t>
            </a:r>
            <a:r>
              <a:rPr lang="zh-CN" altLang="en-US" sz="1600" dirty="0">
                <a:latin typeface="宋体" panose="02010600030101010101" pitchFamily="2" charset="-122"/>
                <a:sym typeface="+mn-ea"/>
              </a:rPr>
              <a:t>┘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          </a:t>
            </a:r>
            <a:r>
              <a:rPr lang="zh-CN" altLang="en-US" sz="1600" dirty="0">
                <a:latin typeface="+mn-ea"/>
              </a:rPr>
              <a:t>└</a:t>
            </a:r>
            <a:r>
              <a:rPr lang="zh-CN" altLang="en-US" sz="1600" b="1" dirty="0">
                <a:latin typeface="+mn-ea"/>
              </a:rPr>
              <a:t>←</a:t>
            </a:r>
            <a:r>
              <a:rPr lang="zh-CN" altLang="en-US" sz="1600" b="1" dirty="0">
                <a:latin typeface="宋体" panose="02010600030101010101" pitchFamily="2" charset="-122"/>
              </a:rPr>
              <a:t>写</a:t>
            </a:r>
            <a:r>
              <a:rPr lang="en-US" altLang="zh-CN" sz="1600" b="1" dirty="0">
                <a:latin typeface="宋体" panose="02010600030101010101" pitchFamily="2" charset="-122"/>
              </a:rPr>
              <a:t>0</a:t>
            </a:r>
            <a:r>
              <a:rPr lang="zh-CN" altLang="en-US" sz="1600" b="1" dirty="0">
                <a:latin typeface="宋体" panose="02010600030101010101" pitchFamily="2" charset="-122"/>
              </a:rPr>
              <a:t>字节即可</a:t>
            </a:r>
            <a:endParaRPr lang="en-US" altLang="zh-CN" sz="1600" b="1" dirty="0">
              <a:latin typeface="宋体" panose="02010600030101010101" pitchFamily="2" charset="-122"/>
              <a:sym typeface="+mn-ea"/>
            </a:endParaRPr>
          </a:p>
          <a:p>
            <a:pPr marL="0" indent="0" eaLnBrk="1" latinLnBrk="0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   教材中表示为：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RdMiss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、写回、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WtMiss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Invalidate</a:t>
            </a:r>
          </a:p>
        </p:txBody>
      </p:sp>
      <p:graphicFrame>
        <p:nvGraphicFramePr>
          <p:cNvPr id="12" name="Group 18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6676831"/>
              </p:ext>
            </p:extLst>
          </p:nvPr>
        </p:nvGraphicFramePr>
        <p:xfrm>
          <a:off x="971614" y="836712"/>
          <a:ext cx="7560826" cy="1563298"/>
        </p:xfrm>
        <a:graphic>
          <a:graphicData uri="http://schemas.openxmlformats.org/drawingml/2006/table">
            <a:tbl>
              <a:tblPr/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R="0" lvl="0" indent="0" algn="r" defTabSz="914400" rtl="0" fontAlgn="base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状态</a:t>
                      </a:r>
                    </a:p>
                    <a:p>
                      <a:pPr marR="0" lvl="0" indent="0" algn="l" defTabSz="914400" rtl="0" fontAlgn="base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命中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lvl="0" indent="0" algn="ctr" defTabSz="914400" rtl="0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缺失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indent="0" algn="ctr" defTabSz="914400" rtl="0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有空闲位置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ctr" defTabSz="914400" rtl="0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无空闲位置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hlink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PrRd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R="0" lvl="0" indent="0" algn="l" defTabSz="914400" rtl="0" fontAlgn="base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sng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调入</a:t>
                      </a: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目标块；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R="0" lvl="0" indent="0" algn="l" defTabSz="914400" rtl="0" fontAlgn="base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转左列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R="0" lvl="0" indent="0" algn="l" defTabSz="914400" rtl="0" fontAlgn="base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u="sng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选择</a:t>
                      </a: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被替换块</a:t>
                      </a:r>
                      <a:r>
                        <a:rPr kumimoji="1" lang="en-US" altLang="zh-CN" sz="18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</a:t>
                      </a: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R="0" lvl="0" indent="0" algn="l" defTabSz="914400" rtl="0" fontAlgn="base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块</a:t>
                      </a:r>
                      <a:r>
                        <a:rPr kumimoji="1" lang="en-US" altLang="zh-CN" sz="18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</a:t>
                      </a: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为</a:t>
                      </a:r>
                      <a:r>
                        <a:rPr kumimoji="1" lang="en-US" altLang="zh-CN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</a:t>
                      </a: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态时</a:t>
                      </a:r>
                      <a:r>
                        <a:rPr kumimoji="1" lang="zh-CN" altLang="en-US" sz="1800" b="1" u="sng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写回</a:t>
                      </a:r>
                      <a:r>
                        <a:rPr kumimoji="1" lang="zh-CN" altLang="en-US" sz="18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主存；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R="0" lvl="0" indent="0" algn="l" defTabSz="914400" rtl="0" fontAlgn="base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转左列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PrWr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写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rtl="0" fontAlgn="base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作废目标块、</a:t>
                      </a:r>
                      <a:r>
                        <a:rPr kumimoji="1" lang="zh-CN" alt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写操作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149"/>
          <p:cNvGrpSpPr/>
          <p:nvPr/>
        </p:nvGrpSpPr>
        <p:grpSpPr bwMode="auto">
          <a:xfrm>
            <a:off x="2123619" y="4797152"/>
            <a:ext cx="6337302" cy="1009650"/>
            <a:chOff x="1609" y="2523"/>
            <a:chExt cx="3992" cy="636"/>
          </a:xfrm>
        </p:grpSpPr>
        <p:sp>
          <p:nvSpPr>
            <p:cNvPr id="13" name="Line 150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610" y="3158"/>
              <a:ext cx="399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238" y="2523"/>
              <a:ext cx="363" cy="4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7" name="Text Box 15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609" y="2523"/>
              <a:ext cx="68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23" name="Text Box 15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09" y="2840"/>
              <a:ext cx="680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4" name="Line 15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1972" y="2704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972" y="3016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60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240" y="2523"/>
              <a:ext cx="68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27" name="Text Box 16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40" y="2840"/>
              <a:ext cx="680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8" name="Line 16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557" y="270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4557" y="301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64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 flipV="1">
              <a:off x="5419" y="302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7584" y="4797469"/>
            <a:ext cx="6696744" cy="288000"/>
            <a:chOff x="755015" y="4868907"/>
            <a:chExt cx="6696744" cy="288000"/>
          </a:xfrm>
        </p:grpSpPr>
        <p:sp>
          <p:nvSpPr>
            <p:cNvPr id="38" name="Text Box 15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55015" y="4868907"/>
              <a:ext cx="1152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err="1">
                  <a:latin typeface="宋体" panose="02010600030101010101" pitchFamily="2" charset="-122"/>
                </a:rPr>
                <a:t>PrRd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、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PrWr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9" name="Line 15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906588" y="4868907"/>
              <a:ext cx="0" cy="25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6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7451759" y="4868907"/>
              <a:ext cx="0" cy="28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17F111-C23A-4292-A6F4-BCBDC06BC612}"/>
              </a:ext>
            </a:extLst>
          </p:cNvPr>
          <p:cNvGrpSpPr/>
          <p:nvPr/>
        </p:nvGrpSpPr>
        <p:grpSpPr>
          <a:xfrm>
            <a:off x="1187679" y="5300389"/>
            <a:ext cx="6552673" cy="244575"/>
            <a:chOff x="1187679" y="5082827"/>
            <a:chExt cx="6552673" cy="244575"/>
          </a:xfrm>
        </p:grpSpPr>
        <p:sp>
          <p:nvSpPr>
            <p:cNvPr id="33" name="Text Box 155">
              <a:extLst>
                <a:ext uri="{FF2B5EF4-FFF2-40B4-BE49-F238E27FC236}">
                  <a16:creationId xmlns:a16="http://schemas.microsoft.com/office/drawing/2014/main" id="{A60C1159-CA3B-4497-A7B4-2FDBF3F740C4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87679" y="5083145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err="1">
                  <a:latin typeface="宋体" panose="02010600030101010101" pitchFamily="2" charset="-122"/>
                </a:rPr>
                <a:t>Repl</a:t>
              </a:r>
            </a:p>
          </p:txBody>
        </p:sp>
        <p:sp>
          <p:nvSpPr>
            <p:cNvPr id="36" name="Arc 158">
              <a:extLst>
                <a:ext uri="{FF2B5EF4-FFF2-40B4-BE49-F238E27FC236}">
                  <a16:creationId xmlns:a16="http://schemas.microsoft.com/office/drawing/2014/main" id="{89763F04-B8DB-49AD-9F88-38B71D16CB6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auto">
            <a:xfrm flipH="1">
              <a:off x="1763892" y="5082827"/>
              <a:ext cx="288000" cy="216000"/>
            </a:xfrm>
            <a:custGeom>
              <a:avLst/>
              <a:gdLst>
                <a:gd name="G0" fmla="+- 19234 0 0"/>
                <a:gd name="G1" fmla="+- 21600 0 0"/>
                <a:gd name="G2" fmla="+- 21600 0 0"/>
                <a:gd name="T0" fmla="*/ 1064 w 40834"/>
                <a:gd name="T1" fmla="*/ 9921 h 43200"/>
                <a:gd name="T2" fmla="*/ 0 w 40834"/>
                <a:gd name="T3" fmla="*/ 31429 h 43200"/>
                <a:gd name="T4" fmla="*/ 19234 w 4083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34" h="43200" fill="none" extrusionOk="0">
                  <a:moveTo>
                    <a:pt x="1063" y="9920"/>
                  </a:moveTo>
                  <a:cubicBezTo>
                    <a:pt x="5038" y="3737"/>
                    <a:pt x="11883" y="-1"/>
                    <a:pt x="19234" y="0"/>
                  </a:cubicBezTo>
                  <a:cubicBezTo>
                    <a:pt x="31163" y="0"/>
                    <a:pt x="40834" y="9670"/>
                    <a:pt x="40834" y="21600"/>
                  </a:cubicBezTo>
                  <a:cubicBezTo>
                    <a:pt x="40834" y="33529"/>
                    <a:pt x="31163" y="43200"/>
                    <a:pt x="19234" y="43200"/>
                  </a:cubicBezTo>
                  <a:cubicBezTo>
                    <a:pt x="11120" y="43200"/>
                    <a:pt x="3691" y="38653"/>
                    <a:pt x="-1" y="31429"/>
                  </a:cubicBezTo>
                </a:path>
                <a:path w="40834" h="43200" stroke="0" extrusionOk="0">
                  <a:moveTo>
                    <a:pt x="1063" y="9920"/>
                  </a:moveTo>
                  <a:cubicBezTo>
                    <a:pt x="5038" y="3737"/>
                    <a:pt x="11883" y="-1"/>
                    <a:pt x="19234" y="0"/>
                  </a:cubicBezTo>
                  <a:cubicBezTo>
                    <a:pt x="31163" y="0"/>
                    <a:pt x="40834" y="9670"/>
                    <a:pt x="40834" y="21600"/>
                  </a:cubicBezTo>
                  <a:cubicBezTo>
                    <a:pt x="40834" y="33529"/>
                    <a:pt x="31163" y="43200"/>
                    <a:pt x="19234" y="43200"/>
                  </a:cubicBezTo>
                  <a:cubicBezTo>
                    <a:pt x="11120" y="43200"/>
                    <a:pt x="3691" y="38653"/>
                    <a:pt x="-1" y="31429"/>
                  </a:cubicBezTo>
                  <a:lnTo>
                    <a:pt x="19234" y="21600"/>
                  </a:lnTo>
                  <a:close/>
                </a:path>
              </a:pathLst>
            </a:custGeom>
            <a:noFill/>
            <a:ln w="952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rc 168">
              <a:extLst>
                <a:ext uri="{FF2B5EF4-FFF2-40B4-BE49-F238E27FC236}">
                  <a16:creationId xmlns:a16="http://schemas.microsoft.com/office/drawing/2014/main" id="{E9ADBF42-538C-4C7B-848E-2106186D77E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flipH="1">
              <a:off x="7452352" y="5111402"/>
              <a:ext cx="288000" cy="2160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103 w 41163"/>
                <a:gd name="T1" fmla="*/ 32744 h 43200"/>
                <a:gd name="T2" fmla="*/ 41163 w 41163"/>
                <a:gd name="T3" fmla="*/ 12444 h 43200"/>
                <a:gd name="T4" fmla="*/ 21600 w 411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63" h="43200" fill="none" extrusionOk="0">
                  <a:moveTo>
                    <a:pt x="40103" y="32744"/>
                  </a:moveTo>
                  <a:cubicBezTo>
                    <a:pt x="36195" y="39232"/>
                    <a:pt x="2917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983" y="-1"/>
                    <a:pt x="37609" y="4850"/>
                    <a:pt x="41163" y="12443"/>
                  </a:cubicBezTo>
                </a:path>
                <a:path w="41163" h="43200" stroke="0" extrusionOk="0">
                  <a:moveTo>
                    <a:pt x="40103" y="32744"/>
                  </a:moveTo>
                  <a:cubicBezTo>
                    <a:pt x="36195" y="39232"/>
                    <a:pt x="29174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9983" y="-1"/>
                    <a:pt x="37609" y="4850"/>
                    <a:pt x="41163" y="1244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D5B061D-FB75-4F3D-A971-8FB115696FE4}"/>
              </a:ext>
            </a:extLst>
          </p:cNvPr>
          <p:cNvGrpSpPr/>
          <p:nvPr/>
        </p:nvGrpSpPr>
        <p:grpSpPr>
          <a:xfrm>
            <a:off x="5039992" y="1980000"/>
            <a:ext cx="2088008" cy="612000"/>
            <a:chOff x="5039992" y="1980000"/>
            <a:chExt cx="2088008" cy="612000"/>
          </a:xfrm>
        </p:grpSpPr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2BB60D9-2B75-48E1-8C24-868A6091EA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6000" y="2196000"/>
              <a:ext cx="1620000" cy="39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16E4861C-65B4-4861-BC72-747F1C334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68000" y="2196000"/>
              <a:ext cx="360000" cy="39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2" name="Text Box 14">
              <a:extLst>
                <a:ext uri="{FF2B5EF4-FFF2-40B4-BE49-F238E27FC236}">
                  <a16:creationId xmlns:a16="http://schemas.microsoft.com/office/drawing/2014/main" id="{975B22B4-EEDF-4A6A-A4A7-2F7048574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9992" y="1980000"/>
              <a:ext cx="468000" cy="216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C00000"/>
              </a:solidFill>
              <a:prstDash val="sysDash"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03" name="Text Box 14">
              <a:extLst>
                <a:ext uri="{FF2B5EF4-FFF2-40B4-BE49-F238E27FC236}">
                  <a16:creationId xmlns:a16="http://schemas.microsoft.com/office/drawing/2014/main" id="{84976DFA-DDE8-4ED2-A2CA-4DAD8436E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2000" y="1980000"/>
              <a:ext cx="144000" cy="216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C00000"/>
              </a:solidFill>
              <a:prstDash val="sysDash"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44" name="Text Box 29">
            <a:extLst>
              <a:ext uri="{FF2B5EF4-FFF2-40B4-BE49-F238E27FC236}">
                <a16:creationId xmlns:a16="http://schemas.microsoft.com/office/drawing/2014/main" id="{52274919-37B5-44AB-A23D-CBC9237F9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4" y="332740"/>
            <a:ext cx="4248280" cy="3103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可见操作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事务的处理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操作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事务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200"/>
              </a:spcBef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迁移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复制的需求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协议的状态转换图：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 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9DF53FB0-8E23-449C-8C09-20F6A6FF9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000" y="764704"/>
            <a:ext cx="7524504" cy="22019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根据块状态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操作类型，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产生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事务、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sz="2200" b="1" dirty="0">
                <a:latin typeface="宋体" panose="02010600030101010101" pitchFamily="2" charset="-122"/>
              </a:rPr>
              <a:t>块状态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完成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操作</a:t>
            </a:r>
            <a:endParaRPr lang="en-US" altLang="zh-CN" sz="22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err="1">
                <a:latin typeface="宋体" panose="02010600030101010101" pitchFamily="2" charset="-122"/>
              </a:rPr>
              <a:t>BusRdX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dirty="0" err="1">
                <a:latin typeface="宋体" panose="02010600030101010101" pitchFamily="2" charset="-122"/>
              </a:rPr>
              <a:t>BusWrX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W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dirty="0">
                <a:latin typeface="宋体" panose="02010600030101010101" pitchFamily="2" charset="-122"/>
              </a:rPr>
              <a:t>┴</a:t>
            </a:r>
            <a:r>
              <a:rPr lang="zh-CN" altLang="en-US" b="1" dirty="0">
                <a:latin typeface="宋体" panose="02010600030101010101" pitchFamily="2" charset="-122"/>
              </a:rPr>
              <a:t>→</a:t>
            </a:r>
            <a:r>
              <a:rPr lang="en-US" altLang="zh-CN" b="1" dirty="0" err="1">
                <a:latin typeface="宋体" panose="02010600030101010101" pitchFamily="2" charset="-122"/>
              </a:rPr>
              <a:t>BusRd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缺失时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>
                <a:latin typeface="宋体" panose="02010600030101010101" pitchFamily="2" charset="-122"/>
              </a:rPr>
              <a:t>BusWB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替换时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根据块状态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事务类型，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响应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事务、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sz="2200" b="1" dirty="0">
                <a:latin typeface="宋体" panose="02010600030101010101" pitchFamily="2" charset="-122"/>
              </a:rPr>
              <a:t>块状态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S/E/M     </a:t>
            </a:r>
            <a:r>
              <a:rPr lang="en-US" altLang="zh-CN" b="1" dirty="0" err="1">
                <a:latin typeface="宋体" panose="02010600030101010101" pitchFamily="2" charset="-122"/>
              </a:rPr>
              <a:t>BusRd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无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无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复制</a:t>
            </a:r>
            <a:r>
              <a:rPr lang="zh-CN" altLang="en-US" b="1" dirty="0">
                <a:latin typeface="宋体" panose="02010600030101010101" pitchFamily="2" charset="-122"/>
              </a:rPr>
              <a:t>数据  </a:t>
            </a:r>
            <a:r>
              <a:rPr lang="en-US" altLang="zh-CN" b="1" dirty="0">
                <a:latin typeface="宋体" panose="02010600030101010101" pitchFamily="2" charset="-122"/>
              </a:rPr>
              <a:t>S/S/S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态      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态数据新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S/E/M     </a:t>
            </a:r>
            <a:r>
              <a:rPr lang="en-US" altLang="zh-CN" b="1" dirty="0" err="1">
                <a:latin typeface="宋体" panose="02010600030101010101" pitchFamily="2" charset="-122"/>
              </a:rPr>
              <a:t>BusRdX</a:t>
            </a:r>
            <a:r>
              <a:rPr lang="zh-CN" altLang="en-US" b="1" dirty="0">
                <a:latin typeface="宋体" panose="02010600030101010101" pitchFamily="2" charset="-122"/>
              </a:rPr>
              <a:t>：无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无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迁移</a:t>
            </a:r>
            <a:r>
              <a:rPr lang="zh-CN" altLang="en-US" b="1" dirty="0">
                <a:latin typeface="宋体" panose="02010600030101010101" pitchFamily="2" charset="-122"/>
              </a:rPr>
              <a:t>数据  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I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态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  <a:sym typeface="+mn-ea"/>
              </a:rPr>
              <a:t>被作废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 ←</a:t>
            </a:r>
            <a:r>
              <a:rPr lang="en-US" altLang="zh-CN" b="1" dirty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态数据新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M</a:t>
            </a:r>
            <a:r>
              <a:rPr lang="zh-CN" altLang="en-US" sz="2200" b="1" dirty="0">
                <a:latin typeface="宋体" panose="02010600030101010101" pitchFamily="2" charset="-122"/>
              </a:rPr>
              <a:t>态</a:t>
            </a:r>
            <a:r>
              <a:rPr lang="en-US" altLang="zh-CN" sz="2200" b="1" dirty="0">
                <a:latin typeface="宋体" panose="02010600030101010101" pitchFamily="2" charset="-122"/>
              </a:rPr>
              <a:t>$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2200" b="1" dirty="0">
                <a:latin typeface="宋体" panose="02010600030101010101" pitchFamily="2" charset="-122"/>
              </a:rPr>
              <a:t>数据，主存在复制时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更新</a:t>
            </a:r>
            <a:r>
              <a:rPr lang="zh-CN" altLang="en-US" sz="2200" b="1" dirty="0">
                <a:latin typeface="宋体" panose="02010600030101010101" pitchFamily="2" charset="-122"/>
              </a:rPr>
              <a:t>数据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994F52C-BC8B-4E79-BFD2-1D559A297510}"/>
              </a:ext>
            </a:extLst>
          </p:cNvPr>
          <p:cNvGrpSpPr/>
          <p:nvPr/>
        </p:nvGrpSpPr>
        <p:grpSpPr>
          <a:xfrm>
            <a:off x="755576" y="3662992"/>
            <a:ext cx="7812000" cy="2178000"/>
            <a:chOff x="900000" y="1453402"/>
            <a:chExt cx="7812000" cy="2178000"/>
          </a:xfrm>
        </p:grpSpPr>
        <p:sp>
          <p:nvSpPr>
            <p:cNvPr id="50" name="Text Box 5">
              <a:extLst>
                <a:ext uri="{FF2B5EF4-FFF2-40B4-BE49-F238E27FC236}">
                  <a16:creationId xmlns:a16="http://schemas.microsoft.com/office/drawing/2014/main" id="{7B36CACB-B883-4F14-9418-7A7C14065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000" y="1723402"/>
              <a:ext cx="972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51" name="Text Box 7">
              <a:extLst>
                <a:ext uri="{FF2B5EF4-FFF2-40B4-BE49-F238E27FC236}">
                  <a16:creationId xmlns:a16="http://schemas.microsoft.com/office/drawing/2014/main" id="{285659F0-9863-4D8E-8EF7-95FAAFE41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8000" y="3343402"/>
              <a:ext cx="936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BD227A35-930E-4595-9C8D-4BA40F53A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2000" y="2407402"/>
              <a:ext cx="1800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pPr algn="just"/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</a:t>
              </a:r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(S</a:t>
              </a:r>
              <a:r>
                <a:rPr lang="zh-CN" altLang="en-US" sz="1800" dirty="0">
                  <a:latin typeface="+mn-ea"/>
                  <a:ea typeface="+mn-ea"/>
                </a:rPr>
                <a:t>时</a:t>
              </a:r>
              <a:r>
                <a:rPr lang="en-US" altLang="zh-CN" sz="1800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C52B7354-2DEC-4F1C-B6DD-BCCBB46B5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6000" y="2047402"/>
              <a:ext cx="0" cy="972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8" name="Text Box 23">
              <a:extLst>
                <a:ext uri="{FF2B5EF4-FFF2-40B4-BE49-F238E27FC236}">
                  <a16:creationId xmlns:a16="http://schemas.microsoft.com/office/drawing/2014/main" id="{2E2F770B-4D18-46D9-90DE-3732EF8F1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000" y="3343402"/>
              <a:ext cx="900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ACCCDDF4-DB80-4E34-84DE-00810CE159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0000" y="1903402"/>
              <a:ext cx="3852000" cy="1296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9EF838EE-92FC-4385-B0AF-2532B41EF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20000">
              <a:off x="4536000" y="2011402"/>
              <a:ext cx="1872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PrRd</a:t>
              </a:r>
              <a:r>
                <a:rPr lang="en-US" altLang="zh-CN" sz="1800" dirty="0">
                  <a:latin typeface="+mn-ea"/>
                  <a:ea typeface="+mn-ea"/>
                </a:rPr>
                <a:t>/</a:t>
              </a:r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(S#</a:t>
              </a:r>
              <a:r>
                <a:rPr lang="zh-CN" altLang="en-US" sz="1800" dirty="0">
                  <a:latin typeface="+mn-ea"/>
                  <a:ea typeface="+mn-ea"/>
                </a:rPr>
                <a:t>时</a:t>
              </a:r>
              <a:r>
                <a:rPr lang="en-US" altLang="zh-CN" sz="1800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B8742B6E-6FA4-4983-98C2-0D23B52B4F21}"/>
                </a:ext>
              </a:extLst>
            </p:cNvPr>
            <p:cNvSpPr/>
            <p:nvPr/>
          </p:nvSpPr>
          <p:spPr bwMode="auto">
            <a:xfrm flipV="1">
              <a:off x="1800000" y="3307402"/>
              <a:ext cx="432000" cy="324000"/>
            </a:xfrm>
            <a:prstGeom prst="arc">
              <a:avLst>
                <a:gd name="adj1" fmla="val 3197451"/>
                <a:gd name="adj2" fmla="val 2027894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3DADFD41-D11F-4215-9A1B-B85A06953751}"/>
                </a:ext>
              </a:extLst>
            </p:cNvPr>
            <p:cNvSpPr/>
            <p:nvPr/>
          </p:nvSpPr>
          <p:spPr bwMode="auto">
            <a:xfrm rot="10629104" flipV="1">
              <a:off x="7020000" y="3307402"/>
              <a:ext cx="432000" cy="324000"/>
            </a:xfrm>
            <a:prstGeom prst="arc">
              <a:avLst>
                <a:gd name="adj1" fmla="val 428936"/>
                <a:gd name="adj2" fmla="val 19016191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50D9F8CD-4896-4A8B-A1BD-76D2A6737D95}"/>
                </a:ext>
              </a:extLst>
            </p:cNvPr>
            <p:cNvSpPr/>
            <p:nvPr/>
          </p:nvSpPr>
          <p:spPr bwMode="auto">
            <a:xfrm rot="5400000" flipV="1">
              <a:off x="1836000" y="1399402"/>
              <a:ext cx="324000" cy="432000"/>
            </a:xfrm>
            <a:prstGeom prst="arc">
              <a:avLst>
                <a:gd name="adj1" fmla="val 6463410"/>
                <a:gd name="adj2" fmla="val 2516965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28">
            <a:extLst>
              <a:ext uri="{FF2B5EF4-FFF2-40B4-BE49-F238E27FC236}">
                <a16:creationId xmlns:a16="http://schemas.microsoft.com/office/drawing/2014/main" id="{AAEF81FB-6A6F-43A6-B21B-66B46FA77894}"/>
              </a:ext>
            </a:extLst>
          </p:cNvPr>
          <p:cNvGrpSpPr/>
          <p:nvPr/>
        </p:nvGrpSpPr>
        <p:grpSpPr bwMode="auto">
          <a:xfrm>
            <a:off x="935079" y="3573142"/>
            <a:ext cx="5472116" cy="1871663"/>
            <a:chOff x="680" y="974"/>
            <a:chExt cx="3447" cy="1179"/>
          </a:xfrm>
        </p:grpSpPr>
        <p:sp>
          <p:nvSpPr>
            <p:cNvPr id="65" name="Text Box 29">
              <a:extLst>
                <a:ext uri="{FF2B5EF4-FFF2-40B4-BE49-F238E27FC236}">
                  <a16:creationId xmlns:a16="http://schemas.microsoft.com/office/drawing/2014/main" id="{39FF83A1-8261-4474-9A01-59F887759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" y="1359"/>
              <a:ext cx="567" cy="1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PrWr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CE579098-3232-432E-89F1-8BAFB546F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1405"/>
              <a:ext cx="0" cy="61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7" name="Text Box 31">
              <a:extLst>
                <a:ext uri="{FF2B5EF4-FFF2-40B4-BE49-F238E27FC236}">
                  <a16:creationId xmlns:a16="http://schemas.microsoft.com/office/drawing/2014/main" id="{B442FE06-0433-4B79-B342-503201B62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1632"/>
              <a:ext cx="567" cy="1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PrWr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68" name="Line 32">
              <a:extLst>
                <a:ext uri="{FF2B5EF4-FFF2-40B4-BE49-F238E27FC236}">
                  <a16:creationId xmlns:a16="http://schemas.microsoft.com/office/drawing/2014/main" id="{95141953-63C0-45D0-9499-236BAB8A6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5" y="1359"/>
              <a:ext cx="2426" cy="79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9" name="Text Box 33">
              <a:extLst>
                <a:ext uri="{FF2B5EF4-FFF2-40B4-BE49-F238E27FC236}">
                  <a16:creationId xmlns:a16="http://schemas.microsoft.com/office/drawing/2014/main" id="{50D9593E-02D7-4462-9CBE-D00DD317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">
              <a:off x="2948" y="1909"/>
              <a:ext cx="884" cy="1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PrWr</a:t>
              </a:r>
              <a:r>
                <a:rPr lang="en-US" altLang="zh-CN" sz="1800" dirty="0">
                  <a:latin typeface="+mn-ea"/>
                  <a:ea typeface="+mn-ea"/>
                </a:rPr>
                <a:t>/</a:t>
              </a:r>
              <a:r>
                <a:rPr lang="en-US" altLang="zh-CN" sz="1800" dirty="0" err="1">
                  <a:latin typeface="+mn-ea"/>
                  <a:ea typeface="+mn-ea"/>
                </a:rPr>
                <a:t>BusWrX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70" name="Line 34">
              <a:extLst>
                <a:ext uri="{FF2B5EF4-FFF2-40B4-BE49-F238E27FC236}">
                  <a16:creationId xmlns:a16="http://schemas.microsoft.com/office/drawing/2014/main" id="{CBBBB6D4-0845-408D-B08A-5AAB52CD2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3" y="1155"/>
              <a:ext cx="2404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" name="Text Box 35">
              <a:extLst>
                <a:ext uri="{FF2B5EF4-FFF2-40B4-BE49-F238E27FC236}">
                  <a16:creationId xmlns:a16="http://schemas.microsoft.com/office/drawing/2014/main" id="{EC86C92B-3431-42C5-9EA0-110DAE49B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974"/>
              <a:ext cx="88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 anchor="ctr" anchorCtr="0">
              <a:sp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PrWr</a:t>
              </a:r>
              <a:r>
                <a:rPr lang="en-US" altLang="zh-CN" sz="1800" dirty="0">
                  <a:latin typeface="+mn-ea"/>
                  <a:ea typeface="+mn-ea"/>
                </a:rPr>
                <a:t>/</a:t>
              </a:r>
              <a:r>
                <a:rPr lang="en-US" altLang="zh-CN" sz="1800" dirty="0" err="1">
                  <a:latin typeface="+mn-ea"/>
                  <a:ea typeface="+mn-ea"/>
                </a:rPr>
                <a:t>BusRdX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462E0B3-7947-4788-BD90-B3C0BAF16181}"/>
              </a:ext>
            </a:extLst>
          </p:cNvPr>
          <p:cNvGrpSpPr/>
          <p:nvPr/>
        </p:nvGrpSpPr>
        <p:grpSpPr>
          <a:xfrm>
            <a:off x="863576" y="3356992"/>
            <a:ext cx="7704000" cy="2034000"/>
            <a:chOff x="964098" y="1112606"/>
            <a:chExt cx="7704000" cy="2034000"/>
          </a:xfrm>
        </p:grpSpPr>
        <p:sp>
          <p:nvSpPr>
            <p:cNvPr id="73" name="Text Box 40">
              <a:extLst>
                <a:ext uri="{FF2B5EF4-FFF2-40B4-BE49-F238E27FC236}">
                  <a16:creationId xmlns:a16="http://schemas.microsoft.com/office/drawing/2014/main" id="{1E1B53F4-E911-42F4-83EA-6EE6A487E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098" y="1112606"/>
              <a:ext cx="1296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Repl</a:t>
              </a:r>
              <a:r>
                <a:rPr lang="en-US" altLang="zh-CN" sz="1800" dirty="0">
                  <a:latin typeface="+mn-ea"/>
                  <a:ea typeface="+mn-ea"/>
                </a:rPr>
                <a:t>/</a:t>
              </a:r>
              <a:r>
                <a:rPr lang="en-US" altLang="zh-CN" sz="1800" dirty="0" err="1">
                  <a:latin typeface="+mn-ea"/>
                  <a:ea typeface="+mn-ea"/>
                </a:rPr>
                <a:t>BusWB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74" name="Text Box 41">
              <a:extLst>
                <a:ext uri="{FF2B5EF4-FFF2-40B4-BE49-F238E27FC236}">
                  <a16:creationId xmlns:a16="http://schemas.microsoft.com/office/drawing/2014/main" id="{57F3255D-D6C9-4FC0-8C7D-AD4B2C50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098" y="2876606"/>
              <a:ext cx="936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Repl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75" name="Text Box 42">
              <a:extLst>
                <a:ext uri="{FF2B5EF4-FFF2-40B4-BE49-F238E27FC236}">
                  <a16:creationId xmlns:a16="http://schemas.microsoft.com/office/drawing/2014/main" id="{75C62A7F-1EC1-44A3-A1DD-5E72B9167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98" y="2876606"/>
              <a:ext cx="936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Repl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cxnSp>
          <p:nvCxnSpPr>
            <p:cNvPr id="76" name="直接连接符 43">
              <a:extLst>
                <a:ext uri="{FF2B5EF4-FFF2-40B4-BE49-F238E27FC236}">
                  <a16:creationId xmlns:a16="http://schemas.microsoft.com/office/drawing/2014/main" id="{D8A3C818-52D8-4BF1-806B-05A5D30E72F3}"/>
                </a:ext>
              </a:extLst>
            </p:cNvPr>
            <p:cNvCxnSpPr/>
            <p:nvPr/>
          </p:nvCxnSpPr>
          <p:spPr bwMode="auto">
            <a:xfrm rot="16200000" flipV="1">
              <a:off x="532098" y="1553630"/>
              <a:ext cx="2016000" cy="1152000"/>
            </a:xfrm>
            <a:prstGeom prst="bentConnector3">
              <a:avLst>
                <a:gd name="adj1" fmla="val 162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43">
              <a:extLst>
                <a:ext uri="{FF2B5EF4-FFF2-40B4-BE49-F238E27FC236}">
                  <a16:creationId xmlns:a16="http://schemas.microsoft.com/office/drawing/2014/main" id="{79147E45-5B3A-4990-8B82-A2C0D48164FF}"/>
                </a:ext>
              </a:extLst>
            </p:cNvPr>
            <p:cNvCxnSpPr/>
            <p:nvPr/>
          </p:nvCxnSpPr>
          <p:spPr bwMode="auto">
            <a:xfrm>
              <a:off x="964098" y="1121630"/>
              <a:ext cx="5832000" cy="288000"/>
            </a:xfrm>
            <a:prstGeom prst="bentConnector3">
              <a:avLst>
                <a:gd name="adj1" fmla="val 99965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A645EA9C-C8A0-48B9-A7A0-8CDEA2664FFF}"/>
                </a:ext>
              </a:extLst>
            </p:cNvPr>
            <p:cNvCxnSpPr/>
            <p:nvPr/>
          </p:nvCxnSpPr>
          <p:spPr bwMode="auto">
            <a:xfrm rot="5400000" flipH="1" flipV="1">
              <a:off x="2633875" y="1364606"/>
              <a:ext cx="144000" cy="14287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706F886-38DE-4769-A102-50FA46FCBC35}"/>
                </a:ext>
              </a:extLst>
            </p:cNvPr>
            <p:cNvCxnSpPr/>
            <p:nvPr/>
          </p:nvCxnSpPr>
          <p:spPr bwMode="auto">
            <a:xfrm rot="16200000" flipH="1">
              <a:off x="6400098" y="1364606"/>
              <a:ext cx="14400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CEC0CF4-86EC-4781-860A-359CAEE5EF7B}"/>
                </a:ext>
              </a:extLst>
            </p:cNvPr>
            <p:cNvCxnSpPr/>
            <p:nvPr/>
          </p:nvCxnSpPr>
          <p:spPr bwMode="auto">
            <a:xfrm>
              <a:off x="2764098" y="1364606"/>
              <a:ext cx="3636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43">
              <a:extLst>
                <a:ext uri="{FF2B5EF4-FFF2-40B4-BE49-F238E27FC236}">
                  <a16:creationId xmlns:a16="http://schemas.microsoft.com/office/drawing/2014/main" id="{77FBA1CC-5A0F-4EF1-9D9F-F311F21BBA84}"/>
                </a:ext>
              </a:extLst>
            </p:cNvPr>
            <p:cNvCxnSpPr/>
            <p:nvPr/>
          </p:nvCxnSpPr>
          <p:spPr bwMode="auto">
            <a:xfrm rot="5400000" flipH="1" flipV="1">
              <a:off x="7138098" y="1634606"/>
              <a:ext cx="1404000" cy="1620000"/>
            </a:xfrm>
            <a:prstGeom prst="bentConnector3">
              <a:avLst>
                <a:gd name="adj1" fmla="val -290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BF5F488-E220-491A-A578-B66B451D0410}"/>
                </a:ext>
              </a:extLst>
            </p:cNvPr>
            <p:cNvCxnSpPr/>
            <p:nvPr/>
          </p:nvCxnSpPr>
          <p:spPr bwMode="auto">
            <a:xfrm rot="10800000">
              <a:off x="7084098" y="1760606"/>
              <a:ext cx="158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FB056CE-D73C-4291-8F7D-D4401667995E}"/>
              </a:ext>
            </a:extLst>
          </p:cNvPr>
          <p:cNvGrpSpPr/>
          <p:nvPr/>
        </p:nvGrpSpPr>
        <p:grpSpPr>
          <a:xfrm>
            <a:off x="2555576" y="4112992"/>
            <a:ext cx="3924424" cy="1764000"/>
            <a:chOff x="2888913" y="2069148"/>
            <a:chExt cx="3924424" cy="1764000"/>
          </a:xfrm>
        </p:grpSpPr>
        <p:sp>
          <p:nvSpPr>
            <p:cNvPr id="84" name="Line 44">
              <a:extLst>
                <a:ext uri="{FF2B5EF4-FFF2-40B4-BE49-F238E27FC236}">
                  <a16:creationId xmlns:a16="http://schemas.microsoft.com/office/drawing/2014/main" id="{685AF578-86BA-4DE3-8E4F-37382071D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913" y="3509148"/>
              <a:ext cx="37440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5" name="Text Box 45">
              <a:extLst>
                <a:ext uri="{FF2B5EF4-FFF2-40B4-BE49-F238E27FC236}">
                  <a16:creationId xmlns:a16="http://schemas.microsoft.com/office/drawing/2014/main" id="{A0E795B7-151E-4BFD-8C73-1B42393D4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913" y="3293148"/>
              <a:ext cx="104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86" name="Line 46">
              <a:extLst>
                <a:ext uri="{FF2B5EF4-FFF2-40B4-BE49-F238E27FC236}">
                  <a16:creationId xmlns:a16="http://schemas.microsoft.com/office/drawing/2014/main" id="{07B0C9FE-D59E-422C-B74B-EC0F47C35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913" y="2069148"/>
              <a:ext cx="3816000" cy="12600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7" name="Text Box 47">
              <a:extLst>
                <a:ext uri="{FF2B5EF4-FFF2-40B4-BE49-F238E27FC236}">
                  <a16:creationId xmlns:a16="http://schemas.microsoft.com/office/drawing/2014/main" id="{FE0090B1-3D3D-4815-96C7-75D10B5C6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40000">
              <a:off x="3356913" y="2177148"/>
              <a:ext cx="1404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/Flush</a:t>
              </a:r>
            </a:p>
          </p:txBody>
        </p:sp>
        <p:sp>
          <p:nvSpPr>
            <p:cNvPr id="88" name="Text Box 49">
              <a:extLst>
                <a:ext uri="{FF2B5EF4-FFF2-40B4-BE49-F238E27FC236}">
                  <a16:creationId xmlns:a16="http://schemas.microsoft.com/office/drawing/2014/main" id="{ABDA5773-0C09-4222-803A-FF50B5B65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3337" y="3581148"/>
              <a:ext cx="1080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525A4FD0-6028-490B-9A51-8AFF6BFBF531}"/>
                </a:ext>
              </a:extLst>
            </p:cNvPr>
            <p:cNvSpPr/>
            <p:nvPr/>
          </p:nvSpPr>
          <p:spPr bwMode="auto">
            <a:xfrm flipV="1">
              <a:off x="6381337" y="3581148"/>
              <a:ext cx="432000" cy="252000"/>
            </a:xfrm>
            <a:prstGeom prst="arc">
              <a:avLst>
                <a:gd name="adj1" fmla="val 2776960"/>
                <a:gd name="adj2" fmla="val 21089954"/>
              </a:avLst>
            </a:prstGeom>
            <a:noFill/>
            <a:ln w="158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" name="Group 50">
            <a:extLst>
              <a:ext uri="{FF2B5EF4-FFF2-40B4-BE49-F238E27FC236}">
                <a16:creationId xmlns:a16="http://schemas.microsoft.com/office/drawing/2014/main" id="{CCFF1D29-6BD5-40D5-A8CE-E5FAF557605D}"/>
              </a:ext>
            </a:extLst>
          </p:cNvPr>
          <p:cNvGrpSpPr/>
          <p:nvPr/>
        </p:nvGrpSpPr>
        <p:grpSpPr bwMode="auto">
          <a:xfrm>
            <a:off x="2591880" y="3968763"/>
            <a:ext cx="4067177" cy="1511300"/>
            <a:chOff x="1735" y="1247"/>
            <a:chExt cx="2562" cy="952"/>
          </a:xfrm>
        </p:grpSpPr>
        <p:sp>
          <p:nvSpPr>
            <p:cNvPr id="91" name="Line 51">
              <a:extLst>
                <a:ext uri="{FF2B5EF4-FFF2-40B4-BE49-F238E27FC236}">
                  <a16:creationId xmlns:a16="http://schemas.microsoft.com/office/drawing/2014/main" id="{45F66E0D-9154-4B43-9C89-0351E1AF2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" y="1247"/>
              <a:ext cx="238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2" name="Text Box 52">
              <a:extLst>
                <a:ext uri="{FF2B5EF4-FFF2-40B4-BE49-F238E27FC236}">
                  <a16:creationId xmlns:a16="http://schemas.microsoft.com/office/drawing/2014/main" id="{3D4D7E17-B968-4449-945B-51EEB7CCE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3" y="1247"/>
              <a:ext cx="975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BusRdX</a:t>
              </a:r>
              <a:r>
                <a:rPr lang="en-US" altLang="zh-CN" sz="1800" dirty="0">
                  <a:latin typeface="+mn-ea"/>
                  <a:ea typeface="+mn-ea"/>
                </a:rPr>
                <a:t>/Flush</a:t>
              </a:r>
            </a:p>
          </p:txBody>
        </p:sp>
        <p:sp>
          <p:nvSpPr>
            <p:cNvPr id="93" name="Line 53">
              <a:extLst>
                <a:ext uri="{FF2B5EF4-FFF2-40B4-BE49-F238E27FC236}">
                  <a16:creationId xmlns:a16="http://schemas.microsoft.com/office/drawing/2014/main" id="{1566682D-298C-467E-A768-DB854232F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5" y="1383"/>
              <a:ext cx="2426" cy="81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4" name="Text Box 54">
              <a:extLst>
                <a:ext uri="{FF2B5EF4-FFF2-40B4-BE49-F238E27FC236}">
                  <a16:creationId xmlns:a16="http://schemas.microsoft.com/office/drawing/2014/main" id="{D8A53AC6-8DD2-4504-A56A-0BFA9AB3C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20000">
              <a:off x="2075" y="1950"/>
              <a:ext cx="771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BusRdX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  <p:sp>
          <p:nvSpPr>
            <p:cNvPr id="95" name="Line 55">
              <a:extLst>
                <a:ext uri="{FF2B5EF4-FFF2-40B4-BE49-F238E27FC236}">
                  <a16:creationId xmlns:a16="http://schemas.microsoft.com/office/drawing/2014/main" id="{ADDF2871-8E9C-46FE-B56B-11EEB816D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5" y="1429"/>
              <a:ext cx="0" cy="61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6" name="Text Box 56">
              <a:extLst>
                <a:ext uri="{FF2B5EF4-FFF2-40B4-BE49-F238E27FC236}">
                  <a16:creationId xmlns:a16="http://schemas.microsoft.com/office/drawing/2014/main" id="{5922196F-66B9-4BB6-8DFE-95945A270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1701"/>
              <a:ext cx="748" cy="1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800" dirty="0" err="1">
                  <a:latin typeface="+mn-ea"/>
                  <a:ea typeface="+mn-ea"/>
                </a:rPr>
                <a:t>BusRdX</a:t>
              </a:r>
              <a:r>
                <a:rPr lang="en-US" altLang="zh-CN" sz="1800" dirty="0">
                  <a:latin typeface="+mn-ea"/>
                  <a:ea typeface="+mn-ea"/>
                </a:rPr>
                <a:t>/—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ED9E88-DF62-4D5C-B579-432CCDF2A159}"/>
              </a:ext>
            </a:extLst>
          </p:cNvPr>
          <p:cNvGrpSpPr/>
          <p:nvPr/>
        </p:nvGrpSpPr>
        <p:grpSpPr>
          <a:xfrm>
            <a:off x="784655" y="3643123"/>
            <a:ext cx="7963401" cy="2841158"/>
            <a:chOff x="784655" y="3643123"/>
            <a:chExt cx="7963401" cy="2841158"/>
          </a:xfrm>
        </p:grpSpPr>
        <p:sp>
          <p:nvSpPr>
            <p:cNvPr id="98" name="Text Box 26">
              <a:extLst>
                <a:ext uri="{FF2B5EF4-FFF2-40B4-BE49-F238E27FC236}">
                  <a16:creationId xmlns:a16="http://schemas.microsoft.com/office/drawing/2014/main" id="{BD6AB74F-FF08-4397-AAE9-86FE7A7C7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55" y="5922016"/>
              <a:ext cx="7963401" cy="5622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36000" bIns="1800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注：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r>
                <a:rPr lang="zh-CN" altLang="en-US" sz="1600" b="1" dirty="0">
                  <a:solidFill>
                    <a:srgbClr val="990099"/>
                  </a:solidFill>
                  <a:latin typeface="+mn-ea"/>
                </a:rPr>
                <a:t>实线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solidFill>
                    <a:srgbClr val="990099"/>
                  </a:solidFill>
                  <a:latin typeface="+mn-ea"/>
                </a:rPr>
                <a:t>虚线</a:t>
              </a:r>
              <a:r>
                <a:rPr lang="en-US" altLang="zh-CN" sz="1600" b="1" dirty="0">
                  <a:latin typeface="+mn-ea"/>
                </a:rPr>
                <a:t>—</a:t>
              </a:r>
              <a:r>
                <a:rPr lang="zh-CN" altLang="en-US" sz="1600" b="1" dirty="0">
                  <a:latin typeface="+mn-ea"/>
                </a:rPr>
                <a:t>处理操作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监听时的状态变化 ②</a:t>
              </a:r>
              <a:r>
                <a:rPr lang="en-US" altLang="zh-CN" sz="1600" b="1" dirty="0">
                  <a:solidFill>
                    <a:srgbClr val="990099"/>
                  </a:solidFill>
                  <a:latin typeface="+mn-ea"/>
                </a:rPr>
                <a:t>S</a:t>
              </a:r>
              <a:r>
                <a:rPr lang="en-US" altLang="zh-CN" sz="1600" b="1" dirty="0">
                  <a:latin typeface="+mn-ea"/>
                </a:rPr>
                <a:t>—</a:t>
              </a:r>
              <a:r>
                <a:rPr lang="zh-CN" altLang="en-US" sz="1600" b="1" dirty="0">
                  <a:latin typeface="+mn-ea"/>
                </a:rPr>
                <a:t>块共享信号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监听命中时有效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   </a:t>
              </a:r>
              <a:r>
                <a:rPr lang="zh-CN" altLang="en-US" sz="1600" b="1" dirty="0">
                  <a:latin typeface="+mn-ea"/>
                </a:rPr>
                <a:t>③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A/B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—</a:t>
              </a:r>
              <a:r>
                <a:rPr lang="zh-CN" altLang="en-US" sz="1600" b="1" dirty="0">
                  <a:latin typeface="宋体" panose="02010600030101010101" pitchFamily="2" charset="-122"/>
                  <a:sym typeface="+mn-ea"/>
                </a:rPr>
                <a:t>观察到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操作或事务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时，产生事务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  <a:r>
                <a:rPr lang="en-US" altLang="zh-CN" sz="1600" b="1" dirty="0">
                  <a:latin typeface="+mn-ea"/>
                </a:rPr>
                <a:t>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④</a:t>
              </a:r>
              <a:r>
                <a:rPr lang="en-US" altLang="zh-CN" sz="1600" b="1" dirty="0">
                  <a:solidFill>
                    <a:srgbClr val="990099"/>
                  </a:solidFill>
                  <a:latin typeface="+mn-ea"/>
                </a:rPr>
                <a:t>Flush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冲刷</a:t>
              </a:r>
              <a:r>
                <a:rPr lang="en-US" altLang="zh-CN" sz="1600" b="1" dirty="0">
                  <a:latin typeface="+mn-ea"/>
                </a:rPr>
                <a:t>)—</a:t>
              </a:r>
              <a:r>
                <a:rPr lang="zh-CN" altLang="en-US" sz="1600" b="1" dirty="0">
                  <a:latin typeface="+mn-ea"/>
                </a:rPr>
                <a:t>响应事务时提供数据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DD6CF1C3-BB01-4149-9E95-4E0918F82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576" y="3643123"/>
              <a:ext cx="612000" cy="612000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b="1" dirty="0">
                  <a:latin typeface="+mn-ea"/>
                  <a:ea typeface="+mn-ea"/>
                </a:rPr>
                <a:t>M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04" name="Oval 13">
              <a:extLst>
                <a:ext uri="{FF2B5EF4-FFF2-40B4-BE49-F238E27FC236}">
                  <a16:creationId xmlns:a16="http://schemas.microsoft.com/office/drawing/2014/main" id="{81A09AA5-7CD4-4106-8D39-A7B49A64E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327" y="3660586"/>
              <a:ext cx="612000" cy="612000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+mn-ea"/>
                  <a:ea typeface="+mn-ea"/>
                </a:rPr>
                <a:t>I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105" name="Oval 17">
              <a:extLst>
                <a:ext uri="{FF2B5EF4-FFF2-40B4-BE49-F238E27FC236}">
                  <a16:creationId xmlns:a16="http://schemas.microsoft.com/office/drawing/2014/main" id="{3E58B2C6-11E6-415E-9630-8CE7C0B0F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2577" y="5228992"/>
              <a:ext cx="612000" cy="612000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+mn-ea"/>
                  <a:ea typeface="+mn-ea"/>
                </a:rPr>
                <a:t>S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sp>
          <p:nvSpPr>
            <p:cNvPr id="106" name="Oval 21">
              <a:extLst>
                <a:ext uri="{FF2B5EF4-FFF2-40B4-BE49-F238E27FC236}">
                  <a16:creationId xmlns:a16="http://schemas.microsoft.com/office/drawing/2014/main" id="{AD01AB5F-3965-41D9-9439-A9202294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576" y="5228992"/>
              <a:ext cx="612000" cy="612000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+mn-ea"/>
                  <a:ea typeface="+mn-ea"/>
                </a:rPr>
                <a:t>E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13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3593027"/>
              </p:ext>
            </p:extLst>
          </p:nvPr>
        </p:nvGraphicFramePr>
        <p:xfrm>
          <a:off x="1105168" y="2276872"/>
          <a:ext cx="7211248" cy="3557080"/>
        </p:xfrm>
        <a:graphic>
          <a:graphicData uri="http://schemas.openxmlformats.org/drawingml/2006/table">
            <a:tbl>
              <a:tblPr/>
              <a:tblGrid>
                <a:gridCol w="109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169233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76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操作</a:t>
                      </a:r>
                    </a:p>
                  </a:txBody>
                  <a:tcPr marL="36000" marR="36000" marT="17780" marB="1778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Cache1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Cache2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Cache3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产生的总线事务</a:t>
                      </a: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监听的</a:t>
                      </a:r>
                      <a:endParaRPr kumimoji="1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块</a:t>
                      </a: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</a:t>
                      </a: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状态</a:t>
                      </a: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6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I</a:t>
                      </a: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I</a:t>
                      </a: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I</a:t>
                      </a: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数据提供</a:t>
                      </a: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</a:t>
                      </a:r>
                      <a:endParaRPr kumimoji="1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HM</a:t>
                      </a:r>
                      <a:endParaRPr kumimoji="1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7780" marB="17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读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P3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读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P3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CCFF"/>
                          </a:highlight>
                          <a:latin typeface="+mn-ea"/>
                          <a:ea typeface="+mn-ea"/>
                        </a:rPr>
                        <a:t>写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读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CCFF"/>
                          </a:highlight>
                          <a:latin typeface="+mn-ea"/>
                          <a:ea typeface="+mn-ea"/>
                        </a:rPr>
                        <a:t>写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块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7780" marB="17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179512" y="357166"/>
            <a:ext cx="868680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200" b="1" dirty="0">
                <a:latin typeface="宋体" panose="02010600030101010101" pitchFamily="2" charset="-122"/>
              </a:rPr>
              <a:t>写出不同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对块</a:t>
            </a:r>
            <a:r>
              <a:rPr lang="en-US" altLang="zh-CN" sz="2200" b="1" dirty="0">
                <a:latin typeface="宋体" panose="02010600030101010101" pitchFamily="2" charset="-122"/>
              </a:rPr>
              <a:t>u</a:t>
            </a:r>
            <a:r>
              <a:rPr lang="zh-CN" altLang="en-US" sz="2200" b="1" dirty="0">
                <a:latin typeface="宋体" panose="02010600030101010101" pitchFamily="2" charset="-122"/>
              </a:rPr>
              <a:t>操作时，各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的状态转换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556000" y="3176872"/>
            <a:ext cx="5724000" cy="26740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36000" tIns="28800" rIns="36000" bIns="10800">
            <a:spAutoFit/>
          </a:bodyPr>
          <a:lstStyle/>
          <a:p>
            <a:pPr marL="0" lvl="0" indent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                       </a:t>
            </a:r>
            <a:r>
              <a:rPr lang="en-US" altLang="zh-CN" b="1" dirty="0" err="1">
                <a:latin typeface="+mn-ea"/>
                <a:ea typeface="+mn-ea"/>
              </a:rPr>
              <a:t>BusRd</a:t>
            </a:r>
            <a:r>
              <a:rPr lang="en-US" altLang="zh-CN" b="1" dirty="0">
                <a:latin typeface="+mn-ea"/>
                <a:ea typeface="+mn-ea"/>
              </a:rPr>
              <a:t>     </a:t>
            </a:r>
            <a:r>
              <a:rPr lang="zh-CN" altLang="en-US" b="1" dirty="0">
                <a:latin typeface="+mn-ea"/>
                <a:ea typeface="+mn-ea"/>
              </a:rPr>
              <a:t>主存     </a:t>
            </a:r>
            <a:r>
              <a:rPr lang="en-US" altLang="zh-CN" b="1" dirty="0">
                <a:latin typeface="+mn-ea"/>
                <a:ea typeface="+mn-ea"/>
              </a:rPr>
              <a:t>0   0</a:t>
            </a:r>
          </a:p>
          <a:p>
            <a:pPr marL="0" lvl="0" indent="0" eaLnBrk="1" latinLnBrk="0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CN" b="1" dirty="0">
                <a:highlight>
                  <a:srgbClr val="FFFF00"/>
                </a:highlight>
                <a:latin typeface="+mn-ea"/>
              </a:rPr>
              <a:t>E</a:t>
            </a:r>
            <a:r>
              <a:rPr lang="en-US" altLang="zh-CN" b="1" dirty="0">
                <a:latin typeface="+mn-ea"/>
              </a:rPr>
              <a:t>       </a:t>
            </a:r>
            <a:r>
              <a:rPr lang="en-US" altLang="zh-CN" b="1" dirty="0">
                <a:highlight>
                  <a:srgbClr val="CCFFFF"/>
                </a:highlight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       </a:t>
            </a:r>
            <a:r>
              <a:rPr lang="en-US" altLang="zh-CN" b="1" dirty="0" err="1">
                <a:highlight>
                  <a:srgbClr val="CCFFFF"/>
                </a:highlight>
                <a:latin typeface="+mn-ea"/>
              </a:rPr>
              <a:t>I</a:t>
            </a:r>
            <a:endParaRPr lang="en-US" altLang="zh-CN" b="1" dirty="0">
              <a:highlight>
                <a:srgbClr val="CCFFFF"/>
              </a:highlight>
              <a:latin typeface="+mn-ea"/>
            </a:endParaRPr>
          </a:p>
          <a:p>
            <a:pPr marL="0" lvl="0" indent="0" eaLnBrk="1" latinLnBrk="0" hangingPunct="1">
              <a:lnSpc>
                <a:spcPct val="90000"/>
              </a:lnSpc>
              <a:spcBef>
                <a:spcPts val="200"/>
              </a:spcBef>
            </a:pPr>
            <a:r>
              <a:rPr lang="en-US" altLang="zh-CN" b="1" dirty="0">
                <a:latin typeface="+mn-ea"/>
              </a:rPr>
              <a:t>                       </a:t>
            </a:r>
            <a:r>
              <a:rPr lang="en-US" altLang="zh-CN" b="1" dirty="0" err="1">
                <a:latin typeface="+mn-ea"/>
              </a:rPr>
              <a:t>BusRd</a:t>
            </a:r>
            <a:r>
              <a:rPr lang="en-US" altLang="zh-CN" b="1" dirty="0">
                <a:latin typeface="+mn-ea"/>
              </a:rPr>
              <a:t>     </a:t>
            </a:r>
            <a:r>
              <a:rPr lang="zh-CN" altLang="en-US" b="1" dirty="0">
                <a:latin typeface="+mn-ea"/>
              </a:rPr>
              <a:t>主存     </a:t>
            </a:r>
            <a:r>
              <a:rPr lang="en-US" altLang="zh-CN" b="1" dirty="0">
                <a:latin typeface="+mn-ea"/>
              </a:rPr>
              <a:t>1   0</a:t>
            </a:r>
          </a:p>
          <a:p>
            <a:pPr marL="0" lvl="0" indent="0" eaLnBrk="1" latinLnBrk="0" hangingPunct="1">
              <a:lnSpc>
                <a:spcPct val="90000"/>
              </a:lnSpc>
              <a:spcBef>
                <a:spcPts val="100"/>
              </a:spcBef>
            </a:pPr>
            <a:r>
              <a:rPr lang="en-US" altLang="zh-CN" b="1" dirty="0">
                <a:highlight>
                  <a:srgbClr val="CCFFFF"/>
                </a:highlight>
                <a:latin typeface="+mn-ea"/>
              </a:rPr>
              <a:t>S</a:t>
            </a:r>
            <a:r>
              <a:rPr lang="en-US" altLang="zh-CN" b="1" dirty="0">
                <a:latin typeface="+mn-ea"/>
              </a:rPr>
              <a:t>       </a:t>
            </a:r>
            <a:r>
              <a:rPr lang="en-US" altLang="zh-CN" b="1" dirty="0">
                <a:highlight>
                  <a:srgbClr val="CCFFFF"/>
                </a:highlight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       </a:t>
            </a:r>
            <a:r>
              <a:rPr lang="en-US" altLang="zh-CN" b="1" dirty="0">
                <a:highlight>
                  <a:srgbClr val="FFFF00"/>
                </a:highlight>
                <a:latin typeface="+mn-ea"/>
              </a:rPr>
              <a:t>S</a:t>
            </a:r>
            <a:r>
              <a:rPr lang="en-US" altLang="zh-CN" b="1" dirty="0">
                <a:latin typeface="+mn-ea"/>
              </a:rPr>
              <a:t>                       </a:t>
            </a:r>
            <a:r>
              <a:rPr lang="en-US" altLang="zh-CN" sz="1600" b="1" dirty="0">
                <a:latin typeface="+mn-ea"/>
              </a:rPr>
              <a:t>($1)</a:t>
            </a:r>
            <a:endParaRPr lang="en-US" altLang="zh-CN" b="1" dirty="0">
              <a:latin typeface="+mn-ea"/>
            </a:endParaRPr>
          </a:p>
          <a:p>
            <a:pPr marL="0" lvl="0" indent="0" eaLnBrk="1" latinLnBrk="0" hangingPunct="1">
              <a:lnSpc>
                <a:spcPct val="90000"/>
              </a:lnSpc>
              <a:spcBef>
                <a:spcPts val="100"/>
              </a:spcBef>
            </a:pPr>
            <a:r>
              <a:rPr lang="en-US" altLang="zh-CN" b="1" dirty="0">
                <a:latin typeface="+mn-ea"/>
              </a:rPr>
              <a:t>                       </a:t>
            </a:r>
            <a:r>
              <a:rPr lang="en-US" altLang="zh-CN" b="1" dirty="0" err="1">
                <a:highlight>
                  <a:srgbClr val="FFCCFF"/>
                </a:highlight>
                <a:latin typeface="+mn-ea"/>
              </a:rPr>
              <a:t>BusWrX</a:t>
            </a: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主存     </a:t>
            </a:r>
            <a:r>
              <a:rPr lang="en-US" altLang="zh-CN" b="1" dirty="0">
                <a:latin typeface="+mn-ea"/>
              </a:rPr>
              <a:t>1   0</a:t>
            </a:r>
          </a:p>
          <a:p>
            <a:pPr marL="0" lvl="0" indent="0" eaLnBrk="1" latinLnBrk="0" hangingPunct="1">
              <a:lnSpc>
                <a:spcPct val="90000"/>
              </a:lnSpc>
              <a:spcBef>
                <a:spcPts val="200"/>
              </a:spcBef>
            </a:pPr>
            <a:r>
              <a:rPr lang="en-US" altLang="zh-CN" b="1" dirty="0">
                <a:highlight>
                  <a:srgbClr val="CCFFFF"/>
                </a:highlight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      </a:t>
            </a:r>
            <a:r>
              <a:rPr lang="en-US" altLang="zh-CN" b="1" dirty="0" err="1">
                <a:highlight>
                  <a:srgbClr val="CCFFFF"/>
                </a:highlight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       </a:t>
            </a:r>
            <a:r>
              <a:rPr lang="en-US" altLang="zh-CN" b="1" dirty="0">
                <a:highlight>
                  <a:srgbClr val="FFFF00"/>
                </a:highlight>
                <a:latin typeface="+mn-ea"/>
              </a:rPr>
              <a:t>M</a:t>
            </a:r>
            <a:r>
              <a:rPr lang="en-US" altLang="zh-CN" b="1" dirty="0">
                <a:latin typeface="+mn-ea"/>
              </a:rPr>
              <a:t>                       </a:t>
            </a:r>
            <a:r>
              <a:rPr lang="en-US" altLang="zh-CN" sz="1600" b="1" dirty="0">
                <a:latin typeface="+mn-ea"/>
              </a:rPr>
              <a:t>($1)</a:t>
            </a:r>
            <a:endParaRPr lang="en-US" altLang="zh-CN" b="1" dirty="0">
              <a:latin typeface="+mn-ea"/>
            </a:endParaRPr>
          </a:p>
          <a:p>
            <a:pPr marL="0" lvl="0" indent="0" eaLnBrk="1" latinLnBrk="0" hangingPunct="1">
              <a:lnSpc>
                <a:spcPct val="90000"/>
              </a:lnSpc>
              <a:spcBef>
                <a:spcPts val="200"/>
              </a:spcBef>
            </a:pPr>
            <a:r>
              <a:rPr lang="en-US" altLang="zh-CN" b="1" dirty="0">
                <a:latin typeface="+mn-ea"/>
              </a:rPr>
              <a:t>                       </a:t>
            </a:r>
            <a:r>
              <a:rPr lang="en-US" altLang="zh-CN" b="1" dirty="0" err="1">
                <a:latin typeface="+mn-ea"/>
              </a:rPr>
              <a:t>BusRd</a:t>
            </a:r>
            <a:r>
              <a:rPr lang="en-US" altLang="zh-CN" b="1" dirty="0">
                <a:latin typeface="+mn-ea"/>
              </a:rPr>
              <a:t>    Cache3    1   1</a:t>
            </a:r>
          </a:p>
          <a:p>
            <a:pPr marL="0" lvl="0" indent="0" eaLnBrk="1" latinLnBrk="0" hangingPunct="1">
              <a:lnSpc>
                <a:spcPct val="90000"/>
              </a:lnSpc>
              <a:spcBef>
                <a:spcPts val="100"/>
              </a:spcBef>
            </a:pPr>
            <a:r>
              <a:rPr lang="en-US" altLang="zh-CN" b="1" dirty="0">
                <a:highlight>
                  <a:srgbClr val="FFFF00"/>
                </a:highlight>
                <a:latin typeface="+mn-ea"/>
              </a:rPr>
              <a:t>S</a:t>
            </a:r>
            <a:r>
              <a:rPr lang="en-US" altLang="zh-CN" b="1" dirty="0">
                <a:latin typeface="+mn-ea"/>
              </a:rPr>
              <a:t>       </a:t>
            </a:r>
            <a:r>
              <a:rPr lang="en-US" altLang="zh-CN" b="1" dirty="0">
                <a:highlight>
                  <a:srgbClr val="CCFFFF"/>
                </a:highlight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       </a:t>
            </a:r>
            <a:r>
              <a:rPr lang="en-US" altLang="zh-CN" b="1" dirty="0">
                <a:highlight>
                  <a:srgbClr val="CCFFFF"/>
                </a:highlight>
                <a:latin typeface="+mn-ea"/>
              </a:rPr>
              <a:t>S</a:t>
            </a:r>
            <a:r>
              <a:rPr lang="en-US" altLang="zh-CN" b="1" dirty="0">
                <a:latin typeface="+mn-ea"/>
              </a:rPr>
              <a:t>                       </a:t>
            </a:r>
            <a:r>
              <a:rPr lang="en-US" altLang="zh-CN" sz="1600" b="1" dirty="0">
                <a:latin typeface="+mn-ea"/>
              </a:rPr>
              <a:t>($3) ($3)</a:t>
            </a:r>
            <a:endParaRPr lang="en-US" altLang="zh-CN" b="1" dirty="0">
              <a:latin typeface="+mn-ea"/>
            </a:endParaRPr>
          </a:p>
          <a:p>
            <a:pPr marL="0" lvl="0" indent="0" eaLnBrk="1" latinLnBrk="0" hangingPunct="1">
              <a:lnSpc>
                <a:spcPct val="90000"/>
              </a:lnSpc>
              <a:spcBef>
                <a:spcPts val="100"/>
              </a:spcBef>
            </a:pPr>
            <a:r>
              <a:rPr lang="en-US" altLang="zh-CN" b="1" dirty="0">
                <a:latin typeface="+mn-ea"/>
              </a:rPr>
              <a:t>                       </a:t>
            </a:r>
            <a:r>
              <a:rPr lang="en-US" altLang="zh-CN" b="1" dirty="0" err="1">
                <a:highlight>
                  <a:srgbClr val="FFCCFF"/>
                </a:highlight>
                <a:latin typeface="+mn-ea"/>
              </a:rPr>
              <a:t>BusRdX</a:t>
            </a: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主存     </a:t>
            </a:r>
            <a:r>
              <a:rPr lang="en-US" altLang="zh-CN" b="1" dirty="0">
                <a:latin typeface="+mn-ea"/>
              </a:rPr>
              <a:t>1   0</a:t>
            </a:r>
          </a:p>
          <a:p>
            <a:pPr marL="0" lvl="0" indent="0" eaLnBrk="1" latinLnBrk="0" hangingPunct="1">
              <a:lnSpc>
                <a:spcPct val="90000"/>
              </a:lnSpc>
              <a:spcBef>
                <a:spcPts val="100"/>
              </a:spcBef>
            </a:pPr>
            <a:r>
              <a:rPr lang="en-US" altLang="zh-CN" b="1" dirty="0">
                <a:highlight>
                  <a:srgbClr val="CCFFFF"/>
                </a:highlight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      </a:t>
            </a:r>
            <a:r>
              <a:rPr lang="en-US" altLang="zh-CN" b="1" dirty="0">
                <a:highlight>
                  <a:srgbClr val="FFFF00"/>
                </a:highlight>
                <a:latin typeface="+mn-ea"/>
              </a:rPr>
              <a:t>M</a:t>
            </a:r>
            <a:r>
              <a:rPr lang="en-US" altLang="zh-CN" b="1" dirty="0">
                <a:latin typeface="+mn-ea"/>
              </a:rPr>
              <a:t>        </a:t>
            </a:r>
            <a:r>
              <a:rPr lang="en-US" altLang="zh-CN" b="1" dirty="0">
                <a:highlight>
                  <a:srgbClr val="CCFFFF"/>
                </a:highlight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                </a:t>
            </a:r>
            <a:r>
              <a:rPr lang="en-US" altLang="zh-CN" sz="1600" b="1" baseline="-18000" dirty="0">
                <a:latin typeface="+mn-ea"/>
              </a:rPr>
              <a:t>  </a:t>
            </a:r>
            <a:r>
              <a:rPr lang="en-US" altLang="zh-CN" sz="1600" b="1" dirty="0">
                <a:latin typeface="+mn-ea"/>
              </a:rPr>
              <a:t>($1$3)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74C46B-BBEA-4A5F-900A-404D480757B6}"/>
              </a:ext>
            </a:extLst>
          </p:cNvPr>
          <p:cNvGrpSpPr/>
          <p:nvPr/>
        </p:nvGrpSpPr>
        <p:grpSpPr>
          <a:xfrm>
            <a:off x="2628000" y="3716872"/>
            <a:ext cx="4680000" cy="360000"/>
            <a:chOff x="2628000" y="3636000"/>
            <a:chExt cx="4680000" cy="360000"/>
          </a:xfrm>
        </p:grpSpPr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92144D3-D99A-45B6-8CD9-680674EFD5D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36000" y="3780000"/>
              <a:ext cx="248400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F40ED83B-ADD8-4D4A-A531-373325701F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16000" y="3780000"/>
              <a:ext cx="259200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842C925D-3482-496F-A724-74168C61E0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8000" y="3636000"/>
              <a:ext cx="1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F4B61A2-0D01-4C89-BF0C-97BB5BA1D1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08000" y="3636000"/>
              <a:ext cx="1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515DB95-895C-4318-B0E5-099CB126993E}"/>
              </a:ext>
            </a:extLst>
          </p:cNvPr>
          <p:cNvGrpSpPr/>
          <p:nvPr/>
        </p:nvGrpSpPr>
        <p:grpSpPr>
          <a:xfrm>
            <a:off x="2628000" y="4148872"/>
            <a:ext cx="2628000" cy="468000"/>
            <a:chOff x="2628000" y="4077072"/>
            <a:chExt cx="2628000" cy="468000"/>
          </a:xfrm>
        </p:grpSpPr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7FBCD3E5-9441-460A-9345-2DEB7689F21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36000" y="4329072"/>
              <a:ext cx="248400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5ADF19B4-EBF8-4C6F-93FF-2E97C0D5BD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8000" y="4176000"/>
              <a:ext cx="1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EE9DE6C-31D7-42F3-97B6-070F521E0E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08000" y="4185072"/>
              <a:ext cx="1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5E9373A7-2F89-407E-9ECC-FBA42F3143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52000" y="4077072"/>
              <a:ext cx="50400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9DB48C3-C632-4478-B014-D9DD0854772D}"/>
              </a:ext>
            </a:extLst>
          </p:cNvPr>
          <p:cNvGrpSpPr/>
          <p:nvPr/>
        </p:nvGrpSpPr>
        <p:grpSpPr>
          <a:xfrm>
            <a:off x="1116416" y="836888"/>
            <a:ext cx="7200000" cy="1332000"/>
            <a:chOff x="1367896" y="792000"/>
            <a:chExt cx="7200000" cy="1332000"/>
          </a:xfrm>
        </p:grpSpPr>
        <p:sp>
          <p:nvSpPr>
            <p:cNvPr id="97" name="Text Box 151">
              <a:extLst>
                <a:ext uri="{FF2B5EF4-FFF2-40B4-BE49-F238E27FC236}">
                  <a16:creationId xmlns:a16="http://schemas.microsoft.com/office/drawing/2014/main" id="{203448D6-4A10-4036-9703-5677D3580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828000"/>
              <a:ext cx="612000" cy="75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98" name="Text Box 165">
              <a:extLst>
                <a:ext uri="{FF2B5EF4-FFF2-40B4-BE49-F238E27FC236}">
                  <a16:creationId xmlns:a16="http://schemas.microsoft.com/office/drawing/2014/main" id="{BE5E5625-4CE7-4645-AD1F-E95C2A415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896" y="1872000"/>
              <a:ext cx="7200000" cy="25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操作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PrRd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PrWr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，事务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BusRd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BusRdX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BusWB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，监听状态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命中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H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M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态命中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HM)</a:t>
              </a: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9219AFF5-7E86-484A-A430-1380C63E0C82}"/>
                </a:ext>
              </a:extLst>
            </p:cNvPr>
            <p:cNvCxnSpPr/>
            <p:nvPr/>
          </p:nvCxnSpPr>
          <p:spPr bwMode="auto">
            <a:xfrm>
              <a:off x="2556328" y="1872000"/>
              <a:ext cx="4644000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AA9AFD-EC00-47E7-B785-FB09FBFAA5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84224" y="1584000"/>
              <a:ext cx="0" cy="28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38C9F051-84AC-48E2-8B13-C1B36B4DBBCA}"/>
                </a:ext>
              </a:extLst>
            </p:cNvPr>
            <p:cNvGrpSpPr/>
            <p:nvPr/>
          </p:nvGrpSpPr>
          <p:grpSpPr>
            <a:xfrm>
              <a:off x="2627784" y="792000"/>
              <a:ext cx="936000" cy="1080000"/>
              <a:chOff x="2314550" y="872702"/>
              <a:chExt cx="936000" cy="1080000"/>
            </a:xfrm>
          </p:grpSpPr>
          <p:sp>
            <p:nvSpPr>
              <p:cNvPr id="152" name="Text Box 153">
                <a:extLst>
                  <a:ext uri="{FF2B5EF4-FFF2-40B4-BE49-F238E27FC236}">
                    <a16:creationId xmlns:a16="http://schemas.microsoft.com/office/drawing/2014/main" id="{69DB1F04-161A-4E0B-B1BB-14332DDB9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550" y="1412702"/>
                <a:ext cx="936000" cy="252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Cache 1</a:t>
                </a:r>
              </a:p>
            </p:txBody>
          </p: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CA4EF080-C6E9-4763-87C6-F3F7CEEE17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6206" y="112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781E1941-654A-44EA-AC98-78BED59666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6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5E9B4D35-40F4-4601-ADBC-166CA38C9DA4}"/>
                  </a:ext>
                </a:extLst>
              </p:cNvPr>
              <p:cNvCxnSpPr/>
              <p:nvPr/>
            </p:nvCxnSpPr>
            <p:spPr bwMode="auto">
              <a:xfrm>
                <a:off x="2494206" y="112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8F68560F-BAFF-4C7D-AF99-187EB18D7C5E}"/>
                  </a:ext>
                </a:extLst>
              </p:cNvPr>
              <p:cNvCxnSpPr/>
              <p:nvPr/>
            </p:nvCxnSpPr>
            <p:spPr bwMode="auto">
              <a:xfrm>
                <a:off x="2566206" y="112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B8FB3AB3-476E-409E-A092-EF7F94767931}"/>
                  </a:ext>
                </a:extLst>
              </p:cNvPr>
              <p:cNvCxnSpPr/>
              <p:nvPr/>
            </p:nvCxnSpPr>
            <p:spPr bwMode="auto">
              <a:xfrm>
                <a:off x="2494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451BB58A-0C15-4193-83B6-ABB041668A26}"/>
                  </a:ext>
                </a:extLst>
              </p:cNvPr>
              <p:cNvCxnSpPr/>
              <p:nvPr/>
            </p:nvCxnSpPr>
            <p:spPr bwMode="auto">
              <a:xfrm>
                <a:off x="2566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33054FEA-7B5F-4663-8E17-EA210BA6D2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962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47595A53-6008-49BA-8A51-FA376D685C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890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12063FFE-60EB-4FDD-8340-0AEA66D69959}"/>
                  </a:ext>
                </a:extLst>
              </p:cNvPr>
              <p:cNvCxnSpPr/>
              <p:nvPr/>
            </p:nvCxnSpPr>
            <p:spPr bwMode="auto">
              <a:xfrm>
                <a:off x="3106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E842BB15-3F39-4162-900E-FE503D5D55D0}"/>
                  </a:ext>
                </a:extLst>
              </p:cNvPr>
              <p:cNvCxnSpPr/>
              <p:nvPr/>
            </p:nvCxnSpPr>
            <p:spPr bwMode="auto">
              <a:xfrm>
                <a:off x="3178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3" name="Text Box 152">
                <a:extLst>
                  <a:ext uri="{FF2B5EF4-FFF2-40B4-BE49-F238E27FC236}">
                    <a16:creationId xmlns:a16="http://schemas.microsoft.com/office/drawing/2014/main" id="{C2599825-6D45-4602-B07E-F74DD6CD7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550" y="872702"/>
                <a:ext cx="936000" cy="25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CPU 1</a:t>
                </a:r>
              </a:p>
            </p:txBody>
          </p:sp>
        </p:grp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8394734-22D0-4335-8573-AADA0E192F4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96224" y="1584000"/>
              <a:ext cx="0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F4D6B0F-B356-40AC-A413-FDD2EB58E1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04224" y="1584000"/>
              <a:ext cx="0" cy="28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4" name="Text Box 154">
              <a:extLst>
                <a:ext uri="{FF2B5EF4-FFF2-40B4-BE49-F238E27FC236}">
                  <a16:creationId xmlns:a16="http://schemas.microsoft.com/office/drawing/2014/main" id="{56622036-3CE5-48F7-BF40-DE033086D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000" y="1044000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操作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15" name="Text Box 154">
              <a:extLst>
                <a:ext uri="{FF2B5EF4-FFF2-40B4-BE49-F238E27FC236}">
                  <a16:creationId xmlns:a16="http://schemas.microsoft.com/office/drawing/2014/main" id="{AF6179FD-CABD-4957-9275-FE4ECA22B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000" y="1584000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事务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5" name="Text Box 154">
              <a:extLst>
                <a:ext uri="{FF2B5EF4-FFF2-40B4-BE49-F238E27FC236}">
                  <a16:creationId xmlns:a16="http://schemas.microsoft.com/office/drawing/2014/main" id="{2FD67701-F29B-4B1D-B375-23DAED979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1584000"/>
              <a:ext cx="504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anose="02010600030101010101" pitchFamily="2" charset="-122"/>
                </a:rPr>
                <a:t>监听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3D04A43C-0190-4CF0-8230-E5D24CE2B90E}"/>
                </a:ext>
              </a:extLst>
            </p:cNvPr>
            <p:cNvGrpSpPr/>
            <p:nvPr/>
          </p:nvGrpSpPr>
          <p:grpSpPr>
            <a:xfrm>
              <a:off x="3923928" y="792000"/>
              <a:ext cx="936000" cy="1080000"/>
              <a:chOff x="2314550" y="872702"/>
              <a:chExt cx="936000" cy="1080000"/>
            </a:xfrm>
          </p:grpSpPr>
          <p:sp>
            <p:nvSpPr>
              <p:cNvPr id="140" name="Text Box 153">
                <a:extLst>
                  <a:ext uri="{FF2B5EF4-FFF2-40B4-BE49-F238E27FC236}">
                    <a16:creationId xmlns:a16="http://schemas.microsoft.com/office/drawing/2014/main" id="{24276A84-2BE4-4731-809E-AE65F87BF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550" y="1412702"/>
                <a:ext cx="936000" cy="252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Cache 2</a:t>
                </a:r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FC6132A2-C0AA-4C53-9540-6A04CF3339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6206" y="112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C84B21C1-C2E7-4BF1-A229-E795DF0D15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6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C1DCD0E5-1D2C-4023-8C5B-733889C18FFE}"/>
                  </a:ext>
                </a:extLst>
              </p:cNvPr>
              <p:cNvCxnSpPr/>
              <p:nvPr/>
            </p:nvCxnSpPr>
            <p:spPr bwMode="auto">
              <a:xfrm>
                <a:off x="2494206" y="112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AF4A06C7-304E-4350-BD25-76D24C5D98D6}"/>
                  </a:ext>
                </a:extLst>
              </p:cNvPr>
              <p:cNvCxnSpPr/>
              <p:nvPr/>
            </p:nvCxnSpPr>
            <p:spPr bwMode="auto">
              <a:xfrm>
                <a:off x="2566206" y="112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BC9E7379-F803-4D68-9B70-3496D1C01A3C}"/>
                  </a:ext>
                </a:extLst>
              </p:cNvPr>
              <p:cNvCxnSpPr/>
              <p:nvPr/>
            </p:nvCxnSpPr>
            <p:spPr bwMode="auto">
              <a:xfrm>
                <a:off x="2494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29A0C2EA-67DA-437F-A6E6-372260F86C73}"/>
                  </a:ext>
                </a:extLst>
              </p:cNvPr>
              <p:cNvCxnSpPr/>
              <p:nvPr/>
            </p:nvCxnSpPr>
            <p:spPr bwMode="auto">
              <a:xfrm>
                <a:off x="2566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DB13AF2E-7B20-47D3-8427-683CD4273B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962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A0457688-B4EF-4FD1-9BAB-7F444524AE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890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FCA67C66-A1BE-4F8F-965F-E0D545D694E0}"/>
                  </a:ext>
                </a:extLst>
              </p:cNvPr>
              <p:cNvCxnSpPr/>
              <p:nvPr/>
            </p:nvCxnSpPr>
            <p:spPr bwMode="auto">
              <a:xfrm>
                <a:off x="3106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A392808D-1733-4AEE-86AF-A98D2EFA99DE}"/>
                  </a:ext>
                </a:extLst>
              </p:cNvPr>
              <p:cNvCxnSpPr/>
              <p:nvPr/>
            </p:nvCxnSpPr>
            <p:spPr bwMode="auto">
              <a:xfrm>
                <a:off x="3178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1" name="Text Box 152">
                <a:extLst>
                  <a:ext uri="{FF2B5EF4-FFF2-40B4-BE49-F238E27FC236}">
                    <a16:creationId xmlns:a16="http://schemas.microsoft.com/office/drawing/2014/main" id="{4237EC71-4DD5-4CB9-8BC9-B281A358F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550" y="872702"/>
                <a:ext cx="936000" cy="25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CPU 2</a:t>
                </a: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735FB059-0B26-4AEF-9C1E-0FA714543FB1}"/>
                </a:ext>
              </a:extLst>
            </p:cNvPr>
            <p:cNvGrpSpPr/>
            <p:nvPr/>
          </p:nvGrpSpPr>
          <p:grpSpPr>
            <a:xfrm>
              <a:off x="5364088" y="792000"/>
              <a:ext cx="936000" cy="1080000"/>
              <a:chOff x="2314550" y="872702"/>
              <a:chExt cx="936000" cy="1080000"/>
            </a:xfrm>
          </p:grpSpPr>
          <p:sp>
            <p:nvSpPr>
              <p:cNvPr id="128" name="Text Box 153">
                <a:extLst>
                  <a:ext uri="{FF2B5EF4-FFF2-40B4-BE49-F238E27FC236}">
                    <a16:creationId xmlns:a16="http://schemas.microsoft.com/office/drawing/2014/main" id="{C3C43675-B792-45CB-BB0D-EE89842D3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550" y="1412702"/>
                <a:ext cx="936000" cy="252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Cache 3</a:t>
                </a:r>
              </a:p>
            </p:txBody>
          </p: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A58AA115-6D8E-4A44-BB4D-D86BC60C5D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6206" y="112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A8EDE50A-BFBE-496B-806D-172D559764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6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22EFC0E4-021C-4F08-AF54-EA9485D0BE10}"/>
                  </a:ext>
                </a:extLst>
              </p:cNvPr>
              <p:cNvCxnSpPr/>
              <p:nvPr/>
            </p:nvCxnSpPr>
            <p:spPr bwMode="auto">
              <a:xfrm>
                <a:off x="2494206" y="112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A9376206-E281-458F-A48B-29C9D30E820D}"/>
                  </a:ext>
                </a:extLst>
              </p:cNvPr>
              <p:cNvCxnSpPr/>
              <p:nvPr/>
            </p:nvCxnSpPr>
            <p:spPr bwMode="auto">
              <a:xfrm>
                <a:off x="2566206" y="112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A39EE5E9-E47F-4296-AC59-DF4A8E949207}"/>
                  </a:ext>
                </a:extLst>
              </p:cNvPr>
              <p:cNvCxnSpPr/>
              <p:nvPr/>
            </p:nvCxnSpPr>
            <p:spPr bwMode="auto">
              <a:xfrm>
                <a:off x="2494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B9CCAA46-B5F5-416D-917D-6F159F099182}"/>
                  </a:ext>
                </a:extLst>
              </p:cNvPr>
              <p:cNvCxnSpPr/>
              <p:nvPr/>
            </p:nvCxnSpPr>
            <p:spPr bwMode="auto">
              <a:xfrm>
                <a:off x="2566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2CD9F54C-43E2-4F81-8DAC-BFEF2FD4CA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962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A66EE77F-FE7B-4B14-84D5-446201B44F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890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7CE8AD37-1DB1-4F59-B872-92CE1EF7C77F}"/>
                  </a:ext>
                </a:extLst>
              </p:cNvPr>
              <p:cNvCxnSpPr/>
              <p:nvPr/>
            </p:nvCxnSpPr>
            <p:spPr bwMode="auto">
              <a:xfrm>
                <a:off x="3106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77FCD9F2-5447-4195-992D-899AC7F2238C}"/>
                  </a:ext>
                </a:extLst>
              </p:cNvPr>
              <p:cNvCxnSpPr/>
              <p:nvPr/>
            </p:nvCxnSpPr>
            <p:spPr bwMode="auto">
              <a:xfrm>
                <a:off x="3178206" y="1664702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9" name="Text Box 152">
                <a:extLst>
                  <a:ext uri="{FF2B5EF4-FFF2-40B4-BE49-F238E27FC236}">
                    <a16:creationId xmlns:a16="http://schemas.microsoft.com/office/drawing/2014/main" id="{5DC1C615-FF48-4427-95AB-049806AC6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550" y="872702"/>
                <a:ext cx="936000" cy="25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CPU 3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8D3106-3130-4954-9807-FEB5F2E8E280}"/>
              </a:ext>
            </a:extLst>
          </p:cNvPr>
          <p:cNvGrpSpPr/>
          <p:nvPr/>
        </p:nvGrpSpPr>
        <p:grpSpPr>
          <a:xfrm>
            <a:off x="2628000" y="3212872"/>
            <a:ext cx="5328000" cy="360001"/>
            <a:chOff x="2628000" y="3492000"/>
            <a:chExt cx="5328000" cy="360001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5D8472E-B13A-4BE4-95D2-ED6533ED23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36000" y="3600001"/>
              <a:ext cx="4572000" cy="25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25E71AF-4DFE-4FD7-8585-E7C78FBE3B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8000" y="3492000"/>
              <a:ext cx="1" cy="25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12CDC6B2-CC3C-46ED-A435-509775E53E12}"/>
                </a:ext>
              </a:extLst>
            </p:cNvPr>
            <p:cNvSpPr/>
            <p:nvPr/>
          </p:nvSpPr>
          <p:spPr bwMode="auto">
            <a:xfrm rot="10800000">
              <a:off x="6804000" y="3600000"/>
              <a:ext cx="1152000" cy="252000"/>
            </a:xfrm>
            <a:prstGeom prst="arc">
              <a:avLst>
                <a:gd name="adj1" fmla="val 10817206"/>
                <a:gd name="adj2" fmla="val 0"/>
              </a:avLst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ACB714-651D-41A1-B7C9-9C6CA8D784F8}"/>
              </a:ext>
            </a:extLst>
          </p:cNvPr>
          <p:cNvGrpSpPr/>
          <p:nvPr/>
        </p:nvGrpSpPr>
        <p:grpSpPr>
          <a:xfrm>
            <a:off x="2627784" y="4760872"/>
            <a:ext cx="5328216" cy="324000"/>
            <a:chOff x="2627784" y="5040000"/>
            <a:chExt cx="5328216" cy="324000"/>
          </a:xfrm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05153DFC-31E2-40AC-BF3B-21D0A9B3F1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7784" y="5040000"/>
              <a:ext cx="1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A690359D-E1F0-4A17-9277-4FA700DBEA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08000" y="5040000"/>
              <a:ext cx="1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4" name="弧形 163">
              <a:extLst>
                <a:ext uri="{FF2B5EF4-FFF2-40B4-BE49-F238E27FC236}">
                  <a16:creationId xmlns:a16="http://schemas.microsoft.com/office/drawing/2014/main" id="{9597A2F3-9CE0-417F-B375-1D487B58C9E6}"/>
                </a:ext>
              </a:extLst>
            </p:cNvPr>
            <p:cNvSpPr/>
            <p:nvPr/>
          </p:nvSpPr>
          <p:spPr bwMode="auto">
            <a:xfrm rot="10800000">
              <a:off x="6804000" y="5220000"/>
              <a:ext cx="1152000" cy="144000"/>
            </a:xfrm>
            <a:prstGeom prst="arc">
              <a:avLst>
                <a:gd name="adj1" fmla="val 10817206"/>
                <a:gd name="adj2" fmla="val 0"/>
              </a:avLst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B20F81-EB80-4D7F-8C6E-333A643846FE}"/>
              </a:ext>
            </a:extLst>
          </p:cNvPr>
          <p:cNvGrpSpPr/>
          <p:nvPr/>
        </p:nvGrpSpPr>
        <p:grpSpPr>
          <a:xfrm>
            <a:off x="2628000" y="5192872"/>
            <a:ext cx="2628000" cy="468000"/>
            <a:chOff x="2628000" y="5472000"/>
            <a:chExt cx="2628000" cy="468000"/>
          </a:xfrm>
        </p:grpSpPr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91FA6A27-7125-4208-905A-72C4EBE98A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2000" y="5472000"/>
              <a:ext cx="1584000" cy="18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A8DA175-004F-412E-814F-ABAE26F321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63887" y="5580000"/>
              <a:ext cx="1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F050EAF6-0979-49E3-BDDB-F111B34C2E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8000" y="5580000"/>
              <a:ext cx="1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2ED293A7-0762-4839-8BF5-E445B084B5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08000" y="5580000"/>
              <a:ext cx="1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05EAA4C3-E2D6-4A21-8AB4-B338F1F38B7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16000" y="5724000"/>
              <a:ext cx="50400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965F1457-C0B1-441A-A6B3-58AC13AE6D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36000" y="5724000"/>
              <a:ext cx="2484000" cy="21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66" name="Text Box 8">
            <a:extLst>
              <a:ext uri="{FF2B5EF4-FFF2-40B4-BE49-F238E27FC236}">
                <a16:creationId xmlns:a16="http://schemas.microsoft.com/office/drawing/2014/main" id="{8FB52DE4-870B-41F2-BE41-42E0BCB0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96" y="5904000"/>
            <a:ext cx="4608000" cy="576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t" anchorCtr="0">
            <a:noAutofit/>
          </a:bodyPr>
          <a:lstStyle/>
          <a:p>
            <a:pPr marL="715963" indent="-715963"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从存储系统</a:t>
            </a:r>
            <a:r>
              <a:rPr lang="zh-CN" altLang="en-US" b="1" dirty="0">
                <a:latin typeface="+mn-ea"/>
              </a:rPr>
              <a:t>一致性</a:t>
            </a:r>
            <a:r>
              <a:rPr lang="zh-CN" altLang="en-US" sz="1800" b="1" dirty="0">
                <a:latin typeface="+mn-ea"/>
                <a:ea typeface="+mn-ea"/>
              </a:rPr>
              <a:t>角度看，</a:t>
            </a:r>
            <a:r>
              <a:rPr lang="en-US" altLang="zh-CN" b="1" dirty="0">
                <a:latin typeface="+mn-ea"/>
                <a:ea typeface="+mn-ea"/>
              </a:rPr>
              <a:t>Cache</a:t>
            </a:r>
            <a:r>
              <a:rPr lang="zh-CN" altLang="en-US" b="1" dirty="0">
                <a:latin typeface="+mn-ea"/>
                <a:ea typeface="+mn-ea"/>
              </a:rPr>
              <a:t>写策略与</a:t>
            </a:r>
            <a:r>
              <a:rPr lang="en-US" altLang="zh-CN" b="1" dirty="0">
                <a:latin typeface="+mn-ea"/>
                <a:ea typeface="+mn-ea"/>
              </a:rPr>
              <a:t>Cache</a:t>
            </a:r>
            <a:r>
              <a:rPr lang="zh-CN" altLang="en-US" b="1" dirty="0">
                <a:latin typeface="+mn-ea"/>
                <a:ea typeface="+mn-ea"/>
              </a:rPr>
              <a:t>一致性有何不同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7" name="Text Box 8">
            <a:extLst>
              <a:ext uri="{FF2B5EF4-FFF2-40B4-BE49-F238E27FC236}">
                <a16:creationId xmlns:a16="http://schemas.microsoft.com/office/drawing/2014/main" id="{975AAB1A-9535-48F8-B3FD-363E6F265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220" y="5904000"/>
            <a:ext cx="3420000" cy="540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spcBef>
                <a:spcPts val="0"/>
              </a:spcBef>
            </a:pPr>
            <a:r>
              <a:rPr lang="zh-CN" altLang="en-US" sz="1600" b="1" dirty="0">
                <a:latin typeface="+mn-ea"/>
                <a:ea typeface="+mn-ea"/>
              </a:rPr>
              <a:t>前者为本地</a:t>
            </a:r>
            <a:r>
              <a:rPr lang="en-US" altLang="zh-CN" sz="1600" b="1" dirty="0">
                <a:latin typeface="+mn-ea"/>
                <a:ea typeface="+mn-ea"/>
              </a:rPr>
              <a:t>$-</a:t>
            </a:r>
            <a:r>
              <a:rPr lang="zh-CN" altLang="en-US" sz="1600" b="1" dirty="0">
                <a:latin typeface="+mn-ea"/>
                <a:ea typeface="+mn-ea"/>
              </a:rPr>
              <a:t>主存间的一致性，</a:t>
            </a:r>
            <a:endParaRPr lang="en-US" altLang="zh-CN" sz="1600" b="1" dirty="0">
              <a:latin typeface="+mn-ea"/>
              <a:ea typeface="+mn-ea"/>
            </a:endParaRPr>
          </a:p>
          <a:p>
            <a:pPr marL="715963" indent="-715963">
              <a:spcBef>
                <a:spcPts val="0"/>
              </a:spcBef>
            </a:pPr>
            <a:r>
              <a:rPr lang="zh-CN" altLang="en-US" sz="1600" b="1" dirty="0">
                <a:latin typeface="+mn-ea"/>
                <a:ea typeface="+mn-ea"/>
              </a:rPr>
              <a:t>后者为本地</a:t>
            </a:r>
            <a:r>
              <a:rPr lang="en-US" altLang="zh-CN" sz="1600" b="1" dirty="0">
                <a:latin typeface="+mn-ea"/>
                <a:ea typeface="+mn-ea"/>
              </a:rPr>
              <a:t>$-</a:t>
            </a:r>
            <a:r>
              <a:rPr lang="zh-CN" altLang="en-US" sz="1600" b="1" dirty="0">
                <a:latin typeface="+mn-ea"/>
                <a:ea typeface="+mn-ea"/>
              </a:rPr>
              <a:t>其他</a:t>
            </a:r>
            <a:r>
              <a:rPr lang="en-US" altLang="zh-CN" sz="1600" b="1" dirty="0">
                <a:latin typeface="+mn-ea"/>
                <a:ea typeface="+mn-ea"/>
              </a:rPr>
              <a:t>$-</a:t>
            </a:r>
            <a:r>
              <a:rPr lang="zh-CN" altLang="en-US" sz="1600" b="1" dirty="0">
                <a:latin typeface="+mn-ea"/>
                <a:ea typeface="+mn-ea"/>
              </a:rPr>
              <a:t>主存间的一致性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07854"/>
            <a:ext cx="8746774" cy="39145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疑问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200" b="1" dirty="0">
                <a:latin typeface="宋体" panose="02010600030101010101" pitchFamily="2" charset="-122"/>
              </a:rPr>
              <a:t>SMP</a:t>
            </a:r>
            <a:r>
              <a:rPr lang="zh-CN" altLang="en-US" sz="2200" b="1" dirty="0">
                <a:latin typeface="宋体" panose="02010600030101010101" pitchFamily="2" charset="-122"/>
              </a:rPr>
              <a:t>的系统结构，只涉及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一致性吗？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  解答：</a:t>
            </a:r>
            <a:r>
              <a:rPr lang="en-US" altLang="zh-CN" sz="2200" b="1" dirty="0">
                <a:latin typeface="宋体" panose="02010600030101010101" pitchFamily="2" charset="-122"/>
              </a:rPr>
              <a:t>SMP</a:t>
            </a:r>
            <a:r>
              <a:rPr lang="zh-CN" altLang="en-US" sz="2200" b="1" dirty="0">
                <a:latin typeface="宋体" panose="02010600030101010101" pitchFamily="2" charset="-122"/>
              </a:rPr>
              <a:t>结构∈宏体系结构，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</a:t>
            </a:r>
            <a:r>
              <a:rPr lang="zh-CN" altLang="en-US" sz="2200" b="1" dirty="0">
                <a:latin typeface="宋体" panose="02010600030101010101" pitchFamily="2" charset="-122"/>
              </a:rPr>
              <a:t>宏体系结构＝</a:t>
            </a:r>
            <a:r>
              <a:rPr lang="en-US" altLang="zh-CN" sz="2200" b="1" dirty="0">
                <a:latin typeface="宋体" panose="02010600030101010101" pitchFamily="2" charset="-122"/>
              </a:rPr>
              <a:t>{</a:t>
            </a:r>
            <a:r>
              <a:rPr lang="zh-CN" altLang="en-US" sz="2200" b="1" dirty="0">
                <a:latin typeface="宋体" panose="02010600030101010101" pitchFamily="2" charset="-122"/>
              </a:rPr>
              <a:t>节点互连、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latin typeface="宋体" panose="02010600030101010101" pitchFamily="2" charset="-122"/>
              </a:rPr>
              <a:t>访问、节点交互</a:t>
            </a:r>
            <a:r>
              <a:rPr lang="en-US" altLang="zh-CN" sz="2200" b="1" dirty="0">
                <a:latin typeface="宋体" panose="02010600030101010101" pitchFamily="2" charset="-122"/>
              </a:rPr>
              <a:t>}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(1)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节点互连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(2)</a:t>
            </a:r>
            <a:r>
              <a:rPr lang="en-US" altLang="zh-CN" sz="2200" b="1" spc="240" dirty="0">
                <a:solidFill>
                  <a:schemeClr val="accent2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200" b="1" spc="240" dirty="0">
                <a:solidFill>
                  <a:schemeClr val="accent2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(3)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节点交互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u="sng" dirty="0">
                <a:latin typeface="宋体" panose="02010600030101010101" pitchFamily="2" charset="-122"/>
              </a:rPr>
              <a:t>通信方式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</a:t>
            </a:r>
            <a:r>
              <a:rPr lang="zh-CN" altLang="en-US" sz="2200" b="1" u="sng" dirty="0">
                <a:latin typeface="宋体" panose="02010600030101010101" pitchFamily="2" charset="-122"/>
              </a:rPr>
              <a:t>同步机制</a:t>
            </a:r>
            <a:endParaRPr lang="en-US" altLang="zh-CN" sz="2200" b="1" u="sng" dirty="0">
              <a:latin typeface="宋体" panose="0201060003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483768" y="1700808"/>
            <a:ext cx="6552728" cy="25948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sng" dirty="0">
                <a:latin typeface="宋体" panose="02010600030101010101" pitchFamily="2" charset="-122"/>
              </a:rPr>
              <a:t>P-MEM</a:t>
            </a:r>
            <a:r>
              <a:rPr lang="zh-CN" altLang="en-US" sz="2200" b="1" u="sng" dirty="0">
                <a:latin typeface="宋体" panose="02010600030101010101" pitchFamily="2" charset="-122"/>
              </a:rPr>
              <a:t>互连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集中式</a:t>
            </a:r>
            <a:r>
              <a:rPr lang="zh-CN" altLang="en-US" sz="2200" b="1" dirty="0">
                <a:latin typeface="宋体" panose="02010600030101010101" pitchFamily="2" charset="-122"/>
              </a:rPr>
              <a:t>结构，</a:t>
            </a:r>
            <a:r>
              <a:rPr lang="en-US" altLang="zh-CN" sz="2200" b="1" dirty="0">
                <a:latin typeface="宋体" panose="02010600030101010101" pitchFamily="2" charset="-122"/>
              </a:rPr>
              <a:t>IN</a:t>
            </a:r>
            <a:r>
              <a:rPr lang="zh-CN" altLang="en-US" sz="2200" b="1" dirty="0">
                <a:latin typeface="宋体" panose="02010600030101010101" pitchFamily="2" charset="-122"/>
              </a:rPr>
              <a:t>可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总线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网络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P</a:t>
            </a:r>
            <a:r>
              <a:rPr lang="zh-CN" altLang="en-US" sz="2200" b="1" dirty="0">
                <a:latin typeface="宋体" panose="02010600030101010101" pitchFamily="2" charset="-122"/>
              </a:rPr>
              <a:t>可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带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Cache         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组成原理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互连网络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已讲过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u="sng" dirty="0">
                <a:latin typeface="宋体" panose="02010600030101010101" pitchFamily="2" charset="-122"/>
              </a:rPr>
              <a:t>MEM</a:t>
            </a:r>
            <a:r>
              <a:rPr lang="zh-CN" altLang="en-US" sz="2200" b="1" u="sng" dirty="0">
                <a:latin typeface="宋体" panose="02010600030101010101" pitchFamily="2" charset="-122"/>
              </a:rPr>
              <a:t>空间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单一</a:t>
            </a:r>
            <a:r>
              <a:rPr lang="zh-CN" altLang="en-US" sz="2200" b="1" dirty="0">
                <a:latin typeface="宋体" panose="02010600030101010101" pitchFamily="2" charset="-122"/>
              </a:rPr>
              <a:t>地址空间，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访存模型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UMA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需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实现一致性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常规访存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en-US" altLang="zh-CN" b="1" dirty="0">
                <a:highlight>
                  <a:srgbClr val="FFCC99"/>
                </a:highlight>
                <a:latin typeface="宋体" panose="02010600030101010101" pitchFamily="2" charset="-122"/>
              </a:rPr>
              <a:t>Cache</a:t>
            </a:r>
            <a:r>
              <a:rPr lang="zh-CN" altLang="en-US" b="1" dirty="0">
                <a:highlight>
                  <a:srgbClr val="FFCC99"/>
                </a:highlight>
                <a:latin typeface="宋体" panose="02010600030101010101" pitchFamily="2" charset="-122"/>
              </a:rPr>
              <a:t>一致性协议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为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共享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MEM  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用存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取指令实现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不用讲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]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 marL="358775" indent="-35877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为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显式同步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用读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改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写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指令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稍后讲</a:t>
            </a:r>
            <a:r>
              <a:rPr lang="en-US" altLang="zh-CN" b="1" dirty="0">
                <a:latin typeface="宋体" panose="02010600030101010101" pitchFamily="2" charset="-122"/>
              </a:rPr>
              <a:t>])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1" y="4626042"/>
            <a:ext cx="7056785" cy="15438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疑问</a:t>
            </a: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200" b="1" dirty="0">
                <a:latin typeface="宋体" panose="02010600030101010101" pitchFamily="2" charset="-122"/>
              </a:rPr>
              <a:t>SMP</a:t>
            </a:r>
            <a:r>
              <a:rPr lang="zh-CN" altLang="en-US" sz="2200" b="1" dirty="0">
                <a:latin typeface="宋体" panose="02010600030101010101" pitchFamily="2" charset="-122"/>
              </a:rPr>
              <a:t>上如何执行并行程序？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  解答：</a:t>
            </a:r>
            <a:r>
              <a:rPr lang="zh-CN" altLang="en-US" sz="2200" b="1" dirty="0">
                <a:latin typeface="宋体" panose="02010600030101010101" pitchFamily="2" charset="-122"/>
              </a:rPr>
              <a:t>①</a:t>
            </a:r>
            <a:r>
              <a:rPr lang="en-US" altLang="zh-CN" sz="2200" b="1" dirty="0">
                <a:latin typeface="宋体" panose="02010600030101010101" pitchFamily="2" charset="-122"/>
              </a:rPr>
              <a:t>OS</a:t>
            </a:r>
            <a:r>
              <a:rPr lang="zh-CN" altLang="en-US" sz="2200" b="1" dirty="0">
                <a:latin typeface="宋体" panose="02010600030101010101" pitchFamily="2" charset="-122"/>
              </a:rPr>
              <a:t>提供</a:t>
            </a:r>
            <a:r>
              <a:rPr lang="zh-CN" altLang="en-US" sz="2200" b="1" u="sng" dirty="0">
                <a:latin typeface="宋体" panose="02010600030101010101" pitchFamily="2" charset="-122"/>
              </a:rPr>
              <a:t>软硬件管理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</a:rPr>
              <a:t>API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      </a:t>
            </a:r>
            <a:r>
              <a:rPr lang="en-US" altLang="zh-CN" dirty="0">
                <a:latin typeface="宋体" panose="02010600030101010101" pitchFamily="2" charset="-122"/>
              </a:rPr>
              <a:t>└</a:t>
            </a:r>
            <a:r>
              <a:rPr lang="en-US" altLang="zh-CN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线程的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映射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调度</a:t>
            </a:r>
            <a:r>
              <a:rPr lang="zh-CN" altLang="en-US" b="1" dirty="0">
                <a:latin typeface="宋体" panose="02010600030101010101" pitchFamily="2" charset="-122"/>
              </a:rPr>
              <a:t>有变化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带</a:t>
            </a:r>
            <a:r>
              <a:rPr lang="en-US" altLang="zh-CN" b="1" dirty="0">
                <a:latin typeface="宋体" panose="02010600030101010101" pitchFamily="2" charset="-122"/>
              </a:rPr>
              <a:t>P#)</a:t>
            </a: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②OS</a:t>
            </a:r>
            <a:r>
              <a:rPr lang="zh-CN" altLang="en-US" sz="2200" b="1" dirty="0">
                <a:latin typeface="宋体" panose="02010600030101010101" pitchFamily="2" charset="-122"/>
              </a:rPr>
              <a:t>在某个核上运行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328488" y="4329208"/>
            <a:ext cx="3564000" cy="97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</a:ln>
          <a:effectLst/>
        </p:spPr>
        <p:txBody>
          <a:bodyPr wrap="square"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</a:rPr>
              <a:t>示例：</a:t>
            </a:r>
            <a:r>
              <a:rPr lang="zh-CN" altLang="en-US" sz="1600" b="1" dirty="0">
                <a:latin typeface="+mn-ea"/>
                <a:ea typeface="+mn-ea"/>
              </a:rPr>
              <a:t>通过</a:t>
            </a:r>
            <a:r>
              <a:rPr lang="en-US" altLang="zh-CN" sz="1600" b="1" dirty="0">
                <a:latin typeface="+mn-ea"/>
                <a:ea typeface="+mn-ea"/>
              </a:rPr>
              <a:t>a</a:t>
            </a:r>
            <a:r>
              <a:rPr lang="zh-CN" altLang="en-US" sz="1600" b="1" dirty="0">
                <a:latin typeface="+mn-ea"/>
                <a:ea typeface="+mn-ea"/>
              </a:rPr>
              <a:t>通信、通过</a:t>
            </a:r>
            <a:r>
              <a:rPr lang="en-US" altLang="zh-CN" sz="1600" b="1" dirty="0">
                <a:latin typeface="+mn-ea"/>
                <a:ea typeface="+mn-ea"/>
              </a:rPr>
              <a:t>flag</a:t>
            </a:r>
            <a:r>
              <a:rPr lang="zh-CN" altLang="en-US" sz="1600" b="1" dirty="0">
                <a:latin typeface="+mn-ea"/>
                <a:ea typeface="+mn-ea"/>
              </a:rPr>
              <a:t>同步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en-US" altLang="zh-CN" sz="1600" b="1" u="sng" dirty="0">
                <a:latin typeface="宋体" panose="02010600030101010101" pitchFamily="2" charset="-122"/>
              </a:rPr>
              <a:t> P1          </a:t>
            </a:r>
            <a:r>
              <a:rPr lang="en-US" altLang="zh-CN" sz="1600" b="1" dirty="0">
                <a:latin typeface="宋体" panose="02010600030101010101" pitchFamily="2" charset="-122"/>
              </a:rPr>
              <a:t>  </a:t>
            </a:r>
            <a:r>
              <a:rPr lang="en-US" altLang="zh-CN" sz="1600" b="1" u="sng" dirty="0">
                <a:latin typeface="宋体" panose="02010600030101010101" pitchFamily="2" charset="-122"/>
              </a:rPr>
              <a:t>  P2            </a:t>
            </a:r>
            <a:r>
              <a:rPr lang="en-US" altLang="zh-CN" sz="1600" b="1" dirty="0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1600" b="1" u="sng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1600" b="1" dirty="0">
                <a:latin typeface="宋体" panose="02010600030101010101" pitchFamily="2" charset="-122"/>
              </a:rPr>
              <a:t>=x /*set a*/  </a:t>
            </a:r>
            <a:r>
              <a:rPr lang="en-US" altLang="zh-CN" sz="1600" b="1" dirty="0">
                <a:solidFill>
                  <a:srgbClr val="D60093"/>
                </a:solidFill>
                <a:latin typeface="宋体" panose="02010600030101010101" pitchFamily="2" charset="-122"/>
              </a:rPr>
              <a:t>while (flag==0)</a:t>
            </a:r>
            <a:r>
              <a:rPr lang="zh-CN" altLang="en-US" sz="1600" b="1" dirty="0">
                <a:solidFill>
                  <a:srgbClr val="D60093"/>
                </a:solidFill>
                <a:latin typeface="宋体" panose="02010600030101010101" pitchFamily="2" charset="-122"/>
              </a:rPr>
              <a:t>；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D60093"/>
                </a:solidFill>
                <a:latin typeface="宋体" panose="02010600030101010101" pitchFamily="2" charset="-122"/>
              </a:rPr>
              <a:t>flag=1</a:t>
            </a:r>
            <a:r>
              <a:rPr lang="zh-CN" altLang="en-US" sz="1600" b="1" dirty="0">
                <a:solidFill>
                  <a:srgbClr val="D60093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1600" b="1" dirty="0">
                <a:latin typeface="宋体" panose="02010600030101010101" pitchFamily="2" charset="-122"/>
              </a:rPr>
              <a:t>       b=</a:t>
            </a: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1600" b="1" dirty="0">
                <a:latin typeface="宋体" panose="02010600030101010101" pitchFamily="2" charset="-122"/>
              </a:rPr>
              <a:t>； </a:t>
            </a:r>
            <a:r>
              <a:rPr lang="en-US" altLang="zh-CN" sz="1600" b="1" dirty="0">
                <a:latin typeface="宋体" panose="02010600030101010101" pitchFamily="2" charset="-122"/>
              </a:rPr>
              <a:t>/*use a*/</a:t>
            </a:r>
            <a:endParaRPr lang="en-US" altLang="zh-CN" sz="1600" b="1" dirty="0">
              <a:latin typeface="宋体" panose="02010600030101010101" pitchFamily="2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4B1E8EEB-CCF2-47ED-88DA-1504188C872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05" y="908720"/>
            <a:ext cx="4752335" cy="42491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*并行性开发策略：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类型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等级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开发策略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细粒度并行：</a:t>
            </a: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粗粒度并行：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TLP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的开发方法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资源共享方式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uFillTx/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uFillTx/>
                <a:latin typeface="宋体" panose="02010600030101010101" pitchFamily="2" charset="-122"/>
                <a:sym typeface="+mn-ea"/>
              </a:rPr>
              <a:t>单处理器中</a:t>
            </a:r>
            <a:r>
              <a:rPr lang="en-US" altLang="zh-CN" sz="2200" b="1" dirty="0">
                <a:solidFill>
                  <a:schemeClr val="accent2"/>
                </a:solidFill>
                <a:uFillTx/>
                <a:latin typeface="+mn-ea"/>
                <a:ea typeface="+mn-ea"/>
                <a:sym typeface="+mn-ea"/>
              </a:rPr>
              <a:t>—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多处理机中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0E0A36-A1AB-4D58-AE65-D5F07BF3E65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6814BD-365A-4A36-9934-785888DE21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41F87C8-8549-41DF-AA00-F30BCCBC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877255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※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线程级并行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1600" dirty="0">
                <a:solidFill>
                  <a:srgbClr val="FF3399"/>
                </a:solidFill>
                <a:sym typeface="+mn-ea"/>
              </a:rPr>
              <a:t>T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hread </a:t>
            </a:r>
            <a:r>
              <a:rPr lang="en-US" altLang="zh-CN" sz="1600" dirty="0">
                <a:solidFill>
                  <a:srgbClr val="FF3399"/>
                </a:solidFill>
                <a:sym typeface="+mn-ea"/>
              </a:rPr>
              <a:t>L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evel </a:t>
            </a:r>
            <a:r>
              <a:rPr lang="en-US" altLang="zh-CN" sz="1600" dirty="0" err="1">
                <a:solidFill>
                  <a:srgbClr val="FF3399"/>
                </a:solidFill>
                <a:sym typeface="+mn-ea"/>
              </a:rPr>
              <a:t>P</a:t>
            </a:r>
            <a:r>
              <a:rPr lang="en-US" altLang="zh-CN" sz="1600" dirty="0" err="1">
                <a:solidFill>
                  <a:schemeClr val="tx1"/>
                </a:solidFill>
                <a:sym typeface="+mn-ea"/>
              </a:rPr>
              <a:t>arallslism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MIMD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27AEF8FC-4934-464E-9E3B-1E5EBAF32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99615"/>
              </p:ext>
            </p:extLst>
          </p:nvPr>
        </p:nvGraphicFramePr>
        <p:xfrm>
          <a:off x="2555776" y="1412776"/>
          <a:ext cx="5328592" cy="121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90037699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44983462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912870243"/>
                    </a:ext>
                  </a:extLst>
                </a:gridCol>
              </a:tblGrid>
              <a:tr h="737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类型     等级</a:t>
                      </a:r>
                      <a:endParaRPr lang="en-US" altLang="zh-CN" sz="18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细粒度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粗粒度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1061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功能并行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ILP(SISD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扩展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TLP(MIMD)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628658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数据并行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DLP(SIMD)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/ 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098563"/>
                  </a:ext>
                </a:extLst>
              </a:tr>
              <a:tr h="2400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spc="-3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sym typeface="+mn-ea"/>
                        </a:rPr>
                        <a:t>注：</a:t>
                      </a:r>
                      <a:r>
                        <a:rPr lang="zh-CN" altLang="en-US" sz="1600" b="1" spc="-3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sym typeface="+mn-ea"/>
                        </a:rPr>
                        <a:t>等级</a:t>
                      </a:r>
                      <a:r>
                        <a:rPr lang="en-US" altLang="zh-CN" sz="1600" b="1" spc="-3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sym typeface="+mn-ea"/>
                        </a:rPr>
                        <a:t>—</a:t>
                      </a:r>
                      <a:r>
                        <a:rPr lang="zh-CN" altLang="en-US" sz="1600" b="1" spc="-30" dirty="0">
                          <a:latin typeface="宋体" panose="02010600030101010101" pitchFamily="2" charset="-122"/>
                          <a:sym typeface="+mn-ea"/>
                        </a:rPr>
                        <a:t>用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+mn-ea"/>
                        </a:rPr>
                        <a:t>计算</a:t>
                      </a:r>
                      <a:r>
                        <a:rPr lang="en-US" altLang="zh-CN" sz="1600" b="1" dirty="0">
                          <a:latin typeface="宋体" panose="02010600030101010101" pitchFamily="2" charset="-122"/>
                          <a:sym typeface="+mn-ea"/>
                        </a:rPr>
                        <a:t>-</a:t>
                      </a:r>
                      <a:r>
                        <a:rPr lang="zh-CN" altLang="en-US" sz="1600" b="1" dirty="0">
                          <a:latin typeface="宋体" panose="02010600030101010101" pitchFamily="2" charset="-122"/>
                          <a:sym typeface="+mn-ea"/>
                        </a:rPr>
                        <a:t>通信比表示，即每次通信完成的工作量</a:t>
                      </a:r>
                      <a:endParaRPr lang="en-US" altLang="zh-CN" sz="1600" b="0" spc="-30" dirty="0">
                        <a:solidFill>
                          <a:schemeClr val="tx1"/>
                        </a:solidFill>
                        <a:latin typeface="+mn-lt"/>
                        <a:sym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65559"/>
                  </a:ext>
                </a:extLst>
              </a:tr>
            </a:tbl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BAA978DE-6E29-4BC2-8948-2119AD21A50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31840" y="1124744"/>
            <a:ext cx="5472000" cy="216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</a:ln>
        </p:spPr>
        <p:txBody>
          <a:bodyPr wrap="square" lIns="36000" tIns="18000" rIns="36000" bIns="180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spc="-30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ILP--</a:t>
            </a:r>
            <a:r>
              <a:rPr lang="en-US" altLang="zh-CN" sz="1600" dirty="0" err="1">
                <a:sym typeface="+mn-ea"/>
              </a:rPr>
              <a:t>Istruction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Level </a:t>
            </a:r>
            <a:r>
              <a:rPr lang="en-US" altLang="zh-CN" sz="1600" dirty="0" err="1">
                <a:solidFill>
                  <a:schemeClr val="tx1"/>
                </a:solidFill>
                <a:sym typeface="+mn-ea"/>
              </a:rPr>
              <a:t>Parallslism</a:t>
            </a:r>
            <a:r>
              <a:rPr lang="zh-CN" altLang="en-US" sz="1600" spc="-30" dirty="0">
                <a:sym typeface="+mn-ea"/>
              </a:rPr>
              <a:t>，</a:t>
            </a:r>
            <a:r>
              <a:rPr lang="en-US" altLang="zh-CN" sz="1600" b="1" spc="-30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DLP--</a:t>
            </a:r>
            <a:r>
              <a:rPr lang="en-US" altLang="zh-CN" sz="1600" dirty="0">
                <a:sym typeface="+mn-ea"/>
              </a:rPr>
              <a:t>Data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 Level </a:t>
            </a:r>
            <a:r>
              <a:rPr lang="en-US" altLang="zh-CN" sz="1600" dirty="0" err="1">
                <a:solidFill>
                  <a:schemeClr val="tx1"/>
                </a:solidFill>
                <a:sym typeface="+mn-ea"/>
              </a:rPr>
              <a:t>Parallslism</a:t>
            </a:r>
            <a:endParaRPr lang="en-US" altLang="zh-CN" sz="1600" b="0" spc="-30" dirty="0">
              <a:solidFill>
                <a:schemeClr val="tx1"/>
              </a:solidFill>
              <a:latin typeface="+mn-lt"/>
              <a:sym typeface="+mn-ea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20EBB166-BC18-4317-98E8-C9B67C045B4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99984" y="2708920"/>
            <a:ext cx="6300000" cy="1171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spc="-100" dirty="0">
                <a:latin typeface="宋体" panose="02010600030101010101" pitchFamily="2" charset="-122"/>
              </a:rPr>
              <a:t>时间重叠</a:t>
            </a:r>
            <a:r>
              <a:rPr lang="en-US" altLang="zh-CN" sz="2200" b="1" u="sng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资源重复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方式，及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资源共享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方式</a:t>
            </a:r>
            <a:endParaRPr lang="en-US" altLang="zh-CN" sz="2200" b="1" spc="-10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spc="-100" dirty="0">
                <a:solidFill>
                  <a:srgbClr val="0070C0"/>
                </a:solidFill>
                <a:latin typeface="宋体" panose="02010600030101010101" pitchFamily="2" charset="-122"/>
              </a:rPr>
              <a:t>   如</a:t>
            </a:r>
            <a:r>
              <a:rPr lang="zh-CN" altLang="en-US" b="1" spc="-100" dirty="0">
                <a:latin typeface="宋体" panose="02010600030101010101" pitchFamily="2" charset="-122"/>
              </a:rPr>
              <a:t>流水线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超标量</a:t>
            </a:r>
            <a:r>
              <a:rPr lang="en-US" altLang="zh-CN" b="1" spc="-100" dirty="0">
                <a:latin typeface="宋体" panose="02010600030101010101" pitchFamily="2" charset="-122"/>
              </a:rPr>
              <a:t>(ILP)</a:t>
            </a:r>
            <a:r>
              <a:rPr lang="zh-CN" altLang="en-US" b="1" spc="-100" dirty="0">
                <a:latin typeface="宋体" panose="02010600030101010101" pitchFamily="2" charset="-122"/>
              </a:rPr>
              <a:t>技术、向量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阵列机技术，多线程技术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sng" spc="-100" dirty="0">
                <a:latin typeface="宋体" panose="02010600030101010101" pitchFamily="2" charset="-122"/>
              </a:rPr>
              <a:t>资源共享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方式   </a:t>
            </a:r>
            <a:r>
              <a:rPr lang="zh-CN" altLang="en-US" sz="1800" b="1" spc="-100" dirty="0">
                <a:solidFill>
                  <a:srgbClr val="0070C0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多处理机技术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A34232C6-D631-4250-AEC4-163CCEE9CC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61814" y="4258800"/>
            <a:ext cx="6480000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  <a:sym typeface="+mn-ea"/>
              </a:rPr>
              <a:t>多线程技术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(</a:t>
            </a:r>
            <a:r>
              <a:rPr lang="zh-CN" altLang="en-US" sz="1800" b="1" u="sng" dirty="0">
                <a:solidFill>
                  <a:srgbClr val="990099"/>
                </a:solidFill>
                <a:latin typeface="+mn-ea"/>
                <a:ea typeface="+mn-ea"/>
                <a:sym typeface="+mn-ea"/>
              </a:rPr>
              <a:t>共享</a:t>
            </a:r>
            <a:r>
              <a:rPr lang="zh-CN" altLang="en-US" sz="1800" b="1" dirty="0">
                <a:latin typeface="+mn-ea"/>
                <a:ea typeface="+mn-ea"/>
                <a:sym typeface="+mn-ea"/>
              </a:rPr>
              <a:t>功能部件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[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隐藏时延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提高效率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]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  <a:sym typeface="+mn-ea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细粒度</a:t>
            </a:r>
            <a:endParaRPr lang="zh-CN" altLang="en-US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多处理器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>
                <a:latin typeface="+mn-ea"/>
                <a:ea typeface="+mn-ea"/>
              </a:rPr>
              <a:t>多计算机技术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u="sng" dirty="0">
                <a:solidFill>
                  <a:srgbClr val="990099"/>
                </a:solidFill>
                <a:latin typeface="+mn-ea"/>
                <a:ea typeface="+mn-ea"/>
                <a:sym typeface="+mn-ea"/>
              </a:rPr>
              <a:t>同时执行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线程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←粗粒度</a:t>
            </a:r>
            <a:endParaRPr lang="zh-CN" altLang="en-US" sz="1800" dirty="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8" name="Text Box 526">
            <a:extLst>
              <a:ext uri="{FF2B5EF4-FFF2-40B4-BE49-F238E27FC236}">
                <a16:creationId xmlns:a16="http://schemas.microsoft.com/office/drawing/2014/main" id="{89F8F0ED-F168-4497-8C71-7ADE1EAF2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229200"/>
            <a:ext cx="6588000" cy="324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</a:ln>
          <a:effectLst/>
        </p:spPr>
        <p:txBody>
          <a:bodyPr wrap="square" lIns="36195" tIns="17780" rIns="36195" bIns="1778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sz="1800" b="1" u="none" dirty="0">
                <a:solidFill>
                  <a:srgbClr val="C00000"/>
                </a:solidFill>
                <a:latin typeface="+mn-ea"/>
                <a:ea typeface="+mn-ea"/>
              </a:rPr>
              <a:t>并行计算机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—</a:t>
            </a:r>
            <a:r>
              <a:rPr lang="zh-CN" altLang="en-US" sz="1800" b="1" dirty="0">
                <a:solidFill>
                  <a:srgbClr val="080808"/>
                </a:solidFill>
                <a:latin typeface="宋体" panose="02010600030101010101" pitchFamily="2" charset="-122"/>
                <a:sym typeface="+mn-ea"/>
              </a:rPr>
              <a:t>一组处理单元的</a:t>
            </a:r>
            <a:r>
              <a:rPr lang="zh-CN" altLang="en-US" sz="18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集合</a:t>
            </a:r>
            <a:r>
              <a:rPr lang="zh-CN" altLang="en-US" sz="1800" b="1" dirty="0">
                <a:solidFill>
                  <a:srgbClr val="080808"/>
                </a:solidFill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sz="18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相互协作</a:t>
            </a:r>
            <a:r>
              <a:rPr lang="zh-CN" altLang="en-US" sz="1800" b="1" dirty="0">
                <a:solidFill>
                  <a:srgbClr val="080808"/>
                </a:solidFill>
                <a:latin typeface="宋体" panose="02010600030101010101" pitchFamily="2" charset="-122"/>
                <a:sym typeface="+mn-ea"/>
              </a:rPr>
              <a:t>以快速完成大任务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C50ECCB0-463E-4FBF-B0CC-32667051E88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99592" y="5733256"/>
            <a:ext cx="7704000" cy="28829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7780" tIns="10795" rIns="17780" bIns="10795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处理单元相互</a:t>
            </a:r>
            <a:r>
              <a:rPr lang="zh-CN" sz="1800" b="1" dirty="0">
                <a:latin typeface="+mn-ea"/>
                <a:ea typeface="+mn-ea"/>
              </a:rPr>
              <a:t>协作</a:t>
            </a:r>
            <a:r>
              <a:rPr lang="zh-CN" altLang="en-US" sz="1800" b="1" dirty="0">
                <a:latin typeface="+mn-ea"/>
                <a:ea typeface="+mn-ea"/>
              </a:rPr>
              <a:t>的</a:t>
            </a:r>
            <a:r>
              <a:rPr lang="zh-CN" sz="1800" b="1" dirty="0">
                <a:latin typeface="+mn-ea"/>
                <a:ea typeface="+mn-ea"/>
              </a:rPr>
              <a:t>内容</a:t>
            </a:r>
            <a:r>
              <a:rPr lang="zh-CN" altLang="en-US" sz="1800" b="1" dirty="0">
                <a:latin typeface="+mn-ea"/>
                <a:ea typeface="+mn-ea"/>
              </a:rPr>
              <a:t>、</a:t>
            </a:r>
            <a:r>
              <a:rPr lang="zh-CN" altLang="en-US" b="1" dirty="0">
                <a:latin typeface="+mn-ea"/>
                <a:ea typeface="+mn-ea"/>
              </a:rPr>
              <a:t>涉及硬件各有哪些？交互的</a:t>
            </a:r>
            <a:r>
              <a:rPr lang="zh-CN" altLang="en-US" sz="1800" b="1" dirty="0">
                <a:latin typeface="+mn-ea"/>
                <a:ea typeface="+mn-ea"/>
              </a:rPr>
              <a:t>实现策略有？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6AEA8ABA-0A00-4E7D-8EE0-744175E0960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51856" y="6021288"/>
            <a:ext cx="1224000" cy="288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17780" tIns="10795" rIns="17780" bIns="1079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通信、同步；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BA4DC978-085B-4C0B-9BCC-657E31DEF52A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336000" y="6021288"/>
            <a:ext cx="1872000" cy="288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17780" tIns="10795" rIns="17780" bIns="1079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共享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、消息传递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AD373FE5-ED04-4596-B45B-AAD5A66C61D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76000" y="6021288"/>
            <a:ext cx="3024000" cy="288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17780" tIns="10795" rIns="17780" bIns="1079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节点互连、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ea typeface="+mn-ea"/>
              </a:rPr>
              <a:t>访问、节点交互；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2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/>
      <p:bldP spid="21" grpId="0" bldLvl="0"/>
      <p:bldP spid="22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14282" y="873121"/>
            <a:ext cx="4141694" cy="4689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*节点间互连：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  <a:spcBef>
                <a:spcPts val="1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marL="2155825" indent="-2155825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*存储器访问：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*节点间交互：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通信方式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sym typeface="+mn-ea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同步机制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sym typeface="+mn-ea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821644" cy="43243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bIns="1778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三、</a:t>
            </a:r>
            <a:r>
              <a:rPr lang="en-US" altLang="zh-CN" sz="2400" dirty="0"/>
              <a:t>SMP</a:t>
            </a:r>
            <a:r>
              <a:rPr lang="zh-CN" altLang="en-US" sz="2400" dirty="0"/>
              <a:t>举例</a:t>
            </a:r>
            <a:r>
              <a:rPr lang="en-US" altLang="zh-CN" sz="2400" dirty="0"/>
              <a:t>    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Core 2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为例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195736" y="902970"/>
            <a:ext cx="6588760" cy="77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sng" dirty="0">
                <a:latin typeface="+mn-ea"/>
                <a:ea typeface="+mn-ea"/>
              </a:rPr>
              <a:t>2</a:t>
            </a:r>
            <a:r>
              <a:rPr lang="zh-CN" altLang="en-US" sz="2200" b="1" u="sng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IA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内核，集中式共享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MEM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IN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拓扑结构为</a:t>
            </a:r>
            <a:r>
              <a:rPr lang="zh-CN" altLang="en-US" sz="2200" b="1" u="sng" dirty="0">
                <a:solidFill>
                  <a:schemeClr val="tx2"/>
                </a:solidFill>
                <a:latin typeface="+mn-ea"/>
                <a:ea typeface="+mn-ea"/>
              </a:rPr>
              <a:t>总线</a:t>
            </a:r>
            <a:endParaRPr lang="en-US" altLang="zh-CN" sz="2200" b="1" u="sng" dirty="0">
              <a:solidFill>
                <a:schemeClr val="tx2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                 (L2$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及主存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)</a:t>
            </a:r>
            <a:endParaRPr lang="zh-CN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475656" y="3717032"/>
            <a:ext cx="7382054" cy="1798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可扩展性</a:t>
            </a:r>
            <a:r>
              <a:rPr lang="zh-CN" altLang="en-US" sz="2200" b="1" u="sng" dirty="0">
                <a:latin typeface="+mn-ea"/>
              </a:rPr>
              <a:t>较差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集中式</a:t>
            </a:r>
            <a:r>
              <a:rPr lang="en-US" altLang="zh-CN" b="1" dirty="0">
                <a:latin typeface="+mn-ea"/>
              </a:rPr>
              <a:t>MEM)</a:t>
            </a:r>
            <a:r>
              <a:rPr lang="zh-CN" altLang="en-US" sz="2200" b="1" dirty="0">
                <a:latin typeface="+mn-ea"/>
              </a:rPr>
              <a:t>，访存性能</a:t>
            </a:r>
            <a:r>
              <a:rPr lang="zh-CN" altLang="en-US" sz="2200" b="1" u="sng" dirty="0">
                <a:latin typeface="+mn-ea"/>
              </a:rPr>
              <a:t>较差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总线拓扑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     UMA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方式，支持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Cache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一致性</a:t>
            </a:r>
            <a:r>
              <a:rPr lang="en-US" altLang="zh-CN" sz="1800" b="1" dirty="0">
                <a:solidFill>
                  <a:schemeClr val="tx2"/>
                </a:solidFill>
                <a:latin typeface="+mn-ea"/>
                <a:ea typeface="+mn-ea"/>
              </a:rPr>
              <a:t>(MESI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协议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             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  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共享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MEM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        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       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显式、硬件同步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互斥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事件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栅障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endParaRPr lang="zh-CN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EB61AB8-8E76-42DD-9FE8-B7B68DA12903}"/>
              </a:ext>
            </a:extLst>
          </p:cNvPr>
          <p:cNvGrpSpPr/>
          <p:nvPr/>
        </p:nvGrpSpPr>
        <p:grpSpPr>
          <a:xfrm>
            <a:off x="2052232" y="1700808"/>
            <a:ext cx="4608000" cy="1945588"/>
            <a:chOff x="828000" y="1764000"/>
            <a:chExt cx="4608000" cy="194558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4F4E318-8383-4B4C-A078-79D6CCC46F5D}"/>
                </a:ext>
              </a:extLst>
            </p:cNvPr>
            <p:cNvSpPr/>
            <p:nvPr/>
          </p:nvSpPr>
          <p:spPr bwMode="auto">
            <a:xfrm>
              <a:off x="828000" y="1764000"/>
              <a:ext cx="3996000" cy="172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223">
              <a:extLst>
                <a:ext uri="{FF2B5EF4-FFF2-40B4-BE49-F238E27FC236}">
                  <a16:creationId xmlns:a16="http://schemas.microsoft.com/office/drawing/2014/main" id="{580C38F1-1F1D-4C73-983E-1743A584B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000" y="1835438"/>
              <a:ext cx="1872000" cy="75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Text Box 223">
              <a:extLst>
                <a:ext uri="{FF2B5EF4-FFF2-40B4-BE49-F238E27FC236}">
                  <a16:creationId xmlns:a16="http://schemas.microsoft.com/office/drawing/2014/main" id="{5F93547E-6194-4AEB-8F22-6FA404244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000" y="1836000"/>
              <a:ext cx="1872000" cy="75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Text Box 222">
              <a:extLst>
                <a:ext uri="{FF2B5EF4-FFF2-40B4-BE49-F238E27FC236}">
                  <a16:creationId xmlns:a16="http://schemas.microsoft.com/office/drawing/2014/main" id="{099972F8-9F68-44FB-82B7-B4E76A385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660" y="3492000"/>
              <a:ext cx="432000" cy="2160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2"/>
                  </a:solidFill>
                  <a:latin typeface="+mn-ea"/>
                  <a:ea typeface="+mn-ea"/>
                </a:rPr>
                <a:t>FSB</a:t>
              </a:r>
            </a:p>
          </p:txBody>
        </p:sp>
        <p:sp>
          <p:nvSpPr>
            <p:cNvPr id="51" name="Text Box 224">
              <a:extLst>
                <a:ext uri="{FF2B5EF4-FFF2-40B4-BE49-F238E27FC236}">
                  <a16:creationId xmlns:a16="http://schemas.microsoft.com/office/drawing/2014/main" id="{1D5E9AB9-6AA4-4B0E-B09F-BBADB5ECE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8" y="2808000"/>
              <a:ext cx="2016000" cy="252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共享的</a:t>
              </a: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L2-Cache</a:t>
              </a:r>
            </a:p>
          </p:txBody>
        </p:sp>
        <p:sp>
          <p:nvSpPr>
            <p:cNvPr id="52" name="Text Box 227">
              <a:extLst>
                <a:ext uri="{FF2B5EF4-FFF2-40B4-BE49-F238E27FC236}">
                  <a16:creationId xmlns:a16="http://schemas.microsoft.com/office/drawing/2014/main" id="{32C9CF03-A080-4092-BE31-49862E837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000" y="2268000"/>
              <a:ext cx="720000" cy="25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L1-I$</a:t>
              </a:r>
            </a:p>
          </p:txBody>
        </p:sp>
        <p:sp>
          <p:nvSpPr>
            <p:cNvPr id="53" name="Text Box 227">
              <a:extLst>
                <a:ext uri="{FF2B5EF4-FFF2-40B4-BE49-F238E27FC236}">
                  <a16:creationId xmlns:a16="http://schemas.microsoft.com/office/drawing/2014/main" id="{7AC397D7-7331-4D56-A0C7-F7E90CBD4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000" y="2268000"/>
              <a:ext cx="720000" cy="25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L1-D$</a:t>
              </a:r>
            </a:p>
          </p:txBody>
        </p:sp>
        <p:sp>
          <p:nvSpPr>
            <p:cNvPr id="54" name="Text Box 223">
              <a:extLst>
                <a:ext uri="{FF2B5EF4-FFF2-40B4-BE49-F238E27FC236}">
                  <a16:creationId xmlns:a16="http://schemas.microsoft.com/office/drawing/2014/main" id="{F0FD092E-553A-452F-82C1-BAE2AD80B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000" y="1906876"/>
              <a:ext cx="1512000" cy="288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处理器</a:t>
              </a: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P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895D77C-2F36-4872-B6E9-9C80254503D5}"/>
                </a:ext>
              </a:extLst>
            </p:cNvPr>
            <p:cNvCxnSpPr/>
            <p:nvPr/>
          </p:nvCxnSpPr>
          <p:spPr bwMode="auto">
            <a:xfrm>
              <a:off x="1404000" y="2700000"/>
              <a:ext cx="284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224">
              <a:extLst>
                <a:ext uri="{FF2B5EF4-FFF2-40B4-BE49-F238E27FC236}">
                  <a16:creationId xmlns:a16="http://schemas.microsoft.com/office/drawing/2014/main" id="{A06BAF58-3F61-470F-B988-EC2D6B325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000" y="3168000"/>
              <a:ext cx="1548000" cy="25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BIU</a:t>
              </a:r>
            </a:p>
          </p:txBody>
        </p:sp>
        <p:sp>
          <p:nvSpPr>
            <p:cNvPr id="58" name="Text Box 222">
              <a:extLst>
                <a:ext uri="{FF2B5EF4-FFF2-40B4-BE49-F238E27FC236}">
                  <a16:creationId xmlns:a16="http://schemas.microsoft.com/office/drawing/2014/main" id="{8934E740-4A50-4AD6-BAE3-588B53892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000" y="1836000"/>
              <a:ext cx="288000" cy="7200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2"/>
                  </a:solidFill>
                  <a:latin typeface="+mn-ea"/>
                  <a:ea typeface="+mn-ea"/>
                </a:rPr>
                <a:t>Core 0</a:t>
              </a:r>
            </a:p>
          </p:txBody>
        </p:sp>
        <p:sp>
          <p:nvSpPr>
            <p:cNvPr id="59" name="Text Box 227">
              <a:extLst>
                <a:ext uri="{FF2B5EF4-FFF2-40B4-BE49-F238E27FC236}">
                  <a16:creationId xmlns:a16="http://schemas.microsoft.com/office/drawing/2014/main" id="{51098C95-9C94-468F-8A2B-3E0FE145D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000" y="2268000"/>
              <a:ext cx="720000" cy="25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L1-I$</a:t>
              </a:r>
            </a:p>
          </p:txBody>
        </p:sp>
        <p:sp>
          <p:nvSpPr>
            <p:cNvPr id="60" name="Text Box 227">
              <a:extLst>
                <a:ext uri="{FF2B5EF4-FFF2-40B4-BE49-F238E27FC236}">
                  <a16:creationId xmlns:a16="http://schemas.microsoft.com/office/drawing/2014/main" id="{97C85173-D5A4-4F63-B2B1-C79BC3A19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000" y="2268000"/>
              <a:ext cx="720000" cy="25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L1-D$</a:t>
              </a:r>
            </a:p>
          </p:txBody>
        </p:sp>
        <p:sp>
          <p:nvSpPr>
            <p:cNvPr id="61" name="Text Box 223">
              <a:extLst>
                <a:ext uri="{FF2B5EF4-FFF2-40B4-BE49-F238E27FC236}">
                  <a16:creationId xmlns:a16="http://schemas.microsoft.com/office/drawing/2014/main" id="{191F072D-26EE-4493-B8D9-7BA84D5DC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000" y="1906876"/>
              <a:ext cx="1512000" cy="288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处理器</a:t>
              </a:r>
              <a:r>
                <a:rPr lang="en-US" altLang="zh-CN" b="1" dirty="0">
                  <a:latin typeface="+mn-ea"/>
                  <a:ea typeface="+mn-ea"/>
                </a:rPr>
                <a:t>P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Text Box 222">
              <a:extLst>
                <a:ext uri="{FF2B5EF4-FFF2-40B4-BE49-F238E27FC236}">
                  <a16:creationId xmlns:a16="http://schemas.microsoft.com/office/drawing/2014/main" id="{DDC03D33-59A9-4F6C-A2D1-FBC9D6906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000" y="1836000"/>
              <a:ext cx="288000" cy="7200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2"/>
                  </a:solidFill>
                  <a:latin typeface="+mn-ea"/>
                  <a:ea typeface="+mn-ea"/>
                </a:rPr>
                <a:t>Core 1</a:t>
              </a: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028C7AD-E31B-48B6-B68C-E0FFED7D5DC9}"/>
                </a:ext>
              </a:extLst>
            </p:cNvPr>
            <p:cNvCxnSpPr/>
            <p:nvPr/>
          </p:nvCxnSpPr>
          <p:spPr bwMode="auto">
            <a:xfrm>
              <a:off x="828000" y="3708000"/>
              <a:ext cx="4608000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A202CE6-0179-40C5-AA6D-3DB1B4023C60}"/>
                </a:ext>
              </a:extLst>
            </p:cNvPr>
            <p:cNvSpPr/>
            <p:nvPr/>
          </p:nvSpPr>
          <p:spPr bwMode="auto">
            <a:xfrm>
              <a:off x="5004000" y="2196000"/>
              <a:ext cx="432000" cy="12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主</a:t>
              </a:r>
              <a:endParaRPr kumimoji="1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存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E890B51-A8ED-4492-AD5B-FD237F0512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48000" y="2520000"/>
              <a:ext cx="0" cy="18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DC53F54-93A0-45B8-A93A-719942A387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2520000"/>
              <a:ext cx="0" cy="18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EFA5398-B9E0-4AC8-BC04-A4DE896A9D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2000" y="2520000"/>
              <a:ext cx="0" cy="18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F694233-03D5-4BF4-9A59-FF29A7F0A0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04000" y="2520000"/>
              <a:ext cx="0" cy="18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15ED841-8774-44DB-8340-B396F9E814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3728" y="2700000"/>
              <a:ext cx="0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7101EFB5-F22D-4E0E-9852-E9FE334DF1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63888" y="2700000"/>
              <a:ext cx="0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E1E79A0-F62C-48BD-AC1D-3A4C34669A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80000" y="3060000"/>
              <a:ext cx="0" cy="10800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26F832F-A71E-4467-ACEF-A96B392F3D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80000" y="3420000"/>
              <a:ext cx="0" cy="28800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810EB79-462D-4057-9151-AB2B92F8CE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00" y="3420000"/>
              <a:ext cx="0" cy="28800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41" name="灯片编号占位符 140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8686800" cy="8297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*内核结构： 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微架构</a:t>
            </a:r>
            <a:r>
              <a:rPr lang="en-US" altLang="zh-CN" dirty="0" err="1">
                <a:latin typeface="+mn-lt"/>
                <a:ea typeface="+mn-ea"/>
              </a:rPr>
              <a:t>Yonah</a:t>
            </a:r>
            <a:r>
              <a:rPr lang="zh-CN" altLang="en-US" dirty="0">
                <a:latin typeface="+mn-lt"/>
                <a:ea typeface="+mn-ea"/>
              </a:rPr>
              <a:t>→</a:t>
            </a:r>
            <a:r>
              <a:rPr lang="en-US" altLang="zh-CN" u="sng" dirty="0">
                <a:solidFill>
                  <a:schemeClr val="accent2"/>
                </a:solidFill>
                <a:latin typeface="+mn-lt"/>
                <a:ea typeface="+mn-ea"/>
              </a:rPr>
              <a:t>Core</a:t>
            </a:r>
            <a:r>
              <a:rPr lang="zh-CN" altLang="en-US" dirty="0">
                <a:latin typeface="+mn-lt"/>
                <a:ea typeface="+mn-ea"/>
              </a:rPr>
              <a:t>→</a:t>
            </a:r>
            <a:r>
              <a:rPr lang="en-US" altLang="zh-CN" dirty="0" err="1">
                <a:latin typeface="+mn-lt"/>
                <a:ea typeface="+mn-ea"/>
              </a:rPr>
              <a:t>Penryn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 marL="0" indent="0" eaLnBrk="1" latinLnBrk="0" hangingPunct="1">
              <a:lnSpc>
                <a:spcPct val="10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4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路超标量流水，动态执行，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SSE4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指令</a:t>
            </a:r>
            <a:endParaRPr lang="en-US" altLang="zh-CN" sz="22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560" y="1196752"/>
            <a:ext cx="8209088" cy="4824536"/>
            <a:chOff x="611560" y="1400002"/>
            <a:chExt cx="8209088" cy="4824536"/>
          </a:xfrm>
        </p:grpSpPr>
        <p:sp>
          <p:nvSpPr>
            <p:cNvPr id="148" name="Rectangle 23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172648" y="3776266"/>
              <a:ext cx="648000" cy="2448000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52" name="Rectangle 14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560" y="3776266"/>
              <a:ext cx="7416000" cy="2448000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53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11560" y="1400002"/>
              <a:ext cx="6480000" cy="2376000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54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611560" y="1400002"/>
              <a:ext cx="648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5" name="Line 1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7092528" y="1400002"/>
              <a:ext cx="0" cy="23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6" name="Text Box 1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63688" y="1472010"/>
              <a:ext cx="136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ITLB(128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行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157" name="Text Box 1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32144" y="1472010"/>
              <a:ext cx="2736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L1 I-Cache(32KB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、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8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路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158" name="Text Box 1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60224" y="1940090"/>
              <a:ext cx="3096000" cy="252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预取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Buffer/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预译码</a:t>
              </a:r>
            </a:p>
          </p:txBody>
        </p:sp>
        <p:sp>
          <p:nvSpPr>
            <p:cNvPr id="159" name="Text Box 16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59792" y="2048106"/>
              <a:ext cx="1440000" cy="288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指令预取单元</a:t>
              </a:r>
            </a:p>
          </p:txBody>
        </p:sp>
        <p:sp>
          <p:nvSpPr>
            <p:cNvPr id="160" name="Text Box 17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08994" y="2407990"/>
              <a:ext cx="864000" cy="252000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译码器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1</a:t>
              </a:r>
            </a:p>
          </p:txBody>
        </p:sp>
        <p:sp>
          <p:nvSpPr>
            <p:cNvPr id="161" name="Text Box 18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92008" y="2479352"/>
              <a:ext cx="720000" cy="576000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uCode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ROM</a:t>
              </a:r>
            </a:p>
          </p:txBody>
        </p:sp>
        <p:sp>
          <p:nvSpPr>
            <p:cNvPr id="162" name="Text Box 1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060440" y="2876194"/>
              <a:ext cx="3096000" cy="252000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uop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Buffer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＞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7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行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163" name="Line 3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6011961" y="2192090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" name="Line 3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2699832" y="2120082"/>
              <a:ext cx="3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5" name="Line 3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123728" y="1724074"/>
              <a:ext cx="0" cy="3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6" name="Line 3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2412008" y="2552130"/>
              <a:ext cx="3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7" name="Line 3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3132088" y="2716263"/>
              <a:ext cx="144463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8" name="Text Box 3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278138" y="2661758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4uop</a:t>
              </a:r>
            </a:p>
          </p:txBody>
        </p:sp>
        <p:sp>
          <p:nvSpPr>
            <p:cNvPr id="169" name="Line 4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203525" y="2661758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0" name="Line 4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5000078" y="2716263"/>
              <a:ext cx="144463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1" name="Line 4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5074690" y="266175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2" name="Line 4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5938936" y="2716263"/>
              <a:ext cx="144463" cy="73025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3" name="Line 4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6011961" y="2661758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" name="Line 4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499421" y="1724098"/>
              <a:ext cx="0" cy="21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5" name="Line 4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412088" y="2984178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6" name="Line 74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H="1" flipV="1">
              <a:off x="5868144" y="1616026"/>
              <a:ext cx="100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7" name="Line 7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6876504" y="1616202"/>
              <a:ext cx="0" cy="158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8" name="Text Box 88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641823" y="2407989"/>
              <a:ext cx="864000" cy="252000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译码器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2</a:t>
              </a:r>
            </a:p>
          </p:txBody>
        </p:sp>
        <p:sp>
          <p:nvSpPr>
            <p:cNvPr id="179" name="Text Box 89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5579564" y="2407990"/>
              <a:ext cx="864000" cy="252000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译码器</a:t>
              </a:r>
              <a:r>
                <a:rPr lang="en-US" altLang="zh-CN" sz="1600" b="1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3</a:t>
              </a:r>
            </a:p>
          </p:txBody>
        </p:sp>
        <p:sp>
          <p:nvSpPr>
            <p:cNvPr id="180" name="Text Box 90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147715" y="2661758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>
                  <a:solidFill>
                    <a:schemeClr val="tx1"/>
                  </a:solidFill>
                  <a:latin typeface="宋体" panose="02010600030101010101" pitchFamily="2" charset="-122"/>
                </a:rPr>
                <a:t>1uop</a:t>
              </a:r>
            </a:p>
          </p:txBody>
        </p:sp>
        <p:sp>
          <p:nvSpPr>
            <p:cNvPr id="181" name="Text Box 91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084986" y="2661758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1uop</a:t>
              </a:r>
            </a:p>
          </p:txBody>
        </p:sp>
        <p:sp>
          <p:nvSpPr>
            <p:cNvPr id="182" name="Line 11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4427984" y="1757792"/>
              <a:ext cx="144463" cy="71437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3" name="Text Box 11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574034" y="1724098"/>
              <a:ext cx="648000" cy="216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160bit</a:t>
              </a:r>
            </a:p>
          </p:txBody>
        </p:sp>
        <p:sp>
          <p:nvSpPr>
            <p:cNvPr id="184" name="Line 130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4570785" y="3128194"/>
              <a:ext cx="0" cy="21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5" name="Text Box 131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770560" y="2407990"/>
              <a:ext cx="864000" cy="252000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译码器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0</a:t>
              </a:r>
            </a:p>
          </p:txBody>
        </p:sp>
        <p:sp>
          <p:nvSpPr>
            <p:cNvPr id="186" name="Line 13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V="1">
              <a:off x="4138736" y="2714676"/>
              <a:ext cx="144463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7" name="Line 134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H="1">
              <a:off x="4211761" y="2660170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8" name="Text Box 135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284786" y="2660170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1uop</a:t>
              </a:r>
            </a:p>
          </p:txBody>
        </p:sp>
        <p:sp>
          <p:nvSpPr>
            <p:cNvPr id="189" name="Line 148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611560" y="6224538"/>
              <a:ext cx="741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0" name="Line 149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8028632" y="3776266"/>
              <a:ext cx="0" cy="244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1" name="Line 150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7092528" y="3776266"/>
              <a:ext cx="93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2" name="Text Box 151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924320" y="3344218"/>
              <a:ext cx="1296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RAT/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分配器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93" name="Text Box 152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130923" y="3812298"/>
              <a:ext cx="2448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再定序缓冲器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ROB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(96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项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194" name="Text Box 153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0592" y="4316230"/>
              <a:ext cx="6192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保留站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RS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(32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行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195" name="Text Box 154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634160" y="5900530"/>
              <a:ext cx="1368425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DTLB(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256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行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196" name="Text Box 155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5004584" y="5900530"/>
              <a:ext cx="2592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L1 D-Cache(32KB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、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8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路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197" name="Text Box 156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5867773" y="5467837"/>
              <a:ext cx="187325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MOB</a:t>
              </a:r>
            </a:p>
          </p:txBody>
        </p:sp>
        <p:sp>
          <p:nvSpPr>
            <p:cNvPr id="198" name="Text Box 157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5868392" y="4927756"/>
              <a:ext cx="576263" cy="39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Addr</a:t>
              </a:r>
            </a:p>
          </p:txBody>
        </p:sp>
        <p:sp>
          <p:nvSpPr>
            <p:cNvPr id="199" name="Text Box 158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755824" y="4928450"/>
              <a:ext cx="504825" cy="46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64b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</p:txBody>
        </p:sp>
        <p:sp>
          <p:nvSpPr>
            <p:cNvPr id="200" name="Text Box 159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332285" y="4928450"/>
              <a:ext cx="503238" cy="46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rgbClr val="FF3399"/>
                  </a:solidFill>
                  <a:latin typeface="宋体" panose="02010600030101010101" pitchFamily="2" charset="-122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FADD</a:t>
              </a:r>
            </a:p>
          </p:txBody>
        </p:sp>
        <p:sp>
          <p:nvSpPr>
            <p:cNvPr id="201" name="Text Box 160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906960" y="4928450"/>
              <a:ext cx="504825" cy="46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SSE</a:t>
              </a:r>
            </a:p>
          </p:txBody>
        </p:sp>
        <p:sp>
          <p:nvSpPr>
            <p:cNvPr id="202" name="Line 161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 flipH="1">
              <a:off x="1619623" y="4569998"/>
              <a:ext cx="0" cy="36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3" name="Line 162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1044948" y="4785327"/>
              <a:ext cx="1588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" name="Line 163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2195885" y="4785327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" name="Line 164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1044948" y="4783740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6" name="Text Box 165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6156224" y="3814396"/>
              <a:ext cx="648000" cy="252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RRF</a:t>
              </a:r>
            </a:p>
          </p:txBody>
        </p:sp>
        <p:sp>
          <p:nvSpPr>
            <p:cNvPr id="207" name="Line 16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flipV="1">
              <a:off x="5795862" y="3956298"/>
              <a:ext cx="108000" cy="7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8" name="Line 16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 flipV="1">
              <a:off x="5579962" y="3992290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9" name="Line 168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flipH="1">
              <a:off x="7453461" y="5324466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0" name="Line 169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 flipH="1">
              <a:off x="6804398" y="5324466"/>
              <a:ext cx="0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1" name="Line 170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 flipH="1">
              <a:off x="6155730" y="5324466"/>
              <a:ext cx="0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2" name="Line 171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 flipH="1">
              <a:off x="7454080" y="5684506"/>
              <a:ext cx="0" cy="2160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3" name="Line 172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 flipH="1">
              <a:off x="6516464" y="5684506"/>
              <a:ext cx="0" cy="216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4" name="Line 173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 flipV="1">
              <a:off x="7381055" y="5751700"/>
              <a:ext cx="143521" cy="73025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" name="Line 174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684585" y="5540118"/>
              <a:ext cx="50387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6" name="Line 175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 flipH="1">
              <a:off x="1043360" y="5395656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7" name="Line 176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flipH="1" flipV="1">
              <a:off x="5148635" y="5540490"/>
              <a:ext cx="0" cy="3600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8" name="Line 177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5075610" y="5718894"/>
              <a:ext cx="144463" cy="71437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9" name="Line 178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 flipH="1">
              <a:off x="684585" y="3992290"/>
              <a:ext cx="0" cy="15480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0" name="Line 179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 flipV="1">
              <a:off x="682998" y="3992290"/>
              <a:ext cx="24479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1" name="Line 180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 flipV="1">
              <a:off x="7884616" y="3560242"/>
              <a:ext cx="0" cy="244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2" name="Line 181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 flipH="1">
              <a:off x="7596583" y="6008514"/>
              <a:ext cx="28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3" name="Line 182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>
              <a:off x="7812608" y="4064298"/>
              <a:ext cx="144463" cy="71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4" name="Text Box 183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203948" y="4928450"/>
              <a:ext cx="504825" cy="46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FMUL</a:t>
              </a:r>
            </a:p>
          </p:txBody>
        </p:sp>
        <p:sp>
          <p:nvSpPr>
            <p:cNvPr id="225" name="Text Box 184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1043856" y="4568534"/>
              <a:ext cx="576263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Port0</a:t>
              </a:r>
            </a:p>
          </p:txBody>
        </p:sp>
        <p:sp>
          <p:nvSpPr>
            <p:cNvPr id="226" name="Line 185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 flipH="1">
              <a:off x="5075610" y="4568434"/>
              <a:ext cx="0" cy="21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7" name="Line 18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5437560" y="4785327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8" name="Line 18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 flipV="1">
              <a:off x="4716835" y="4783740"/>
              <a:ext cx="7207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9" name="Line 189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 flipH="1">
              <a:off x="1619623" y="5395656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0" name="Line 19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 flipH="1">
              <a:off x="2195885" y="5395656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1" name="Line 191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 flipH="1">
              <a:off x="2843585" y="5395656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2" name="Line 192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 flipH="1">
              <a:off x="4716835" y="5395656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3" name="Line 193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 flipH="1">
              <a:off x="5580435" y="5395656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4" name="Text Box 194"/>
            <p:cNvSpPr txBox="1"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4642223" y="3132088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4uop</a:t>
              </a:r>
            </a:p>
          </p:txBody>
        </p:sp>
        <p:sp>
          <p:nvSpPr>
            <p:cNvPr id="235" name="Line 195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 flipV="1">
              <a:off x="4499348" y="3626460"/>
              <a:ext cx="144463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" name="Line 196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 flipH="1">
              <a:off x="4570785" y="359637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7" name="Text Box 197"/>
            <p:cNvSpPr txBox="1"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4642223" y="3594274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4uop</a:t>
              </a:r>
            </a:p>
          </p:txBody>
        </p:sp>
        <p:sp>
          <p:nvSpPr>
            <p:cNvPr id="238" name="Line 198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 flipV="1">
              <a:off x="4499348" y="4129811"/>
              <a:ext cx="144463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9" name="Line 199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 flipH="1">
              <a:off x="4570785" y="4064298"/>
              <a:ext cx="0" cy="25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0" name="Text Box 200"/>
            <p:cNvSpPr txBox="1"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4642223" y="4102398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4uop</a:t>
              </a:r>
            </a:p>
          </p:txBody>
        </p:sp>
        <p:sp>
          <p:nvSpPr>
            <p:cNvPr id="241" name="Text Box 201"/>
            <p:cNvSpPr txBox="1"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5651400" y="3776390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4uop</a:t>
              </a:r>
            </a:p>
          </p:txBody>
        </p:sp>
        <p:sp>
          <p:nvSpPr>
            <p:cNvPr id="242" name="Text Box 202"/>
            <p:cNvSpPr txBox="1"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4500240" y="4568534"/>
              <a:ext cx="576263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Port2</a:t>
              </a:r>
            </a:p>
          </p:txBody>
        </p:sp>
        <p:sp>
          <p:nvSpPr>
            <p:cNvPr id="243" name="Text Box 203"/>
            <p:cNvSpPr txBox="1"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5220073" y="4928450"/>
              <a:ext cx="504825" cy="46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SSE</a:t>
              </a:r>
            </a:p>
          </p:txBody>
        </p:sp>
        <p:sp>
          <p:nvSpPr>
            <p:cNvPr id="244" name="Text Box 204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6517060" y="4927756"/>
              <a:ext cx="576263" cy="39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Store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Addr</a:t>
              </a:r>
              <a:endPara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5" name="Text Box 205"/>
            <p:cNvSpPr txBox="1"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7164536" y="4927756"/>
              <a:ext cx="576263" cy="39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Store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Data</a:t>
              </a:r>
            </a:p>
          </p:txBody>
        </p:sp>
        <p:sp>
          <p:nvSpPr>
            <p:cNvPr id="246" name="Text Box 206"/>
            <p:cNvSpPr txBox="1"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5580360" y="4568410"/>
              <a:ext cx="576000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Port3</a:t>
              </a:r>
            </a:p>
          </p:txBody>
        </p:sp>
        <p:sp>
          <p:nvSpPr>
            <p:cNvPr id="247" name="Text Box 207"/>
            <p:cNvSpPr txBox="1"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6228432" y="4568410"/>
              <a:ext cx="576000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Port4</a:t>
              </a:r>
            </a:p>
          </p:txBody>
        </p:sp>
        <p:sp>
          <p:nvSpPr>
            <p:cNvPr id="248" name="Text Box 208"/>
            <p:cNvSpPr txBox="1"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6876504" y="4568410"/>
              <a:ext cx="576000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Port5</a:t>
              </a:r>
            </a:p>
          </p:txBody>
        </p:sp>
        <p:sp>
          <p:nvSpPr>
            <p:cNvPr id="249" name="Line 209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 flipH="1">
              <a:off x="7453461" y="4568410"/>
              <a:ext cx="0" cy="36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0" name="Line 210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 flipH="1">
              <a:off x="6804496" y="4568410"/>
              <a:ext cx="0" cy="36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1" name="Line 211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 flipH="1">
              <a:off x="6156424" y="4568410"/>
              <a:ext cx="0" cy="36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2" name="Text Box 212"/>
            <p:cNvSpPr txBox="1"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6804560" y="5684506"/>
              <a:ext cx="576000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128bit</a:t>
              </a:r>
            </a:p>
          </p:txBody>
        </p:sp>
        <p:sp>
          <p:nvSpPr>
            <p:cNvPr id="253" name="Text Box 213"/>
            <p:cNvSpPr txBox="1"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5221660" y="5612498"/>
              <a:ext cx="576000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128bit</a:t>
              </a:r>
            </a:p>
          </p:txBody>
        </p:sp>
        <p:sp>
          <p:nvSpPr>
            <p:cNvPr id="254" name="Line 214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 flipH="1">
              <a:off x="6876504" y="3200202"/>
              <a:ext cx="4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5" name="Text Box 215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7164608" y="3992290"/>
              <a:ext cx="648000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256bit</a:t>
              </a:r>
            </a:p>
          </p:txBody>
        </p:sp>
        <p:sp>
          <p:nvSpPr>
            <p:cNvPr id="256" name="Line 216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 flipV="1">
              <a:off x="4499348" y="3196013"/>
              <a:ext cx="144463" cy="73025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7" name="Text Box 217"/>
            <p:cNvSpPr txBox="1"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4427910" y="4928450"/>
              <a:ext cx="720725" cy="46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64b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ALU/Br</a:t>
              </a:r>
            </a:p>
          </p:txBody>
        </p:sp>
        <p:sp>
          <p:nvSpPr>
            <p:cNvPr id="258" name="Text Box 218"/>
            <p:cNvSpPr txBox="1"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2556248" y="4928450"/>
              <a:ext cx="576263" cy="46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ALU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宋体" panose="02010600030101010101" pitchFamily="2" charset="-122"/>
                </a:rPr>
                <a:t>Shift</a:t>
              </a:r>
            </a:p>
          </p:txBody>
        </p:sp>
        <p:sp>
          <p:nvSpPr>
            <p:cNvPr id="259" name="Text Box 219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780210" y="4928450"/>
              <a:ext cx="504825" cy="46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128b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SSE</a:t>
              </a:r>
            </a:p>
          </p:txBody>
        </p:sp>
        <p:sp>
          <p:nvSpPr>
            <p:cNvPr id="260" name="Line 220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 flipH="1">
              <a:off x="3419848" y="4569998"/>
              <a:ext cx="0" cy="36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1" name="Line 221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2845173" y="4785327"/>
              <a:ext cx="1588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2" name="Line 222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3996110" y="4785327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3" name="Line 223"/>
            <p:cNvSpPr>
              <a:spLocks noChangeShapeType="1"/>
            </p:cNvSpPr>
            <p:nvPr>
              <p:custDataLst>
                <p:tags r:id="rId113"/>
              </p:custDataLst>
            </p:nvPr>
          </p:nvSpPr>
          <p:spPr bwMode="auto">
            <a:xfrm>
              <a:off x="2845173" y="4783740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4" name="Text Box 224"/>
            <p:cNvSpPr txBox="1"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2844056" y="4568410"/>
              <a:ext cx="576263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Port1</a:t>
              </a:r>
            </a:p>
          </p:txBody>
        </p:sp>
        <p:sp>
          <p:nvSpPr>
            <p:cNvPr id="265" name="Line 225"/>
            <p:cNvSpPr>
              <a:spLocks noChangeShapeType="1"/>
            </p:cNvSpPr>
            <p:nvPr>
              <p:custDataLst>
                <p:tags r:id="rId115"/>
              </p:custDataLst>
            </p:nvPr>
          </p:nvSpPr>
          <p:spPr bwMode="auto">
            <a:xfrm flipH="1">
              <a:off x="3419848" y="5395656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" name="Line 226"/>
            <p:cNvSpPr>
              <a:spLocks noChangeShapeType="1"/>
            </p:cNvSpPr>
            <p:nvPr>
              <p:custDataLst>
                <p:tags r:id="rId116"/>
              </p:custDataLst>
            </p:nvPr>
          </p:nvSpPr>
          <p:spPr bwMode="auto">
            <a:xfrm flipH="1">
              <a:off x="4067548" y="5395656"/>
              <a:ext cx="0" cy="14446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7" name="Line 228"/>
            <p:cNvSpPr>
              <a:spLocks noChangeShapeType="1"/>
            </p:cNvSpPr>
            <p:nvPr>
              <p:custDataLst>
                <p:tags r:id="rId117"/>
              </p:custDataLst>
            </p:nvPr>
          </p:nvSpPr>
          <p:spPr bwMode="auto">
            <a:xfrm>
              <a:off x="8172648" y="3776266"/>
              <a:ext cx="64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8" name="Line 229"/>
            <p:cNvSpPr>
              <a:spLocks noChangeShapeType="1"/>
            </p:cNvSpPr>
            <p:nvPr>
              <p:custDataLst>
                <p:tags r:id="rId118"/>
              </p:custDataLst>
            </p:nvPr>
          </p:nvSpPr>
          <p:spPr bwMode="auto">
            <a:xfrm>
              <a:off x="8820472" y="1400002"/>
              <a:ext cx="0" cy="23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9" name="Line 233"/>
            <p:cNvSpPr>
              <a:spLocks noChangeShapeType="1"/>
            </p:cNvSpPr>
            <p:nvPr>
              <p:custDataLst>
                <p:tags r:id="rId119"/>
              </p:custDataLst>
            </p:nvPr>
          </p:nvSpPr>
          <p:spPr bwMode="auto">
            <a:xfrm flipV="1">
              <a:off x="8316664" y="3560242"/>
              <a:ext cx="0" cy="244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0" name="Line 236"/>
            <p:cNvSpPr>
              <a:spLocks noChangeShapeType="1"/>
            </p:cNvSpPr>
            <p:nvPr>
              <p:custDataLst>
                <p:tags r:id="rId120"/>
              </p:custDataLst>
            </p:nvPr>
          </p:nvSpPr>
          <p:spPr bwMode="auto">
            <a:xfrm flipH="1">
              <a:off x="8604696" y="3200202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1" name="Line 237"/>
            <p:cNvSpPr>
              <a:spLocks noChangeShapeType="1"/>
            </p:cNvSpPr>
            <p:nvPr>
              <p:custDataLst>
                <p:tags r:id="rId121"/>
              </p:custDataLst>
            </p:nvPr>
          </p:nvSpPr>
          <p:spPr bwMode="auto">
            <a:xfrm>
              <a:off x="8172648" y="6224538"/>
              <a:ext cx="64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2" name="Line 238"/>
            <p:cNvSpPr>
              <a:spLocks noChangeShapeType="1"/>
            </p:cNvSpPr>
            <p:nvPr>
              <p:custDataLst>
                <p:tags r:id="rId122"/>
              </p:custDataLst>
            </p:nvPr>
          </p:nvSpPr>
          <p:spPr bwMode="auto">
            <a:xfrm>
              <a:off x="8316664" y="6008514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3" name="Text Box 241"/>
            <p:cNvSpPr txBox="1"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7308552" y="2768154"/>
              <a:ext cx="1296000" cy="79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共享的</a:t>
              </a:r>
              <a:endPara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L2 Cache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4MB</a:t>
              </a:r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、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16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路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)</a:t>
              </a:r>
            </a:p>
          </p:txBody>
        </p:sp>
        <p:sp>
          <p:nvSpPr>
            <p:cNvPr id="274" name="Text Box 242"/>
            <p:cNvSpPr txBox="1"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7453150" y="2192090"/>
              <a:ext cx="100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BIU</a:t>
              </a:r>
            </a:p>
          </p:txBody>
        </p:sp>
        <p:sp>
          <p:nvSpPr>
            <p:cNvPr id="275" name="Text Box 243"/>
            <p:cNvSpPr txBox="1"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7308552" y="1472010"/>
              <a:ext cx="1296000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MEM</a:t>
              </a:r>
            </a:p>
          </p:txBody>
        </p:sp>
        <p:sp>
          <p:nvSpPr>
            <p:cNvPr id="276" name="Line 244"/>
            <p:cNvSpPr>
              <a:spLocks noChangeShapeType="1"/>
            </p:cNvSpPr>
            <p:nvPr>
              <p:custDataLst>
                <p:tags r:id="rId126"/>
              </p:custDataLst>
            </p:nvPr>
          </p:nvSpPr>
          <p:spPr bwMode="auto">
            <a:xfrm flipH="1">
              <a:off x="7957094" y="1906340"/>
              <a:ext cx="15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7" name="Line 245"/>
            <p:cNvSpPr>
              <a:spLocks noChangeShapeType="1"/>
            </p:cNvSpPr>
            <p:nvPr>
              <p:custDataLst>
                <p:tags r:id="rId127"/>
              </p:custDataLst>
            </p:nvPr>
          </p:nvSpPr>
          <p:spPr bwMode="auto">
            <a:xfrm flipH="1">
              <a:off x="7957094" y="2480122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8" name="Line 249"/>
            <p:cNvSpPr>
              <a:spLocks noChangeShapeType="1"/>
            </p:cNvSpPr>
            <p:nvPr>
              <p:custDataLst>
                <p:tags r:id="rId128"/>
              </p:custDataLst>
            </p:nvPr>
          </p:nvSpPr>
          <p:spPr bwMode="auto">
            <a:xfrm flipV="1">
              <a:off x="2700176" y="2264098"/>
              <a:ext cx="33120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9" name="Oval 255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3171775" y="2230190"/>
              <a:ext cx="73025" cy="71437"/>
            </a:xfrm>
            <a:prstGeom prst="ellipse">
              <a:avLst/>
            </a:prstGeom>
            <a:solidFill>
              <a:srgbClr val="CC3300"/>
            </a:solidFill>
            <a:ln w="190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280" name="Oval 256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4173661" y="2230190"/>
              <a:ext cx="73025" cy="71437"/>
            </a:xfrm>
            <a:prstGeom prst="ellipse">
              <a:avLst/>
            </a:prstGeom>
            <a:solidFill>
              <a:srgbClr val="CC3300"/>
            </a:solidFill>
            <a:ln w="190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281" name="Oval 257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5036590" y="2225427"/>
              <a:ext cx="73025" cy="71437"/>
            </a:xfrm>
            <a:prstGeom prst="ellipse">
              <a:avLst/>
            </a:prstGeom>
            <a:solidFill>
              <a:srgbClr val="CC3300"/>
            </a:solidFill>
            <a:ln w="1905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282" name="Line 258"/>
            <p:cNvSpPr>
              <a:spLocks noChangeShapeType="1"/>
            </p:cNvSpPr>
            <p:nvPr>
              <p:custDataLst>
                <p:tags r:id="rId132"/>
              </p:custDataLst>
            </p:nvPr>
          </p:nvSpPr>
          <p:spPr bwMode="auto">
            <a:xfrm>
              <a:off x="4211761" y="219209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3" name="Line 259"/>
            <p:cNvSpPr>
              <a:spLocks noChangeShapeType="1"/>
            </p:cNvSpPr>
            <p:nvPr>
              <p:custDataLst>
                <p:tags r:id="rId133"/>
              </p:custDataLst>
            </p:nvPr>
          </p:nvSpPr>
          <p:spPr bwMode="auto">
            <a:xfrm flipH="1">
              <a:off x="5074690" y="2192090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4" name="Line 260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 flipH="1">
              <a:off x="3205113" y="2192090"/>
              <a:ext cx="1588" cy="214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5" name="Line 227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>
              <a:off x="8172648" y="3776266"/>
              <a:ext cx="0" cy="244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" name="Line 187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>
              <a:off x="4716264" y="4784434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7" name="Line 6"/>
            <p:cNvSpPr>
              <a:spLocks noChangeShapeType="1"/>
            </p:cNvSpPr>
            <p:nvPr>
              <p:custDataLst>
                <p:tags r:id="rId137"/>
              </p:custDataLst>
            </p:nvPr>
          </p:nvSpPr>
          <p:spPr bwMode="auto">
            <a:xfrm>
              <a:off x="611808" y="1400002"/>
              <a:ext cx="0" cy="482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Dot"/>
              <a:rou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6" name="Text Box 197"/>
            <p:cNvSpPr txBox="1"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683568" y="5877304"/>
              <a:ext cx="863923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CPU</a:t>
              </a:r>
              <a:r>
                <a:rPr lang="zh-CN" altLang="en-US" sz="1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核心</a:t>
              </a:r>
              <a:endPara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49" name="Text Box 8">
            <a:extLst>
              <a:ext uri="{FF2B5EF4-FFF2-40B4-BE49-F238E27FC236}">
                <a16:creationId xmlns:a16="http://schemas.microsoft.com/office/drawing/2014/main" id="{0584AB53-EA1A-4554-B53C-F6782061C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134" y="6107658"/>
            <a:ext cx="8208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lnSpc>
                <a:spcPct val="9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回顾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1800" b="1" dirty="0">
                <a:latin typeface="+mn-ea"/>
                <a:ea typeface="+mn-ea"/>
              </a:rPr>
              <a:t>处理访存冲突、</a:t>
            </a:r>
            <a:r>
              <a:rPr lang="zh-CN" altLang="en-US" b="1" dirty="0">
                <a:latin typeface="+mn-ea"/>
                <a:ea typeface="+mn-ea"/>
              </a:rPr>
              <a:t>动态执行、超标量、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写操作流水化的技术、融合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401889"/>
            <a:ext cx="4141695" cy="4450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高级智能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Cache—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   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面向多</a:t>
            </a:r>
            <a:r>
              <a:rPr lang="en-US" altLang="zh-CN" sz="1600" b="1" dirty="0">
                <a:latin typeface="+mn-ea"/>
                <a:ea typeface="+mn-ea"/>
              </a:rPr>
              <a:t>P)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智能内存访问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+mn-ea"/>
                <a:ea typeface="+mn-ea"/>
              </a:rPr>
              <a:t>        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面向单</a:t>
            </a:r>
            <a:r>
              <a:rPr lang="en-US" altLang="zh-CN" sz="1600" b="1" dirty="0">
                <a:latin typeface="+mn-ea"/>
                <a:ea typeface="+mn-ea"/>
              </a:rPr>
              <a:t>P)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宽位动态执行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   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面向单</a:t>
            </a:r>
            <a:r>
              <a:rPr lang="en-US" altLang="zh-CN" sz="1600" b="1" dirty="0">
                <a:latin typeface="+mn-ea"/>
                <a:ea typeface="+mn-ea"/>
              </a:rPr>
              <a:t>P)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高级数字媒体增强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   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面向单</a:t>
            </a:r>
            <a:r>
              <a:rPr lang="en-US" altLang="zh-CN" sz="1600" b="1" dirty="0">
                <a:latin typeface="+mn-ea"/>
                <a:ea typeface="+mn-ea"/>
              </a:rPr>
              <a:t>P)</a:t>
            </a: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智能功率能力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   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面向单</a:t>
            </a:r>
            <a:r>
              <a:rPr lang="en-US" altLang="zh-CN" sz="1600" b="1" dirty="0">
                <a:latin typeface="+mn-ea"/>
                <a:ea typeface="+mn-ea"/>
              </a:rPr>
              <a:t>P)</a:t>
            </a:r>
            <a:endParaRPr lang="zh-CN" altLang="en-US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71800" y="427355"/>
            <a:ext cx="6264696" cy="45997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各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Core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</a:rPr>
              <a:t>共享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L2 Cache     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b="1" spc="-100" dirty="0">
                <a:latin typeface="+mn-ea"/>
                <a:ea typeface="+mn-ea"/>
                <a:sym typeface="+mn-ea"/>
              </a:rPr>
              <a:t>←总线</a:t>
            </a:r>
            <a:r>
              <a:rPr lang="en-US" altLang="zh-CN" b="1" spc="-100" dirty="0">
                <a:latin typeface="+mn-ea"/>
                <a:ea typeface="+mn-ea"/>
                <a:sym typeface="+mn-ea"/>
              </a:rPr>
              <a:t>(</a:t>
            </a:r>
            <a:r>
              <a:rPr lang="zh-CN" altLang="en-US" b="1" spc="-100" dirty="0">
                <a:latin typeface="+mn-ea"/>
                <a:ea typeface="+mn-ea"/>
                <a:sym typeface="+mn-ea"/>
              </a:rPr>
              <a:t>如何提高带宽</a:t>
            </a:r>
            <a:r>
              <a:rPr lang="en-US" altLang="zh-CN" b="1" spc="-100" dirty="0">
                <a:latin typeface="+mn-ea"/>
                <a:ea typeface="+mn-ea"/>
                <a:sym typeface="+mn-ea"/>
              </a:rPr>
              <a:t>?)</a:t>
            </a:r>
            <a:endParaRPr kumimoji="1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└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zh-CN" altLang="en-US" b="1" baseline="-18000" dirty="0">
                <a:solidFill>
                  <a:schemeClr val="tx1"/>
                </a:solidFill>
                <a:latin typeface="+mn-ea"/>
                <a:ea typeface="+mn-ea"/>
              </a:rPr>
              <a:t>通信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en-US" altLang="zh-CN" b="1" baseline="-18000" dirty="0">
                <a:solidFill>
                  <a:schemeClr val="tx1"/>
                </a:solidFill>
                <a:latin typeface="+mn-ea"/>
                <a:ea typeface="+mn-ea"/>
              </a:rPr>
              <a:t>L2$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en-US" altLang="zh-CN" b="1" baseline="-18000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</a:p>
          <a:p>
            <a:pPr>
              <a:lnSpc>
                <a:spcPct val="125000"/>
              </a:lnSpc>
            </a:pPr>
            <a:r>
              <a:rPr lang="en-US" altLang="zh-CN" sz="2200" b="1" spc="-100" dirty="0">
                <a:solidFill>
                  <a:schemeClr val="tx1"/>
                </a:solidFill>
                <a:latin typeface="+mn-ea"/>
                <a:ea typeface="+mn-ea"/>
              </a:rPr>
              <a:t>Cache</a:t>
            </a:r>
            <a:r>
              <a:rPr lang="zh-CN" altLang="en-US" sz="2200" b="1" spc="-100" dirty="0">
                <a:latin typeface="+mn-ea"/>
                <a:ea typeface="+mn-ea"/>
                <a:sym typeface="+mn-ea"/>
              </a:rPr>
              <a:t>设置</a:t>
            </a:r>
            <a:r>
              <a:rPr lang="zh-CN" altLang="en-US" sz="2200" b="1" u="sng" spc="-100" dirty="0">
                <a:solidFill>
                  <a:schemeClr val="tx1"/>
                </a:solidFill>
                <a:latin typeface="+mn-ea"/>
                <a:ea typeface="+mn-ea"/>
              </a:rPr>
              <a:t>预取器</a:t>
            </a:r>
            <a:r>
              <a:rPr lang="en-US" altLang="zh-CN" b="1" spc="-100" dirty="0">
                <a:solidFill>
                  <a:schemeClr val="tx1"/>
                </a:solidFill>
                <a:latin typeface="+mn-ea"/>
                <a:ea typeface="+mn-ea"/>
              </a:rPr>
              <a:t>(3*2</a:t>
            </a:r>
            <a:r>
              <a:rPr lang="zh-CN" altLang="en-US" b="1" spc="-100" dirty="0">
                <a:solidFill>
                  <a:schemeClr val="tx1"/>
                </a:solidFill>
                <a:latin typeface="+mn-ea"/>
                <a:ea typeface="+mn-ea"/>
              </a:rPr>
              <a:t>个</a:t>
            </a:r>
            <a:r>
              <a:rPr lang="en-US" altLang="zh-CN" b="1" spc="-100" dirty="0">
                <a:solidFill>
                  <a:schemeClr val="tx1"/>
                </a:solidFill>
                <a:latin typeface="+mn-ea"/>
                <a:ea typeface="+mn-ea"/>
              </a:rPr>
              <a:t>+1*2</a:t>
            </a:r>
            <a:r>
              <a:rPr lang="zh-CN" altLang="en-US" b="1" spc="-100" dirty="0">
                <a:solidFill>
                  <a:schemeClr val="tx1"/>
                </a:solidFill>
                <a:latin typeface="+mn-ea"/>
                <a:ea typeface="+mn-ea"/>
              </a:rPr>
              <a:t>个</a:t>
            </a:r>
            <a:r>
              <a:rPr lang="en-US" altLang="zh-CN" b="1" spc="-1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spc="-1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200" b="1" spc="-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spc="-100" dirty="0">
                <a:solidFill>
                  <a:schemeClr val="tx1"/>
                </a:solidFill>
                <a:latin typeface="+mn-ea"/>
                <a:ea typeface="+mn-ea"/>
              </a:rPr>
              <a:t>←降低</a:t>
            </a:r>
            <a:r>
              <a:rPr lang="en-US" altLang="zh-CN" b="1" spc="-1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</a:p>
          <a:p>
            <a:pPr>
              <a:lnSpc>
                <a:spcPct val="125000"/>
              </a:lnSpc>
            </a:pPr>
            <a:r>
              <a:rPr lang="zh-CN" altLang="en-US" sz="2200" b="1" spc="-100" dirty="0">
                <a:solidFill>
                  <a:schemeClr val="tx1"/>
                </a:solidFill>
                <a:latin typeface="+mn-ea"/>
                <a:ea typeface="+mn-ea"/>
              </a:rPr>
              <a:t>采用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+mn-ea"/>
                <a:ea typeface="+mn-ea"/>
              </a:rPr>
              <a:t>内存消岐</a:t>
            </a:r>
            <a:r>
              <a:rPr lang="zh-CN" altLang="en-US" sz="2200" b="1" spc="-100" dirty="0">
                <a:solidFill>
                  <a:schemeClr val="tx1"/>
                </a:solidFill>
                <a:latin typeface="+mn-ea"/>
                <a:ea typeface="+mn-ea"/>
              </a:rPr>
              <a:t>技术       </a:t>
            </a:r>
            <a:r>
              <a:rPr lang="en-US" altLang="zh-CN" sz="2200" b="1" spc="-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b="1" spc="-1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b="1" spc="-100" dirty="0">
                <a:solidFill>
                  <a:schemeClr val="tx1"/>
                </a:solidFill>
                <a:latin typeface="+mn-ea"/>
                <a:ea typeface="+mn-ea"/>
              </a:rPr>
              <a:t>  ←减少访存串行化</a:t>
            </a:r>
            <a:endParaRPr lang="en-US" altLang="zh-CN" b="1" spc="-1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135630" indent="-313563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└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改进</a:t>
            </a:r>
            <a:r>
              <a:rPr lang="en-US" altLang="zh-CN" sz="1800" b="1" dirty="0">
                <a:solidFill>
                  <a:srgbClr val="0070C0"/>
                </a:solidFill>
                <a:latin typeface="+mn-ea"/>
                <a:ea typeface="+mn-ea"/>
              </a:rPr>
              <a:t>MEM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  <a:ea typeface="+mn-ea"/>
              </a:rPr>
              <a:t>连贯性模型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，如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W-R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可提前 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稍后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3135630" indent="-3135630"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路超标量，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宏指令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融合＋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微指令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融合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135630" indent="-3135630">
              <a:lnSpc>
                <a:spcPct val="105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(Core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为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路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    (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增加指令功能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&amp;OPD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个数，</a:t>
            </a:r>
            <a:r>
              <a:rPr lang="en-US" altLang="zh-CN" b="1" dirty="0">
                <a:highlight>
                  <a:srgbClr val="FFFFCC"/>
                </a:highlight>
                <a:latin typeface="+mn-ea"/>
                <a:ea typeface="+mn-ea"/>
              </a:rPr>
              <a:t>CO</a:t>
            </a:r>
            <a:r>
              <a:rPr lang="zh-CN" altLang="en-US" b="1" dirty="0">
                <a:highlight>
                  <a:srgbClr val="FFFFCC"/>
                </a:highlight>
                <a:latin typeface="+mn-ea"/>
                <a:ea typeface="+mn-ea"/>
              </a:rPr>
              <a:t>层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3135630" indent="-3135630">
              <a:lnSpc>
                <a:spcPct val="105000"/>
              </a:lnSpc>
            </a:pPr>
            <a:r>
              <a:rPr lang="en-US" altLang="zh-CN" b="1" dirty="0">
                <a:latin typeface="+mn-ea"/>
                <a:ea typeface="+mn-ea"/>
              </a:rPr>
              <a:t>                 </a:t>
            </a:r>
            <a:r>
              <a:rPr lang="en-US" altLang="zh-CN" dirty="0">
                <a:latin typeface="+mn-ea"/>
              </a:rPr>
              <a:t>└→</a:t>
            </a:r>
            <a:r>
              <a:rPr lang="en-US" altLang="zh-CN" b="1" dirty="0">
                <a:latin typeface="+mn-ea"/>
                <a:ea typeface="+mn-ea"/>
              </a:rPr>
              <a:t>Core i7</a:t>
            </a:r>
            <a:r>
              <a:rPr lang="zh-CN" altLang="en-US" b="1" dirty="0">
                <a:latin typeface="+mn-ea"/>
                <a:ea typeface="+mn-ea"/>
              </a:rPr>
              <a:t>改为</a:t>
            </a:r>
            <a:r>
              <a:rPr lang="en-US" altLang="zh-CN" b="1" dirty="0">
                <a:latin typeface="+mn-ea"/>
                <a:ea typeface="+mn-ea"/>
              </a:rPr>
              <a:t>AVX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en-US" altLang="zh-CN" b="1" dirty="0">
                <a:highlight>
                  <a:srgbClr val="FFFFCC"/>
                </a:highlight>
                <a:latin typeface="+mn-ea"/>
                <a:ea typeface="+mn-ea"/>
              </a:rPr>
              <a:t>ISA</a:t>
            </a:r>
            <a:r>
              <a:rPr lang="zh-CN" altLang="en-US" b="1" dirty="0">
                <a:highlight>
                  <a:srgbClr val="FFFFCC"/>
                </a:highlight>
                <a:latin typeface="+mn-ea"/>
                <a:ea typeface="+mn-ea"/>
              </a:rPr>
              <a:t>层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3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个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128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位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SSE</a:t>
            </a:r>
            <a:r>
              <a:rPr lang="zh-CN" altLang="en-US" sz="2200" b="1" spc="-1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spc="-1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200" b="1" spc="-1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zh-CN" altLang="en-US" b="1" spc="-100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提高并行度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吞吐率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     (Core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为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个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位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能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</a:rPr>
              <a:t>独立控制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各核的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电压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及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时钟频率</a:t>
            </a:r>
            <a:endParaRPr lang="en-US" altLang="zh-CN" sz="2200" b="1" u="sng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dirty="0">
                <a:latin typeface="+mn-ea"/>
                <a:ea typeface="+mn-ea"/>
              </a:rPr>
              <a:t>│</a:t>
            </a:r>
            <a:r>
              <a:rPr lang="en-US" altLang="zh-CN" b="1" dirty="0">
                <a:latin typeface="+mn-ea"/>
                <a:ea typeface="+mn-ea"/>
              </a:rPr>
              <a:t>           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绿色能耗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  (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睿频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+mn-ea"/>
              </a:rPr>
              <a:t>      </a:t>
            </a:r>
            <a:r>
              <a:rPr lang="en-US" altLang="zh-CN" dirty="0">
                <a:latin typeface="+mn-ea"/>
              </a:rPr>
              <a:t>└</a:t>
            </a:r>
            <a:r>
              <a:rPr lang="en-US" altLang="zh-CN" b="1" dirty="0">
                <a:latin typeface="+mn-ea"/>
              </a:rPr>
              <a:t>←</a:t>
            </a:r>
            <a:r>
              <a:rPr lang="zh-CN" altLang="en-US" b="1" dirty="0">
                <a:latin typeface="+mn-ea"/>
              </a:rPr>
              <a:t>基于当前任务队列 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>
                <a:highlight>
                  <a:srgbClr val="FFCC99"/>
                </a:highlight>
                <a:latin typeface="+mn-ea"/>
              </a:rPr>
              <a:t>CO-OS</a:t>
            </a:r>
            <a:r>
              <a:rPr lang="zh-CN" altLang="en-US" b="1" dirty="0">
                <a:highlight>
                  <a:srgbClr val="FFCC99"/>
                </a:highlight>
                <a:latin typeface="+mn-ea"/>
              </a:rPr>
              <a:t>协同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67141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节  分布式共享</a:t>
            </a:r>
            <a:r>
              <a:rPr lang="en-US" altLang="zh-CN" sz="2800" b="1" dirty="0">
                <a:latin typeface="宋体" panose="02010600030101010101" pitchFamily="2" charset="-122"/>
              </a:rPr>
              <a:t>MEM</a:t>
            </a:r>
            <a:r>
              <a:rPr lang="zh-CN" altLang="en-US" sz="2800" b="1" dirty="0">
                <a:latin typeface="宋体" panose="02010600030101010101" pitchFamily="2" charset="-122"/>
              </a:rPr>
              <a:t>系统结构</a:t>
            </a: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结构特性，</a:t>
            </a:r>
            <a:r>
              <a:rPr lang="en-US" altLang="zh-CN" sz="2000" b="1" u="none" dirty="0">
                <a:latin typeface="+mn-ea"/>
                <a:ea typeface="+mn-ea"/>
              </a:rPr>
              <a:t>Cache</a:t>
            </a:r>
            <a:r>
              <a:rPr lang="zh-CN" altLang="en-US" sz="2000" b="1" u="none" dirty="0">
                <a:latin typeface="+mn-ea"/>
                <a:ea typeface="+mn-ea"/>
              </a:rPr>
              <a:t>一致性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dirty="0">
                <a:latin typeface="+mn-ea"/>
              </a:rPr>
              <a:t>SMP/DSM</a:t>
            </a:r>
            <a:r>
              <a:rPr lang="zh-CN" altLang="en-US" sz="2000" b="1" dirty="0">
                <a:latin typeface="+mn-ea"/>
              </a:rPr>
              <a:t>示例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1" y="1340768"/>
            <a:ext cx="8785225" cy="43370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</p:spPr>
        <p:txBody>
          <a:bodyPr wrap="square" tIns="46990" bIns="17780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DSM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系统结构特征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9512" y="1772816"/>
            <a:ext cx="4248545" cy="44122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*节点互连： 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*访存模型：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访问实现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  </a:t>
            </a:r>
            <a:r>
              <a:rPr lang="en-US" altLang="zh-CN" b="1" dirty="0">
                <a:latin typeface="+mn-ea"/>
                <a:ea typeface="+mn-ea"/>
              </a:rPr>
              <a:t>(CA</a:t>
            </a:r>
            <a:r>
              <a:rPr lang="zh-CN" altLang="en-US" b="1" dirty="0">
                <a:latin typeface="+mn-ea"/>
                <a:ea typeface="+mn-ea"/>
              </a:rPr>
              <a:t>负责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*同步机制：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835696" y="1782000"/>
            <a:ext cx="3672407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节点为</a:t>
            </a:r>
            <a:r>
              <a:rPr lang="en-US" altLang="zh-CN" sz="2200" b="1" u="sng" dirty="0">
                <a:latin typeface="+mn-ea"/>
              </a:rPr>
              <a:t>CPU+MEM</a:t>
            </a:r>
            <a:r>
              <a:rPr lang="zh-CN" altLang="en-US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可为</a:t>
            </a:r>
            <a:r>
              <a:rPr lang="zh-CN" altLang="en-US" sz="2200" b="1" u="sng" dirty="0">
                <a:latin typeface="+mn-ea"/>
              </a:rPr>
              <a:t>非对称式</a:t>
            </a:r>
            <a:r>
              <a:rPr lang="zh-CN" altLang="en-US" sz="2200" b="1" dirty="0">
                <a:latin typeface="+mn-ea"/>
              </a:rPr>
              <a:t>网络</a:t>
            </a:r>
            <a:r>
              <a:rPr lang="en-US" altLang="zh-CN" b="1" dirty="0">
                <a:latin typeface="+mn-ea"/>
              </a:rPr>
              <a:t>(P-P</a:t>
            </a:r>
            <a:r>
              <a:rPr lang="zh-CN" altLang="en-US" b="1" dirty="0">
                <a:latin typeface="+mn-ea"/>
              </a:rPr>
              <a:t>间</a:t>
            </a:r>
            <a:r>
              <a:rPr lang="en-US" altLang="zh-CN" b="1" dirty="0">
                <a:latin typeface="+mn-ea"/>
              </a:rPr>
              <a:t>)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15616" y="2564904"/>
            <a:ext cx="7920880" cy="35566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   NUMA</a:t>
            </a:r>
            <a:r>
              <a:rPr lang="zh-CN" altLang="en-US" sz="2200" b="1" dirty="0">
                <a:latin typeface="+mn-ea"/>
              </a:rPr>
              <a:t>方式  </a:t>
            </a:r>
            <a:r>
              <a:rPr lang="zh-CN" altLang="en-US" b="1" dirty="0">
                <a:latin typeface="+mn-ea"/>
              </a:rPr>
              <a:t>←</a:t>
            </a:r>
            <a:r>
              <a:rPr lang="en-US" altLang="zh-CN" b="1" dirty="0">
                <a:latin typeface="+mn-ea"/>
              </a:rPr>
              <a:t>NIC</a:t>
            </a:r>
            <a:r>
              <a:rPr lang="zh-CN" altLang="en-US" b="1" dirty="0">
                <a:latin typeface="+mn-ea"/>
              </a:rPr>
              <a:t>应</a:t>
            </a:r>
            <a:r>
              <a:rPr lang="zh-CN" altLang="en-US" b="1" dirty="0">
                <a:highlight>
                  <a:srgbClr val="00FF00"/>
                </a:highlight>
                <a:latin typeface="+mn-ea"/>
              </a:rPr>
              <a:t>紧耦合</a:t>
            </a:r>
            <a:r>
              <a:rPr lang="zh-CN" altLang="en-US" b="1" dirty="0">
                <a:latin typeface="+mn-ea"/>
              </a:rPr>
              <a:t>互连</a:t>
            </a:r>
            <a:endParaRPr lang="en-US" altLang="zh-CN" b="1" dirty="0">
              <a:latin typeface="+mn-ea"/>
            </a:endParaRPr>
          </a:p>
          <a:p>
            <a:pPr>
              <a:lnSpc>
                <a:spcPct val="114000"/>
              </a:lnSpc>
            </a:pP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CA</a:t>
            </a:r>
            <a:r>
              <a:rPr lang="zh-CN" altLang="en-US" sz="2200" b="1" dirty="0">
                <a:latin typeface="+mn-ea"/>
              </a:rPr>
              <a:t>维护</a:t>
            </a:r>
            <a:r>
              <a:rPr lang="en-US" altLang="zh-CN" sz="2200" b="1" u="sng" dirty="0">
                <a:solidFill>
                  <a:srgbClr val="990099"/>
                </a:solidFill>
                <a:latin typeface="+mn-ea"/>
              </a:rPr>
              <a:t>MEM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全局地址表</a:t>
            </a:r>
            <a:r>
              <a:rPr lang="en-US" altLang="zh-CN" sz="2200" b="1" u="sng" dirty="0">
                <a:solidFill>
                  <a:srgbClr val="990099"/>
                </a:solidFill>
                <a:latin typeface="+mn-ea"/>
              </a:rPr>
              <a:t>SAT</a:t>
            </a:r>
            <a:r>
              <a:rPr lang="zh-CN" altLang="en-US" sz="2200" b="1" dirty="0">
                <a:latin typeface="+mn-ea"/>
              </a:rPr>
              <a:t>，有</a:t>
            </a:r>
            <a:r>
              <a:rPr lang="zh-CN" altLang="en-US" sz="2200" b="1" u="sng" dirty="0">
                <a:latin typeface="+mn-ea"/>
              </a:rPr>
              <a:t>伪</a:t>
            </a:r>
            <a:r>
              <a:rPr lang="en-US" altLang="zh-CN" sz="2200" b="1" u="sng" dirty="0">
                <a:latin typeface="+mn-ea"/>
              </a:rPr>
              <a:t>P</a:t>
            </a:r>
            <a:r>
              <a:rPr lang="zh-CN" altLang="en-US" sz="2200" b="1" dirty="0">
                <a:latin typeface="+mn-ea"/>
              </a:rPr>
              <a:t>和</a:t>
            </a:r>
            <a:r>
              <a:rPr lang="zh-CN" altLang="en-US" sz="2200" b="1" u="sng" dirty="0">
                <a:latin typeface="+mn-ea"/>
              </a:rPr>
              <a:t>伪</a:t>
            </a:r>
            <a:r>
              <a:rPr lang="en-US" altLang="zh-CN" sz="2200" b="1" u="sng" dirty="0">
                <a:latin typeface="+mn-ea"/>
              </a:rPr>
              <a:t>MEM</a:t>
            </a:r>
            <a:r>
              <a:rPr lang="zh-CN" altLang="en-US" sz="2200" b="1" dirty="0">
                <a:latin typeface="+mn-ea"/>
              </a:rPr>
              <a:t>功能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+mn-ea"/>
              </a:rPr>
              <a:t>        (LM→SM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err="1">
                <a:latin typeface="+mn-ea"/>
              </a:rPr>
              <a:t>S</a:t>
            </a:r>
            <a:r>
              <a:rPr lang="en-US" altLang="zh-CN" b="1" baseline="-18000" dirty="0" err="1">
                <a:latin typeface="+mn-ea"/>
              </a:rPr>
              <a:t>LMi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i="1" dirty="0">
                <a:highlight>
                  <a:srgbClr val="FFCC99"/>
                </a:highlight>
                <a:latin typeface="+mn-lt"/>
              </a:rPr>
              <a:t>k</a:t>
            </a:r>
            <a:r>
              <a:rPr lang="en-US" altLang="zh-CN" b="1" dirty="0">
                <a:latin typeface="+mn-ea"/>
              </a:rPr>
              <a:t>*2</a:t>
            </a:r>
            <a:r>
              <a:rPr lang="en-US" altLang="zh-CN" b="1" baseline="30000" dirty="0">
                <a:latin typeface="+mn-ea"/>
              </a:rPr>
              <a:t>L</a:t>
            </a:r>
            <a:r>
              <a:rPr lang="en-US" altLang="zh-CN" b="1" dirty="0">
                <a:latin typeface="+mn-ea"/>
              </a:rPr>
              <a:t>)     (</a:t>
            </a:r>
            <a:r>
              <a:rPr lang="zh-CN" altLang="en-US" b="1" u="sng" dirty="0">
                <a:latin typeface="+mn-ea"/>
              </a:rPr>
              <a:t>处理</a:t>
            </a:r>
            <a:r>
              <a:rPr lang="zh-CN" altLang="en-US" b="1" dirty="0">
                <a:latin typeface="+mn-ea"/>
              </a:rPr>
              <a:t>和</a:t>
            </a:r>
            <a:r>
              <a:rPr lang="zh-CN" altLang="en-US" b="1" u="sng" dirty="0">
                <a:latin typeface="+mn-ea"/>
              </a:rPr>
              <a:t>组织</a:t>
            </a:r>
            <a:r>
              <a:rPr lang="zh-CN" altLang="en-US" b="1" dirty="0">
                <a:latin typeface="+mn-ea"/>
              </a:rPr>
              <a:t>远程访问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2700"/>
              </a:spcBef>
            </a:pPr>
            <a:r>
              <a:rPr lang="zh-CN" altLang="en-US" sz="2200" b="1" dirty="0">
                <a:latin typeface="+mn-ea"/>
              </a:rPr>
              <a:t>     共享</a:t>
            </a:r>
            <a:r>
              <a:rPr lang="en-US" altLang="zh-CN" sz="2200" b="1" dirty="0">
                <a:latin typeface="+mn-ea"/>
              </a:rPr>
              <a:t>MEM</a:t>
            </a:r>
            <a:r>
              <a:rPr lang="zh-CN" altLang="en-US" sz="2200" b="1" dirty="0">
                <a:latin typeface="+mn-ea"/>
              </a:rPr>
              <a:t>方式，共享数据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可以</a:t>
            </a:r>
            <a:r>
              <a:rPr lang="zh-CN" altLang="en-US" sz="2200" b="1" dirty="0">
                <a:latin typeface="+mn-ea"/>
              </a:rPr>
              <a:t>缓存在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dirty="0">
                <a:latin typeface="+mn-ea"/>
              </a:rPr>
              <a:t>中  </a:t>
            </a:r>
            <a:r>
              <a:rPr lang="zh-CN" altLang="en-US" b="1" dirty="0">
                <a:latin typeface="+mn-ea"/>
              </a:rPr>
              <a:t>←无需再讲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    显式、硬件同步</a:t>
            </a:r>
            <a:r>
              <a:rPr lang="en-US" altLang="zh-CN" sz="2200" b="1" dirty="0">
                <a:latin typeface="+mn-ea"/>
              </a:rPr>
              <a:t>                          </a:t>
            </a:r>
            <a:r>
              <a:rPr lang="zh-CN" altLang="en-US" b="1" dirty="0">
                <a:latin typeface="+mn-ea"/>
              </a:rPr>
              <a:t>←稍后讨论</a:t>
            </a:r>
            <a:endParaRPr lang="en-US" altLang="zh-CN" sz="2200" b="1" dirty="0">
              <a:latin typeface="+mn-ea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724128" y="1844824"/>
            <a:ext cx="3096000" cy="1512177"/>
            <a:chOff x="935608" y="3933055"/>
            <a:chExt cx="3096000" cy="1512177"/>
          </a:xfrm>
        </p:grpSpPr>
        <p:sp>
          <p:nvSpPr>
            <p:cNvPr id="117" name="Rectangle 59"/>
            <p:cNvSpPr>
              <a:spLocks noChangeArrowheads="1"/>
            </p:cNvSpPr>
            <p:nvPr/>
          </p:nvSpPr>
          <p:spPr bwMode="auto">
            <a:xfrm>
              <a:off x="2699792" y="5229232"/>
              <a:ext cx="1296144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互连网络</a:t>
              </a:r>
            </a:p>
          </p:txBody>
        </p:sp>
        <p:sp>
          <p:nvSpPr>
            <p:cNvPr id="118" name="Text Box 60"/>
            <p:cNvSpPr txBox="1">
              <a:spLocks noChangeArrowheads="1"/>
            </p:cNvSpPr>
            <p:nvPr/>
          </p:nvSpPr>
          <p:spPr bwMode="auto">
            <a:xfrm>
              <a:off x="3076362" y="4304129"/>
              <a:ext cx="301625" cy="3317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19" name="Rectangle 64"/>
            <p:cNvSpPr>
              <a:spLocks noChangeArrowheads="1"/>
            </p:cNvSpPr>
            <p:nvPr/>
          </p:nvSpPr>
          <p:spPr bwMode="auto">
            <a:xfrm>
              <a:off x="1915113" y="4005096"/>
              <a:ext cx="496647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SM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20" name="Rectangle 65"/>
            <p:cNvSpPr>
              <a:spLocks noChangeArrowheads="1"/>
            </p:cNvSpPr>
            <p:nvPr/>
          </p:nvSpPr>
          <p:spPr bwMode="auto">
            <a:xfrm>
              <a:off x="2483768" y="4725176"/>
              <a:ext cx="504825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NIC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21" name="Line 66"/>
            <p:cNvSpPr>
              <a:spLocks noChangeShapeType="1"/>
            </p:cNvSpPr>
            <p:nvPr/>
          </p:nvSpPr>
          <p:spPr bwMode="auto">
            <a:xfrm>
              <a:off x="1403576" y="429322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2" name="Rectangle 67"/>
            <p:cNvSpPr>
              <a:spLocks noChangeArrowheads="1"/>
            </p:cNvSpPr>
            <p:nvPr/>
          </p:nvSpPr>
          <p:spPr bwMode="auto">
            <a:xfrm>
              <a:off x="1115616" y="4005096"/>
              <a:ext cx="64800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P/C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23" name="Line 68"/>
            <p:cNvSpPr>
              <a:spLocks noChangeShapeType="1"/>
            </p:cNvSpPr>
            <p:nvPr/>
          </p:nvSpPr>
          <p:spPr bwMode="auto">
            <a:xfrm flipV="1">
              <a:off x="1115616" y="4509120"/>
              <a:ext cx="1872208" cy="17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4" name="Line 69"/>
            <p:cNvSpPr>
              <a:spLocks noChangeShapeType="1"/>
            </p:cNvSpPr>
            <p:nvPr/>
          </p:nvSpPr>
          <p:spPr bwMode="auto">
            <a:xfrm flipH="1">
              <a:off x="2179206" y="429322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2771800" y="4509244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6" name="Rectangle 71"/>
            <p:cNvSpPr>
              <a:spLocks noChangeArrowheads="1"/>
            </p:cNvSpPr>
            <p:nvPr/>
          </p:nvSpPr>
          <p:spPr bwMode="auto">
            <a:xfrm>
              <a:off x="1043608" y="3933056"/>
              <a:ext cx="2016000" cy="11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27" name="Text Box 72"/>
            <p:cNvSpPr txBox="1">
              <a:spLocks noChangeArrowheads="1"/>
            </p:cNvSpPr>
            <p:nvPr/>
          </p:nvSpPr>
          <p:spPr bwMode="auto">
            <a:xfrm>
              <a:off x="2012012" y="4510830"/>
              <a:ext cx="543764" cy="214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+mn-ea"/>
                  <a:ea typeface="+mn-ea"/>
                </a:rPr>
                <a:t>MBus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8" name="Text Box 73"/>
            <p:cNvSpPr txBox="1">
              <a:spLocks noChangeArrowheads="1"/>
            </p:cNvSpPr>
            <p:nvPr/>
          </p:nvSpPr>
          <p:spPr bwMode="auto">
            <a:xfrm>
              <a:off x="1043897" y="4783724"/>
              <a:ext cx="64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节点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29" name="Rectangle 74"/>
            <p:cNvSpPr>
              <a:spLocks noChangeArrowheads="1"/>
            </p:cNvSpPr>
            <p:nvPr/>
          </p:nvSpPr>
          <p:spPr bwMode="auto">
            <a:xfrm>
              <a:off x="3455608" y="3933055"/>
              <a:ext cx="576000" cy="115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节点</a:t>
              </a:r>
              <a:r>
                <a:rPr lang="en-US" altLang="zh-CN" b="1" dirty="0">
                  <a:latin typeface="+mn-ea"/>
                  <a:ea typeface="+mn-ea"/>
                </a:rPr>
                <a:t>n</a:t>
              </a: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30" name="Line 70"/>
            <p:cNvSpPr>
              <a:spLocks noChangeShapeType="1"/>
            </p:cNvSpPr>
            <p:nvPr/>
          </p:nvSpPr>
          <p:spPr bwMode="auto">
            <a:xfrm>
              <a:off x="2771800" y="4941292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1" name="Line 70"/>
            <p:cNvSpPr>
              <a:spLocks noChangeShapeType="1"/>
            </p:cNvSpPr>
            <p:nvPr/>
          </p:nvSpPr>
          <p:spPr bwMode="auto">
            <a:xfrm>
              <a:off x="3743608" y="4941168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2" name="Rectangle 65"/>
            <p:cNvSpPr>
              <a:spLocks noChangeArrowheads="1"/>
            </p:cNvSpPr>
            <p:nvPr/>
          </p:nvSpPr>
          <p:spPr bwMode="auto">
            <a:xfrm>
              <a:off x="1691680" y="4725052"/>
              <a:ext cx="504825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IO</a:t>
              </a:r>
              <a:r>
                <a:rPr lang="zh-CN" altLang="en-US" sz="1600" b="1" dirty="0">
                  <a:latin typeface="+mn-ea"/>
                  <a:ea typeface="+mn-ea"/>
                </a:rPr>
                <a:t>桥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33" name="Line 70"/>
            <p:cNvSpPr>
              <a:spLocks noChangeShapeType="1"/>
            </p:cNvSpPr>
            <p:nvPr/>
          </p:nvSpPr>
          <p:spPr bwMode="auto">
            <a:xfrm>
              <a:off x="1907704" y="4509120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4" name="Line 68"/>
            <p:cNvSpPr>
              <a:spLocks noChangeShapeType="1"/>
            </p:cNvSpPr>
            <p:nvPr/>
          </p:nvSpPr>
          <p:spPr bwMode="auto">
            <a:xfrm>
              <a:off x="1059524" y="4797152"/>
              <a:ext cx="631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1043680" y="4581128"/>
              <a:ext cx="648000" cy="214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+mn-ea"/>
                  <a:ea typeface="+mn-ea"/>
                </a:rPr>
                <a:t>IOBus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6" name="Text Box 73"/>
            <p:cNvSpPr txBox="1">
              <a:spLocks noChangeArrowheads="1"/>
            </p:cNvSpPr>
            <p:nvPr/>
          </p:nvSpPr>
          <p:spPr bwMode="auto">
            <a:xfrm>
              <a:off x="935608" y="5157192"/>
              <a:ext cx="1764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>
                  <a:latin typeface="+mn-ea"/>
                  <a:ea typeface="+mn-ea"/>
                </a:rPr>
                <a:t>CA—</a:t>
              </a:r>
              <a:r>
                <a:rPr lang="zh-CN" altLang="en-US" sz="1600" b="1" dirty="0">
                  <a:latin typeface="+mn-ea"/>
                  <a:ea typeface="+mn-ea"/>
                </a:rPr>
                <a:t>通信辅助部件</a:t>
              </a:r>
            </a:p>
          </p:txBody>
        </p:sp>
        <p:sp>
          <p:nvSpPr>
            <p:cNvPr id="137" name="Rectangle 65"/>
            <p:cNvSpPr>
              <a:spLocks noChangeArrowheads="1"/>
            </p:cNvSpPr>
            <p:nvPr/>
          </p:nvSpPr>
          <p:spPr bwMode="auto">
            <a:xfrm>
              <a:off x="2555777" y="4005064"/>
              <a:ext cx="432048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CA</a:t>
              </a:r>
            </a:p>
          </p:txBody>
        </p:sp>
        <p:sp>
          <p:nvSpPr>
            <p:cNvPr id="138" name="Line 70"/>
            <p:cNvSpPr>
              <a:spLocks noChangeShapeType="1"/>
            </p:cNvSpPr>
            <p:nvPr/>
          </p:nvSpPr>
          <p:spPr bwMode="auto">
            <a:xfrm>
              <a:off x="2771800" y="4293096"/>
              <a:ext cx="0" cy="2159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98" name="Text Box 8">
            <a:extLst>
              <a:ext uri="{FF2B5EF4-FFF2-40B4-BE49-F238E27FC236}">
                <a16:creationId xmlns:a16="http://schemas.microsoft.com/office/drawing/2014/main" id="{87E19158-C1A9-4FE6-B0DB-18C092B5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999" y="6165336"/>
            <a:ext cx="6228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引子：</a:t>
            </a:r>
            <a:r>
              <a:rPr lang="en-US" altLang="zh-CN" b="1" dirty="0">
                <a:latin typeface="+mn-ea"/>
                <a:ea typeface="+mn-ea"/>
              </a:rPr>
              <a:t>DSM</a:t>
            </a:r>
            <a:r>
              <a:rPr lang="zh-CN" altLang="en-US" b="1" dirty="0">
                <a:latin typeface="+mn-ea"/>
                <a:ea typeface="+mn-ea"/>
              </a:rPr>
              <a:t>除</a:t>
            </a:r>
            <a:r>
              <a:rPr lang="en-US" altLang="zh-CN" b="1" dirty="0">
                <a:latin typeface="+mn-ea"/>
                <a:ea typeface="+mn-ea"/>
              </a:rPr>
              <a:t>Cache</a:t>
            </a:r>
            <a:r>
              <a:rPr lang="zh-CN" altLang="en-US" b="1" dirty="0">
                <a:latin typeface="+mn-ea"/>
                <a:ea typeface="+mn-ea"/>
              </a:rPr>
              <a:t>一致性、同步机制外，其余应该都掌握了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3" name="AutoShape 29">
            <a:extLst>
              <a:ext uri="{FF2B5EF4-FFF2-40B4-BE49-F238E27FC236}">
                <a16:creationId xmlns:a16="http://schemas.microsoft.com/office/drawing/2014/main" id="{5A69388D-1707-4CA4-8BA9-01E016859F99}"/>
              </a:ext>
            </a:extLst>
          </p:cNvPr>
          <p:cNvSpPr/>
          <p:nvPr/>
        </p:nvSpPr>
        <p:spPr bwMode="auto">
          <a:xfrm>
            <a:off x="7236296" y="3429000"/>
            <a:ext cx="1800000" cy="252000"/>
          </a:xfrm>
          <a:prstGeom prst="borderCallout2">
            <a:avLst>
              <a:gd name="adj1" fmla="val 49740"/>
              <a:gd name="adj2" fmla="val 299"/>
              <a:gd name="adj3" fmla="val 45974"/>
              <a:gd name="adj4" fmla="val -10823"/>
              <a:gd name="adj5" fmla="val -52757"/>
              <a:gd name="adj6" fmla="val -24235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400" dirty="0">
                <a:latin typeface="+mn-lt"/>
              </a:rPr>
              <a:t>Communication Assists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6" name="AutoShape 29">
            <a:extLst>
              <a:ext uri="{FF2B5EF4-FFF2-40B4-BE49-F238E27FC236}">
                <a16:creationId xmlns:a16="http://schemas.microsoft.com/office/drawing/2014/main" id="{470AE18F-C888-4D14-8B8A-04087447FCDB}"/>
              </a:ext>
            </a:extLst>
          </p:cNvPr>
          <p:cNvSpPr/>
          <p:nvPr/>
        </p:nvSpPr>
        <p:spPr bwMode="auto">
          <a:xfrm>
            <a:off x="2088000" y="4186977"/>
            <a:ext cx="540000" cy="504000"/>
          </a:xfrm>
          <a:prstGeom prst="borderCallout2">
            <a:avLst>
              <a:gd name="adj1" fmla="val 49740"/>
              <a:gd name="adj2" fmla="val -932"/>
              <a:gd name="adj3" fmla="val 49900"/>
              <a:gd name="adj4" fmla="val -25899"/>
              <a:gd name="adj5" fmla="val -29786"/>
              <a:gd name="adj6" fmla="val -38043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+mn-lt"/>
              </a:rPr>
              <a:t>容量粒度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76768F1A-FC1F-4B3A-8FCA-99F7680FC22D}"/>
              </a:ext>
            </a:extLst>
          </p:cNvPr>
          <p:cNvGrpSpPr/>
          <p:nvPr/>
        </p:nvGrpSpPr>
        <p:grpSpPr>
          <a:xfrm>
            <a:off x="2988000" y="4140000"/>
            <a:ext cx="5688000" cy="1080000"/>
            <a:chOff x="2988000" y="4140000"/>
            <a:chExt cx="5688000" cy="1080000"/>
          </a:xfrm>
        </p:grpSpPr>
        <p:sp>
          <p:nvSpPr>
            <p:cNvPr id="139" name="Rectangle 64">
              <a:extLst>
                <a:ext uri="{FF2B5EF4-FFF2-40B4-BE49-F238E27FC236}">
                  <a16:creationId xmlns:a16="http://schemas.microsoft.com/office/drawing/2014/main" id="{D27FCC38-0A86-468C-8624-BABB6AF51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000" y="4932000"/>
              <a:ext cx="1008000" cy="7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2" name="Rectangle 65">
              <a:extLst>
                <a:ext uri="{FF2B5EF4-FFF2-40B4-BE49-F238E27FC236}">
                  <a16:creationId xmlns:a16="http://schemas.microsoft.com/office/drawing/2014/main" id="{7C13F445-5987-4790-978C-64BF30173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000" y="4428000"/>
              <a:ext cx="1800000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36000" bIns="10800" anchor="t" anchorCtr="0"/>
            <a:lstStyle/>
            <a:p>
              <a:pPr>
                <a:lnSpc>
                  <a:spcPct val="90000"/>
                </a:lnSpc>
              </a:pP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164" name="Rectangle 64">
              <a:extLst>
                <a:ext uri="{FF2B5EF4-FFF2-40B4-BE49-F238E27FC236}">
                  <a16:creationId xmlns:a16="http://schemas.microsoft.com/office/drawing/2014/main" id="{1902A9F6-7630-4692-A143-537A98419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584" y="4500000"/>
              <a:ext cx="396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伪</a:t>
              </a:r>
              <a:r>
                <a:rPr lang="en-US" altLang="zh-CN" sz="1600" b="1" dirty="0">
                  <a:latin typeface="+mn-ea"/>
                  <a:ea typeface="+mn-ea"/>
                </a:rPr>
                <a:t>P</a:t>
              </a:r>
            </a:p>
          </p:txBody>
        </p:sp>
        <p:sp>
          <p:nvSpPr>
            <p:cNvPr id="165" name="Rectangle 64">
              <a:extLst>
                <a:ext uri="{FF2B5EF4-FFF2-40B4-BE49-F238E27FC236}">
                  <a16:creationId xmlns:a16="http://schemas.microsoft.com/office/drawing/2014/main" id="{4E93A83C-C6F7-414D-9261-B914C534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824" y="4500000"/>
              <a:ext cx="61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伪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</a:p>
          </p:txBody>
        </p:sp>
        <p:sp>
          <p:nvSpPr>
            <p:cNvPr id="166" name="Line 70">
              <a:extLst>
                <a:ext uri="{FF2B5EF4-FFF2-40B4-BE49-F238E27FC236}">
                  <a16:creationId xmlns:a16="http://schemas.microsoft.com/office/drawing/2014/main" id="{C3A63ADD-D0EA-4A51-8202-19D82F5B6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097" y="4284000"/>
              <a:ext cx="0" cy="216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67" name="Line 70">
              <a:extLst>
                <a:ext uri="{FF2B5EF4-FFF2-40B4-BE49-F238E27FC236}">
                  <a16:creationId xmlns:a16="http://schemas.microsoft.com/office/drawing/2014/main" id="{1E3A9AAA-62CA-42A4-AA55-7CF90CEDC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7900" y="4356000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68" name="Line 70">
              <a:extLst>
                <a:ext uri="{FF2B5EF4-FFF2-40B4-BE49-F238E27FC236}">
                  <a16:creationId xmlns:a16="http://schemas.microsoft.com/office/drawing/2014/main" id="{B5F017D4-A6B7-4F4C-B8D8-2F7236E4F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000" y="4356000"/>
              <a:ext cx="262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69" name="Line 70">
              <a:extLst>
                <a:ext uri="{FF2B5EF4-FFF2-40B4-BE49-F238E27FC236}">
                  <a16:creationId xmlns:a16="http://schemas.microsoft.com/office/drawing/2014/main" id="{49F88015-6F8B-4723-A8A3-75EE65D09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95824" y="4212000"/>
              <a:ext cx="2844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0" name="Rectangle 64">
              <a:extLst>
                <a:ext uri="{FF2B5EF4-FFF2-40B4-BE49-F238E27FC236}">
                  <a16:creationId xmlns:a16="http://schemas.microsoft.com/office/drawing/2014/main" id="{F34E33C5-0D13-40E7-B750-434CC3ED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000" y="4500000"/>
              <a:ext cx="396000" cy="216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SAT</a:t>
              </a:r>
            </a:p>
          </p:txBody>
        </p:sp>
        <p:sp>
          <p:nvSpPr>
            <p:cNvPr id="171" name="Rectangle 71">
              <a:extLst>
                <a:ext uri="{FF2B5EF4-FFF2-40B4-BE49-F238E27FC236}">
                  <a16:creationId xmlns:a16="http://schemas.microsoft.com/office/drawing/2014/main" id="{76B31646-E2A1-45DE-B70F-51BBB9690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000" y="4140000"/>
              <a:ext cx="3024000" cy="86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2" name="Line 70">
              <a:extLst>
                <a:ext uri="{FF2B5EF4-FFF2-40B4-BE49-F238E27FC236}">
                  <a16:creationId xmlns:a16="http://schemas.microsoft.com/office/drawing/2014/main" id="{78373A5D-97E3-4B92-BD52-61F0461C6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4000" y="4284000"/>
              <a:ext cx="2736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3" name="Rectangle 64">
              <a:extLst>
                <a:ext uri="{FF2B5EF4-FFF2-40B4-BE49-F238E27FC236}">
                  <a16:creationId xmlns:a16="http://schemas.microsoft.com/office/drawing/2014/main" id="{C41CAA1F-2948-48E4-8A27-A2BCDCF5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520" y="4644000"/>
              <a:ext cx="360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</a:t>
              </a:r>
            </a:p>
          </p:txBody>
        </p:sp>
        <p:sp>
          <p:nvSpPr>
            <p:cNvPr id="174" name="Line 70">
              <a:extLst>
                <a:ext uri="{FF2B5EF4-FFF2-40B4-BE49-F238E27FC236}">
                  <a16:creationId xmlns:a16="http://schemas.microsoft.com/office/drawing/2014/main" id="{2970938F-E88B-464E-ACA2-378B948C3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1824" y="4212000"/>
              <a:ext cx="0" cy="43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5" name="Line 70">
              <a:extLst>
                <a:ext uri="{FF2B5EF4-FFF2-40B4-BE49-F238E27FC236}">
                  <a16:creationId xmlns:a16="http://schemas.microsoft.com/office/drawing/2014/main" id="{A188663F-CE05-4CD2-AA77-8685BA4FE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7520" y="4356000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6" name="Text Box 73">
              <a:extLst>
                <a:ext uri="{FF2B5EF4-FFF2-40B4-BE49-F238E27FC236}">
                  <a16:creationId xmlns:a16="http://schemas.microsoft.com/office/drawing/2014/main" id="{95DEE9B2-0642-4DC0-BB51-4449536F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000" y="4392000"/>
              <a:ext cx="144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R</a:t>
              </a:r>
            </a:p>
          </p:txBody>
        </p:sp>
        <p:sp>
          <p:nvSpPr>
            <p:cNvPr id="177" name="Line 70">
              <a:extLst>
                <a:ext uri="{FF2B5EF4-FFF2-40B4-BE49-F238E27FC236}">
                  <a16:creationId xmlns:a16="http://schemas.microsoft.com/office/drawing/2014/main" id="{49B8F418-1B04-4E40-B0F9-D59EF572C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9824" y="4284000"/>
              <a:ext cx="0" cy="360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78" name="Line 70">
              <a:extLst>
                <a:ext uri="{FF2B5EF4-FFF2-40B4-BE49-F238E27FC236}">
                  <a16:creationId xmlns:a16="http://schemas.microsoft.com/office/drawing/2014/main" id="{AD57FA53-98F6-4E13-8E78-ED4FDACBF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64000" y="4428000"/>
              <a:ext cx="216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94" name="Line 70">
              <a:extLst>
                <a:ext uri="{FF2B5EF4-FFF2-40B4-BE49-F238E27FC236}">
                  <a16:creationId xmlns:a16="http://schemas.microsoft.com/office/drawing/2014/main" id="{E6CBC9AE-E65B-4BE1-8766-F0B1129BB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4000" y="4428000"/>
              <a:ext cx="0" cy="360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96" name="Line 70">
              <a:extLst>
                <a:ext uri="{FF2B5EF4-FFF2-40B4-BE49-F238E27FC236}">
                  <a16:creationId xmlns:a16="http://schemas.microsoft.com/office/drawing/2014/main" id="{724DB7B4-7757-4CFA-9B2F-7C81D4A58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000" y="4283999"/>
              <a:ext cx="0" cy="252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99" name="Line 70">
              <a:extLst>
                <a:ext uri="{FF2B5EF4-FFF2-40B4-BE49-F238E27FC236}">
                  <a16:creationId xmlns:a16="http://schemas.microsoft.com/office/drawing/2014/main" id="{DDB71C2E-3069-4B05-AD9A-BF5EE0CB3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593" y="4788000"/>
              <a:ext cx="1008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09" name="Line 70">
              <a:extLst>
                <a:ext uri="{FF2B5EF4-FFF2-40B4-BE49-F238E27FC236}">
                  <a16:creationId xmlns:a16="http://schemas.microsoft.com/office/drawing/2014/main" id="{2B925E6B-64A3-4F5C-83E4-E66E47F0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824" y="4716000"/>
              <a:ext cx="0" cy="360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0" name="Line 70">
              <a:extLst>
                <a:ext uri="{FF2B5EF4-FFF2-40B4-BE49-F238E27FC236}">
                  <a16:creationId xmlns:a16="http://schemas.microsoft.com/office/drawing/2014/main" id="{FDE698EA-D119-4ADE-9190-413C70724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5415" y="4716000"/>
              <a:ext cx="0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1" name="Line 70">
              <a:extLst>
                <a:ext uri="{FF2B5EF4-FFF2-40B4-BE49-F238E27FC236}">
                  <a16:creationId xmlns:a16="http://schemas.microsoft.com/office/drawing/2014/main" id="{08C0CC66-0647-41CE-8652-93A050A22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1824" y="5148000"/>
              <a:ext cx="320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E1D12025-F9F3-48F2-8A25-AC0E40B07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5824" y="5076000"/>
              <a:ext cx="3240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3" name="菱形 212">
              <a:extLst>
                <a:ext uri="{FF2B5EF4-FFF2-40B4-BE49-F238E27FC236}">
                  <a16:creationId xmlns:a16="http://schemas.microsoft.com/office/drawing/2014/main" id="{74FCAA3A-3341-4A33-A6EE-C52143B5CB7D}"/>
                </a:ext>
              </a:extLst>
            </p:cNvPr>
            <p:cNvSpPr/>
            <p:nvPr/>
          </p:nvSpPr>
          <p:spPr bwMode="auto">
            <a:xfrm>
              <a:off x="4284000" y="4752000"/>
              <a:ext cx="144000" cy="720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4" name="Line 70">
              <a:extLst>
                <a:ext uri="{FF2B5EF4-FFF2-40B4-BE49-F238E27FC236}">
                  <a16:creationId xmlns:a16="http://schemas.microsoft.com/office/drawing/2014/main" id="{9AB6E0BC-F8D8-4CCC-8A59-FB15CFD91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000" y="4788000"/>
              <a:ext cx="43200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 type="oval" w="sm" len="sm"/>
              <a:tailEnd type="arrow" w="sm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5" name="Line 70">
              <a:extLst>
                <a:ext uri="{FF2B5EF4-FFF2-40B4-BE49-F238E27FC236}">
                  <a16:creationId xmlns:a16="http://schemas.microsoft.com/office/drawing/2014/main" id="{0B443884-2A9B-4752-871C-2840C9F7F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000" y="4716000"/>
              <a:ext cx="0" cy="504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med" len="med"/>
              <a:tailEnd type="non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6" name="Line 70">
              <a:extLst>
                <a:ext uri="{FF2B5EF4-FFF2-40B4-BE49-F238E27FC236}">
                  <a16:creationId xmlns:a16="http://schemas.microsoft.com/office/drawing/2014/main" id="{BDFC7D24-8E3B-4347-8C6C-F0B27B937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8000" y="5112000"/>
              <a:ext cx="2664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7" name="Line 70">
              <a:extLst>
                <a:ext uri="{FF2B5EF4-FFF2-40B4-BE49-F238E27FC236}">
                  <a16:creationId xmlns:a16="http://schemas.microsoft.com/office/drawing/2014/main" id="{804203B3-3605-4298-9F82-9E50B68E5B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0000" y="4608000"/>
              <a:ext cx="108000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8" name="Line 70">
              <a:extLst>
                <a:ext uri="{FF2B5EF4-FFF2-40B4-BE49-F238E27FC236}">
                  <a16:creationId xmlns:a16="http://schemas.microsoft.com/office/drawing/2014/main" id="{65E46375-83DC-4A94-A192-83A6668B7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000" y="4500000"/>
              <a:ext cx="0" cy="612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non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19" name="Rectangle 64">
              <a:extLst>
                <a:ext uri="{FF2B5EF4-FFF2-40B4-BE49-F238E27FC236}">
                  <a16:creationId xmlns:a16="http://schemas.microsoft.com/office/drawing/2014/main" id="{2979F949-5E7C-4740-832B-4851659E6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000" y="4932000"/>
              <a:ext cx="1188000" cy="7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20" name="Rectangle 64">
              <a:extLst>
                <a:ext uri="{FF2B5EF4-FFF2-40B4-BE49-F238E27FC236}">
                  <a16:creationId xmlns:a16="http://schemas.microsoft.com/office/drawing/2014/main" id="{68EA559D-7412-4E65-B5C6-0AC7264DB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000" y="4680000"/>
              <a:ext cx="432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SM</a:t>
              </a:r>
              <a:r>
                <a:rPr lang="en-US" altLang="zh-CN" sz="1600" b="1" baseline="-16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1" name="Line 70">
              <a:extLst>
                <a:ext uri="{FF2B5EF4-FFF2-40B4-BE49-F238E27FC236}">
                  <a16:creationId xmlns:a16="http://schemas.microsoft.com/office/drawing/2014/main" id="{BDB764CA-392B-40DD-8280-E3979947A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68015" y="4356000"/>
              <a:ext cx="0" cy="32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22" name="Line 70">
              <a:extLst>
                <a:ext uri="{FF2B5EF4-FFF2-40B4-BE49-F238E27FC236}">
                  <a16:creationId xmlns:a16="http://schemas.microsoft.com/office/drawing/2014/main" id="{CAD49562-7722-4F2B-8473-BCF0ED3A0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6015" y="4283999"/>
              <a:ext cx="0" cy="396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23" name="梯形 222">
              <a:extLst>
                <a:ext uri="{FF2B5EF4-FFF2-40B4-BE49-F238E27FC236}">
                  <a16:creationId xmlns:a16="http://schemas.microsoft.com/office/drawing/2014/main" id="{85BF7C75-ACC7-4609-AD2A-9D7BFB7C3502}"/>
                </a:ext>
              </a:extLst>
            </p:cNvPr>
            <p:cNvSpPr/>
            <p:nvPr/>
          </p:nvSpPr>
          <p:spPr bwMode="auto">
            <a:xfrm rot="10800000">
              <a:off x="5508000" y="4536000"/>
              <a:ext cx="216000" cy="72000"/>
            </a:xfrm>
            <a:prstGeom prst="trapezoid">
              <a:avLst>
                <a:gd name="adj" fmla="val 5580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" name="Line 70">
              <a:extLst>
                <a:ext uri="{FF2B5EF4-FFF2-40B4-BE49-F238E27FC236}">
                  <a16:creationId xmlns:a16="http://schemas.microsoft.com/office/drawing/2014/main" id="{585761C6-1B7B-46D9-9A01-D83576747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000" y="4608000"/>
              <a:ext cx="0" cy="7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non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25" name="Line 70">
              <a:extLst>
                <a:ext uri="{FF2B5EF4-FFF2-40B4-BE49-F238E27FC236}">
                  <a16:creationId xmlns:a16="http://schemas.microsoft.com/office/drawing/2014/main" id="{247F393D-6B2A-4863-8237-7EE7D9158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000" y="4428000"/>
              <a:ext cx="0" cy="10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26" name="Rectangle 65">
              <a:extLst>
                <a:ext uri="{FF2B5EF4-FFF2-40B4-BE49-F238E27FC236}">
                  <a16:creationId xmlns:a16="http://schemas.microsoft.com/office/drawing/2014/main" id="{7B84974C-DCEA-41EB-9F4A-BD3784CC9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000" y="4428000"/>
              <a:ext cx="1800000" cy="50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36000" bIns="10800" anchor="t" anchorCtr="0"/>
            <a:lstStyle/>
            <a:p>
              <a:pPr>
                <a:lnSpc>
                  <a:spcPct val="90000"/>
                </a:lnSpc>
              </a:pPr>
              <a:endParaRPr lang="en-US" altLang="zh-CN" b="1" baseline="-14000" dirty="0">
                <a:latin typeface="+mn-ea"/>
                <a:ea typeface="+mn-ea"/>
              </a:endParaRPr>
            </a:p>
          </p:txBody>
        </p:sp>
        <p:sp>
          <p:nvSpPr>
            <p:cNvPr id="227" name="Rectangle 64">
              <a:extLst>
                <a:ext uri="{FF2B5EF4-FFF2-40B4-BE49-F238E27FC236}">
                  <a16:creationId xmlns:a16="http://schemas.microsoft.com/office/drawing/2014/main" id="{12D5C67A-D66D-4716-B5AC-77300839E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831" y="4500000"/>
              <a:ext cx="396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伪</a:t>
              </a:r>
              <a:r>
                <a:rPr lang="en-US" altLang="zh-CN" sz="1600" b="1" dirty="0">
                  <a:latin typeface="+mn-ea"/>
                  <a:ea typeface="+mn-ea"/>
                </a:rPr>
                <a:t>P</a:t>
              </a:r>
            </a:p>
          </p:txBody>
        </p:sp>
        <p:sp>
          <p:nvSpPr>
            <p:cNvPr id="228" name="Rectangle 64">
              <a:extLst>
                <a:ext uri="{FF2B5EF4-FFF2-40B4-BE49-F238E27FC236}">
                  <a16:creationId xmlns:a16="http://schemas.microsoft.com/office/drawing/2014/main" id="{591CCC74-C48F-4B0B-8DB0-403E10D83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3910" y="4500000"/>
              <a:ext cx="61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伪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</a:p>
          </p:txBody>
        </p:sp>
        <p:sp>
          <p:nvSpPr>
            <p:cNvPr id="229" name="Line 70">
              <a:extLst>
                <a:ext uri="{FF2B5EF4-FFF2-40B4-BE49-F238E27FC236}">
                  <a16:creationId xmlns:a16="http://schemas.microsoft.com/office/drawing/2014/main" id="{DE582761-9195-4BAA-BC44-31ECA7CC7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96015" y="4212000"/>
              <a:ext cx="0" cy="288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0" name="Line 70">
              <a:extLst>
                <a:ext uri="{FF2B5EF4-FFF2-40B4-BE49-F238E27FC236}">
                  <a16:creationId xmlns:a16="http://schemas.microsoft.com/office/drawing/2014/main" id="{0B32FE3A-4171-4322-A7AA-309A9A51D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6015" y="4356000"/>
              <a:ext cx="0" cy="14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1" name="Line 70">
              <a:extLst>
                <a:ext uri="{FF2B5EF4-FFF2-40B4-BE49-F238E27FC236}">
                  <a16:creationId xmlns:a16="http://schemas.microsoft.com/office/drawing/2014/main" id="{B3DDA771-E3C2-49F9-ACB4-62A681610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92000" y="4788000"/>
              <a:ext cx="936000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2" name="Line 70">
              <a:extLst>
                <a:ext uri="{FF2B5EF4-FFF2-40B4-BE49-F238E27FC236}">
                  <a16:creationId xmlns:a16="http://schemas.microsoft.com/office/drawing/2014/main" id="{3B5D7D28-3BE1-4B56-9085-BE8446D95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56000" y="4356000"/>
              <a:ext cx="244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3" name="Line 70">
              <a:extLst>
                <a:ext uri="{FF2B5EF4-FFF2-40B4-BE49-F238E27FC236}">
                  <a16:creationId xmlns:a16="http://schemas.microsoft.com/office/drawing/2014/main" id="{A3F0C833-2CD7-4E76-9497-BCFFD068F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56000" y="4212000"/>
              <a:ext cx="2448000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4" name="Rectangle 64">
              <a:extLst>
                <a:ext uri="{FF2B5EF4-FFF2-40B4-BE49-F238E27FC236}">
                  <a16:creationId xmlns:a16="http://schemas.microsoft.com/office/drawing/2014/main" id="{4DCDD503-D0AA-43E1-8109-5FC36A1F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00" y="4680000"/>
              <a:ext cx="432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+mn-ea"/>
                  <a:ea typeface="+mn-ea"/>
                </a:rPr>
                <a:t>SM</a:t>
              </a:r>
              <a:r>
                <a:rPr lang="en-US" altLang="zh-CN" sz="1600" b="1" baseline="-16000" dirty="0" err="1">
                  <a:latin typeface="+mn-ea"/>
                  <a:ea typeface="+mn-ea"/>
                </a:rPr>
                <a:t>i</a:t>
              </a:r>
              <a:endParaRPr lang="en-US" altLang="zh-CN" b="1" baseline="-16000" dirty="0">
                <a:latin typeface="+mn-ea"/>
                <a:ea typeface="+mn-ea"/>
              </a:endParaRPr>
            </a:p>
          </p:txBody>
        </p:sp>
        <p:sp>
          <p:nvSpPr>
            <p:cNvPr id="235" name="Line 70">
              <a:extLst>
                <a:ext uri="{FF2B5EF4-FFF2-40B4-BE49-F238E27FC236}">
                  <a16:creationId xmlns:a16="http://schemas.microsoft.com/office/drawing/2014/main" id="{6B816596-9F6B-454F-A8D3-195CBFFF0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532415" y="4356000"/>
              <a:ext cx="0" cy="32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6" name="Rectangle 64">
              <a:extLst>
                <a:ext uri="{FF2B5EF4-FFF2-40B4-BE49-F238E27FC236}">
                  <a16:creationId xmlns:a16="http://schemas.microsoft.com/office/drawing/2014/main" id="{B842D7E2-813F-45A7-8E01-9CD5639C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000" y="4500000"/>
              <a:ext cx="396000" cy="216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SAT</a:t>
              </a:r>
            </a:p>
          </p:txBody>
        </p:sp>
        <p:sp>
          <p:nvSpPr>
            <p:cNvPr id="237" name="Rectangle 71">
              <a:extLst>
                <a:ext uri="{FF2B5EF4-FFF2-40B4-BE49-F238E27FC236}">
                  <a16:creationId xmlns:a16="http://schemas.microsoft.com/office/drawing/2014/main" id="{1C34911D-E494-4A6D-8335-4156B2AD5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000" y="4140000"/>
              <a:ext cx="2592000" cy="86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8" name="Line 70">
              <a:extLst>
                <a:ext uri="{FF2B5EF4-FFF2-40B4-BE49-F238E27FC236}">
                  <a16:creationId xmlns:a16="http://schemas.microsoft.com/office/drawing/2014/main" id="{288C840E-A0DC-4D0A-A50B-BA9469E1B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56000" y="4284000"/>
              <a:ext cx="24480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9" name="Line 70">
              <a:extLst>
                <a:ext uri="{FF2B5EF4-FFF2-40B4-BE49-F238E27FC236}">
                  <a16:creationId xmlns:a16="http://schemas.microsoft.com/office/drawing/2014/main" id="{329B4BA9-D7FA-4C3F-B3B4-2DC792BB3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76015" y="4716000"/>
              <a:ext cx="0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0" name="Line 70">
              <a:extLst>
                <a:ext uri="{FF2B5EF4-FFF2-40B4-BE49-F238E27FC236}">
                  <a16:creationId xmlns:a16="http://schemas.microsoft.com/office/drawing/2014/main" id="{5D9D0987-4DEC-4D11-9931-850F47B51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0415" y="4283999"/>
              <a:ext cx="0" cy="396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1" name="梯形 240">
              <a:extLst>
                <a:ext uri="{FF2B5EF4-FFF2-40B4-BE49-F238E27FC236}">
                  <a16:creationId xmlns:a16="http://schemas.microsoft.com/office/drawing/2014/main" id="{2529205D-C0D1-4139-A815-CD76B6E488BC}"/>
                </a:ext>
              </a:extLst>
            </p:cNvPr>
            <p:cNvSpPr/>
            <p:nvPr/>
          </p:nvSpPr>
          <p:spPr bwMode="auto">
            <a:xfrm rot="10800000">
              <a:off x="8172400" y="4536000"/>
              <a:ext cx="216000" cy="72000"/>
            </a:xfrm>
            <a:prstGeom prst="trapezoid">
              <a:avLst>
                <a:gd name="adj" fmla="val 5580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2" name="Line 70">
              <a:extLst>
                <a:ext uri="{FF2B5EF4-FFF2-40B4-BE49-F238E27FC236}">
                  <a16:creationId xmlns:a16="http://schemas.microsoft.com/office/drawing/2014/main" id="{A74CBFDB-075C-421D-92F6-59FEE1E6C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0400" y="4608000"/>
              <a:ext cx="0" cy="7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non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3" name="Line 70">
              <a:extLst>
                <a:ext uri="{FF2B5EF4-FFF2-40B4-BE49-F238E27FC236}">
                  <a16:creationId xmlns:a16="http://schemas.microsoft.com/office/drawing/2014/main" id="{A20E7BB9-0D76-4F56-AAA6-E86D2D077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4400" y="4428000"/>
              <a:ext cx="0" cy="10800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4" name="Line 70">
              <a:extLst>
                <a:ext uri="{FF2B5EF4-FFF2-40B4-BE49-F238E27FC236}">
                  <a16:creationId xmlns:a16="http://schemas.microsoft.com/office/drawing/2014/main" id="{485B5D06-A71A-4964-930E-7C351E187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28000" y="4428000"/>
              <a:ext cx="216000" cy="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5" name="Line 70">
              <a:extLst>
                <a:ext uri="{FF2B5EF4-FFF2-40B4-BE49-F238E27FC236}">
                  <a16:creationId xmlns:a16="http://schemas.microsoft.com/office/drawing/2014/main" id="{05D41B61-533D-4BC3-A9BE-61AA07E39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8071" y="4428000"/>
              <a:ext cx="0" cy="360000"/>
            </a:xfrm>
            <a:prstGeom prst="lin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6" name="Line 70">
              <a:extLst>
                <a:ext uri="{FF2B5EF4-FFF2-40B4-BE49-F238E27FC236}">
                  <a16:creationId xmlns:a16="http://schemas.microsoft.com/office/drawing/2014/main" id="{CD7B4584-1E08-4DF7-9E4E-9AE6F8012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32191" y="4284000"/>
              <a:ext cx="0" cy="432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7" name="Line 70">
              <a:extLst>
                <a:ext uri="{FF2B5EF4-FFF2-40B4-BE49-F238E27FC236}">
                  <a16:creationId xmlns:a16="http://schemas.microsoft.com/office/drawing/2014/main" id="{28F3FCF4-B07C-407C-A309-A7B41991F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96015" y="4716000"/>
              <a:ext cx="0" cy="360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8" name="Line 70">
              <a:extLst>
                <a:ext uri="{FF2B5EF4-FFF2-40B4-BE49-F238E27FC236}">
                  <a16:creationId xmlns:a16="http://schemas.microsoft.com/office/drawing/2014/main" id="{AEBF2975-8B9F-4CAA-B77E-C3DCEB73F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2015" y="4212000"/>
              <a:ext cx="0" cy="32400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9" name="Line 70">
              <a:extLst>
                <a:ext uri="{FF2B5EF4-FFF2-40B4-BE49-F238E27FC236}">
                  <a16:creationId xmlns:a16="http://schemas.microsoft.com/office/drawing/2014/main" id="{35E8EC3C-ADA5-46AD-ADBB-17EC973B9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6647" y="4212000"/>
              <a:ext cx="0" cy="324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0" name="Line 70">
              <a:extLst>
                <a:ext uri="{FF2B5EF4-FFF2-40B4-BE49-F238E27FC236}">
                  <a16:creationId xmlns:a16="http://schemas.microsoft.com/office/drawing/2014/main" id="{BFAC5956-00D4-4191-96E3-B2245FEEE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2191" y="4680000"/>
              <a:ext cx="0" cy="432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1" name="Line 70">
              <a:extLst>
                <a:ext uri="{FF2B5EF4-FFF2-40B4-BE49-F238E27FC236}">
                  <a16:creationId xmlns:a16="http://schemas.microsoft.com/office/drawing/2014/main" id="{FC8E217C-4D83-4532-8049-5FB6D200F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00" y="4572000"/>
              <a:ext cx="9720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 type="none" w="med" len="med"/>
              <a:tailEnd type="arrow" w="sm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2" name="Line 70">
              <a:extLst>
                <a:ext uri="{FF2B5EF4-FFF2-40B4-BE49-F238E27FC236}">
                  <a16:creationId xmlns:a16="http://schemas.microsoft.com/office/drawing/2014/main" id="{3887224F-4DC9-4D69-99F8-810B3DF71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6000" y="4572000"/>
              <a:ext cx="0" cy="28800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3" name="Line 70">
              <a:extLst>
                <a:ext uri="{FF2B5EF4-FFF2-40B4-BE49-F238E27FC236}">
                  <a16:creationId xmlns:a16="http://schemas.microsoft.com/office/drawing/2014/main" id="{9820CEDD-0DE0-4C6B-B02B-9A2BDFC92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000" y="4572000"/>
              <a:ext cx="9720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 type="none" w="med" len="med"/>
              <a:tailEnd type="arrow" w="sm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4" name="Line 70">
              <a:extLst>
                <a:ext uri="{FF2B5EF4-FFF2-40B4-BE49-F238E27FC236}">
                  <a16:creationId xmlns:a16="http://schemas.microsoft.com/office/drawing/2014/main" id="{DEE32184-CF17-4762-BC53-B02C9230A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000" y="4572000"/>
              <a:ext cx="0" cy="28800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5" name="Line 70">
              <a:extLst>
                <a:ext uri="{FF2B5EF4-FFF2-40B4-BE49-F238E27FC236}">
                  <a16:creationId xmlns:a16="http://schemas.microsoft.com/office/drawing/2014/main" id="{ECB84AAA-6467-4CF7-AAD1-92852A9D7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000" y="4860000"/>
              <a:ext cx="158400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id="{EEFC852B-124C-48A6-95D2-3E61B50B3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0000" y="4716000"/>
              <a:ext cx="0" cy="180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7" name="Rectangle 64">
              <a:extLst>
                <a:ext uri="{FF2B5EF4-FFF2-40B4-BE49-F238E27FC236}">
                  <a16:creationId xmlns:a16="http://schemas.microsoft.com/office/drawing/2014/main" id="{097373EE-8616-43AE-954A-F1401991D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000" y="4824000"/>
              <a:ext cx="72000" cy="7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205D19A7-2C5D-407E-B883-A577D71264A1}"/>
                </a:ext>
              </a:extLst>
            </p:cNvPr>
            <p:cNvSpPr/>
            <p:nvPr/>
          </p:nvSpPr>
          <p:spPr bwMode="auto">
            <a:xfrm>
              <a:off x="7236000" y="4834800"/>
              <a:ext cx="54000" cy="54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9" name="Line 70">
              <a:extLst>
                <a:ext uri="{FF2B5EF4-FFF2-40B4-BE49-F238E27FC236}">
                  <a16:creationId xmlns:a16="http://schemas.microsoft.com/office/drawing/2014/main" id="{522217C6-7652-4641-B2FF-81B590F85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000" y="4716000"/>
              <a:ext cx="0" cy="14400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0" name="Line 70">
              <a:extLst>
                <a:ext uri="{FF2B5EF4-FFF2-40B4-BE49-F238E27FC236}">
                  <a16:creationId xmlns:a16="http://schemas.microsoft.com/office/drawing/2014/main" id="{F419A4A7-D43B-41D7-9CC2-1888BA991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000" y="4860000"/>
              <a:ext cx="158400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 type="none" w="med" len="med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1" name="Line 70">
              <a:extLst>
                <a:ext uri="{FF2B5EF4-FFF2-40B4-BE49-F238E27FC236}">
                  <a16:creationId xmlns:a16="http://schemas.microsoft.com/office/drawing/2014/main" id="{6E22B61D-8336-418D-8E20-4AB763B63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08000" y="5220000"/>
              <a:ext cx="42840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2" name="Line 70">
              <a:extLst>
                <a:ext uri="{FF2B5EF4-FFF2-40B4-BE49-F238E27FC236}">
                  <a16:creationId xmlns:a16="http://schemas.microsoft.com/office/drawing/2014/main" id="{F989D728-EB73-4461-999B-04E245BA4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92000" y="5004000"/>
              <a:ext cx="0" cy="216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med" len="med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3" name="Line 70">
              <a:extLst>
                <a:ext uri="{FF2B5EF4-FFF2-40B4-BE49-F238E27FC236}">
                  <a16:creationId xmlns:a16="http://schemas.microsoft.com/office/drawing/2014/main" id="{8A37B38B-1B44-4CC3-9DC5-A50512ACB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24000" y="4608000"/>
              <a:ext cx="108000" cy="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oval" w="sm" len="sm"/>
              <a:tailEnd type="triangl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4" name="Line 70">
              <a:extLst>
                <a:ext uri="{FF2B5EF4-FFF2-40B4-BE49-F238E27FC236}">
                  <a16:creationId xmlns:a16="http://schemas.microsoft.com/office/drawing/2014/main" id="{6EC931CE-3261-4C5C-AA6B-F5168D1F7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200" y="4716000"/>
              <a:ext cx="0" cy="14400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5" name="菱形 264">
              <a:extLst>
                <a:ext uri="{FF2B5EF4-FFF2-40B4-BE49-F238E27FC236}">
                  <a16:creationId xmlns:a16="http://schemas.microsoft.com/office/drawing/2014/main" id="{0841A2AE-C0E0-46B7-A409-A26986967977}"/>
                </a:ext>
              </a:extLst>
            </p:cNvPr>
            <p:cNvSpPr/>
            <p:nvPr/>
          </p:nvSpPr>
          <p:spPr bwMode="auto">
            <a:xfrm>
              <a:off x="6948280" y="4752000"/>
              <a:ext cx="144000" cy="72000"/>
            </a:xfrm>
            <a:prstGeom prst="diamond">
              <a:avLst/>
            </a:prstGeom>
            <a:solidFill>
              <a:schemeClr val="bg1"/>
            </a:solidFill>
            <a:ln w="95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" name="Line 70">
              <a:extLst>
                <a:ext uri="{FF2B5EF4-FFF2-40B4-BE49-F238E27FC236}">
                  <a16:creationId xmlns:a16="http://schemas.microsoft.com/office/drawing/2014/main" id="{C505051B-512E-48AF-9B03-E06B093E9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280" y="4788000"/>
              <a:ext cx="432000" cy="0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round/>
              <a:headEnd type="oval" w="sm" len="sm"/>
              <a:tailEnd type="arrow" w="sm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7" name="Line 70">
              <a:extLst>
                <a:ext uri="{FF2B5EF4-FFF2-40B4-BE49-F238E27FC236}">
                  <a16:creationId xmlns:a16="http://schemas.microsoft.com/office/drawing/2014/main" id="{052937B3-B856-41DE-8605-F0F7CACF5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00" y="4716000"/>
              <a:ext cx="0" cy="1800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med" len="med"/>
              <a:tailEnd type="none" w="med" len="sm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A6E95C-F3A9-4393-9149-65697D3550C8}"/>
              </a:ext>
            </a:extLst>
          </p:cNvPr>
          <p:cNvGrpSpPr/>
          <p:nvPr/>
        </p:nvGrpSpPr>
        <p:grpSpPr>
          <a:xfrm>
            <a:off x="216000" y="3826937"/>
            <a:ext cx="1800000" cy="1330255"/>
            <a:chOff x="216000" y="3826937"/>
            <a:chExt cx="1800000" cy="1330255"/>
          </a:xfrm>
        </p:grpSpPr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263A81EA-F823-4257-A775-15CA95245DCF}"/>
                </a:ext>
              </a:extLst>
            </p:cNvPr>
            <p:cNvGrpSpPr/>
            <p:nvPr/>
          </p:nvGrpSpPr>
          <p:grpSpPr>
            <a:xfrm>
              <a:off x="216000" y="3826937"/>
              <a:ext cx="1800000" cy="216000"/>
              <a:chOff x="2267992" y="4069744"/>
              <a:chExt cx="1800000" cy="216000"/>
            </a:xfrm>
          </p:grpSpPr>
          <p:sp>
            <p:nvSpPr>
              <p:cNvPr id="203" name="Text Box 233">
                <a:extLst>
                  <a:ext uri="{FF2B5EF4-FFF2-40B4-BE49-F238E27FC236}">
                    <a16:creationId xmlns:a16="http://schemas.microsoft.com/office/drawing/2014/main" id="{CFE0B4AA-232A-4E32-91A3-887D3E9ECC11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843992" y="4069744"/>
                <a:ext cx="576000" cy="216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高位</a:t>
                </a:r>
                <a:endParaRPr lang="en-US" altLang="zh-CN" sz="16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04" name="Text Box 233">
                <a:extLst>
                  <a:ext uri="{FF2B5EF4-FFF2-40B4-BE49-F238E27FC236}">
                    <a16:creationId xmlns:a16="http://schemas.microsoft.com/office/drawing/2014/main" id="{7513FBC2-1D1A-4450-96C6-4A3F600B3C1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419992" y="4069744"/>
                <a:ext cx="648000" cy="216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低位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205" name="Text Box 48">
                <a:extLst>
                  <a:ext uri="{FF2B5EF4-FFF2-40B4-BE49-F238E27FC236}">
                    <a16:creationId xmlns:a16="http://schemas.microsoft.com/office/drawing/2014/main" id="{4A5A0A3F-CD46-46F1-B831-A92CFEF8E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7992" y="4069744"/>
                <a:ext cx="576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/>
                  <a:t>地址</a:t>
                </a:r>
                <a:r>
                  <a:rPr lang="en-US" altLang="zh-CN" sz="1600" b="1" dirty="0"/>
                  <a:t>:</a:t>
                </a:r>
                <a:endParaRPr lang="zh-CN" altLang="en-US" sz="16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96E4E27-441C-4068-BD26-C76035A4F7FD}"/>
                </a:ext>
              </a:extLst>
            </p:cNvPr>
            <p:cNvGrpSpPr/>
            <p:nvPr/>
          </p:nvGrpSpPr>
          <p:grpSpPr>
            <a:xfrm>
              <a:off x="216000" y="4077192"/>
              <a:ext cx="1692000" cy="1080000"/>
              <a:chOff x="216000" y="4077192"/>
              <a:chExt cx="1692000" cy="1080000"/>
            </a:xfrm>
          </p:grpSpPr>
          <p:sp>
            <p:nvSpPr>
              <p:cNvPr id="197" name="Text Box 233">
                <a:extLst>
                  <a:ext uri="{FF2B5EF4-FFF2-40B4-BE49-F238E27FC236}">
                    <a16:creationId xmlns:a16="http://schemas.microsoft.com/office/drawing/2014/main" id="{8F63DB86-FC2F-4C00-982E-88550A8D97E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043680" y="4329176"/>
                <a:ext cx="792000" cy="828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节点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0 L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节点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0 L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节点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1 R</a:t>
                </a:r>
              </a:p>
              <a:p>
                <a:pPr>
                  <a:lnSpc>
                    <a:spcPct val="80000"/>
                  </a:lnSpc>
                  <a:spcBef>
                    <a:spcPts val="300"/>
                  </a:spcBef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…</a:t>
                </a:r>
              </a:p>
            </p:txBody>
          </p: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816301C0-3DA0-431F-810A-F5206ABADBE1}"/>
                  </a:ext>
                </a:extLst>
              </p:cNvPr>
              <p:cNvCxnSpPr/>
              <p:nvPr>
                <p:custDataLst>
                  <p:tags r:id="rId2"/>
                </p:custDataLst>
              </p:nvPr>
            </p:nvCxnSpPr>
            <p:spPr bwMode="auto">
              <a:xfrm>
                <a:off x="1043680" y="4509081"/>
                <a:ext cx="792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0" name="Text Box 233">
                <a:extLst>
                  <a:ext uri="{FF2B5EF4-FFF2-40B4-BE49-F238E27FC236}">
                    <a16:creationId xmlns:a16="http://schemas.microsoft.com/office/drawing/2014/main" id="{58A01FCF-1119-4AAB-9FC6-AE04AB73E41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32016" y="4329192"/>
                <a:ext cx="576000" cy="828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0…00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0…01</a:t>
                </a:r>
              </a:p>
              <a:p>
                <a:pPr algn="ctr">
                  <a:lnSpc>
                    <a:spcPct val="80000"/>
                  </a:lnSpc>
                  <a:spcBef>
                    <a:spcPts val="0"/>
                  </a:spcBef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0…10</a:t>
                </a:r>
              </a:p>
              <a:p>
                <a:pPr algn="ctr">
                  <a:lnSpc>
                    <a:spcPct val="80000"/>
                  </a:lnSpc>
                  <a:spcBef>
                    <a:spcPts val="300"/>
                  </a:spcBef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201" name="Text Box 48">
                <a:extLst>
                  <a:ext uri="{FF2B5EF4-FFF2-40B4-BE49-F238E27FC236}">
                    <a16:creationId xmlns:a16="http://schemas.microsoft.com/office/drawing/2014/main" id="{F48ACA27-355E-490C-8029-E694CAC173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501" y="4077192"/>
                <a:ext cx="432000" cy="252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SAT</a:t>
                </a:r>
                <a:endParaRPr lang="zh-CN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202" name="Text Box 48">
                <a:extLst>
                  <a:ext uri="{FF2B5EF4-FFF2-40B4-BE49-F238E27FC236}">
                    <a16:creationId xmlns:a16="http://schemas.microsoft.com/office/drawing/2014/main" id="{A07F94FE-88CB-4853-964D-B8995F664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00" y="4113168"/>
                <a:ext cx="900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/>
                  <a:t>地址高位</a:t>
                </a:r>
              </a:p>
            </p:txBody>
          </p: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5B0EBF84-C54C-4F9F-9219-2DA8BF3472CF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 bwMode="auto">
              <a:xfrm>
                <a:off x="1044008" y="4717881"/>
                <a:ext cx="792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1417CFCE-F160-4A28-BA8E-24C0916D3D92}"/>
                  </a:ext>
                </a:extLst>
              </p:cNvPr>
              <p:cNvCxnSpPr/>
              <p:nvPr>
                <p:custDataLst>
                  <p:tags r:id="rId5"/>
                </p:custDataLst>
              </p:nvPr>
            </p:nvCxnSpPr>
            <p:spPr bwMode="auto">
              <a:xfrm>
                <a:off x="1044008" y="4933881"/>
                <a:ext cx="792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" name="右大括号 9">
                <a:extLst>
                  <a:ext uri="{FF2B5EF4-FFF2-40B4-BE49-F238E27FC236}">
                    <a16:creationId xmlns:a16="http://schemas.microsoft.com/office/drawing/2014/main" id="{849DCBA3-4B9E-4565-98C3-4BD6C9432271}"/>
                  </a:ext>
                </a:extLst>
              </p:cNvPr>
              <p:cNvSpPr/>
              <p:nvPr/>
            </p:nvSpPr>
            <p:spPr bwMode="auto">
              <a:xfrm>
                <a:off x="1836000" y="4339881"/>
                <a:ext cx="72000" cy="360023"/>
              </a:xfrm>
              <a:prstGeom prst="rightBrace">
                <a:avLst>
                  <a:gd name="adj1" fmla="val 21703"/>
                  <a:gd name="adj2" fmla="val 5000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9B4EC6DC-AE7E-4711-9EC9-5806357D02B0}"/>
                  </a:ext>
                </a:extLst>
              </p:cNvPr>
              <p:cNvCxnSpPr>
                <a:cxnSpLocks/>
              </p:cNvCxnSpPr>
              <p:nvPr>
                <p:custDataLst>
                  <p:tags r:id="rId6"/>
                </p:custDataLst>
              </p:nvPr>
            </p:nvCxnSpPr>
            <p:spPr bwMode="auto">
              <a:xfrm>
                <a:off x="1620000" y="4320000"/>
                <a:ext cx="0" cy="82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8" grpId="0" animBg="1"/>
      <p:bldP spid="193" grpId="0" animBg="1"/>
      <p:bldP spid="2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750206" cy="43243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bIns="1778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</a:t>
            </a:r>
            <a:r>
              <a:rPr lang="en-US" altLang="zh-CN" sz="2400" dirty="0"/>
              <a:t>Cache</a:t>
            </a:r>
            <a:r>
              <a:rPr lang="zh-CN" altLang="en-US" sz="2400" dirty="0"/>
              <a:t>一致性</a:t>
            </a: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179512" y="831545"/>
            <a:ext cx="4536504" cy="53789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Cache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一致性的实现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*实现方案： 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*一致性协议的类型：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*块状态的跟踪方法：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目录项组成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目录的存放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状态的跟踪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1893257" y="1278000"/>
            <a:ext cx="6927215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用</a:t>
            </a:r>
            <a:r>
              <a:rPr lang="zh-CN" altLang="en-US" sz="2200" b="1" u="sng" dirty="0">
                <a:latin typeface="+mn-ea"/>
              </a:rPr>
              <a:t>一致性协议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约定</a:t>
            </a:r>
            <a:r>
              <a:rPr lang="zh-CN" altLang="en-US" sz="2200" b="1" dirty="0">
                <a:latin typeface="+mn-ea"/>
              </a:rPr>
              <a:t>迁移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zh-CN" altLang="en-US" sz="2200" b="1" dirty="0">
                <a:latin typeface="+mn-ea"/>
              </a:rPr>
              <a:t>复制策略，各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协同</a:t>
            </a:r>
            <a:r>
              <a:rPr lang="zh-CN" altLang="en-US" sz="2200" b="1" dirty="0">
                <a:latin typeface="+mn-ea"/>
              </a:rPr>
              <a:t>完成</a:t>
            </a:r>
            <a:endParaRPr lang="en-US" altLang="zh-CN" sz="2200" b="1" dirty="0">
              <a:latin typeface="+mn-ea"/>
            </a:endParaRPr>
          </a:p>
          <a:p>
            <a:pPr defTabSz="36195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</a:t>
            </a:r>
            <a:r>
              <a:rPr lang="zh-CN" altLang="en-US" sz="2200" b="1" u="sng" dirty="0">
                <a:latin typeface="宋体" panose="02010600030101010101" pitchFamily="2" charset="-122"/>
              </a:rPr>
              <a:t>写作废</a:t>
            </a:r>
            <a:r>
              <a:rPr lang="zh-CN" altLang="en-US" sz="2200" b="1" dirty="0">
                <a:latin typeface="宋体" panose="02010600030101010101" pitchFamily="2" charset="-122"/>
              </a:rPr>
              <a:t>协议，少见写更新协议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开销大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</a:t>
            </a:r>
            <a:r>
              <a:rPr lang="zh-CN" altLang="en-US" sz="2200" b="1" u="sng" dirty="0">
                <a:latin typeface="宋体" panose="02010600030101010101" pitchFamily="2" charset="-122"/>
              </a:rPr>
              <a:t>目录法</a:t>
            </a:r>
            <a:r>
              <a:rPr lang="zh-CN" altLang="en-US" sz="2200" b="1" dirty="0">
                <a:latin typeface="宋体" panose="02010600030101010101" pitchFamily="2" charset="-122"/>
              </a:rPr>
              <a:t>              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DIR</a:t>
            </a:r>
            <a:r>
              <a:rPr lang="en-US" altLang="zh-CN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+mn-lt"/>
              </a:rPr>
              <a:t>~</a:t>
            </a:r>
            <a:r>
              <a:rPr lang="en-US" altLang="zh-CN" b="1" dirty="0">
                <a:latin typeface="宋体" panose="02010600030101010101" pitchFamily="2" charset="-122"/>
              </a:rPr>
              <a:t>DIR</a:t>
            </a:r>
            <a:r>
              <a:rPr lang="en-US" altLang="zh-CN" b="1" baseline="-18000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构成</a:t>
            </a:r>
            <a:r>
              <a:rPr lang="en-US" altLang="zh-CN" b="1" dirty="0">
                <a:latin typeface="宋体" panose="02010600030101010101" pitchFamily="2" charset="-122"/>
              </a:rPr>
              <a:t>SM</a:t>
            </a:r>
            <a:r>
              <a:rPr lang="zh-CN" altLang="en-US" b="1" dirty="0">
                <a:latin typeface="宋体" panose="02010600030101010101" pitchFamily="2" charset="-122"/>
              </a:rPr>
              <a:t>的目录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175" name="Text Box 3"/>
          <p:cNvSpPr txBox="1">
            <a:spLocks noChangeArrowheads="1"/>
          </p:cNvSpPr>
          <p:nvPr/>
        </p:nvSpPr>
        <p:spPr bwMode="auto">
          <a:xfrm>
            <a:off x="2483768" y="4077072"/>
            <a:ext cx="6085910" cy="24409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36195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有本主存块副本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节点</a:t>
            </a:r>
            <a:r>
              <a:rPr lang="zh-CN" altLang="en-US" sz="2200" b="1" dirty="0">
                <a:latin typeface="宋体" panose="02010600030101010101" pitchFamily="2" charset="-122"/>
              </a:rPr>
              <a:t>，常采用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位向量</a:t>
            </a:r>
            <a:r>
              <a:rPr lang="zh-CN" altLang="en-US" sz="2200" b="1" dirty="0">
                <a:latin typeface="宋体" panose="02010600030101010101" pitchFamily="2" charset="-122"/>
              </a:rPr>
              <a:t>方式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在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宿主节点</a:t>
            </a:r>
            <a:r>
              <a:rPr lang="zh-CN" altLang="en-US" sz="2200" b="1" dirty="0">
                <a:latin typeface="+mn-ea"/>
              </a:rPr>
              <a:t>中，或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指定节点</a:t>
            </a:r>
            <a:r>
              <a:rPr lang="zh-CN" altLang="en-US" sz="2200" b="1" dirty="0">
                <a:latin typeface="+mn-ea"/>
              </a:rPr>
              <a:t>中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+mn-ea"/>
              </a:rPr>
              <a:t>     </a:t>
            </a:r>
            <a:r>
              <a:rPr lang="zh-CN" altLang="en-US" dirty="0">
                <a:latin typeface="+mn-ea"/>
              </a:rPr>
              <a:t>└</a:t>
            </a:r>
            <a:r>
              <a:rPr lang="zh-CN" altLang="en-US" b="1" dirty="0">
                <a:latin typeface="+mn-ea"/>
              </a:rPr>
              <a:t>←便于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查找</a:t>
            </a:r>
            <a:r>
              <a:rPr lang="zh-CN" altLang="en-US" dirty="0">
                <a:latin typeface="+mn-ea"/>
              </a:rPr>
              <a:t>     └</a:t>
            </a:r>
            <a:r>
              <a:rPr lang="zh-CN" altLang="en-US" b="1" dirty="0">
                <a:latin typeface="+mn-ea"/>
              </a:rPr>
              <a:t>←利于管理、易拥塞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本地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逐个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通知</a:t>
            </a:r>
            <a:r>
              <a:rPr lang="zh-CN" altLang="en-US" sz="2200" b="1" dirty="0">
                <a:latin typeface="+mn-ea"/>
              </a:rPr>
              <a:t>相关节点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根据目录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相关节点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接收</a:t>
            </a:r>
            <a:r>
              <a:rPr lang="zh-CN" altLang="en-US" sz="2200" b="1" dirty="0">
                <a:latin typeface="+mn-ea"/>
              </a:rPr>
              <a:t>通知并响应</a:t>
            </a:r>
          </a:p>
        </p:txBody>
      </p:sp>
      <p:sp>
        <p:nvSpPr>
          <p:cNvPr id="68" name="Text Box 8">
            <a:extLst>
              <a:ext uri="{FF2B5EF4-FFF2-40B4-BE49-F238E27FC236}">
                <a16:creationId xmlns:a16="http://schemas.microsoft.com/office/drawing/2014/main" id="{9C9CCD30-CB28-4A0E-B756-9C6C8AF7E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249" y="4581160"/>
            <a:ext cx="3312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dirty="0">
                <a:latin typeface="+mn-ea"/>
                <a:ea typeface="+mn-ea"/>
              </a:rPr>
              <a:t>怎么知道脏位的节点号？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9" name="Text Box 8">
            <a:extLst>
              <a:ext uri="{FF2B5EF4-FFF2-40B4-BE49-F238E27FC236}">
                <a16:creationId xmlns:a16="http://schemas.microsoft.com/office/drawing/2014/main" id="{DDD00E12-31C2-4F76-BC4F-8C117337F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552" y="4581128"/>
            <a:ext cx="2592000" cy="288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lnSpc>
                <a:spcPct val="9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  <a:ea typeface="+mn-ea"/>
              </a:rPr>
              <a:t>存在位</a:t>
            </a:r>
            <a:r>
              <a:rPr lang="en-US" altLang="zh-CN" b="1" dirty="0">
                <a:latin typeface="+mn-ea"/>
                <a:ea typeface="+mn-ea"/>
              </a:rPr>
              <a:t>=1</a:t>
            </a:r>
            <a:r>
              <a:rPr lang="zh-CN" altLang="en-US" b="1" dirty="0">
                <a:latin typeface="+mn-ea"/>
              </a:rPr>
              <a:t>的节点</a:t>
            </a:r>
            <a:r>
              <a:rPr lang="zh-CN" altLang="en-US" b="1" dirty="0">
                <a:latin typeface="+mn-ea"/>
                <a:ea typeface="+mn-ea"/>
              </a:rPr>
              <a:t>仅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个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26D867E-F5F0-4D64-AA2A-CC154EB88DB5}"/>
              </a:ext>
            </a:extLst>
          </p:cNvPr>
          <p:cNvGrpSpPr/>
          <p:nvPr/>
        </p:nvGrpSpPr>
        <p:grpSpPr>
          <a:xfrm>
            <a:off x="6307040" y="2564904"/>
            <a:ext cx="2225400" cy="1620000"/>
            <a:chOff x="4068000" y="2880000"/>
            <a:chExt cx="2225400" cy="162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42C0B30-CFC2-43FD-9DDB-C475BB35D6EA}"/>
                </a:ext>
              </a:extLst>
            </p:cNvPr>
            <p:cNvGrpSpPr/>
            <p:nvPr/>
          </p:nvGrpSpPr>
          <p:grpSpPr>
            <a:xfrm>
              <a:off x="4212000" y="2880000"/>
              <a:ext cx="1584328" cy="972090"/>
              <a:chOff x="4212000" y="2880000"/>
              <a:chExt cx="1584328" cy="972090"/>
            </a:xfrm>
          </p:grpSpPr>
          <p:sp>
            <p:nvSpPr>
              <p:cNvPr id="83" name="Text Box 233">
                <a:extLst>
                  <a:ext uri="{FF2B5EF4-FFF2-40B4-BE49-F238E27FC236}">
                    <a16:creationId xmlns:a16="http://schemas.microsoft.com/office/drawing/2014/main" id="{9E09F65C-1403-4C4C-8E6E-AAFA3D8CBEE9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4212000" y="3132000"/>
                <a:ext cx="1007745" cy="72009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主存块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   …</a:t>
                </a:r>
              </a:p>
              <a:p>
                <a:pPr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主存块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m-1</a:t>
                </a: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499F0C4-3758-4323-9829-51E84FB7845A}"/>
                  </a:ext>
                </a:extLst>
              </p:cNvPr>
              <p:cNvCxnSpPr/>
              <p:nvPr>
                <p:custDataLst>
                  <p:tags r:id="rId2"/>
                </p:custDataLst>
              </p:nvPr>
            </p:nvCxnSpPr>
            <p:spPr bwMode="auto">
              <a:xfrm>
                <a:off x="4212000" y="3636190"/>
                <a:ext cx="100774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352E2FD7-352E-4262-BEF0-560B873EDDB7}"/>
                  </a:ext>
                </a:extLst>
              </p:cNvPr>
              <p:cNvCxnSpPr/>
              <p:nvPr>
                <p:custDataLst>
                  <p:tags r:id="rId3"/>
                </p:custDataLst>
              </p:nvPr>
            </p:nvCxnSpPr>
            <p:spPr bwMode="auto">
              <a:xfrm>
                <a:off x="4212000" y="3347900"/>
                <a:ext cx="100774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6" name="Text Box 233">
                <a:extLst>
                  <a:ext uri="{FF2B5EF4-FFF2-40B4-BE49-F238E27FC236}">
                    <a16:creationId xmlns:a16="http://schemas.microsoft.com/office/drawing/2014/main" id="{718AFDB6-F252-4C05-9964-4C943DE435C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292328" y="3132000"/>
                <a:ext cx="504000" cy="72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宋体" panose="02010600030101010101" pitchFamily="2" charset="-122"/>
                    <a:sym typeface="+mn-ea"/>
                  </a:rPr>
                  <a:t>…</a:t>
                </a:r>
                <a:r>
                  <a:rPr lang="en-US" sz="1600" b="1" dirty="0">
                    <a:latin typeface="宋体" panose="02010600030101010101" pitchFamily="2" charset="-122"/>
                  </a:rPr>
                  <a:t> </a:t>
                </a:r>
                <a:endParaRPr lang="en-US" altLang="zh-CN" sz="1600" b="1" dirty="0">
                  <a:latin typeface="宋体" panose="02010600030101010101" pitchFamily="2" charset="-122"/>
                </a:endParaRPr>
              </a:p>
              <a:p>
                <a:pPr algn="ctr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1600" b="1" dirty="0">
                    <a:latin typeface="宋体" panose="02010600030101010101" pitchFamily="2" charset="-122"/>
                    <a:sym typeface="+mn-ea"/>
                  </a:rPr>
                  <a:t>…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 </a:t>
                </a:r>
              </a:p>
              <a:p>
                <a:pPr algn="ctr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altLang="zh-CN" sz="1400" b="1" dirty="0">
                    <a:latin typeface="宋体" panose="02010600030101010101" pitchFamily="2" charset="-122"/>
                    <a:sym typeface="+mn-ea"/>
                  </a:rPr>
                  <a:t>…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 </a:t>
                </a:r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7A6F5E4-2918-4337-908D-626F8E2BB2E7}"/>
                  </a:ext>
                </a:extLst>
              </p:cNvPr>
              <p:cNvCxnSpPr/>
              <p:nvPr>
                <p:custDataLst>
                  <p:tags r:id="rId5"/>
                </p:custDataLst>
              </p:nvPr>
            </p:nvCxnSpPr>
            <p:spPr bwMode="auto">
              <a:xfrm>
                <a:off x="5292328" y="3348000"/>
                <a:ext cx="504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895DE6D6-9FDE-43F3-870B-57D6E0FE2FDC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 bwMode="auto">
              <a:xfrm>
                <a:off x="5400278" y="3132000"/>
                <a:ext cx="0" cy="216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CBA97E3-5AA6-4B2E-A1C5-E9FB35729F38}"/>
                  </a:ext>
                </a:extLst>
              </p:cNvPr>
              <p:cNvCxnSpPr/>
              <p:nvPr>
                <p:custDataLst>
                  <p:tags r:id="rId7"/>
                </p:custDataLst>
              </p:nvPr>
            </p:nvCxnSpPr>
            <p:spPr bwMode="auto">
              <a:xfrm>
                <a:off x="5688000" y="3132000"/>
                <a:ext cx="0" cy="216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4950AE0-D429-4980-BF34-FCE91496D7B5}"/>
                  </a:ext>
                </a:extLst>
              </p:cNvPr>
              <p:cNvCxnSpPr/>
              <p:nvPr>
                <p:custDataLst>
                  <p:tags r:id="rId8"/>
                </p:custDataLst>
              </p:nvPr>
            </p:nvCxnSpPr>
            <p:spPr bwMode="auto">
              <a:xfrm>
                <a:off x="5292000" y="3636000"/>
                <a:ext cx="504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51C6D41B-29A7-4595-A454-82F06BABE399}"/>
                  </a:ext>
                </a:extLst>
              </p:cNvPr>
              <p:cNvCxnSpPr/>
              <p:nvPr>
                <p:custDataLst>
                  <p:tags r:id="rId9"/>
                </p:custDataLst>
              </p:nvPr>
            </p:nvCxnSpPr>
            <p:spPr bwMode="auto">
              <a:xfrm>
                <a:off x="5400000" y="3636000"/>
                <a:ext cx="0" cy="216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E1184777-0AF6-4ED2-A60D-0E2786AFE3F4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 bwMode="auto">
              <a:xfrm>
                <a:off x="5688000" y="3636000"/>
                <a:ext cx="0" cy="216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8" name="Text Box 48">
                <a:extLst>
                  <a:ext uri="{FF2B5EF4-FFF2-40B4-BE49-F238E27FC236}">
                    <a16:creationId xmlns:a16="http://schemas.microsoft.com/office/drawing/2014/main" id="{4D529E5A-AC08-4BE0-B157-9FABB3053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000" y="2880000"/>
                <a:ext cx="504000" cy="252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 err="1">
                    <a:latin typeface="+mn-ea"/>
                    <a:ea typeface="+mn-ea"/>
                  </a:rPr>
                  <a:t>DIRi</a:t>
                </a:r>
                <a:endParaRPr lang="zh-CN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12" name="Text Box 48">
                <a:extLst>
                  <a:ext uri="{FF2B5EF4-FFF2-40B4-BE49-F238E27FC236}">
                    <a16:creationId xmlns:a16="http://schemas.microsoft.com/office/drawing/2014/main" id="{B8A1A28A-A0EA-41E8-8DBB-7FE9674F5B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000" y="2880000"/>
                <a:ext cx="504000" cy="252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 err="1">
                    <a:latin typeface="+mn-ea"/>
                    <a:ea typeface="+mn-ea"/>
                  </a:rPr>
                  <a:t>SMi</a:t>
                </a:r>
                <a:endParaRPr lang="zh-CN" altLang="en-US" sz="16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34FDF62-997F-480B-8184-4EF028FEBA6A}"/>
                </a:ext>
              </a:extLst>
            </p:cNvPr>
            <p:cNvGrpSpPr/>
            <p:nvPr/>
          </p:nvGrpSpPr>
          <p:grpSpPr>
            <a:xfrm>
              <a:off x="4068000" y="3959992"/>
              <a:ext cx="2225400" cy="540008"/>
              <a:chOff x="4068000" y="3959992"/>
              <a:chExt cx="2225400" cy="540008"/>
            </a:xfrm>
          </p:grpSpPr>
          <p:sp>
            <p:nvSpPr>
              <p:cNvPr id="73" name="Rectangle 16">
                <a:extLst>
                  <a:ext uri="{FF2B5EF4-FFF2-40B4-BE49-F238E27FC236}">
                    <a16:creationId xmlns:a16="http://schemas.microsoft.com/office/drawing/2014/main" id="{94473A78-C6B9-4B15-B8CB-EBD26F099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000" y="3959992"/>
                <a:ext cx="1080000" cy="21597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6870E568-CDFC-4B6E-BF4E-B4BF7256A9C5}"/>
                  </a:ext>
                </a:extLst>
              </p:cNvPr>
              <p:cNvCxnSpPr/>
              <p:nvPr/>
            </p:nvCxnSpPr>
            <p:spPr bwMode="auto">
              <a:xfrm>
                <a:off x="5004000" y="3959992"/>
                <a:ext cx="0" cy="2159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37A318E2-D6A2-44B9-93BB-553B5B1225E1}"/>
                  </a:ext>
                </a:extLst>
              </p:cNvPr>
              <p:cNvCxnSpPr/>
              <p:nvPr/>
            </p:nvCxnSpPr>
            <p:spPr bwMode="auto">
              <a:xfrm>
                <a:off x="5148000" y="3959992"/>
                <a:ext cx="0" cy="2159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1BE136C4-EC54-47F3-8381-33A417A49E42}"/>
                  </a:ext>
                </a:extLst>
              </p:cNvPr>
              <p:cNvCxnSpPr/>
              <p:nvPr/>
            </p:nvCxnSpPr>
            <p:spPr bwMode="auto">
              <a:xfrm>
                <a:off x="5652001" y="3959992"/>
                <a:ext cx="0" cy="2159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07CE8E17-3D1E-48B0-B85B-1C5AEBFB46F7}"/>
                  </a:ext>
                </a:extLst>
              </p:cNvPr>
              <p:cNvCxnSpPr/>
              <p:nvPr/>
            </p:nvCxnSpPr>
            <p:spPr bwMode="auto">
              <a:xfrm>
                <a:off x="5796000" y="3959992"/>
                <a:ext cx="0" cy="21597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" name="Freeform 46">
                <a:extLst>
                  <a:ext uri="{FF2B5EF4-FFF2-40B4-BE49-F238E27FC236}">
                    <a16:creationId xmlns:a16="http://schemas.microsoft.com/office/drawing/2014/main" id="{D416CFEB-4BA1-4A88-80FA-6A980BF47350}"/>
                  </a:ext>
                </a:extLst>
              </p:cNvPr>
              <p:cNvSpPr/>
              <p:nvPr/>
            </p:nvSpPr>
            <p:spPr bwMode="auto">
              <a:xfrm>
                <a:off x="4888574" y="4175991"/>
                <a:ext cx="864000" cy="719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60"/>
                  </a:cxn>
                  <a:cxn ang="0">
                    <a:pos x="318" y="60"/>
                  </a:cxn>
                  <a:cxn ang="0">
                    <a:pos x="336" y="1"/>
                  </a:cxn>
                </a:cxnLst>
                <a:rect l="0" t="0" r="r" b="b"/>
                <a:pathLst>
                  <a:path w="336" h="60">
                    <a:moveTo>
                      <a:pt x="0" y="0"/>
                    </a:moveTo>
                    <a:lnTo>
                      <a:pt x="36" y="60"/>
                    </a:lnTo>
                    <a:lnTo>
                      <a:pt x="318" y="60"/>
                    </a:lnTo>
                    <a:lnTo>
                      <a:pt x="336" y="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Text Box 48">
                <a:extLst>
                  <a:ext uri="{FF2B5EF4-FFF2-40B4-BE49-F238E27FC236}">
                    <a16:creationId xmlns:a16="http://schemas.microsoft.com/office/drawing/2014/main" id="{99CBB212-8C04-47AA-84FB-6BA604B50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4000" y="4283995"/>
                <a:ext cx="720001" cy="215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54000" tIns="18000" rIns="54000" bIns="18000" anchor="ctr" anchorCtr="0"/>
              <a:lstStyle/>
              <a:p>
                <a:pPr algn="r">
                  <a:lnSpc>
                    <a:spcPct val="90000"/>
                  </a:lnSpc>
                </a:pPr>
                <a:r>
                  <a:rPr lang="zh-CN" altLang="en-US" sz="1600" b="1" dirty="0"/>
                  <a:t>存在位</a:t>
                </a:r>
              </a:p>
            </p:txBody>
          </p:sp>
          <p:sp>
            <p:nvSpPr>
              <p:cNvPr id="80" name="Text Box 50">
                <a:extLst>
                  <a:ext uri="{FF2B5EF4-FFF2-40B4-BE49-F238E27FC236}">
                    <a16:creationId xmlns:a16="http://schemas.microsoft.com/office/drawing/2014/main" id="{D61F2183-FDD2-4932-B89F-6EBC0FEB10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000" y="4284000"/>
                <a:ext cx="5334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54000" tIns="18000" rIns="54000" bIns="180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/>
                  <a:t>脏位</a:t>
                </a: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57677247-8315-40D4-ADC8-B20C58B3AB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868144" y="4068000"/>
                <a:ext cx="36000" cy="18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</p:spPr>
          </p:cxnSp>
          <p:sp>
            <p:nvSpPr>
              <p:cNvPr id="82" name="Text Box 48">
                <a:extLst>
                  <a:ext uri="{FF2B5EF4-FFF2-40B4-BE49-F238E27FC236}">
                    <a16:creationId xmlns:a16="http://schemas.microsoft.com/office/drawing/2014/main" id="{D47546B1-1AFD-4C68-A4BA-CC87EDF9B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8000" y="3960000"/>
                <a:ext cx="792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/>
                  <a:t>目录项</a:t>
                </a:r>
                <a:r>
                  <a:rPr lang="en-US" altLang="zh-CN" sz="1600" b="1" dirty="0"/>
                  <a:t>:</a:t>
                </a:r>
                <a:endParaRPr lang="zh-CN" altLang="en-US" sz="1600" b="1" dirty="0"/>
              </a:p>
            </p:txBody>
          </p:sp>
        </p:grp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8F33A185-BF97-4A4A-8342-963B982344BA}"/>
              </a:ext>
            </a:extLst>
          </p:cNvPr>
          <p:cNvGrpSpPr/>
          <p:nvPr/>
        </p:nvGrpSpPr>
        <p:grpSpPr>
          <a:xfrm>
            <a:off x="1331640" y="2628000"/>
            <a:ext cx="4716360" cy="1377088"/>
            <a:chOff x="1331640" y="2628000"/>
            <a:chExt cx="4716360" cy="1377088"/>
          </a:xfrm>
        </p:grpSpPr>
        <p:sp>
          <p:nvSpPr>
            <p:cNvPr id="114" name="Rectangle 227">
              <a:extLst>
                <a:ext uri="{FF2B5EF4-FFF2-40B4-BE49-F238E27FC236}">
                  <a16:creationId xmlns:a16="http://schemas.microsoft.com/office/drawing/2014/main" id="{F1A71746-CFA5-4A2D-A556-40A5620F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647" y="3753088"/>
              <a:ext cx="2736503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/>
                <a:t>互连网络</a:t>
              </a:r>
            </a:p>
          </p:txBody>
        </p:sp>
        <p:sp>
          <p:nvSpPr>
            <p:cNvPr id="115" name="Text Box 228">
              <a:extLst>
                <a:ext uri="{FF2B5EF4-FFF2-40B4-BE49-F238E27FC236}">
                  <a16:creationId xmlns:a16="http://schemas.microsoft.com/office/drawing/2014/main" id="{3AC15CD2-B625-416F-86C3-458A713AE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00" y="2918363"/>
              <a:ext cx="324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…</a:t>
              </a: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4088547-D528-4338-BD16-61F7C57AFF99}"/>
                </a:ext>
              </a:extLst>
            </p:cNvPr>
            <p:cNvGrpSpPr/>
            <p:nvPr/>
          </p:nvGrpSpPr>
          <p:grpSpPr>
            <a:xfrm>
              <a:off x="1331640" y="2629438"/>
              <a:ext cx="2160000" cy="1116625"/>
              <a:chOff x="1331640" y="2629438"/>
              <a:chExt cx="2160000" cy="1116625"/>
            </a:xfrm>
          </p:grpSpPr>
          <p:sp>
            <p:nvSpPr>
              <p:cNvPr id="133" name="Rectangle 229">
                <a:extLst>
                  <a:ext uri="{FF2B5EF4-FFF2-40B4-BE49-F238E27FC236}">
                    <a16:creationId xmlns:a16="http://schemas.microsoft.com/office/drawing/2014/main" id="{EA281B72-BAB0-4BBD-B56B-7515FD99C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640" y="2629438"/>
                <a:ext cx="2160000" cy="100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" name="Line 231">
                <a:extLst>
                  <a:ext uri="{FF2B5EF4-FFF2-40B4-BE49-F238E27FC236}">
                    <a16:creationId xmlns:a16="http://schemas.microsoft.com/office/drawing/2014/main" id="{2E2A39A8-9A59-4A23-A4EE-F5AE8EB3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8000" y="3132676"/>
                <a:ext cx="169200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32">
                <a:extLst>
                  <a:ext uri="{FF2B5EF4-FFF2-40B4-BE49-F238E27FC236}">
                    <a16:creationId xmlns:a16="http://schemas.microsoft.com/office/drawing/2014/main" id="{B33BA695-A784-4F4D-AC69-8F8DFEB1C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66132" y="2845338"/>
                <a:ext cx="1428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Text Box 233">
                <a:extLst>
                  <a:ext uri="{FF2B5EF4-FFF2-40B4-BE49-F238E27FC236}">
                    <a16:creationId xmlns:a16="http://schemas.microsoft.com/office/drawing/2014/main" id="{DD3C27FB-20C2-4DB6-A95F-97DC445D3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28" y="3277138"/>
                <a:ext cx="503238" cy="28892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SM</a:t>
                </a:r>
                <a:r>
                  <a:rPr lang="en-US" altLang="zh-CN" sz="1800" b="1" baseline="-18000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37" name="Text Box 234">
                <a:extLst>
                  <a:ext uri="{FF2B5EF4-FFF2-40B4-BE49-F238E27FC236}">
                    <a16:creationId xmlns:a16="http://schemas.microsoft.com/office/drawing/2014/main" id="{0F415AEC-4CD8-4166-8FB2-66A9EC56F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6845" y="2700876"/>
                <a:ext cx="6477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138" name="Text Box 235">
                <a:extLst>
                  <a:ext uri="{FF2B5EF4-FFF2-40B4-BE49-F238E27FC236}">
                    <a16:creationId xmlns:a16="http://schemas.microsoft.com/office/drawing/2014/main" id="{57F03B2E-4BE1-46ED-992C-5F34AB048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9007" y="2700876"/>
                <a:ext cx="720725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>
                    <a:latin typeface="宋体" panose="02010600030101010101" pitchFamily="2" charset="-122"/>
                  </a:rPr>
                  <a:t>Cache</a:t>
                </a:r>
              </a:p>
            </p:txBody>
          </p:sp>
          <p:sp>
            <p:nvSpPr>
              <p:cNvPr id="139" name="Line 236">
                <a:extLst>
                  <a:ext uri="{FF2B5EF4-FFF2-40B4-BE49-F238E27FC236}">
                    <a16:creationId xmlns:a16="http://schemas.microsoft.com/office/drawing/2014/main" id="{D741C45E-9D1E-4671-B2DD-4FC33CD9E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20000" y="3566063"/>
                <a:ext cx="0" cy="180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237">
                <a:extLst>
                  <a:ext uri="{FF2B5EF4-FFF2-40B4-BE49-F238E27FC236}">
                    <a16:creationId xmlns:a16="http://schemas.microsoft.com/office/drawing/2014/main" id="{5FCF858E-68A0-4DF5-BCBD-23DE2A6AB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69692" y="2989801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238">
                <a:extLst>
                  <a:ext uri="{FF2B5EF4-FFF2-40B4-BE49-F238E27FC236}">
                    <a16:creationId xmlns:a16="http://schemas.microsoft.com/office/drawing/2014/main" id="{963EFE60-BCCA-43C1-97D6-511B1E630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27040" y="3134263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239">
                <a:extLst>
                  <a:ext uri="{FF2B5EF4-FFF2-40B4-BE49-F238E27FC236}">
                    <a16:creationId xmlns:a16="http://schemas.microsoft.com/office/drawing/2014/main" id="{C5B12994-34A7-4101-9069-CAAA9D679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20000" y="3134263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Text Box 240">
                <a:extLst>
                  <a:ext uri="{FF2B5EF4-FFF2-40B4-BE49-F238E27FC236}">
                    <a16:creationId xmlns:a16="http://schemas.microsoft.com/office/drawing/2014/main" id="{AB24897C-4E25-4479-83BB-E6E966628B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078" y="3277138"/>
                <a:ext cx="431800" cy="288925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NIC</a:t>
                </a:r>
              </a:p>
            </p:txBody>
          </p:sp>
          <p:sp>
            <p:nvSpPr>
              <p:cNvPr id="144" name="Text Box 241">
                <a:extLst>
                  <a:ext uri="{FF2B5EF4-FFF2-40B4-BE49-F238E27FC236}">
                    <a16:creationId xmlns:a16="http://schemas.microsoft.com/office/drawing/2014/main" id="{CE57464E-4742-44B7-B811-9A6856F659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903" y="3277138"/>
                <a:ext cx="431800" cy="288925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CA</a:t>
                </a:r>
              </a:p>
            </p:txBody>
          </p:sp>
          <p:sp>
            <p:nvSpPr>
              <p:cNvPr id="145" name="Line 242">
                <a:extLst>
                  <a:ext uri="{FF2B5EF4-FFF2-40B4-BE49-F238E27FC236}">
                    <a16:creationId xmlns:a16="http://schemas.microsoft.com/office/drawing/2014/main" id="{E8C1CF44-11C2-43E5-9ACB-552A8CC30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23803" y="3132676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243">
                <a:extLst>
                  <a:ext uri="{FF2B5EF4-FFF2-40B4-BE49-F238E27FC236}">
                    <a16:creationId xmlns:a16="http://schemas.microsoft.com/office/drawing/2014/main" id="{7D7BCFD7-5D71-4446-8D1F-54A076122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05770" y="2989801"/>
                <a:ext cx="0" cy="1428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Text Box 233">
                <a:extLst>
                  <a:ext uri="{FF2B5EF4-FFF2-40B4-BE49-F238E27FC236}">
                    <a16:creationId xmlns:a16="http://schemas.microsoft.com/office/drawing/2014/main" id="{71B59514-260A-4206-8036-7C2F20A1D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000" y="3276072"/>
                <a:ext cx="468000" cy="288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DIR</a:t>
                </a:r>
                <a:r>
                  <a:rPr lang="en-US" altLang="zh-CN" sz="1600" b="1" baseline="-18000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8" name="Line 238">
                <a:extLst>
                  <a:ext uri="{FF2B5EF4-FFF2-40B4-BE49-F238E27FC236}">
                    <a16:creationId xmlns:a16="http://schemas.microsoft.com/office/drawing/2014/main" id="{2A24F45E-FDA4-40A2-AE50-60D4E17CE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8000" y="3132056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7" name="Rectangle 229">
              <a:extLst>
                <a:ext uri="{FF2B5EF4-FFF2-40B4-BE49-F238E27FC236}">
                  <a16:creationId xmlns:a16="http://schemas.microsoft.com/office/drawing/2014/main" id="{BD0B69E5-EF89-4414-BE31-01DD7BEE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000" y="2628000"/>
              <a:ext cx="2160000" cy="100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Line 231">
              <a:extLst>
                <a:ext uri="{FF2B5EF4-FFF2-40B4-BE49-F238E27FC236}">
                  <a16:creationId xmlns:a16="http://schemas.microsoft.com/office/drawing/2014/main" id="{A9F90EBD-3E75-4174-8C3D-92D4C7103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088" y="3131238"/>
              <a:ext cx="16920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32">
              <a:extLst>
                <a:ext uri="{FF2B5EF4-FFF2-40B4-BE49-F238E27FC236}">
                  <a16:creationId xmlns:a16="http://schemas.microsoft.com/office/drawing/2014/main" id="{B8882307-35ED-48B2-8FAC-FA754ED1F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22492" y="2843900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33">
              <a:extLst>
                <a:ext uri="{FF2B5EF4-FFF2-40B4-BE49-F238E27FC236}">
                  <a16:creationId xmlns:a16="http://schemas.microsoft.com/office/drawing/2014/main" id="{96A599E8-71D8-4270-80A2-96422C24D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088" y="3275700"/>
              <a:ext cx="50323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anose="02010600030101010101" pitchFamily="2" charset="-122"/>
                </a:rPr>
                <a:t>SM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n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21" name="Text Box 234">
              <a:extLst>
                <a:ext uri="{FF2B5EF4-FFF2-40B4-BE49-F238E27FC236}">
                  <a16:creationId xmlns:a16="http://schemas.microsoft.com/office/drawing/2014/main" id="{DEE4421E-08FD-4EB6-879D-392B6C482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05" y="2699438"/>
              <a:ext cx="6477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22" name="Text Box 235">
              <a:extLst>
                <a:ext uri="{FF2B5EF4-FFF2-40B4-BE49-F238E27FC236}">
                  <a16:creationId xmlns:a16="http://schemas.microsoft.com/office/drawing/2014/main" id="{A12C4495-A7F4-4107-97F8-1117DB06D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367" y="2699438"/>
              <a:ext cx="72072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anose="02010600030101010101" pitchFamily="2" charset="-122"/>
                </a:rPr>
                <a:t>Cache</a:t>
              </a:r>
            </a:p>
          </p:txBody>
        </p:sp>
        <p:sp>
          <p:nvSpPr>
            <p:cNvPr id="123" name="Line 236">
              <a:extLst>
                <a:ext uri="{FF2B5EF4-FFF2-40B4-BE49-F238E27FC236}">
                  <a16:creationId xmlns:a16="http://schemas.microsoft.com/office/drawing/2014/main" id="{BA55D040-C91F-476C-A707-C940F2287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088" y="3564625"/>
              <a:ext cx="0" cy="18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37">
              <a:extLst>
                <a:ext uri="{FF2B5EF4-FFF2-40B4-BE49-F238E27FC236}">
                  <a16:creationId xmlns:a16="http://schemas.microsoft.com/office/drawing/2014/main" id="{1FB389C6-5CB7-47B0-A657-6E269FBC5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26052" y="2988363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38">
              <a:extLst>
                <a:ext uri="{FF2B5EF4-FFF2-40B4-BE49-F238E27FC236}">
                  <a16:creationId xmlns:a16="http://schemas.microsoft.com/office/drawing/2014/main" id="{22AA4788-957E-4F7A-90FF-DB5E27B63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83400" y="3132825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9">
              <a:extLst>
                <a:ext uri="{FF2B5EF4-FFF2-40B4-BE49-F238E27FC236}">
                  <a16:creationId xmlns:a16="http://schemas.microsoft.com/office/drawing/2014/main" id="{2E123CCD-2693-4665-B125-194E75A6E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088" y="3132825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240">
              <a:extLst>
                <a:ext uri="{FF2B5EF4-FFF2-40B4-BE49-F238E27FC236}">
                  <a16:creationId xmlns:a16="http://schemas.microsoft.com/office/drawing/2014/main" id="{2E426FF7-CAA6-431F-8287-7B67B838E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438" y="3275700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anose="02010600030101010101" pitchFamily="2" charset="-122"/>
                </a:rPr>
                <a:t>NIC</a:t>
              </a:r>
            </a:p>
          </p:txBody>
        </p:sp>
        <p:sp>
          <p:nvSpPr>
            <p:cNvPr id="128" name="Text Box 241">
              <a:extLst>
                <a:ext uri="{FF2B5EF4-FFF2-40B4-BE49-F238E27FC236}">
                  <a16:creationId xmlns:a16="http://schemas.microsoft.com/office/drawing/2014/main" id="{9626E2AA-A99D-43AC-B5B6-F0D5ED6BE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263" y="3275700"/>
              <a:ext cx="4318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anose="02010600030101010101" pitchFamily="2" charset="-122"/>
                </a:rPr>
                <a:t>CA</a:t>
              </a:r>
            </a:p>
          </p:txBody>
        </p:sp>
        <p:sp>
          <p:nvSpPr>
            <p:cNvPr id="129" name="Line 242">
              <a:extLst>
                <a:ext uri="{FF2B5EF4-FFF2-40B4-BE49-F238E27FC236}">
                  <a16:creationId xmlns:a16="http://schemas.microsoft.com/office/drawing/2014/main" id="{4B19DF2B-AF86-4B95-AAF2-BC94C593D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80163" y="313123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43">
              <a:extLst>
                <a:ext uri="{FF2B5EF4-FFF2-40B4-BE49-F238E27FC236}">
                  <a16:creationId xmlns:a16="http://schemas.microsoft.com/office/drawing/2014/main" id="{227415BA-568D-4FFE-A14F-9E36C7031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2130" y="298836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Text Box 233">
              <a:extLst>
                <a:ext uri="{FF2B5EF4-FFF2-40B4-BE49-F238E27FC236}">
                  <a16:creationId xmlns:a16="http://schemas.microsoft.com/office/drawing/2014/main" id="{8324D264-A168-4064-801A-BCCFBCDD2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088" y="3274634"/>
              <a:ext cx="468000" cy="28999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anose="02010600030101010101" pitchFamily="2" charset="-122"/>
                </a:rPr>
                <a:t>DIR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n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32" name="Line 238">
              <a:extLst>
                <a:ext uri="{FF2B5EF4-FFF2-40B4-BE49-F238E27FC236}">
                  <a16:creationId xmlns:a16="http://schemas.microsoft.com/office/drawing/2014/main" id="{58C1A144-EFAF-422A-B877-0B0D47AA8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24088" y="313061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25</a:t>
            </a:fld>
            <a:endParaRPr lang="en-US" altLang="zh-CN"/>
          </a:p>
        </p:txBody>
      </p:sp>
      <p:grpSp>
        <p:nvGrpSpPr>
          <p:cNvPr id="4" name="Group 192"/>
          <p:cNvGrpSpPr/>
          <p:nvPr/>
        </p:nvGrpSpPr>
        <p:grpSpPr bwMode="auto">
          <a:xfrm>
            <a:off x="807789" y="1268760"/>
            <a:ext cx="3594100" cy="4648200"/>
            <a:chOff x="240" y="528"/>
            <a:chExt cx="2264" cy="2928"/>
          </a:xfrm>
        </p:grpSpPr>
        <p:sp>
          <p:nvSpPr>
            <p:cNvPr id="5" name="Text Box 44"/>
            <p:cNvSpPr txBox="1">
              <a:spLocks noChangeArrowheads="1"/>
            </p:cNvSpPr>
            <p:nvPr/>
          </p:nvSpPr>
          <p:spPr bwMode="auto">
            <a:xfrm>
              <a:off x="240" y="1680"/>
              <a:ext cx="57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对拥有者</a:t>
              </a:r>
            </a:p>
            <a:p>
              <a:r>
                <a:rPr lang="zh-CN" altLang="en-US" sz="1600"/>
                <a:t>的</a:t>
              </a:r>
              <a:r>
                <a:rPr lang="en-US" altLang="zh-CN" sz="1600"/>
                <a:t>Rd</a:t>
              </a:r>
              <a:r>
                <a:rPr lang="zh-CN" altLang="en-US" sz="1600"/>
                <a:t>请求</a:t>
              </a:r>
            </a:p>
          </p:txBody>
        </p:sp>
        <p:sp>
          <p:nvSpPr>
            <p:cNvPr id="6" name="Text Box 45"/>
            <p:cNvSpPr txBox="1">
              <a:spLocks noChangeArrowheads="1"/>
            </p:cNvSpPr>
            <p:nvPr/>
          </p:nvSpPr>
          <p:spPr bwMode="auto">
            <a:xfrm>
              <a:off x="576" y="2208"/>
              <a:ext cx="57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数据回答</a:t>
              </a:r>
            </a:p>
          </p:txBody>
        </p:sp>
        <p:sp>
          <p:nvSpPr>
            <p:cNvPr id="7" name="Text Box 46"/>
            <p:cNvSpPr txBox="1">
              <a:spLocks noChangeArrowheads="1"/>
            </p:cNvSpPr>
            <p:nvPr/>
          </p:nvSpPr>
          <p:spPr bwMode="auto">
            <a:xfrm>
              <a:off x="1056" y="1452"/>
              <a:ext cx="72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dirty="0"/>
                <a:t>用</a:t>
              </a:r>
              <a:r>
                <a:rPr lang="zh-CN" altLang="en-US" sz="1600" u="sng" dirty="0">
                  <a:solidFill>
                    <a:srgbClr val="990099"/>
                  </a:solidFill>
                </a:rPr>
                <a:t>拥有者</a:t>
              </a:r>
              <a:r>
                <a:rPr lang="zh-CN" altLang="en-US" sz="1600" dirty="0"/>
                <a:t>的</a:t>
              </a:r>
            </a:p>
            <a:p>
              <a:r>
                <a:rPr lang="zh-CN" altLang="en-US" sz="1600" dirty="0"/>
                <a:t>标识符响应</a:t>
              </a:r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1632" y="2592"/>
              <a:ext cx="576" cy="3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对目录的</a:t>
              </a:r>
            </a:p>
            <a:p>
              <a:r>
                <a:rPr lang="zh-CN" altLang="en-US" sz="1600"/>
                <a:t>修正信息</a:t>
              </a: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928" y="1008"/>
              <a:ext cx="576" cy="3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000" tIns="18000" rIns="54000" bIns="18000"/>
            <a:lstStyle/>
            <a:p>
              <a:pPr algn="ctr"/>
              <a:r>
                <a:rPr lang="zh-CN" altLang="en-US" sz="1600" b="1" dirty="0">
                  <a:highlight>
                    <a:srgbClr val="00FF00"/>
                  </a:highlight>
                </a:rPr>
                <a:t>块目录</a:t>
              </a:r>
              <a:endParaRPr lang="en-US" altLang="zh-CN" sz="1600" b="1" dirty="0">
                <a:highlight>
                  <a:srgbClr val="00FF00"/>
                </a:highlight>
              </a:endParaRPr>
            </a:p>
            <a:p>
              <a:pPr algn="ctr"/>
              <a:r>
                <a:rPr lang="zh-CN" altLang="en-US" sz="1600" b="1" dirty="0">
                  <a:highlight>
                    <a:srgbClr val="00FF00"/>
                  </a:highlight>
                </a:rPr>
                <a:t>所在节点</a:t>
              </a: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1107" y="816"/>
              <a:ext cx="68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lIns="0" tIns="18000" rIns="0" bIns="18000"/>
            <a:lstStyle/>
            <a:p>
              <a:pPr algn="ctr"/>
              <a:r>
                <a:rPr lang="zh-CN" altLang="en-US" sz="1600" dirty="0"/>
                <a:t>对目录节点的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Rd</a:t>
              </a:r>
              <a:r>
                <a:rPr lang="zh-CN" altLang="en-US" sz="1600" dirty="0"/>
                <a:t>请求</a:t>
              </a: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auto">
            <a:xfrm>
              <a:off x="1140" y="66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1</a:t>
              </a:r>
            </a:p>
          </p:txBody>
        </p:sp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1056" y="129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2</a:t>
              </a:r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240" y="152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3</a:t>
              </a:r>
            </a:p>
          </p:txBody>
        </p:sp>
        <p:sp>
          <p:nvSpPr>
            <p:cNvPr id="14" name="Text Box 53"/>
            <p:cNvSpPr txBox="1">
              <a:spLocks noChangeArrowheads="1"/>
            </p:cNvSpPr>
            <p:nvPr/>
          </p:nvSpPr>
          <p:spPr bwMode="auto">
            <a:xfrm>
              <a:off x="624" y="204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4a</a:t>
              </a:r>
            </a:p>
          </p:txBody>
        </p:sp>
        <p:sp>
          <p:nvSpPr>
            <p:cNvPr id="15" name="Text Box 54"/>
            <p:cNvSpPr txBox="1">
              <a:spLocks noChangeArrowheads="1"/>
            </p:cNvSpPr>
            <p:nvPr/>
          </p:nvSpPr>
          <p:spPr bwMode="auto">
            <a:xfrm>
              <a:off x="1680" y="243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4b</a:t>
              </a:r>
            </a:p>
          </p:txBody>
        </p:sp>
        <p:sp>
          <p:nvSpPr>
            <p:cNvPr id="16" name="Text Box 55"/>
            <p:cNvSpPr txBox="1">
              <a:spLocks noChangeArrowheads="1"/>
            </p:cNvSpPr>
            <p:nvPr/>
          </p:nvSpPr>
          <p:spPr bwMode="auto">
            <a:xfrm>
              <a:off x="336" y="528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b="1" dirty="0">
                  <a:highlight>
                    <a:srgbClr val="00FF00"/>
                  </a:highlight>
                </a:rPr>
                <a:t>请求节点</a:t>
              </a:r>
            </a:p>
          </p:txBody>
        </p:sp>
        <p:sp>
          <p:nvSpPr>
            <p:cNvPr id="17" name="Text Box 56"/>
            <p:cNvSpPr txBox="1">
              <a:spLocks noChangeArrowheads="1"/>
            </p:cNvSpPr>
            <p:nvPr/>
          </p:nvSpPr>
          <p:spPr bwMode="auto">
            <a:xfrm>
              <a:off x="384" y="32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zh-CN" altLang="en-US" sz="1600" b="1">
                  <a:highlight>
                    <a:srgbClr val="00FF00"/>
                  </a:highlight>
                </a:rPr>
                <a:t>脏节点</a:t>
              </a:r>
            </a:p>
          </p:txBody>
        </p:sp>
        <p:sp>
          <p:nvSpPr>
            <p:cNvPr id="18" name="Line 57"/>
            <p:cNvSpPr>
              <a:spLocks noChangeShapeType="1"/>
            </p:cNvSpPr>
            <p:nvPr/>
          </p:nvSpPr>
          <p:spPr bwMode="auto">
            <a:xfrm>
              <a:off x="912" y="960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8"/>
            <p:cNvSpPr>
              <a:spLocks noChangeShapeType="1"/>
            </p:cNvSpPr>
            <p:nvPr/>
          </p:nvSpPr>
          <p:spPr bwMode="auto">
            <a:xfrm>
              <a:off x="1783" y="960"/>
              <a:ext cx="1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9"/>
            <p:cNvSpPr>
              <a:spLocks noChangeShapeType="1"/>
            </p:cNvSpPr>
            <p:nvPr/>
          </p:nvSpPr>
          <p:spPr bwMode="auto">
            <a:xfrm flipH="1">
              <a:off x="1776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 flipH="1" flipV="1">
              <a:off x="912" y="1344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>
              <a:off x="432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2"/>
            <p:cNvSpPr>
              <a:spLocks noChangeShapeType="1"/>
            </p:cNvSpPr>
            <p:nvPr/>
          </p:nvSpPr>
          <p:spPr bwMode="auto">
            <a:xfrm>
              <a:off x="432" y="2016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 flipV="1">
              <a:off x="864" y="24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 flipV="1">
              <a:off x="864" y="148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5"/>
            <p:cNvSpPr>
              <a:spLocks noChangeShapeType="1"/>
            </p:cNvSpPr>
            <p:nvPr/>
          </p:nvSpPr>
          <p:spPr bwMode="auto">
            <a:xfrm>
              <a:off x="912" y="278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6"/>
            <p:cNvSpPr>
              <a:spLocks noChangeShapeType="1"/>
            </p:cNvSpPr>
            <p:nvPr/>
          </p:nvSpPr>
          <p:spPr bwMode="auto">
            <a:xfrm flipV="1">
              <a:off x="2016" y="211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153"/>
            <p:cNvGrpSpPr/>
            <p:nvPr/>
          </p:nvGrpSpPr>
          <p:grpSpPr bwMode="auto">
            <a:xfrm>
              <a:off x="336" y="720"/>
              <a:ext cx="576" cy="768"/>
              <a:chOff x="336" y="720"/>
              <a:chExt cx="576" cy="768"/>
            </a:xfrm>
          </p:grpSpPr>
          <p:sp>
            <p:nvSpPr>
              <p:cNvPr id="61" name="Rectangle 164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156"/>
              <p:cNvSpPr>
                <a:spLocks noChangeArrowheads="1"/>
              </p:cNvSpPr>
              <p:nvPr/>
            </p:nvSpPr>
            <p:spPr bwMode="auto">
              <a:xfrm>
                <a:off x="358" y="1292"/>
                <a:ext cx="254" cy="181"/>
              </a:xfrm>
              <a:prstGeom prst="ellipse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>
                    <a:latin typeface="宋体" panose="02010600030101010101" pitchFamily="2" charset="-122"/>
                  </a:rPr>
                  <a:t>CA</a:t>
                </a:r>
              </a:p>
            </p:txBody>
          </p:sp>
          <p:sp>
            <p:nvSpPr>
              <p:cNvPr id="64" name="Oval 159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57" name="Text Box 160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anose="02010600030101010101" pitchFamily="2" charset="-122"/>
                  </a:rPr>
                  <a:t>$</a:t>
                </a:r>
              </a:p>
            </p:txBody>
          </p:sp>
          <p:sp>
            <p:nvSpPr>
              <p:cNvPr id="58" name="Line 161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162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Mem/</a:t>
                </a:r>
                <a:r>
                  <a:rPr lang="en-US" altLang="zh-CN" dirty="0">
                    <a:latin typeface="宋体" panose="02010600030101010101" pitchFamily="2" charset="-122"/>
                  </a:rPr>
                  <a:t>D</a:t>
                </a:r>
                <a:r>
                  <a:rPr lang="en-US" altLang="zh-CN" sz="1800" dirty="0">
                    <a:latin typeface="宋体" panose="02010600030101010101" pitchFamily="2" charset="-122"/>
                  </a:rPr>
                  <a:t>ir</a:t>
                </a:r>
              </a:p>
            </p:txBody>
          </p:sp>
          <p:sp>
            <p:nvSpPr>
              <p:cNvPr id="60" name="Line 163"/>
              <p:cNvSpPr>
                <a:spLocks noChangeShapeType="1"/>
              </p:cNvSpPr>
              <p:nvPr/>
            </p:nvSpPr>
            <p:spPr bwMode="auto">
              <a:xfrm>
                <a:off x="498" y="1253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65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166"/>
            <p:cNvGrpSpPr/>
            <p:nvPr/>
          </p:nvGrpSpPr>
          <p:grpSpPr bwMode="auto">
            <a:xfrm>
              <a:off x="1872" y="1344"/>
              <a:ext cx="576" cy="768"/>
              <a:chOff x="336" y="720"/>
              <a:chExt cx="576" cy="768"/>
            </a:xfrm>
          </p:grpSpPr>
          <p:sp>
            <p:nvSpPr>
              <p:cNvPr id="49" name="Rectangle 177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169"/>
              <p:cNvSpPr>
                <a:spLocks noChangeArrowheads="1"/>
              </p:cNvSpPr>
              <p:nvPr/>
            </p:nvSpPr>
            <p:spPr bwMode="auto">
              <a:xfrm>
                <a:off x="358" y="1292"/>
                <a:ext cx="254" cy="181"/>
              </a:xfrm>
              <a:prstGeom prst="ellipse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>
                    <a:latin typeface="宋体" panose="02010600030101010101" pitchFamily="2" charset="-122"/>
                  </a:rPr>
                  <a:t>CA</a:t>
                </a:r>
              </a:p>
            </p:txBody>
          </p:sp>
          <p:sp>
            <p:nvSpPr>
              <p:cNvPr id="52" name="Oval 172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45" name="Text Box 173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anose="02010600030101010101" pitchFamily="2" charset="-122"/>
                  </a:rPr>
                  <a:t>$</a:t>
                </a:r>
              </a:p>
            </p:txBody>
          </p:sp>
          <p:sp>
            <p:nvSpPr>
              <p:cNvPr id="46" name="Line 174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Text Box 175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Mem/</a:t>
                </a:r>
                <a:r>
                  <a:rPr lang="en-US" altLang="zh-CN" dirty="0">
                    <a:latin typeface="宋体" panose="02010600030101010101" pitchFamily="2" charset="-122"/>
                  </a:rPr>
                  <a:t>D</a:t>
                </a:r>
                <a:r>
                  <a:rPr lang="en-US" altLang="zh-CN" sz="1800" dirty="0">
                    <a:latin typeface="宋体" panose="02010600030101010101" pitchFamily="2" charset="-122"/>
                  </a:rPr>
                  <a:t>ir</a:t>
                </a:r>
              </a:p>
            </p:txBody>
          </p:sp>
          <p:sp>
            <p:nvSpPr>
              <p:cNvPr id="48" name="Line 176"/>
              <p:cNvSpPr>
                <a:spLocks noChangeShapeType="1"/>
              </p:cNvSpPr>
              <p:nvPr/>
            </p:nvSpPr>
            <p:spPr bwMode="auto">
              <a:xfrm>
                <a:off x="491" y="124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8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179"/>
            <p:cNvGrpSpPr/>
            <p:nvPr/>
          </p:nvGrpSpPr>
          <p:grpSpPr bwMode="auto">
            <a:xfrm>
              <a:off x="336" y="2496"/>
              <a:ext cx="576" cy="768"/>
              <a:chOff x="336" y="720"/>
              <a:chExt cx="576" cy="768"/>
            </a:xfrm>
          </p:grpSpPr>
          <p:sp>
            <p:nvSpPr>
              <p:cNvPr id="37" name="Rectangle 190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Oval 182"/>
              <p:cNvSpPr>
                <a:spLocks noChangeArrowheads="1"/>
              </p:cNvSpPr>
              <p:nvPr/>
            </p:nvSpPr>
            <p:spPr bwMode="auto">
              <a:xfrm>
                <a:off x="358" y="1292"/>
                <a:ext cx="254" cy="181"/>
              </a:xfrm>
              <a:prstGeom prst="ellipse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>
                    <a:latin typeface="宋体" panose="02010600030101010101" pitchFamily="2" charset="-122"/>
                  </a:rPr>
                  <a:t>CA</a:t>
                </a:r>
              </a:p>
            </p:txBody>
          </p:sp>
          <p:sp>
            <p:nvSpPr>
              <p:cNvPr id="40" name="Oval 185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33" name="Text Box 186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anose="02010600030101010101" pitchFamily="2" charset="-122"/>
                  </a:rPr>
                  <a:t>$</a:t>
                </a:r>
              </a:p>
            </p:txBody>
          </p:sp>
          <p:sp>
            <p:nvSpPr>
              <p:cNvPr id="34" name="Line 187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188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Mem/</a:t>
                </a:r>
                <a:r>
                  <a:rPr lang="en-US" altLang="zh-CN" dirty="0">
                    <a:latin typeface="宋体" panose="02010600030101010101" pitchFamily="2" charset="-122"/>
                  </a:rPr>
                  <a:t>D</a:t>
                </a:r>
                <a:r>
                  <a:rPr lang="en-US" altLang="zh-CN" sz="1800" dirty="0">
                    <a:latin typeface="宋体" panose="02010600030101010101" pitchFamily="2" charset="-122"/>
                  </a:rPr>
                  <a:t>ir</a:t>
                </a:r>
              </a:p>
            </p:txBody>
          </p:sp>
          <p:sp>
            <p:nvSpPr>
              <p:cNvPr id="36" name="Line 189"/>
              <p:cNvSpPr>
                <a:spLocks noChangeShapeType="1"/>
              </p:cNvSpPr>
              <p:nvPr/>
            </p:nvSpPr>
            <p:spPr bwMode="auto">
              <a:xfrm>
                <a:off x="495" y="1246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91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7" name="Group 245"/>
          <p:cNvGrpSpPr/>
          <p:nvPr/>
        </p:nvGrpSpPr>
        <p:grpSpPr bwMode="auto">
          <a:xfrm>
            <a:off x="4922589" y="1268760"/>
            <a:ext cx="3825875" cy="4679950"/>
            <a:chOff x="3062" y="528"/>
            <a:chExt cx="2410" cy="2948"/>
          </a:xfrm>
        </p:grpSpPr>
        <p:sp>
          <p:nvSpPr>
            <p:cNvPr id="68" name="Text Box 107"/>
            <p:cNvSpPr txBox="1">
              <a:spLocks noChangeArrowheads="1"/>
            </p:cNvSpPr>
            <p:nvPr/>
          </p:nvSpPr>
          <p:spPr bwMode="auto">
            <a:xfrm>
              <a:off x="3062" y="1920"/>
              <a:ext cx="58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dirty="0"/>
                <a:t>对共享的</a:t>
              </a:r>
            </a:p>
            <a:p>
              <a:r>
                <a:rPr lang="zh-CN" altLang="en-US" sz="1600" dirty="0"/>
                <a:t>作废请求</a:t>
              </a:r>
            </a:p>
          </p:txBody>
        </p:sp>
        <p:sp>
          <p:nvSpPr>
            <p:cNvPr id="69" name="Text Box 108"/>
            <p:cNvSpPr txBox="1">
              <a:spLocks noChangeArrowheads="1"/>
            </p:cNvSpPr>
            <p:nvPr/>
          </p:nvSpPr>
          <p:spPr bwMode="auto">
            <a:xfrm>
              <a:off x="4646" y="2112"/>
              <a:ext cx="58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作废确认</a:t>
              </a:r>
            </a:p>
          </p:txBody>
        </p:sp>
        <p:sp>
          <p:nvSpPr>
            <p:cNvPr id="70" name="Text Box 109"/>
            <p:cNvSpPr txBox="1">
              <a:spLocks noChangeArrowheads="1"/>
            </p:cNvSpPr>
            <p:nvPr/>
          </p:nvSpPr>
          <p:spPr bwMode="auto">
            <a:xfrm>
              <a:off x="4032" y="1260"/>
              <a:ext cx="720" cy="3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dirty="0"/>
                <a:t>用</a:t>
              </a:r>
              <a:r>
                <a:rPr lang="zh-CN" altLang="en-US" sz="1600" u="sng" dirty="0">
                  <a:solidFill>
                    <a:srgbClr val="990099"/>
                  </a:solidFill>
                </a:rPr>
                <a:t>共享者</a:t>
              </a:r>
              <a:r>
                <a:rPr lang="zh-CN" altLang="en-US" sz="1600" dirty="0"/>
                <a:t>的</a:t>
              </a:r>
            </a:p>
            <a:p>
              <a:r>
                <a:rPr lang="zh-CN" altLang="en-US" sz="1600" dirty="0"/>
                <a:t>标识符响应</a:t>
              </a:r>
            </a:p>
          </p:txBody>
        </p:sp>
        <p:sp>
          <p:nvSpPr>
            <p:cNvPr id="71" name="Text Box 110"/>
            <p:cNvSpPr txBox="1">
              <a:spLocks noChangeArrowheads="1"/>
            </p:cNvSpPr>
            <p:nvPr/>
          </p:nvSpPr>
          <p:spPr bwMode="auto">
            <a:xfrm>
              <a:off x="4800" y="57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zh-CN" altLang="en-US" sz="1600" b="1" dirty="0">
                  <a:highlight>
                    <a:srgbClr val="00FF00"/>
                  </a:highlight>
                </a:rPr>
                <a:t>块目录所在节点</a:t>
              </a:r>
            </a:p>
          </p:txBody>
        </p:sp>
        <p:sp>
          <p:nvSpPr>
            <p:cNvPr id="72" name="Text Box 111"/>
            <p:cNvSpPr txBox="1">
              <a:spLocks noChangeArrowheads="1"/>
            </p:cNvSpPr>
            <p:nvPr/>
          </p:nvSpPr>
          <p:spPr bwMode="auto">
            <a:xfrm>
              <a:off x="4032" y="754"/>
              <a:ext cx="680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lIns="0" tIns="18000" rIns="0" bIns="18000"/>
            <a:lstStyle/>
            <a:p>
              <a:pPr algn="ctr"/>
              <a:r>
                <a:rPr lang="zh-CN" altLang="en-US" sz="1600" dirty="0"/>
                <a:t>对目录节点的</a:t>
              </a:r>
              <a:r>
                <a:rPr lang="en-US" altLang="zh-CN" sz="1600" b="1" dirty="0" err="1">
                  <a:solidFill>
                    <a:srgbClr val="FF3399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RdX</a:t>
              </a:r>
              <a:r>
                <a:rPr lang="zh-CN" altLang="en-US" sz="1600" dirty="0">
                  <a:latin typeface="宋体" panose="02010600030101010101" pitchFamily="2" charset="-122"/>
                  <a:cs typeface="宋体" panose="02010600030101010101" pitchFamily="2" charset="-122"/>
                </a:rPr>
                <a:t>请</a:t>
              </a:r>
              <a:r>
                <a:rPr lang="zh-CN" altLang="en-US" sz="1600" dirty="0"/>
                <a:t>求</a:t>
              </a:r>
            </a:p>
          </p:txBody>
        </p:sp>
        <p:sp>
          <p:nvSpPr>
            <p:cNvPr id="73" name="Text Box 112"/>
            <p:cNvSpPr txBox="1">
              <a:spLocks noChangeArrowheads="1"/>
            </p:cNvSpPr>
            <p:nvPr/>
          </p:nvSpPr>
          <p:spPr bwMode="auto">
            <a:xfrm>
              <a:off x="4020" y="60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 dirty="0"/>
                <a:t>1</a:t>
              </a:r>
            </a:p>
          </p:txBody>
        </p:sp>
        <p:sp>
          <p:nvSpPr>
            <p:cNvPr id="74" name="Text Box 113"/>
            <p:cNvSpPr txBox="1">
              <a:spLocks noChangeArrowheads="1"/>
            </p:cNvSpPr>
            <p:nvPr/>
          </p:nvSpPr>
          <p:spPr bwMode="auto">
            <a:xfrm>
              <a:off x="4032" y="110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2</a:t>
              </a:r>
            </a:p>
          </p:txBody>
        </p:sp>
        <p:sp>
          <p:nvSpPr>
            <p:cNvPr id="75" name="Text Box 114"/>
            <p:cNvSpPr txBox="1">
              <a:spLocks noChangeArrowheads="1"/>
            </p:cNvSpPr>
            <p:nvPr/>
          </p:nvSpPr>
          <p:spPr bwMode="auto">
            <a:xfrm>
              <a:off x="3110" y="172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3a</a:t>
              </a:r>
            </a:p>
          </p:txBody>
        </p:sp>
        <p:sp>
          <p:nvSpPr>
            <p:cNvPr id="76" name="Text Box 115"/>
            <p:cNvSpPr txBox="1">
              <a:spLocks noChangeArrowheads="1"/>
            </p:cNvSpPr>
            <p:nvPr/>
          </p:nvSpPr>
          <p:spPr bwMode="auto">
            <a:xfrm>
              <a:off x="4694" y="194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4b</a:t>
              </a:r>
            </a:p>
          </p:txBody>
        </p:sp>
        <p:sp>
          <p:nvSpPr>
            <p:cNvPr id="77" name="Text Box 116"/>
            <p:cNvSpPr txBox="1">
              <a:spLocks noChangeArrowheads="1"/>
            </p:cNvSpPr>
            <p:nvPr/>
          </p:nvSpPr>
          <p:spPr bwMode="auto">
            <a:xfrm>
              <a:off x="3216" y="528"/>
              <a:ext cx="576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 b="1" dirty="0">
                  <a:highlight>
                    <a:srgbClr val="00FF00"/>
                  </a:highlight>
                </a:rPr>
                <a:t>请求节点</a:t>
              </a:r>
            </a:p>
          </p:txBody>
        </p:sp>
        <p:sp>
          <p:nvSpPr>
            <p:cNvPr id="78" name="Text Box 117"/>
            <p:cNvSpPr txBox="1">
              <a:spLocks noChangeArrowheads="1"/>
            </p:cNvSpPr>
            <p:nvPr/>
          </p:nvSpPr>
          <p:spPr bwMode="auto">
            <a:xfrm>
              <a:off x="3216" y="328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zh-CN" altLang="en-US" sz="1600" b="1" dirty="0">
                  <a:highlight>
                    <a:srgbClr val="00FF00"/>
                  </a:highlight>
                </a:rPr>
                <a:t>共享节点</a:t>
              </a:r>
            </a:p>
          </p:txBody>
        </p:sp>
        <p:sp>
          <p:nvSpPr>
            <p:cNvPr id="79" name="Line 118"/>
            <p:cNvSpPr>
              <a:spLocks noChangeShapeType="1"/>
            </p:cNvSpPr>
            <p:nvPr/>
          </p:nvSpPr>
          <p:spPr bwMode="auto">
            <a:xfrm>
              <a:off x="3792" y="9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19"/>
            <p:cNvSpPr>
              <a:spLocks noChangeShapeType="1"/>
            </p:cNvSpPr>
            <p:nvPr/>
          </p:nvSpPr>
          <p:spPr bwMode="auto">
            <a:xfrm>
              <a:off x="4712" y="91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20"/>
            <p:cNvSpPr>
              <a:spLocks noChangeShapeType="1"/>
            </p:cNvSpPr>
            <p:nvPr/>
          </p:nvSpPr>
          <p:spPr bwMode="auto">
            <a:xfrm flipH="1">
              <a:off x="4752" y="139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21"/>
            <p:cNvSpPr>
              <a:spLocks noChangeShapeType="1"/>
            </p:cNvSpPr>
            <p:nvPr/>
          </p:nvSpPr>
          <p:spPr bwMode="auto">
            <a:xfrm flipH="1" flipV="1">
              <a:off x="3792" y="13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22"/>
            <p:cNvSpPr>
              <a:spLocks noChangeShapeType="1"/>
            </p:cNvSpPr>
            <p:nvPr/>
          </p:nvSpPr>
          <p:spPr bwMode="auto">
            <a:xfrm flipH="1">
              <a:off x="3312" y="148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23"/>
            <p:cNvSpPr>
              <a:spLocks noChangeShapeType="1"/>
            </p:cNvSpPr>
            <p:nvPr/>
          </p:nvSpPr>
          <p:spPr bwMode="auto">
            <a:xfrm>
              <a:off x="3312" y="225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137"/>
            <p:cNvSpPr txBox="1">
              <a:spLocks noChangeArrowheads="1"/>
            </p:cNvSpPr>
            <p:nvPr/>
          </p:nvSpPr>
          <p:spPr bwMode="auto">
            <a:xfrm>
              <a:off x="3840" y="1920"/>
              <a:ext cx="586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对共享的</a:t>
              </a:r>
            </a:p>
            <a:p>
              <a:r>
                <a:rPr lang="zh-CN" altLang="en-US" sz="1600"/>
                <a:t>作废请求</a:t>
              </a:r>
            </a:p>
          </p:txBody>
        </p:sp>
        <p:sp>
          <p:nvSpPr>
            <p:cNvPr id="86" name="Text Box 138"/>
            <p:cNvSpPr txBox="1">
              <a:spLocks noChangeArrowheads="1"/>
            </p:cNvSpPr>
            <p:nvPr/>
          </p:nvSpPr>
          <p:spPr bwMode="auto">
            <a:xfrm>
              <a:off x="3888" y="172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3b</a:t>
              </a:r>
            </a:p>
          </p:txBody>
        </p:sp>
        <p:sp>
          <p:nvSpPr>
            <p:cNvPr id="87" name="Text Box 139"/>
            <p:cNvSpPr txBox="1">
              <a:spLocks noChangeArrowheads="1"/>
            </p:cNvSpPr>
            <p:nvPr/>
          </p:nvSpPr>
          <p:spPr bwMode="auto">
            <a:xfrm>
              <a:off x="3782" y="2448"/>
              <a:ext cx="58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8000" rIns="54000" bIns="18000"/>
            <a:lstStyle/>
            <a:p>
              <a:r>
                <a:rPr lang="zh-CN" altLang="en-US" sz="1600"/>
                <a:t>作废确认</a:t>
              </a:r>
            </a:p>
          </p:txBody>
        </p:sp>
        <p:sp>
          <p:nvSpPr>
            <p:cNvPr id="88" name="Text Box 140"/>
            <p:cNvSpPr txBox="1">
              <a:spLocks noChangeArrowheads="1"/>
            </p:cNvSpPr>
            <p:nvPr/>
          </p:nvSpPr>
          <p:spPr bwMode="auto">
            <a:xfrm>
              <a:off x="3888" y="225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en-US" altLang="zh-CN" sz="1600"/>
                <a:t>4a</a:t>
              </a:r>
            </a:p>
          </p:txBody>
        </p:sp>
        <p:sp>
          <p:nvSpPr>
            <p:cNvPr id="89" name="Line 141"/>
            <p:cNvSpPr>
              <a:spLocks noChangeShapeType="1"/>
            </p:cNvSpPr>
            <p:nvPr/>
          </p:nvSpPr>
          <p:spPr bwMode="auto">
            <a:xfrm>
              <a:off x="3744" y="1488"/>
              <a:ext cx="3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42"/>
            <p:cNvSpPr>
              <a:spLocks noChangeShapeType="1"/>
            </p:cNvSpPr>
            <p:nvPr/>
          </p:nvSpPr>
          <p:spPr bwMode="auto">
            <a:xfrm>
              <a:off x="4416" y="2256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43"/>
            <p:cNvSpPr>
              <a:spLocks noChangeShapeType="1"/>
            </p:cNvSpPr>
            <p:nvPr/>
          </p:nvSpPr>
          <p:spPr bwMode="auto">
            <a:xfrm flipV="1">
              <a:off x="4896" y="23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44"/>
            <p:cNvSpPr/>
            <p:nvPr/>
          </p:nvSpPr>
          <p:spPr bwMode="auto">
            <a:xfrm>
              <a:off x="3792" y="1469"/>
              <a:ext cx="1109" cy="641"/>
            </a:xfrm>
            <a:custGeom>
              <a:avLst/>
              <a:gdLst/>
              <a:ahLst/>
              <a:cxnLst>
                <a:cxn ang="0">
                  <a:pos x="1109" y="641"/>
                </a:cxn>
                <a:cxn ang="0">
                  <a:pos x="1109" y="206"/>
                </a:cxn>
                <a:cxn ang="0">
                  <a:pos x="288" y="206"/>
                </a:cxn>
                <a:cxn ang="0">
                  <a:pos x="0" y="0"/>
                </a:cxn>
              </a:cxnLst>
              <a:rect l="0" t="0" r="r" b="b"/>
              <a:pathLst>
                <a:path w="1109" h="641">
                  <a:moveTo>
                    <a:pt x="1109" y="641"/>
                  </a:moveTo>
                  <a:lnTo>
                    <a:pt x="1109" y="206"/>
                  </a:lnTo>
                  <a:lnTo>
                    <a:pt x="288" y="20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45"/>
            <p:cNvSpPr>
              <a:spLocks noChangeShapeType="1"/>
            </p:cNvSpPr>
            <p:nvPr/>
          </p:nvSpPr>
          <p:spPr bwMode="auto">
            <a:xfrm flipH="1" flipV="1">
              <a:off x="3648" y="1488"/>
              <a:ext cx="192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46"/>
            <p:cNvSpPr/>
            <p:nvPr/>
          </p:nvSpPr>
          <p:spPr bwMode="auto">
            <a:xfrm>
              <a:off x="3744" y="2640"/>
              <a:ext cx="192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92" y="240"/>
                </a:cxn>
                <a:cxn ang="0">
                  <a:pos x="192" y="0"/>
                </a:cxn>
              </a:cxnLst>
              <a:rect l="0" t="0" r="r" b="b"/>
              <a:pathLst>
                <a:path w="192" h="240">
                  <a:moveTo>
                    <a:pt x="0" y="240"/>
                  </a:moveTo>
                  <a:lnTo>
                    <a:pt x="192" y="24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147"/>
            <p:cNvSpPr txBox="1">
              <a:spLocks noChangeArrowheads="1"/>
            </p:cNvSpPr>
            <p:nvPr/>
          </p:nvSpPr>
          <p:spPr bwMode="auto">
            <a:xfrm>
              <a:off x="4560" y="3284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54000" tIns="18000" rIns="54000" bIns="18000"/>
            <a:lstStyle/>
            <a:p>
              <a:pPr algn="r"/>
              <a:r>
                <a:rPr lang="zh-CN" altLang="en-US" sz="1600" b="1">
                  <a:highlight>
                    <a:srgbClr val="00FF00"/>
                  </a:highlight>
                </a:rPr>
                <a:t>共享节点</a:t>
              </a:r>
            </a:p>
          </p:txBody>
        </p:sp>
        <p:grpSp>
          <p:nvGrpSpPr>
            <p:cNvPr id="96" name="Group 193"/>
            <p:cNvGrpSpPr/>
            <p:nvPr/>
          </p:nvGrpSpPr>
          <p:grpSpPr bwMode="auto">
            <a:xfrm>
              <a:off x="3216" y="720"/>
              <a:ext cx="576" cy="768"/>
              <a:chOff x="336" y="720"/>
              <a:chExt cx="576" cy="768"/>
            </a:xfrm>
          </p:grpSpPr>
          <p:sp>
            <p:nvSpPr>
              <p:cNvPr id="142" name="Rectangle 204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Oval 196"/>
              <p:cNvSpPr>
                <a:spLocks noChangeArrowheads="1"/>
              </p:cNvSpPr>
              <p:nvPr/>
            </p:nvSpPr>
            <p:spPr bwMode="auto">
              <a:xfrm>
                <a:off x="358" y="1314"/>
                <a:ext cx="254" cy="159"/>
              </a:xfrm>
              <a:prstGeom prst="ellipse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>
                    <a:latin typeface="宋体" panose="02010600030101010101" pitchFamily="2" charset="-122"/>
                  </a:rPr>
                  <a:t>CA</a:t>
                </a:r>
              </a:p>
            </p:txBody>
          </p:sp>
          <p:sp>
            <p:nvSpPr>
              <p:cNvPr id="145" name="Oval 199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38" name="Text Box 200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dirty="0">
                    <a:latin typeface="宋体" panose="02010600030101010101" pitchFamily="2" charset="-122"/>
                  </a:rPr>
                  <a:t>$</a:t>
                </a:r>
              </a:p>
            </p:txBody>
          </p:sp>
          <p:sp>
            <p:nvSpPr>
              <p:cNvPr id="139" name="Line 201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Text Box 202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Mem/Dir</a:t>
                </a:r>
              </a:p>
            </p:txBody>
          </p:sp>
          <p:sp>
            <p:nvSpPr>
              <p:cNvPr id="141" name="Line 203"/>
              <p:cNvSpPr>
                <a:spLocks noChangeShapeType="1"/>
              </p:cNvSpPr>
              <p:nvPr/>
            </p:nvSpPr>
            <p:spPr bwMode="auto">
              <a:xfrm>
                <a:off x="501" y="1253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205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1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7" name="Group 206"/>
            <p:cNvGrpSpPr/>
            <p:nvPr/>
          </p:nvGrpSpPr>
          <p:grpSpPr bwMode="auto">
            <a:xfrm>
              <a:off x="4848" y="768"/>
              <a:ext cx="576" cy="768"/>
              <a:chOff x="336" y="720"/>
              <a:chExt cx="576" cy="768"/>
            </a:xfrm>
          </p:grpSpPr>
          <p:sp>
            <p:nvSpPr>
              <p:cNvPr id="130" name="Rectangle 217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Oval 209"/>
              <p:cNvSpPr>
                <a:spLocks noChangeArrowheads="1"/>
              </p:cNvSpPr>
              <p:nvPr/>
            </p:nvSpPr>
            <p:spPr bwMode="auto">
              <a:xfrm>
                <a:off x="358" y="1314"/>
                <a:ext cx="254" cy="159"/>
              </a:xfrm>
              <a:prstGeom prst="ellipse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>
                    <a:latin typeface="宋体" panose="02010600030101010101" pitchFamily="2" charset="-122"/>
                  </a:rPr>
                  <a:t>CA</a:t>
                </a:r>
              </a:p>
            </p:txBody>
          </p:sp>
          <p:sp>
            <p:nvSpPr>
              <p:cNvPr id="133" name="Oval 212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26" name="Text Box 213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anose="02010600030101010101" pitchFamily="2" charset="-122"/>
                  </a:rPr>
                  <a:t>$</a:t>
                </a:r>
              </a:p>
            </p:txBody>
          </p:sp>
          <p:sp>
            <p:nvSpPr>
              <p:cNvPr id="127" name="Line 214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Text Box 215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Mem/</a:t>
                </a:r>
                <a:r>
                  <a:rPr lang="en-US" altLang="zh-CN" dirty="0">
                    <a:latin typeface="宋体" panose="02010600030101010101" pitchFamily="2" charset="-122"/>
                  </a:rPr>
                  <a:t>D</a:t>
                </a:r>
                <a:r>
                  <a:rPr lang="en-US" altLang="zh-CN" sz="1800" dirty="0">
                    <a:latin typeface="宋体" panose="02010600030101010101" pitchFamily="2" charset="-122"/>
                  </a:rPr>
                  <a:t>ir</a:t>
                </a:r>
              </a:p>
            </p:txBody>
          </p:sp>
          <p:sp>
            <p:nvSpPr>
              <p:cNvPr id="129" name="Line 216"/>
              <p:cNvSpPr>
                <a:spLocks noChangeShapeType="1"/>
              </p:cNvSpPr>
              <p:nvPr/>
            </p:nvSpPr>
            <p:spPr bwMode="auto">
              <a:xfrm>
                <a:off x="501" y="1253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18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1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Group 219"/>
            <p:cNvGrpSpPr/>
            <p:nvPr/>
          </p:nvGrpSpPr>
          <p:grpSpPr bwMode="auto">
            <a:xfrm>
              <a:off x="3168" y="2496"/>
              <a:ext cx="576" cy="768"/>
              <a:chOff x="336" y="720"/>
              <a:chExt cx="576" cy="768"/>
            </a:xfrm>
          </p:grpSpPr>
          <p:sp>
            <p:nvSpPr>
              <p:cNvPr id="118" name="Rectangle 230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Oval 222"/>
              <p:cNvSpPr>
                <a:spLocks noChangeArrowheads="1"/>
              </p:cNvSpPr>
              <p:nvPr/>
            </p:nvSpPr>
            <p:spPr bwMode="auto">
              <a:xfrm>
                <a:off x="358" y="1314"/>
                <a:ext cx="254" cy="159"/>
              </a:xfrm>
              <a:prstGeom prst="ellipse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>
                    <a:latin typeface="宋体" panose="02010600030101010101" pitchFamily="2" charset="-122"/>
                  </a:rPr>
                  <a:t>CA</a:t>
                </a:r>
              </a:p>
            </p:txBody>
          </p:sp>
          <p:sp>
            <p:nvSpPr>
              <p:cNvPr id="121" name="Oval 225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14" name="Text Box 226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anose="02010600030101010101" pitchFamily="2" charset="-122"/>
                  </a:rPr>
                  <a:t>$</a:t>
                </a:r>
              </a:p>
            </p:txBody>
          </p:sp>
          <p:sp>
            <p:nvSpPr>
              <p:cNvPr id="115" name="Line 227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Text Box 228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Mem/</a:t>
                </a:r>
                <a:r>
                  <a:rPr lang="en-US" altLang="zh-CN" dirty="0">
                    <a:latin typeface="宋体" panose="02010600030101010101" pitchFamily="2" charset="-122"/>
                  </a:rPr>
                  <a:t>D</a:t>
                </a:r>
                <a:r>
                  <a:rPr lang="en-US" altLang="zh-CN" sz="1800" dirty="0">
                    <a:latin typeface="宋体" panose="02010600030101010101" pitchFamily="2" charset="-122"/>
                  </a:rPr>
                  <a:t>ir</a:t>
                </a:r>
              </a:p>
            </p:txBody>
          </p:sp>
          <p:sp>
            <p:nvSpPr>
              <p:cNvPr id="117" name="Line 229"/>
              <p:cNvSpPr>
                <a:spLocks noChangeShapeType="1"/>
              </p:cNvSpPr>
              <p:nvPr/>
            </p:nvSpPr>
            <p:spPr bwMode="auto">
              <a:xfrm>
                <a:off x="501" y="1253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231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1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9" name="Group 232"/>
            <p:cNvGrpSpPr/>
            <p:nvPr/>
          </p:nvGrpSpPr>
          <p:grpSpPr bwMode="auto">
            <a:xfrm>
              <a:off x="4512" y="2496"/>
              <a:ext cx="576" cy="768"/>
              <a:chOff x="336" y="720"/>
              <a:chExt cx="576" cy="768"/>
            </a:xfrm>
          </p:grpSpPr>
          <p:sp>
            <p:nvSpPr>
              <p:cNvPr id="106" name="Rectangle 243"/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576" cy="768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Oval 235"/>
              <p:cNvSpPr>
                <a:spLocks noChangeArrowheads="1"/>
              </p:cNvSpPr>
              <p:nvPr/>
            </p:nvSpPr>
            <p:spPr bwMode="auto">
              <a:xfrm>
                <a:off x="358" y="1314"/>
                <a:ext cx="254" cy="159"/>
              </a:xfrm>
              <a:prstGeom prst="ellipse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>
                    <a:latin typeface="宋体" panose="02010600030101010101" pitchFamily="2" charset="-122"/>
                  </a:rPr>
                  <a:t>CA</a:t>
                </a:r>
              </a:p>
            </p:txBody>
          </p:sp>
          <p:sp>
            <p:nvSpPr>
              <p:cNvPr id="109" name="Oval 238"/>
              <p:cNvSpPr>
                <a:spLocks noChangeArrowheads="1"/>
              </p:cNvSpPr>
              <p:nvPr/>
            </p:nvSpPr>
            <p:spPr bwMode="auto">
              <a:xfrm>
                <a:off x="384" y="781"/>
                <a:ext cx="228" cy="216"/>
              </a:xfrm>
              <a:prstGeom prst="ellipse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02" name="Text Box 239"/>
              <p:cNvSpPr txBox="1">
                <a:spLocks noChangeArrowheads="1"/>
              </p:cNvSpPr>
              <p:nvPr/>
            </p:nvSpPr>
            <p:spPr bwMode="auto">
              <a:xfrm>
                <a:off x="374" y="1056"/>
                <a:ext cx="250" cy="14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>
                    <a:latin typeface="宋体" panose="02010600030101010101" pitchFamily="2" charset="-122"/>
                  </a:rPr>
                  <a:t>$</a:t>
                </a:r>
              </a:p>
            </p:txBody>
          </p:sp>
          <p:sp>
            <p:nvSpPr>
              <p:cNvPr id="103" name="Line 240"/>
              <p:cNvSpPr>
                <a:spLocks noChangeShapeType="1"/>
              </p:cNvSpPr>
              <p:nvPr/>
            </p:nvSpPr>
            <p:spPr bwMode="auto">
              <a:xfrm>
                <a:off x="500" y="996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Text Box 241"/>
              <p:cNvSpPr txBox="1">
                <a:spLocks noChangeArrowheads="1"/>
              </p:cNvSpPr>
              <p:nvPr/>
            </p:nvSpPr>
            <p:spPr bwMode="auto">
              <a:xfrm rot="16200000">
                <a:off x="459" y="981"/>
                <a:ext cx="626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1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>
                    <a:latin typeface="宋体" panose="02010600030101010101" pitchFamily="2" charset="-122"/>
                  </a:rPr>
                  <a:t>Mem/</a:t>
                </a:r>
                <a:r>
                  <a:rPr lang="en-US" altLang="zh-CN" dirty="0">
                    <a:latin typeface="宋体" panose="02010600030101010101" pitchFamily="2" charset="-122"/>
                  </a:rPr>
                  <a:t>D</a:t>
                </a:r>
                <a:r>
                  <a:rPr lang="en-US" altLang="zh-CN" sz="1800" dirty="0">
                    <a:latin typeface="宋体" panose="02010600030101010101" pitchFamily="2" charset="-122"/>
                  </a:rPr>
                  <a:t>ir</a:t>
                </a:r>
              </a:p>
            </p:txBody>
          </p:sp>
          <p:sp>
            <p:nvSpPr>
              <p:cNvPr id="105" name="Line 242"/>
              <p:cNvSpPr>
                <a:spLocks noChangeShapeType="1"/>
              </p:cNvSpPr>
              <p:nvPr/>
            </p:nvSpPr>
            <p:spPr bwMode="auto">
              <a:xfrm>
                <a:off x="501" y="1253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244"/>
              <p:cNvSpPr>
                <a:spLocks noChangeShapeType="1"/>
              </p:cNvSpPr>
              <p:nvPr/>
            </p:nvSpPr>
            <p:spPr bwMode="auto">
              <a:xfrm>
                <a:off x="496" y="1200"/>
                <a:ext cx="0" cy="1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8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8712968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相应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CUP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操作的过程：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u="sng" dirty="0">
                <a:latin typeface="宋体" panose="02010600030101010101" pitchFamily="2" charset="-122"/>
              </a:rPr>
              <a:t>获取</a:t>
            </a:r>
            <a:r>
              <a:rPr lang="zh-CN" altLang="en-US" sz="2200" b="1" dirty="0">
                <a:latin typeface="宋体" panose="02010600030101010101" pitchFamily="2" charset="-122"/>
              </a:rPr>
              <a:t>目录、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通知</a:t>
            </a:r>
            <a:r>
              <a:rPr lang="zh-CN" altLang="en-US" sz="2200" b="1" dirty="0">
                <a:latin typeface="宋体" panose="02010600030101010101" pitchFamily="2" charset="-122"/>
              </a:rPr>
              <a:t>其他</a:t>
            </a:r>
            <a:r>
              <a:rPr lang="en-US" altLang="zh-CN" sz="2200" b="1" dirty="0">
                <a:latin typeface="宋体" panose="02010600030101010101" pitchFamily="2" charset="-122"/>
              </a:rPr>
              <a:t>Cache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处理</a:t>
            </a:r>
            <a:r>
              <a:rPr lang="zh-CN" altLang="en-US" sz="2200" b="1" dirty="0">
                <a:latin typeface="宋体" panose="02010600030101010101" pitchFamily="2" charset="-122"/>
              </a:rPr>
              <a:t>操作</a:t>
            </a:r>
          </a:p>
        </p:txBody>
      </p:sp>
      <p:sp>
        <p:nvSpPr>
          <p:cNvPr id="122" name="Text Box 8">
            <a:extLst>
              <a:ext uri="{FF2B5EF4-FFF2-40B4-BE49-F238E27FC236}">
                <a16:creationId xmlns:a16="http://schemas.microsoft.com/office/drawing/2014/main" id="{B8DD30F2-9EA9-4846-AC32-5977D316D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949280"/>
            <a:ext cx="3636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dirty="0">
                <a:latin typeface="+mn-ea"/>
                <a:ea typeface="+mn-ea"/>
              </a:rPr>
              <a:t>拥有者</a:t>
            </a:r>
            <a:r>
              <a:rPr lang="en-US" altLang="zh-CN" b="1" dirty="0">
                <a:latin typeface="+mn-ea"/>
                <a:ea typeface="+mn-ea"/>
              </a:rPr>
              <a:t>=</a:t>
            </a:r>
            <a:r>
              <a:rPr lang="zh-CN" altLang="en-US" b="1" dirty="0">
                <a:latin typeface="+mn-ea"/>
                <a:ea typeface="+mn-ea"/>
              </a:rPr>
              <a:t>目录节点时的处理？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4282" y="834941"/>
            <a:ext cx="2557518" cy="3804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155825" indent="-2155825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*节点间互连：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155825" indent="-2155825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环形总线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5736" y="836712"/>
            <a:ext cx="6660232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200" b="1" u="sng" dirty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r>
              <a:rPr lang="zh-CN" altLang="en-US" sz="2200" b="1" u="sng" dirty="0">
                <a:solidFill>
                  <a:schemeClr val="tx2"/>
                </a:solidFill>
                <a:latin typeface="+mn-ea"/>
                <a:ea typeface="+mn-ea"/>
              </a:rPr>
              <a:t>个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IA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内核＋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GPU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(2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代起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；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</a:rPr>
              <a:t>分布式共享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</a:rPr>
              <a:t>MEM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  <a:sym typeface="+mn-ea"/>
              </a:rPr>
              <a:t>(2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  <a:sym typeface="+mn-ea"/>
              </a:rPr>
              <a:t>代起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  <a:sym typeface="+mn-ea"/>
              </a:rPr>
              <a:t>)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</a:rPr>
              <a:t>；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节点内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IN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拓扑结构为</a:t>
            </a:r>
            <a:r>
              <a:rPr lang="zh-CN" altLang="en-US" sz="2200" b="1" u="sng" dirty="0">
                <a:solidFill>
                  <a:schemeClr val="tx2"/>
                </a:solidFill>
                <a:latin typeface="+mn-ea"/>
                <a:ea typeface="+mn-ea"/>
              </a:rPr>
              <a:t>总线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(1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代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zh-CN" altLang="en-US" sz="2200" b="1" u="sng" dirty="0">
                <a:solidFill>
                  <a:schemeClr val="tx2"/>
                </a:solidFill>
                <a:latin typeface="+mn-ea"/>
                <a:ea typeface="+mn-ea"/>
              </a:rPr>
              <a:t>环形总线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(2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代起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，</a:t>
            </a:r>
            <a:endParaRPr lang="en-US" altLang="zh-CN" sz="22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节点间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IN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为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QPI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网络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拓扑结构可选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endParaRPr lang="zh-CN" altLang="en-US" sz="22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195736" y="4149080"/>
            <a:ext cx="6733982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静态网络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开关</a:t>
            </a:r>
            <a:r>
              <a:rPr lang="zh-CN" altLang="en-US" b="1" dirty="0">
                <a:latin typeface="+mn-ea"/>
                <a:ea typeface="+mn-ea"/>
              </a:rPr>
              <a:t>为</a:t>
            </a:r>
            <a:r>
              <a:rPr lang="en-US" altLang="zh-CN" b="1" dirty="0">
                <a:latin typeface="+mn-ea"/>
                <a:ea typeface="+mn-ea"/>
              </a:rPr>
              <a:t>3×3)</a:t>
            </a:r>
            <a:r>
              <a:rPr lang="zh-CN" altLang="en-US" sz="2200" b="1" dirty="0">
                <a:latin typeface="+mn-ea"/>
                <a:ea typeface="+mn-ea"/>
              </a:rPr>
              <a:t>，函数</a:t>
            </a:r>
            <a:r>
              <a:rPr lang="en-US" altLang="zh-CN" sz="2200" b="1" dirty="0">
                <a:latin typeface="+mn-ea"/>
                <a:ea typeface="+mn-ea"/>
              </a:rPr>
              <a:t>f(</a:t>
            </a:r>
            <a:r>
              <a:rPr lang="en-US" altLang="zh-CN" sz="2200" b="1" dirty="0" err="1">
                <a:latin typeface="+mn-ea"/>
                <a:ea typeface="+mn-ea"/>
              </a:rPr>
              <a:t>i</a:t>
            </a:r>
            <a:r>
              <a:rPr lang="en-US" altLang="zh-CN" sz="2200" b="1" dirty="0">
                <a:latin typeface="+mn-ea"/>
                <a:ea typeface="+mn-ea"/>
              </a:rPr>
              <a:t>)=i±1</a:t>
            </a:r>
            <a:r>
              <a:rPr lang="zh-CN" altLang="en-US" sz="2200" b="1" dirty="0">
                <a:latin typeface="+mn-ea"/>
                <a:ea typeface="+mn-ea"/>
              </a:rPr>
              <a:t>，分布式控制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692000" y="4654800"/>
            <a:ext cx="6929486" cy="1499348"/>
            <a:chOff x="1571604" y="4752548"/>
            <a:chExt cx="6929486" cy="1499348"/>
          </a:xfrm>
        </p:grpSpPr>
        <p:sp>
          <p:nvSpPr>
            <p:cNvPr id="53" name="矩形 52"/>
            <p:cNvSpPr/>
            <p:nvPr/>
          </p:nvSpPr>
          <p:spPr bwMode="auto">
            <a:xfrm>
              <a:off x="1571604" y="4752548"/>
              <a:ext cx="6072230" cy="11772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Text Box 171"/>
            <p:cNvSpPr txBox="1">
              <a:spLocks noChangeArrowheads="1"/>
            </p:cNvSpPr>
            <p:nvPr/>
          </p:nvSpPr>
          <p:spPr bwMode="auto">
            <a:xfrm>
              <a:off x="6500826" y="4857761"/>
              <a:ext cx="1071570" cy="1000131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 系统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 代理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5" name="Text Box 172"/>
            <p:cNvSpPr txBox="1">
              <a:spLocks noChangeArrowheads="1"/>
            </p:cNvSpPr>
            <p:nvPr/>
          </p:nvSpPr>
          <p:spPr bwMode="auto">
            <a:xfrm>
              <a:off x="7072330" y="4929198"/>
              <a:ext cx="500066" cy="28575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56" name="Text Box 199"/>
            <p:cNvSpPr txBox="1">
              <a:spLocks noChangeArrowheads="1"/>
            </p:cNvSpPr>
            <p:nvPr/>
          </p:nvSpPr>
          <p:spPr bwMode="auto">
            <a:xfrm>
              <a:off x="2357422" y="4817348"/>
              <a:ext cx="857256" cy="252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Core 0</a:t>
              </a:r>
            </a:p>
          </p:txBody>
        </p:sp>
        <p:sp>
          <p:nvSpPr>
            <p:cNvPr id="57" name="Text Box 232"/>
            <p:cNvSpPr txBox="1">
              <a:spLocks noChangeArrowheads="1"/>
            </p:cNvSpPr>
            <p:nvPr/>
          </p:nvSpPr>
          <p:spPr bwMode="auto">
            <a:xfrm>
              <a:off x="7929586" y="5286388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 rot="5400000">
              <a:off x="2715406" y="5142718"/>
              <a:ext cx="14287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286512" y="5214950"/>
              <a:ext cx="214314" cy="14287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7572396" y="5786455"/>
              <a:ext cx="357190" cy="15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7572396" y="5429265"/>
              <a:ext cx="357190" cy="1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 Box 232"/>
            <p:cNvSpPr txBox="1">
              <a:spLocks noChangeArrowheads="1"/>
            </p:cNvSpPr>
            <p:nvPr/>
          </p:nvSpPr>
          <p:spPr bwMode="auto">
            <a:xfrm>
              <a:off x="7929586" y="5643578"/>
              <a:ext cx="571504" cy="2857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</a:rPr>
                <a:t>内存</a:t>
              </a: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 rot="10800000">
              <a:off x="7572396" y="5072075"/>
              <a:ext cx="357190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200"/>
            <p:cNvSpPr txBox="1">
              <a:spLocks noChangeArrowheads="1"/>
            </p:cNvSpPr>
            <p:nvPr/>
          </p:nvSpPr>
          <p:spPr bwMode="auto">
            <a:xfrm>
              <a:off x="2651604" y="5572140"/>
              <a:ext cx="720000" cy="28575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L3$-0</a:t>
              </a: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>
              <a:off x="3086052" y="5216538"/>
              <a:ext cx="0" cy="3556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sp>
          <p:nvSpPr>
            <p:cNvPr id="66" name="Text Box 199"/>
            <p:cNvSpPr txBox="1">
              <a:spLocks noChangeArrowheads="1"/>
            </p:cNvSpPr>
            <p:nvPr/>
          </p:nvSpPr>
          <p:spPr bwMode="auto">
            <a:xfrm>
              <a:off x="1571604" y="5072074"/>
              <a:ext cx="642942" cy="50006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GPU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2219604" y="5214950"/>
              <a:ext cx="407196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sp>
          <p:nvSpPr>
            <p:cNvPr id="68" name="Text Box 199"/>
            <p:cNvSpPr txBox="1">
              <a:spLocks noChangeArrowheads="1"/>
            </p:cNvSpPr>
            <p:nvPr/>
          </p:nvSpPr>
          <p:spPr bwMode="auto">
            <a:xfrm>
              <a:off x="3357554" y="4817348"/>
              <a:ext cx="857256" cy="252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Core 1</a:t>
              </a:r>
            </a:p>
          </p:txBody>
        </p:sp>
        <p:sp>
          <p:nvSpPr>
            <p:cNvPr id="69" name="Text Box 199"/>
            <p:cNvSpPr txBox="1">
              <a:spLocks noChangeArrowheads="1"/>
            </p:cNvSpPr>
            <p:nvPr/>
          </p:nvSpPr>
          <p:spPr bwMode="auto">
            <a:xfrm>
              <a:off x="4357686" y="4817348"/>
              <a:ext cx="857256" cy="252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Core 2</a:t>
              </a:r>
            </a:p>
          </p:txBody>
        </p:sp>
        <p:sp>
          <p:nvSpPr>
            <p:cNvPr id="70" name="Text Box 199"/>
            <p:cNvSpPr txBox="1">
              <a:spLocks noChangeArrowheads="1"/>
            </p:cNvSpPr>
            <p:nvPr/>
          </p:nvSpPr>
          <p:spPr bwMode="auto">
            <a:xfrm>
              <a:off x="5357818" y="4817348"/>
              <a:ext cx="857256" cy="252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+mn-ea"/>
                  <a:ea typeface="+mn-ea"/>
                </a:rPr>
                <a:t>Core 3</a:t>
              </a:r>
            </a:p>
          </p:txBody>
        </p:sp>
        <p:cxnSp>
          <p:nvCxnSpPr>
            <p:cNvPr id="71" name="直接连接符 70"/>
            <p:cNvCxnSpPr/>
            <p:nvPr/>
          </p:nvCxnSpPr>
          <p:spPr bwMode="auto">
            <a:xfrm rot="5400000">
              <a:off x="3713950" y="5142718"/>
              <a:ext cx="14287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rot="5400000">
              <a:off x="4715670" y="5142718"/>
              <a:ext cx="14287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5714214" y="5142718"/>
              <a:ext cx="142876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diamond" w="lg" len="lg"/>
            </a:ln>
            <a:effectLst/>
          </p:spPr>
        </p:cxnSp>
        <p:sp>
          <p:nvSpPr>
            <p:cNvPr id="74" name="Text Box 200"/>
            <p:cNvSpPr txBox="1">
              <a:spLocks noChangeArrowheads="1"/>
            </p:cNvSpPr>
            <p:nvPr/>
          </p:nvSpPr>
          <p:spPr bwMode="auto">
            <a:xfrm>
              <a:off x="3623604" y="5572140"/>
              <a:ext cx="720000" cy="28575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L3$-1</a:t>
              </a:r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 flipH="1">
              <a:off x="4086184" y="5216538"/>
              <a:ext cx="1588" cy="3556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sp>
          <p:nvSpPr>
            <p:cNvPr id="76" name="Text Box 200"/>
            <p:cNvSpPr txBox="1">
              <a:spLocks noChangeArrowheads="1"/>
            </p:cNvSpPr>
            <p:nvPr/>
          </p:nvSpPr>
          <p:spPr bwMode="auto">
            <a:xfrm>
              <a:off x="4631604" y="5572140"/>
              <a:ext cx="720000" cy="28575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L3$-2</a:t>
              </a: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5086316" y="5216538"/>
              <a:ext cx="0" cy="3556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sp>
          <p:nvSpPr>
            <p:cNvPr id="78" name="Text Box 200"/>
            <p:cNvSpPr txBox="1">
              <a:spLocks noChangeArrowheads="1"/>
            </p:cNvSpPr>
            <p:nvPr/>
          </p:nvSpPr>
          <p:spPr bwMode="auto">
            <a:xfrm>
              <a:off x="5639604" y="5572140"/>
              <a:ext cx="720000" cy="28575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L3$-3</a:t>
              </a: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 flipH="1">
              <a:off x="6086448" y="5214950"/>
              <a:ext cx="1588" cy="3571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2219604" y="5429262"/>
              <a:ext cx="4071966" cy="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diamond" w="lg" len="lg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6286512" y="5357826"/>
              <a:ext cx="214314" cy="7143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 Box 171"/>
            <p:cNvSpPr txBox="1">
              <a:spLocks noChangeArrowheads="1"/>
            </p:cNvSpPr>
            <p:nvPr/>
          </p:nvSpPr>
          <p:spPr bwMode="auto">
            <a:xfrm>
              <a:off x="7286644" y="5357826"/>
              <a:ext cx="285752" cy="49530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IMC</a:t>
              </a:r>
            </a:p>
          </p:txBody>
        </p:sp>
        <p:sp>
          <p:nvSpPr>
            <p:cNvPr id="83" name="Text Box 215"/>
            <p:cNvSpPr txBox="1">
              <a:spLocks noChangeArrowheads="1"/>
            </p:cNvSpPr>
            <p:nvPr/>
          </p:nvSpPr>
          <p:spPr bwMode="auto">
            <a:xfrm>
              <a:off x="1571604" y="5963896"/>
              <a:ext cx="6696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注：</a:t>
              </a:r>
              <a:r>
                <a:rPr lang="en-US" altLang="zh-CN" b="1" dirty="0">
                  <a:solidFill>
                    <a:srgbClr val="990099"/>
                  </a:solidFill>
                  <a:latin typeface="+mn-ea"/>
                  <a:ea typeface="+mn-ea"/>
                </a:rPr>
                <a:t>GPU—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图形处理器，</a:t>
              </a:r>
              <a:r>
                <a:rPr lang="zh-CN" altLang="en-US" b="1" dirty="0">
                  <a:solidFill>
                    <a:srgbClr val="990099"/>
                  </a:solidFill>
                  <a:latin typeface="+mn-ea"/>
                  <a:ea typeface="+mn-ea"/>
                </a:rPr>
                <a:t>系统代理</a:t>
              </a:r>
              <a:r>
                <a:rPr lang="en-US" altLang="zh-CN" b="1" dirty="0">
                  <a:solidFill>
                    <a:srgbClr val="990099"/>
                  </a:solidFill>
                  <a:latin typeface="+mn-ea"/>
                  <a:ea typeface="+mn-ea"/>
                </a:rPr>
                <a:t>—</a:t>
              </a:r>
              <a:r>
                <a:rPr lang="zh-CN" altLang="en-US" b="1" dirty="0">
                  <a:latin typeface="+mn-ea"/>
                  <a:ea typeface="+mn-ea"/>
                </a:rPr>
                <a:t>管理非核心部件</a:t>
              </a:r>
              <a:r>
                <a:rPr lang="en-US" altLang="zh-CN" b="1" dirty="0">
                  <a:latin typeface="+mn-ea"/>
                  <a:ea typeface="+mn-ea"/>
                </a:rPr>
                <a:t>(</a:t>
              </a:r>
              <a:r>
                <a:rPr lang="zh-CN" altLang="en-US" b="1" dirty="0">
                  <a:latin typeface="+mn-ea"/>
                  <a:ea typeface="+mn-ea"/>
                </a:rPr>
                <a:t>相当于北桥</a:t>
              </a:r>
              <a:r>
                <a:rPr lang="en-US" altLang="zh-CN" b="1" dirty="0">
                  <a:latin typeface="+mn-ea"/>
                  <a:ea typeface="+mn-ea"/>
                </a:rPr>
                <a:t>)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 flipV="1">
              <a:off x="7571478" y="5620628"/>
              <a:ext cx="1875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404664"/>
            <a:ext cx="8821644" cy="43243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bIns="1778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三、</a:t>
            </a:r>
            <a:r>
              <a:rPr lang="en-US" altLang="zh-CN" sz="2400" dirty="0"/>
              <a:t>DSM</a:t>
            </a:r>
            <a:r>
              <a:rPr lang="zh-CN" altLang="en-US" sz="2400" dirty="0"/>
              <a:t>举例</a:t>
            </a:r>
            <a:r>
              <a:rPr lang="en-US" altLang="zh-CN" sz="2400" dirty="0"/>
              <a:t>    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Intel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Core i7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为例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8255A12-4F32-413B-90CE-E708210786F3}"/>
              </a:ext>
            </a:extLst>
          </p:cNvPr>
          <p:cNvGrpSpPr/>
          <p:nvPr/>
        </p:nvGrpSpPr>
        <p:grpSpPr>
          <a:xfrm>
            <a:off x="1619672" y="2169072"/>
            <a:ext cx="7164000" cy="1945728"/>
            <a:chOff x="612000" y="2196000"/>
            <a:chExt cx="7164000" cy="1945728"/>
          </a:xfrm>
        </p:grpSpPr>
        <p:sp>
          <p:nvSpPr>
            <p:cNvPr id="9" name="矩形 8"/>
            <p:cNvSpPr/>
            <p:nvPr/>
          </p:nvSpPr>
          <p:spPr bwMode="auto">
            <a:xfrm>
              <a:off x="5479980" y="2304000"/>
              <a:ext cx="1332000" cy="97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72"/>
            <p:cNvSpPr txBox="1">
              <a:spLocks noChangeArrowheads="1"/>
            </p:cNvSpPr>
            <p:nvPr/>
          </p:nvSpPr>
          <p:spPr bwMode="auto">
            <a:xfrm>
              <a:off x="5652120" y="2952000"/>
              <a:ext cx="468000" cy="252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11" name="Text Box 232"/>
            <p:cNvSpPr txBox="1">
              <a:spLocks noChangeArrowheads="1"/>
            </p:cNvSpPr>
            <p:nvPr/>
          </p:nvSpPr>
          <p:spPr bwMode="auto">
            <a:xfrm>
              <a:off x="6984328" y="2338876"/>
              <a:ext cx="540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内存</a:t>
              </a: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6696328" y="2808000"/>
              <a:ext cx="288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6696328" y="2481752"/>
              <a:ext cx="288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6696328" y="3132000"/>
              <a:ext cx="288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 Box 232"/>
            <p:cNvSpPr txBox="1">
              <a:spLocks noChangeArrowheads="1"/>
            </p:cNvSpPr>
            <p:nvPr/>
          </p:nvSpPr>
          <p:spPr bwMode="auto">
            <a:xfrm>
              <a:off x="6984328" y="2664000"/>
              <a:ext cx="540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内存</a:t>
              </a:r>
            </a:p>
          </p:txBody>
        </p:sp>
        <p:sp>
          <p:nvSpPr>
            <p:cNvPr id="16" name="Text Box 232"/>
            <p:cNvSpPr txBox="1">
              <a:spLocks noChangeArrowheads="1"/>
            </p:cNvSpPr>
            <p:nvPr/>
          </p:nvSpPr>
          <p:spPr bwMode="auto">
            <a:xfrm>
              <a:off x="6984328" y="2988000"/>
              <a:ext cx="540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内存</a:t>
              </a:r>
            </a:p>
          </p:txBody>
        </p:sp>
        <p:sp>
          <p:nvSpPr>
            <p:cNvPr id="18" name="Text Box 172"/>
            <p:cNvSpPr txBox="1">
              <a:spLocks noChangeArrowheads="1"/>
            </p:cNvSpPr>
            <p:nvPr/>
          </p:nvSpPr>
          <p:spPr bwMode="auto">
            <a:xfrm>
              <a:off x="6152186" y="2952000"/>
              <a:ext cx="468000" cy="252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936000" y="2196000"/>
              <a:ext cx="3312000" cy="140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171"/>
            <p:cNvSpPr txBox="1">
              <a:spLocks noChangeArrowheads="1"/>
            </p:cNvSpPr>
            <p:nvPr/>
          </p:nvSpPr>
          <p:spPr bwMode="auto">
            <a:xfrm>
              <a:off x="3420000" y="2268000"/>
              <a:ext cx="720000" cy="86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集成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内存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控制器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(IMC)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2988000" y="3240000"/>
              <a:ext cx="468000" cy="252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22" name="Text Box 199"/>
            <p:cNvSpPr txBox="1">
              <a:spLocks noChangeArrowheads="1"/>
            </p:cNvSpPr>
            <p:nvPr/>
          </p:nvSpPr>
          <p:spPr bwMode="auto">
            <a:xfrm>
              <a:off x="1042876" y="2267438"/>
              <a:ext cx="792000" cy="252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Core 0</a:t>
              </a:r>
            </a:p>
          </p:txBody>
        </p:sp>
        <p:sp>
          <p:nvSpPr>
            <p:cNvPr id="23" name="Text Box 200"/>
            <p:cNvSpPr txBox="1">
              <a:spLocks noChangeArrowheads="1"/>
            </p:cNvSpPr>
            <p:nvPr/>
          </p:nvSpPr>
          <p:spPr bwMode="auto">
            <a:xfrm>
              <a:off x="2268000" y="2376000"/>
              <a:ext cx="864000" cy="7560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L3$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包含式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232"/>
            <p:cNvSpPr txBox="1">
              <a:spLocks noChangeArrowheads="1"/>
            </p:cNvSpPr>
            <p:nvPr/>
          </p:nvSpPr>
          <p:spPr bwMode="auto">
            <a:xfrm>
              <a:off x="4428000" y="2232000"/>
              <a:ext cx="540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内存</a:t>
              </a:r>
            </a:p>
          </p:txBody>
        </p:sp>
        <p:sp>
          <p:nvSpPr>
            <p:cNvPr id="25" name="Text Box 199"/>
            <p:cNvSpPr txBox="1">
              <a:spLocks noChangeArrowheads="1"/>
            </p:cNvSpPr>
            <p:nvPr/>
          </p:nvSpPr>
          <p:spPr bwMode="auto">
            <a:xfrm>
              <a:off x="1042876" y="2592000"/>
              <a:ext cx="792000" cy="252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Core 1</a:t>
              </a:r>
            </a:p>
          </p:txBody>
        </p:sp>
        <p:sp>
          <p:nvSpPr>
            <p:cNvPr id="26" name="Text Box 199"/>
            <p:cNvSpPr txBox="1">
              <a:spLocks noChangeArrowheads="1"/>
            </p:cNvSpPr>
            <p:nvPr/>
          </p:nvSpPr>
          <p:spPr bwMode="auto">
            <a:xfrm>
              <a:off x="1042876" y="2916000"/>
              <a:ext cx="792000" cy="252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Core 2</a:t>
              </a:r>
            </a:p>
          </p:txBody>
        </p:sp>
        <p:sp>
          <p:nvSpPr>
            <p:cNvPr id="27" name="Text Box 199"/>
            <p:cNvSpPr txBox="1">
              <a:spLocks noChangeArrowheads="1"/>
            </p:cNvSpPr>
            <p:nvPr/>
          </p:nvSpPr>
          <p:spPr bwMode="auto">
            <a:xfrm>
              <a:off x="1042876" y="3240000"/>
              <a:ext cx="792000" cy="2520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Core 3</a:t>
              </a: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1836000" y="3384000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1836000" y="3060000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836000" y="2736000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1836000" y="2408726"/>
              <a:ext cx="2143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2052000" y="2844000"/>
              <a:ext cx="214314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3132000" y="2808000"/>
              <a:ext cx="288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140000" y="2664000"/>
              <a:ext cx="288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140000" y="2376000"/>
              <a:ext cx="288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140000" y="2988000"/>
              <a:ext cx="288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232"/>
            <p:cNvSpPr txBox="1">
              <a:spLocks noChangeArrowheads="1"/>
            </p:cNvSpPr>
            <p:nvPr/>
          </p:nvSpPr>
          <p:spPr bwMode="auto">
            <a:xfrm>
              <a:off x="4428000" y="2556000"/>
              <a:ext cx="540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内存</a:t>
              </a:r>
            </a:p>
          </p:txBody>
        </p: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4428000" y="2880000"/>
              <a:ext cx="540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内存</a:t>
              </a: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924000" y="3384000"/>
              <a:ext cx="194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 Box 172"/>
            <p:cNvSpPr txBox="1">
              <a:spLocks noChangeArrowheads="1"/>
            </p:cNvSpPr>
            <p:nvPr/>
          </p:nvSpPr>
          <p:spPr bwMode="auto">
            <a:xfrm>
              <a:off x="3456000" y="3240000"/>
              <a:ext cx="468000" cy="252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QPI</a:t>
              </a:r>
            </a:p>
          </p:txBody>
        </p:sp>
        <p:sp>
          <p:nvSpPr>
            <p:cNvPr id="43" name="Text Box 182"/>
            <p:cNvSpPr txBox="1">
              <a:spLocks noChangeArrowheads="1"/>
            </p:cNvSpPr>
            <p:nvPr/>
          </p:nvSpPr>
          <p:spPr bwMode="auto">
            <a:xfrm>
              <a:off x="4500000" y="3528000"/>
              <a:ext cx="1080000" cy="288000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marL="0" indent="0" algn="ctr" eaLnBrk="1" latinLnBrk="0" hangingPunct="1">
                <a:lnSpc>
                  <a:spcPct val="105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I/O Hub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 flipV="1">
              <a:off x="5580000" y="3600000"/>
              <a:ext cx="828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 Box 172"/>
            <p:cNvSpPr txBox="1">
              <a:spLocks noChangeArrowheads="1"/>
            </p:cNvSpPr>
            <p:nvPr/>
          </p:nvSpPr>
          <p:spPr bwMode="auto">
            <a:xfrm>
              <a:off x="6696000" y="3564000"/>
              <a:ext cx="648000" cy="25200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I/O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卡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80000" y="3744000"/>
              <a:ext cx="1116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276000" y="3672000"/>
              <a:ext cx="12240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215"/>
            <p:cNvSpPr txBox="1">
              <a:spLocks noChangeArrowheads="1"/>
            </p:cNvSpPr>
            <p:nvPr/>
          </p:nvSpPr>
          <p:spPr bwMode="auto">
            <a:xfrm>
              <a:off x="612000" y="3853728"/>
              <a:ext cx="7164000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注：</a:t>
              </a:r>
              <a:r>
                <a:rPr lang="en-US" altLang="zh-CN" b="1" dirty="0">
                  <a:solidFill>
                    <a:srgbClr val="990099"/>
                  </a:solidFill>
                  <a:latin typeface="+mn-ea"/>
                  <a:ea typeface="+mn-ea"/>
                </a:rPr>
                <a:t>QPI—</a:t>
              </a:r>
              <a:r>
                <a:rPr lang="en-US" altLang="zh-CN" dirty="0"/>
                <a:t>Quick Path Interconnect</a:t>
              </a:r>
              <a:r>
                <a:rPr lang="en-US" altLang="zh-CN" b="1" dirty="0">
                  <a:latin typeface="+mn-ea"/>
                  <a:ea typeface="+mn-ea"/>
                </a:rPr>
                <a:t>(</a:t>
              </a:r>
              <a:r>
                <a:rPr lang="zh-CN" altLang="en-US" b="1" dirty="0"/>
                <a:t>快速通道互连</a:t>
              </a:r>
              <a:r>
                <a:rPr lang="en-US" altLang="zh-CN" b="1" dirty="0">
                  <a:latin typeface="+mn-ea"/>
                  <a:ea typeface="+mn-ea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，</a:t>
              </a:r>
              <a:r>
                <a:rPr lang="zh-CN" altLang="en-US" b="1" dirty="0">
                  <a:latin typeface="+mn-ea"/>
                  <a:ea typeface="+mn-ea"/>
                </a:rPr>
                <a:t>一种高速串行总线</a:t>
              </a:r>
              <a:endParaRPr lang="en-US" altLang="zh-CN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F42FF66-A0DB-4FFC-8A80-52128FB414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0314" y="2349567"/>
              <a:ext cx="0" cy="1080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D4DF437-F2F5-4AC4-811A-8099CF7866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5856" y="2808000"/>
              <a:ext cx="0" cy="432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66973A1B-FC27-4AE2-8C75-0017CDA63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6000" y="3492000"/>
              <a:ext cx="0" cy="180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40C9058-4B2E-4266-9695-AA76AED764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8000" y="3204000"/>
              <a:ext cx="0" cy="180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2159283-207C-4ABE-BC3B-EA541CCAE7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8000" y="3204000"/>
              <a:ext cx="0" cy="396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1" y="332656"/>
            <a:ext cx="4285332" cy="59547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QPI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总线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配置：</a:t>
            </a: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特点：</a:t>
            </a: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*存储器访问：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集成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MEM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控制器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(IMC)—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特点：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</a:rPr>
              <a:t>       NUMA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实现：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包含式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L3-Cache—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       共享状态表示：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       替换算法：</a:t>
            </a:r>
            <a:endParaRPr lang="en-US" altLang="zh-CN" sz="22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*节点间交互：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08697" y="332656"/>
            <a:ext cx="7090410" cy="25126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同步串行总线，包传输、点对点链接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线路交</a:t>
            </a:r>
            <a:r>
              <a:rPr lang="zh-CN" altLang="en-US" b="1" dirty="0">
                <a:latin typeface="+mn-ea"/>
                <a:ea typeface="+mn-ea"/>
              </a:rPr>
              <a:t>换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600" b="1" dirty="0">
                <a:latin typeface="+mn-ea"/>
                <a:ea typeface="+mn-ea"/>
              </a:rPr>
              <a:t>         </a:t>
            </a:r>
            <a:r>
              <a:rPr lang="en-US" altLang="zh-CN" sz="1600" dirty="0">
                <a:latin typeface="+mn-ea"/>
                <a:ea typeface="+mn-ea"/>
              </a:rPr>
              <a:t>└</a:t>
            </a:r>
            <a:r>
              <a:rPr lang="en-US" altLang="zh-CN" sz="1600" b="1" dirty="0">
                <a:latin typeface="+mn-ea"/>
                <a:ea typeface="+mn-ea"/>
              </a:rPr>
              <a:t>←</a:t>
            </a:r>
            <a:r>
              <a:rPr lang="zh-CN" altLang="en-US" sz="1600" b="1" dirty="0">
                <a:latin typeface="+mn-ea"/>
                <a:ea typeface="+mn-ea"/>
              </a:rPr>
              <a:t>频率高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无线间干扰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1600" b="1" dirty="0">
                <a:latin typeface="+mn-ea"/>
                <a:ea typeface="+mn-ea"/>
              </a:rPr>
              <a:t>、距离长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</a:rPr>
              <a:t>差分采样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←组成原理讲过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全双工、单向</a:t>
            </a:r>
            <a:r>
              <a:rPr lang="en-US" altLang="zh-CN" sz="2200" b="1" dirty="0">
                <a:latin typeface="+mn-ea"/>
                <a:ea typeface="+mn-ea"/>
              </a:rPr>
              <a:t>20</a:t>
            </a:r>
            <a:r>
              <a:rPr lang="zh-CN" altLang="en-US" sz="2200" b="1" dirty="0">
                <a:latin typeface="+mn-ea"/>
                <a:ea typeface="+mn-ea"/>
              </a:rPr>
              <a:t>条，数据包为</a:t>
            </a:r>
            <a:r>
              <a:rPr lang="en-US" altLang="zh-CN" sz="2200" b="1" dirty="0">
                <a:latin typeface="+mn-ea"/>
                <a:ea typeface="+mn-ea"/>
              </a:rPr>
              <a:t>80</a:t>
            </a:r>
            <a:r>
              <a:rPr lang="zh-CN" altLang="en-US" sz="2200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(T</a:t>
            </a:r>
            <a:r>
              <a:rPr lang="zh-CN" altLang="en-US" b="1" baseline="-18000" dirty="0">
                <a:latin typeface="+mn-ea"/>
                <a:ea typeface="+mn-ea"/>
              </a:rPr>
              <a:t>传输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4CLK)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+mn-ea"/>
                <a:ea typeface="+mn-ea"/>
              </a:rPr>
              <a:t>带宽高、效率高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多条总线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、通信方便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不经过芯片组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72950" y="1447200"/>
            <a:ext cx="7783050" cy="864000"/>
            <a:chOff x="498910" y="3643314"/>
            <a:chExt cx="7783050" cy="864000"/>
          </a:xfrm>
        </p:grpSpPr>
        <p:grpSp>
          <p:nvGrpSpPr>
            <p:cNvPr id="7" name="组合 76"/>
            <p:cNvGrpSpPr/>
            <p:nvPr/>
          </p:nvGrpSpPr>
          <p:grpSpPr>
            <a:xfrm>
              <a:off x="3565960" y="3643314"/>
              <a:ext cx="4716000" cy="864000"/>
              <a:chOff x="851316" y="4929198"/>
              <a:chExt cx="4716000" cy="864000"/>
            </a:xfrm>
          </p:grpSpPr>
          <p:sp>
            <p:nvSpPr>
              <p:cNvPr id="35" name="Oval 178"/>
              <p:cNvSpPr>
                <a:spLocks noChangeArrowheads="1"/>
              </p:cNvSpPr>
              <p:nvPr/>
            </p:nvSpPr>
            <p:spPr bwMode="auto">
              <a:xfrm>
                <a:off x="2687316" y="5143512"/>
                <a:ext cx="71438" cy="360363"/>
              </a:xfrm>
              <a:prstGeom prst="ellipse">
                <a:avLst/>
              </a:prstGeom>
              <a:noFill/>
              <a:ln w="15875">
                <a:solidFill>
                  <a:srgbClr val="CC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Text Box 184"/>
              <p:cNvSpPr txBox="1">
                <a:spLocks noChangeArrowheads="1"/>
              </p:cNvSpPr>
              <p:nvPr/>
            </p:nvSpPr>
            <p:spPr bwMode="auto">
              <a:xfrm>
                <a:off x="857225" y="5429264"/>
                <a:ext cx="1785949" cy="35877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latin typeface="+mn-ea"/>
                    <a:ea typeface="+mn-ea"/>
                  </a:rPr>
                  <a:t>传输频率</a:t>
                </a:r>
                <a:r>
                  <a:rPr lang="en-US" altLang="zh-CN" sz="1600" b="1" dirty="0">
                    <a:latin typeface="+mn-ea"/>
                    <a:ea typeface="+mn-ea"/>
                  </a:rPr>
                  <a:t>=6.4GT/s</a:t>
                </a:r>
              </a:p>
            </p:txBody>
          </p:sp>
          <p:sp>
            <p:nvSpPr>
              <p:cNvPr id="37" name="Text Box 185"/>
              <p:cNvSpPr txBox="1">
                <a:spLocks noChangeArrowheads="1"/>
              </p:cNvSpPr>
              <p:nvPr/>
            </p:nvSpPr>
            <p:spPr bwMode="auto">
              <a:xfrm>
                <a:off x="3047316" y="5001198"/>
                <a:ext cx="2520000" cy="792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dirty="0">
                    <a:latin typeface="+mn-ea"/>
                    <a:ea typeface="+mn-ea"/>
                  </a:rPr>
                  <a:t>QPI</a:t>
                </a:r>
                <a:r>
                  <a:rPr lang="zh-CN" altLang="en-US" b="1" dirty="0">
                    <a:latin typeface="+mn-ea"/>
                    <a:ea typeface="+mn-ea"/>
                  </a:rPr>
                  <a:t>带宽</a:t>
                </a:r>
              </a:p>
              <a:p>
                <a:r>
                  <a:rPr lang="zh-CN" altLang="en-US" b="1" dirty="0">
                    <a:latin typeface="+mn-ea"/>
                    <a:ea typeface="+mn-ea"/>
                  </a:rPr>
                  <a:t> </a:t>
                </a:r>
                <a:r>
                  <a:rPr lang="en-US" altLang="zh-CN" b="1" dirty="0">
                    <a:latin typeface="+mn-ea"/>
                    <a:ea typeface="+mn-ea"/>
                  </a:rPr>
                  <a:t> =2*(2B/T)*(6.4GT/s)</a:t>
                </a:r>
              </a:p>
              <a:p>
                <a:r>
                  <a:rPr lang="en-US" altLang="zh-CN" b="1" dirty="0">
                    <a:latin typeface="+mn-ea"/>
                    <a:ea typeface="+mn-ea"/>
                  </a:rPr>
                  <a:t>  =25.6GB/s</a:t>
                </a:r>
              </a:p>
            </p:txBody>
          </p:sp>
          <p:cxnSp>
            <p:nvCxnSpPr>
              <p:cNvPr id="38" name="直接箭头连接符 37"/>
              <p:cNvCxnSpPr/>
              <p:nvPr/>
            </p:nvCxnSpPr>
            <p:spPr bwMode="auto">
              <a:xfrm>
                <a:off x="851316" y="5286388"/>
                <a:ext cx="2088000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直接箭头连接符 38"/>
              <p:cNvCxnSpPr/>
              <p:nvPr/>
            </p:nvCxnSpPr>
            <p:spPr bwMode="auto">
              <a:xfrm rot="10800000">
                <a:off x="851316" y="5429264"/>
                <a:ext cx="2088000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直接连接符 39"/>
              <p:cNvCxnSpPr/>
              <p:nvPr/>
            </p:nvCxnSpPr>
            <p:spPr bwMode="auto">
              <a:xfrm rot="10800000" flipV="1">
                <a:off x="1741250" y="5228054"/>
                <a:ext cx="144000" cy="10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Text Box 180"/>
              <p:cNvSpPr txBox="1">
                <a:spLocks noChangeArrowheads="1"/>
              </p:cNvSpPr>
              <p:nvPr/>
            </p:nvSpPr>
            <p:spPr bwMode="auto">
              <a:xfrm>
                <a:off x="857224" y="4929198"/>
                <a:ext cx="1785950" cy="35719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b="1" dirty="0">
                    <a:solidFill>
                      <a:srgbClr val="990099"/>
                    </a:solidFill>
                    <a:latin typeface="+mn-ea"/>
                    <a:ea typeface="+mn-ea"/>
                  </a:rPr>
                  <a:t>16</a:t>
                </a:r>
                <a:r>
                  <a:rPr lang="zh-CN" altLang="en-US" sz="1600" b="1" dirty="0">
                    <a:solidFill>
                      <a:srgbClr val="990099"/>
                    </a:solidFill>
                    <a:latin typeface="+mn-ea"/>
                    <a:ea typeface="+mn-ea"/>
                  </a:rPr>
                  <a:t>位数据</a:t>
                </a:r>
                <a:r>
                  <a:rPr lang="en-US" altLang="zh-CN" sz="1600" b="1" dirty="0">
                    <a:latin typeface="+mn-ea"/>
                    <a:ea typeface="+mn-ea"/>
                  </a:rPr>
                  <a:t>+4</a:t>
                </a:r>
                <a:r>
                  <a:rPr lang="zh-CN" altLang="en-US" sz="1600" b="1" dirty="0">
                    <a:latin typeface="+mn-ea"/>
                    <a:ea typeface="+mn-ea"/>
                  </a:rPr>
                  <a:t>位校验</a:t>
                </a:r>
              </a:p>
            </p:txBody>
          </p:sp>
        </p:grpSp>
        <p:grpSp>
          <p:nvGrpSpPr>
            <p:cNvPr id="8" name="组合 88"/>
            <p:cNvGrpSpPr/>
            <p:nvPr/>
          </p:nvGrpSpPr>
          <p:grpSpPr>
            <a:xfrm>
              <a:off x="498910" y="3714752"/>
              <a:ext cx="2715768" cy="787405"/>
              <a:chOff x="279837" y="3714752"/>
              <a:chExt cx="2715768" cy="787405"/>
            </a:xfrm>
          </p:grpSpPr>
          <p:sp>
            <p:nvSpPr>
              <p:cNvPr id="9" name="Text Box 133"/>
              <p:cNvSpPr txBox="1">
                <a:spLocks noChangeArrowheads="1"/>
              </p:cNvSpPr>
              <p:nvPr/>
            </p:nvSpPr>
            <p:spPr bwMode="auto">
              <a:xfrm>
                <a:off x="1147735" y="4214818"/>
                <a:ext cx="923935" cy="285752"/>
              </a:xfrm>
              <a:prstGeom prst="rect">
                <a:avLst/>
              </a:prstGeom>
              <a:solidFill>
                <a:srgbClr val="FFFF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I/O Hub</a:t>
                </a:r>
              </a:p>
            </p:txBody>
          </p:sp>
          <p:sp>
            <p:nvSpPr>
              <p:cNvPr id="10" name="Text Box 158"/>
              <p:cNvSpPr txBox="1">
                <a:spLocks noChangeArrowheads="1"/>
              </p:cNvSpPr>
              <p:nvPr/>
            </p:nvSpPr>
            <p:spPr bwMode="auto">
              <a:xfrm>
                <a:off x="928661" y="3714752"/>
                <a:ext cx="504825" cy="285752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latin typeface="+mn-ea"/>
                    <a:ea typeface="+mn-ea"/>
                  </a:rPr>
                  <a:t>CPU</a:t>
                </a:r>
              </a:p>
            </p:txBody>
          </p:sp>
          <p:sp>
            <p:nvSpPr>
              <p:cNvPr id="11" name="Line 270"/>
              <p:cNvSpPr>
                <a:spLocks noChangeShapeType="1"/>
              </p:cNvSpPr>
              <p:nvPr/>
            </p:nvSpPr>
            <p:spPr bwMode="auto">
              <a:xfrm>
                <a:off x="2071670" y="4354521"/>
                <a:ext cx="86400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271"/>
              <p:cNvSpPr>
                <a:spLocks noChangeShapeType="1"/>
              </p:cNvSpPr>
              <p:nvPr/>
            </p:nvSpPr>
            <p:spPr bwMode="auto">
              <a:xfrm>
                <a:off x="2287571" y="4354521"/>
                <a:ext cx="0" cy="7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272"/>
              <p:cNvSpPr>
                <a:spLocks noChangeShapeType="1"/>
              </p:cNvSpPr>
              <p:nvPr/>
            </p:nvSpPr>
            <p:spPr bwMode="auto">
              <a:xfrm>
                <a:off x="2790808" y="4354521"/>
                <a:ext cx="0" cy="72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Rectangle 275"/>
              <p:cNvSpPr>
                <a:spLocks noChangeArrowheads="1"/>
              </p:cNvSpPr>
              <p:nvPr/>
            </p:nvSpPr>
            <p:spPr bwMode="auto">
              <a:xfrm>
                <a:off x="2214546" y="4429132"/>
                <a:ext cx="144463" cy="73025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276"/>
              <p:cNvSpPr>
                <a:spLocks noChangeArrowheads="1"/>
              </p:cNvSpPr>
              <p:nvPr/>
            </p:nvSpPr>
            <p:spPr bwMode="auto">
              <a:xfrm>
                <a:off x="2719371" y="4429132"/>
                <a:ext cx="144463" cy="73025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Text Box 277"/>
              <p:cNvSpPr txBox="1">
                <a:spLocks noChangeArrowheads="1"/>
              </p:cNvSpPr>
              <p:nvPr/>
            </p:nvSpPr>
            <p:spPr bwMode="auto">
              <a:xfrm>
                <a:off x="2430446" y="4356108"/>
                <a:ext cx="211142" cy="14287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7" name="Text Box 158"/>
              <p:cNvSpPr txBox="1">
                <a:spLocks noChangeArrowheads="1"/>
              </p:cNvSpPr>
              <p:nvPr/>
            </p:nvSpPr>
            <p:spPr bwMode="auto">
              <a:xfrm>
                <a:off x="1857356" y="3714752"/>
                <a:ext cx="495307" cy="285752"/>
              </a:xfrm>
              <a:prstGeom prst="rect">
                <a:avLst/>
              </a:prstGeom>
              <a:solidFill>
                <a:srgbClr val="FFCC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CPU</a:t>
                </a:r>
              </a:p>
            </p:txBody>
          </p:sp>
          <p:cxnSp>
            <p:nvCxnSpPr>
              <p:cNvPr id="18" name="直接箭头连接符 17"/>
              <p:cNvCxnSpPr/>
              <p:nvPr/>
            </p:nvCxnSpPr>
            <p:spPr bwMode="auto">
              <a:xfrm>
                <a:off x="1433487" y="3786190"/>
                <a:ext cx="432000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接箭头连接符 18"/>
              <p:cNvCxnSpPr/>
              <p:nvPr/>
            </p:nvCxnSpPr>
            <p:spPr bwMode="auto">
              <a:xfrm rot="10800000">
                <a:off x="1428728" y="3857628"/>
                <a:ext cx="432000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 rot="5400000">
                <a:off x="1821637" y="4107661"/>
                <a:ext cx="214314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rot="5400000" flipH="1" flipV="1">
                <a:off x="1893869" y="4107661"/>
                <a:ext cx="214314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接箭头连接符 21"/>
              <p:cNvCxnSpPr/>
              <p:nvPr/>
            </p:nvCxnSpPr>
            <p:spPr bwMode="auto">
              <a:xfrm rot="5400000">
                <a:off x="1112810" y="4107661"/>
                <a:ext cx="214314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rot="16200000" flipV="1">
                <a:off x="1189010" y="4102105"/>
                <a:ext cx="203996" cy="79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 Box 266"/>
              <p:cNvSpPr txBox="1">
                <a:spLocks noChangeArrowheads="1"/>
              </p:cNvSpPr>
              <p:nvPr/>
            </p:nvSpPr>
            <p:spPr bwMode="auto">
              <a:xfrm>
                <a:off x="2495539" y="3714752"/>
                <a:ext cx="500066" cy="287338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内存</a:t>
                </a:r>
              </a:p>
            </p:txBody>
          </p:sp>
          <p:cxnSp>
            <p:nvCxnSpPr>
              <p:cNvPr id="25" name="直接连接符 24"/>
              <p:cNvCxnSpPr/>
              <p:nvPr/>
            </p:nvCxnSpPr>
            <p:spPr bwMode="auto">
              <a:xfrm>
                <a:off x="2352663" y="3786190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2352663" y="3857628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2352663" y="3929066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 Box 266"/>
              <p:cNvSpPr txBox="1">
                <a:spLocks noChangeArrowheads="1"/>
              </p:cNvSpPr>
              <p:nvPr/>
            </p:nvSpPr>
            <p:spPr bwMode="auto">
              <a:xfrm>
                <a:off x="279837" y="3714752"/>
                <a:ext cx="504825" cy="287338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内存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 bwMode="auto">
              <a:xfrm>
                <a:off x="784662" y="3786190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784662" y="3857628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784662" y="3929066"/>
                <a:ext cx="144000" cy="1588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Oval 178"/>
              <p:cNvSpPr>
                <a:spLocks noChangeArrowheads="1"/>
              </p:cNvSpPr>
              <p:nvPr/>
            </p:nvSpPr>
            <p:spPr bwMode="auto">
              <a:xfrm>
                <a:off x="1571604" y="3714752"/>
                <a:ext cx="71438" cy="217487"/>
              </a:xfrm>
              <a:prstGeom prst="ellipse">
                <a:avLst/>
              </a:prstGeom>
              <a:noFill/>
              <a:ln w="15875">
                <a:solidFill>
                  <a:srgbClr val="CC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78"/>
              <p:cNvSpPr>
                <a:spLocks noChangeArrowheads="1"/>
              </p:cNvSpPr>
              <p:nvPr/>
            </p:nvSpPr>
            <p:spPr bwMode="auto">
              <a:xfrm>
                <a:off x="1142976" y="4071942"/>
                <a:ext cx="214314" cy="71438"/>
              </a:xfrm>
              <a:prstGeom prst="ellipse">
                <a:avLst/>
              </a:prstGeom>
              <a:noFill/>
              <a:ln w="15875">
                <a:solidFill>
                  <a:srgbClr val="CC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178"/>
              <p:cNvSpPr>
                <a:spLocks noChangeArrowheads="1"/>
              </p:cNvSpPr>
              <p:nvPr/>
            </p:nvSpPr>
            <p:spPr bwMode="auto">
              <a:xfrm>
                <a:off x="1857356" y="4071942"/>
                <a:ext cx="214314" cy="71438"/>
              </a:xfrm>
              <a:prstGeom prst="ellipse">
                <a:avLst/>
              </a:prstGeom>
              <a:noFill/>
              <a:ln w="15875">
                <a:solidFill>
                  <a:srgbClr val="CC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018094" y="2780928"/>
            <a:ext cx="7090410" cy="3458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tx2"/>
                </a:solidFill>
                <a:latin typeface="+mn-ea"/>
              </a:rPr>
              <a:t> NUMA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</a:rPr>
              <a:t>方式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(2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代起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</a:rPr>
              <a:t>，支持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</a:rPr>
              <a:t>Cache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</a:rPr>
              <a:t>一致性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(MESI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协议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    CPU</a:t>
            </a:r>
            <a:r>
              <a:rPr lang="zh-CN" altLang="en-US" sz="2200" b="1" dirty="0">
                <a:latin typeface="+mn-ea"/>
                <a:ea typeface="+mn-ea"/>
              </a:rPr>
              <a:t>直接连接</a:t>
            </a:r>
            <a:r>
              <a:rPr lang="en-US" altLang="zh-CN" sz="2200" b="1" dirty="0">
                <a:latin typeface="+mn-ea"/>
                <a:ea typeface="+mn-ea"/>
              </a:rPr>
              <a:t>MEM</a:t>
            </a:r>
            <a:r>
              <a:rPr lang="en-US" altLang="zh-CN" b="1" dirty="0">
                <a:latin typeface="+mn-ea"/>
                <a:ea typeface="+mn-ea"/>
              </a:rPr>
              <a:t>(3</a:t>
            </a:r>
            <a:r>
              <a:rPr lang="zh-CN" altLang="en-US" b="1" dirty="0">
                <a:latin typeface="+mn-ea"/>
                <a:ea typeface="+mn-ea"/>
              </a:rPr>
              <a:t>通道、</a:t>
            </a:r>
            <a:r>
              <a:rPr lang="en-US" altLang="zh-CN" b="1" dirty="0">
                <a:latin typeface="+mn-ea"/>
                <a:ea typeface="+mn-ea"/>
              </a:rPr>
              <a:t>DDR3)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延迟低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多为本地访问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、带宽高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不受限于总线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</a:t>
            </a:r>
            <a:r>
              <a:rPr lang="en-US" altLang="zh-CN" sz="2200" b="1" u="sng" dirty="0">
                <a:latin typeface="+mn-ea"/>
                <a:ea typeface="+mn-ea"/>
              </a:rPr>
              <a:t>OS/</a:t>
            </a:r>
            <a:r>
              <a:rPr lang="zh-CN" altLang="en-US" sz="2200" b="1" u="sng" dirty="0">
                <a:latin typeface="+mn-ea"/>
                <a:ea typeface="+mn-ea"/>
              </a:rPr>
              <a:t>硬件管理</a:t>
            </a:r>
            <a:r>
              <a:rPr lang="zh-CN" altLang="en-US" sz="2200" b="1" dirty="0">
                <a:latin typeface="+mn-ea"/>
                <a:ea typeface="+mn-ea"/>
              </a:rPr>
              <a:t>全局地址表，</a:t>
            </a:r>
            <a:r>
              <a:rPr lang="en-US" altLang="zh-CN" sz="2200" b="1" u="sng" dirty="0">
                <a:latin typeface="+mn-ea"/>
                <a:ea typeface="+mn-ea"/>
              </a:rPr>
              <a:t>QPI</a:t>
            </a:r>
            <a:r>
              <a:rPr lang="zh-CN" altLang="en-US" sz="2200" b="1" u="sng" dirty="0">
                <a:latin typeface="+mn-ea"/>
                <a:ea typeface="+mn-ea"/>
              </a:rPr>
              <a:t>网络</a:t>
            </a:r>
            <a:r>
              <a:rPr lang="zh-CN" altLang="en-US" sz="2200" b="1" dirty="0">
                <a:latin typeface="+mn-ea"/>
                <a:ea typeface="+mn-ea"/>
              </a:rPr>
              <a:t>实现</a:t>
            </a:r>
            <a:r>
              <a:rPr lang="zh-CN" sz="2200" b="1" dirty="0">
                <a:latin typeface="+mn-ea"/>
                <a:ea typeface="+mn-ea"/>
              </a:rPr>
              <a:t>远程访问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   </a:t>
            </a:r>
            <a:r>
              <a:rPr lang="zh-CN" altLang="en-US" sz="2200" b="1" dirty="0">
                <a:latin typeface="+mn-ea"/>
                <a:ea typeface="+mn-ea"/>
              </a:rPr>
              <a:t>各内核</a:t>
            </a:r>
            <a:r>
              <a:rPr lang="en-US" altLang="zh-CN" sz="2200" b="1" dirty="0">
                <a:latin typeface="+mn-ea"/>
                <a:ea typeface="+mn-ea"/>
              </a:rPr>
              <a:t>L2$</a:t>
            </a:r>
            <a:r>
              <a:rPr lang="zh-CN" altLang="en-US" sz="2200" b="1" dirty="0">
                <a:latin typeface="+mn-ea"/>
                <a:ea typeface="+mn-ea"/>
              </a:rPr>
              <a:t>是</a:t>
            </a:r>
            <a:r>
              <a:rPr lang="en-US" altLang="zh-CN" sz="2200" b="1" dirty="0">
                <a:latin typeface="+mn-ea"/>
                <a:ea typeface="+mn-ea"/>
              </a:rPr>
              <a:t>L3$</a:t>
            </a:r>
            <a:r>
              <a:rPr lang="zh-CN" altLang="en-US" sz="2200" b="1" dirty="0">
                <a:latin typeface="+mn-ea"/>
                <a:ea typeface="+mn-ea"/>
              </a:rPr>
              <a:t>的</a:t>
            </a:r>
            <a:r>
              <a:rPr lang="zh-CN" altLang="en-US" sz="2200" b="1" u="sng" dirty="0">
                <a:latin typeface="+mn-ea"/>
                <a:ea typeface="+mn-ea"/>
              </a:rPr>
              <a:t>子集</a:t>
            </a:r>
            <a:r>
              <a:rPr lang="zh-CN" altLang="en-US" sz="2200" b="1" dirty="0">
                <a:latin typeface="+mn-ea"/>
                <a:ea typeface="+mn-ea"/>
              </a:rPr>
              <a:t> 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  4</a:t>
            </a:r>
            <a:r>
              <a:rPr lang="zh-CN" altLang="en-US" sz="2200" b="1" dirty="0">
                <a:latin typeface="+mn-ea"/>
                <a:ea typeface="+mn-ea"/>
              </a:rPr>
              <a:t>位包含位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对应各核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   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←减少</a:t>
            </a:r>
            <a:r>
              <a:rPr lang="en-US" altLang="zh-CN" b="1" dirty="0">
                <a:latin typeface="+mn-ea"/>
                <a:ea typeface="+mn-ea"/>
              </a:rPr>
              <a:t>L3$</a:t>
            </a:r>
            <a:r>
              <a:rPr lang="zh-CN" altLang="en-US" b="1" dirty="0">
                <a:latin typeface="+mn-ea"/>
                <a:ea typeface="+mn-ea"/>
              </a:rPr>
              <a:t>→</a:t>
            </a:r>
            <a:r>
              <a:rPr lang="en-US" altLang="zh-CN" b="1" dirty="0">
                <a:latin typeface="+mn-ea"/>
                <a:ea typeface="+mn-ea"/>
              </a:rPr>
              <a:t>L2$</a:t>
            </a:r>
            <a:r>
              <a:rPr lang="zh-CN" altLang="en-US" b="1" dirty="0">
                <a:latin typeface="+mn-ea"/>
                <a:ea typeface="+mn-ea"/>
              </a:rPr>
              <a:t>传播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基于传统</a:t>
            </a:r>
            <a:r>
              <a:rPr lang="en-US" altLang="zh-CN" b="1" dirty="0">
                <a:latin typeface="+mn-ea"/>
                <a:ea typeface="+mn-ea"/>
              </a:rPr>
              <a:t>(LFU/MRU</a:t>
            </a:r>
            <a:r>
              <a:rPr lang="zh-CN" altLang="en-US" b="1" dirty="0">
                <a:latin typeface="+mn-ea"/>
                <a:ea typeface="+mn-ea"/>
              </a:rPr>
              <a:t>等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、内容</a:t>
            </a:r>
            <a:r>
              <a:rPr lang="en-US" altLang="zh-CN" b="1" dirty="0">
                <a:latin typeface="+mn-ea"/>
                <a:ea typeface="+mn-ea"/>
              </a:rPr>
              <a:t>(Size/LRU-MIN)</a:t>
            </a:r>
            <a:r>
              <a:rPr lang="zh-CN" altLang="en-US" sz="2200" b="1" dirty="0">
                <a:latin typeface="+mn-ea"/>
                <a:ea typeface="+mn-ea"/>
              </a:rPr>
              <a:t>、代价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同</a:t>
            </a:r>
            <a:r>
              <a:rPr lang="en-US" altLang="zh-CN" sz="2200" b="1" dirty="0">
                <a:latin typeface="+mn-ea"/>
                <a:ea typeface="+mn-ea"/>
              </a:rPr>
              <a:t>Core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214282" y="332656"/>
            <a:ext cx="8786874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*内核结构： 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微架构</a:t>
            </a:r>
            <a:r>
              <a:rPr lang="en-US" altLang="zh-CN" dirty="0">
                <a:latin typeface="+mn-lt"/>
                <a:ea typeface="+mn-ea"/>
              </a:rPr>
              <a:t>Nehalem</a:t>
            </a:r>
            <a:r>
              <a:rPr lang="zh-CN" altLang="en-US" dirty="0">
                <a:latin typeface="+mn-lt"/>
                <a:ea typeface="+mn-ea"/>
              </a:rPr>
              <a:t>→</a:t>
            </a:r>
            <a:r>
              <a:rPr lang="en-US" altLang="zh-CN" u="sng" dirty="0">
                <a:solidFill>
                  <a:schemeClr val="accent2"/>
                </a:solidFill>
                <a:latin typeface="+mn-lt"/>
                <a:ea typeface="+mn-ea"/>
              </a:rPr>
              <a:t>Sandy Bridge</a:t>
            </a:r>
            <a:r>
              <a:rPr lang="zh-CN" altLang="en-US" dirty="0">
                <a:latin typeface="+mn-lt"/>
                <a:ea typeface="+mn-ea"/>
              </a:rPr>
              <a:t>→</a:t>
            </a:r>
            <a:r>
              <a:rPr lang="en-US" altLang="zh-CN" dirty="0" err="1">
                <a:latin typeface="+mn-lt"/>
                <a:ea typeface="+mn-ea"/>
              </a:rPr>
              <a:t>Haswell</a:t>
            </a:r>
            <a:r>
              <a:rPr lang="zh-CN" altLang="en-US" dirty="0">
                <a:latin typeface="+mn-lt"/>
                <a:ea typeface="+mn-ea"/>
              </a:rPr>
              <a:t>→</a:t>
            </a:r>
            <a:r>
              <a:rPr lang="en-US" dirty="0" err="1">
                <a:latin typeface="+mn-lt"/>
                <a:ea typeface="+mn-ea"/>
              </a:rPr>
              <a:t>Skylake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C3300"/>
                </a:solidFill>
                <a:latin typeface="+mn-ea"/>
                <a:ea typeface="+mn-ea"/>
              </a:rPr>
              <a:t>    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4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路超标量流水，动态执行，</a:t>
            </a:r>
            <a:r>
              <a:rPr lang="en-US" altLang="zh-CN" sz="2200" b="1" dirty="0">
                <a:solidFill>
                  <a:schemeClr val="tx2"/>
                </a:solidFill>
                <a:latin typeface="+mn-ea"/>
                <a:ea typeface="+mn-ea"/>
              </a:rPr>
              <a:t>AVX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≥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代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zh-CN" altLang="en-US" sz="2200" b="1" dirty="0">
                <a:solidFill>
                  <a:schemeClr val="tx2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SMT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1165561" y="1340768"/>
            <a:ext cx="7618627" cy="4929222"/>
            <a:chOff x="1165561" y="1285860"/>
            <a:chExt cx="7618627" cy="4929222"/>
          </a:xfrm>
        </p:grpSpPr>
        <p:sp>
          <p:nvSpPr>
            <p:cNvPr id="244" name="Text Box 139"/>
            <p:cNvSpPr txBox="1">
              <a:spLocks noChangeArrowheads="1"/>
            </p:cNvSpPr>
            <p:nvPr/>
          </p:nvSpPr>
          <p:spPr bwMode="auto">
            <a:xfrm>
              <a:off x="7596188" y="3373423"/>
              <a:ext cx="1188000" cy="11525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FF3399"/>
                  </a:solidFill>
                  <a:latin typeface="+mn-ea"/>
                  <a:ea typeface="+mn-ea"/>
                </a:rPr>
                <a:t>共享的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L3 Cache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8MB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45" name="Rectangle 140"/>
            <p:cNvSpPr>
              <a:spLocks noChangeArrowheads="1"/>
            </p:cNvSpPr>
            <p:nvPr/>
          </p:nvSpPr>
          <p:spPr bwMode="auto">
            <a:xfrm>
              <a:off x="1165561" y="1285860"/>
              <a:ext cx="6192838" cy="4929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46" name="Text Box 141"/>
            <p:cNvSpPr txBox="1">
              <a:spLocks noChangeArrowheads="1"/>
            </p:cNvSpPr>
            <p:nvPr/>
          </p:nvSpPr>
          <p:spPr bwMode="auto">
            <a:xfrm>
              <a:off x="4859338" y="1501760"/>
              <a:ext cx="136842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ITLB(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144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47" name="Text Box 142"/>
            <p:cNvSpPr txBox="1">
              <a:spLocks noChangeArrowheads="1"/>
            </p:cNvSpPr>
            <p:nvPr/>
          </p:nvSpPr>
          <p:spPr bwMode="auto">
            <a:xfrm>
              <a:off x="2411413" y="1503348"/>
              <a:ext cx="244792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L1 I-Cache(32KB)</a:t>
              </a:r>
            </a:p>
          </p:txBody>
        </p:sp>
        <p:sp>
          <p:nvSpPr>
            <p:cNvPr id="248" name="Text Box 143"/>
            <p:cNvSpPr txBox="1">
              <a:spLocks noChangeArrowheads="1"/>
            </p:cNvSpPr>
            <p:nvPr/>
          </p:nvSpPr>
          <p:spPr bwMode="auto">
            <a:xfrm>
              <a:off x="2195513" y="1936735"/>
              <a:ext cx="2447925" cy="28575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预取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Buffer/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预译码</a:t>
              </a:r>
            </a:p>
          </p:txBody>
        </p:sp>
        <p:sp>
          <p:nvSpPr>
            <p:cNvPr id="249" name="Text Box 144"/>
            <p:cNvSpPr txBox="1">
              <a:spLocks noChangeArrowheads="1"/>
            </p:cNvSpPr>
            <p:nvPr/>
          </p:nvSpPr>
          <p:spPr bwMode="auto">
            <a:xfrm>
              <a:off x="4910156" y="1990723"/>
              <a:ext cx="1019166" cy="295269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指令预取</a:t>
              </a:r>
            </a:p>
          </p:txBody>
        </p:sp>
        <p:sp>
          <p:nvSpPr>
            <p:cNvPr id="250" name="Line 145"/>
            <p:cNvSpPr>
              <a:spLocks noChangeShapeType="1"/>
            </p:cNvSpPr>
            <p:nvPr/>
          </p:nvSpPr>
          <p:spPr bwMode="auto">
            <a:xfrm flipH="1">
              <a:off x="4643438" y="2078023"/>
              <a:ext cx="28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1" name="Line 146"/>
            <p:cNvSpPr>
              <a:spLocks noChangeShapeType="1"/>
            </p:cNvSpPr>
            <p:nvPr/>
          </p:nvSpPr>
          <p:spPr bwMode="auto">
            <a:xfrm>
              <a:off x="5435600" y="178434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2" name="Line 147"/>
            <p:cNvSpPr>
              <a:spLocks noChangeShapeType="1"/>
            </p:cNvSpPr>
            <p:nvPr/>
          </p:nvSpPr>
          <p:spPr bwMode="auto">
            <a:xfrm flipH="1">
              <a:off x="3419475" y="17906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3" name="Text Box 149"/>
            <p:cNvSpPr txBox="1">
              <a:spLocks noChangeArrowheads="1"/>
            </p:cNvSpPr>
            <p:nvPr/>
          </p:nvSpPr>
          <p:spPr bwMode="auto">
            <a:xfrm>
              <a:off x="2192338" y="2365360"/>
              <a:ext cx="504825" cy="28733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ID0</a:t>
              </a:r>
            </a:p>
          </p:txBody>
        </p:sp>
        <p:sp>
          <p:nvSpPr>
            <p:cNvPr id="254" name="Text Box 150"/>
            <p:cNvSpPr txBox="1">
              <a:spLocks noChangeArrowheads="1"/>
            </p:cNvSpPr>
            <p:nvPr/>
          </p:nvSpPr>
          <p:spPr bwMode="auto">
            <a:xfrm>
              <a:off x="2841625" y="2365360"/>
              <a:ext cx="504825" cy="28733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ID1</a:t>
              </a:r>
            </a:p>
          </p:txBody>
        </p:sp>
        <p:sp>
          <p:nvSpPr>
            <p:cNvPr id="255" name="Text Box 151"/>
            <p:cNvSpPr txBox="1">
              <a:spLocks noChangeArrowheads="1"/>
            </p:cNvSpPr>
            <p:nvPr/>
          </p:nvSpPr>
          <p:spPr bwMode="auto">
            <a:xfrm>
              <a:off x="3489325" y="2365360"/>
              <a:ext cx="504825" cy="28733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ID2</a:t>
              </a:r>
            </a:p>
          </p:txBody>
        </p:sp>
        <p:sp>
          <p:nvSpPr>
            <p:cNvPr id="256" name="Text Box 152"/>
            <p:cNvSpPr txBox="1">
              <a:spLocks noChangeArrowheads="1"/>
            </p:cNvSpPr>
            <p:nvPr/>
          </p:nvSpPr>
          <p:spPr bwMode="auto">
            <a:xfrm>
              <a:off x="4138613" y="2365360"/>
              <a:ext cx="504825" cy="287338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ID3</a:t>
              </a:r>
            </a:p>
          </p:txBody>
        </p:sp>
        <p:sp>
          <p:nvSpPr>
            <p:cNvPr id="257" name="Line 153"/>
            <p:cNvSpPr>
              <a:spLocks noChangeShapeType="1"/>
            </p:cNvSpPr>
            <p:nvPr/>
          </p:nvSpPr>
          <p:spPr bwMode="auto">
            <a:xfrm>
              <a:off x="4356100" y="22224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8" name="Line 154"/>
            <p:cNvSpPr>
              <a:spLocks noChangeShapeType="1"/>
            </p:cNvSpPr>
            <p:nvPr/>
          </p:nvSpPr>
          <p:spPr bwMode="auto">
            <a:xfrm>
              <a:off x="3779838" y="22224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59" name="Line 155"/>
            <p:cNvSpPr>
              <a:spLocks noChangeShapeType="1"/>
            </p:cNvSpPr>
            <p:nvPr/>
          </p:nvSpPr>
          <p:spPr bwMode="auto">
            <a:xfrm>
              <a:off x="3132138" y="22224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0" name="Line 156"/>
            <p:cNvSpPr>
              <a:spLocks noChangeShapeType="1"/>
            </p:cNvSpPr>
            <p:nvPr/>
          </p:nvSpPr>
          <p:spPr bwMode="auto">
            <a:xfrm>
              <a:off x="2484438" y="22224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1" name="Text Box 157"/>
            <p:cNvSpPr txBox="1">
              <a:spLocks noChangeArrowheads="1"/>
            </p:cNvSpPr>
            <p:nvPr/>
          </p:nvSpPr>
          <p:spPr bwMode="auto">
            <a:xfrm>
              <a:off x="2195513" y="2798748"/>
              <a:ext cx="2447925" cy="288925"/>
            </a:xfrm>
            <a:prstGeom prst="rect">
              <a:avLst/>
            </a:prstGeom>
            <a:solidFill>
              <a:srgbClr val="FFCC00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chemeClr val="tx1"/>
                  </a:solidFill>
                  <a:latin typeface="+mn-ea"/>
                  <a:ea typeface="+mn-ea"/>
                </a:rPr>
                <a:t>uOP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ea"/>
                  <a:ea typeface="+mn-ea"/>
                </a:rPr>
                <a:t>LSD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 Buffer</a:t>
              </a:r>
              <a:endParaRPr lang="en-US" altLang="zh-CN" sz="18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262" name="Line 158"/>
            <p:cNvSpPr>
              <a:spLocks noChangeShapeType="1"/>
            </p:cNvSpPr>
            <p:nvPr/>
          </p:nvSpPr>
          <p:spPr bwMode="auto">
            <a:xfrm flipH="1">
              <a:off x="3419475" y="3087673"/>
              <a:ext cx="3175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3" name="Text Box 159"/>
            <p:cNvSpPr txBox="1">
              <a:spLocks noChangeArrowheads="1"/>
            </p:cNvSpPr>
            <p:nvPr/>
          </p:nvSpPr>
          <p:spPr bwMode="auto">
            <a:xfrm>
              <a:off x="2266950" y="3301985"/>
              <a:ext cx="237648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RAT/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分配器</a:t>
              </a: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64" name="Text Box 160"/>
            <p:cNvSpPr txBox="1">
              <a:spLocks noChangeArrowheads="1"/>
            </p:cNvSpPr>
            <p:nvPr/>
          </p:nvSpPr>
          <p:spPr bwMode="auto">
            <a:xfrm>
              <a:off x="2124075" y="3736960"/>
              <a:ext cx="26638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再定序缓冲器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ROB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(168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项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65" name="Line 161"/>
            <p:cNvSpPr>
              <a:spLocks noChangeShapeType="1"/>
            </p:cNvSpPr>
            <p:nvPr/>
          </p:nvSpPr>
          <p:spPr bwMode="auto">
            <a:xfrm flipV="1">
              <a:off x="1331913" y="3878248"/>
              <a:ext cx="79057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6" name="Text Box 162"/>
            <p:cNvSpPr txBox="1">
              <a:spLocks noChangeArrowheads="1"/>
            </p:cNvSpPr>
            <p:nvPr/>
          </p:nvSpPr>
          <p:spPr bwMode="auto">
            <a:xfrm>
              <a:off x="3490913" y="3086085"/>
              <a:ext cx="503238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4uop</a:t>
              </a:r>
            </a:p>
          </p:txBody>
        </p:sp>
        <p:sp>
          <p:nvSpPr>
            <p:cNvPr id="267" name="Line 163"/>
            <p:cNvSpPr>
              <a:spLocks noChangeShapeType="1"/>
            </p:cNvSpPr>
            <p:nvPr/>
          </p:nvSpPr>
          <p:spPr bwMode="auto">
            <a:xfrm flipH="1">
              <a:off x="3419475" y="3590910"/>
              <a:ext cx="0" cy="146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8" name="Line 164"/>
            <p:cNvSpPr>
              <a:spLocks noChangeShapeType="1"/>
            </p:cNvSpPr>
            <p:nvPr/>
          </p:nvSpPr>
          <p:spPr bwMode="auto">
            <a:xfrm flipH="1">
              <a:off x="3419475" y="4035380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9" name="Line 165"/>
            <p:cNvSpPr>
              <a:spLocks noChangeShapeType="1"/>
            </p:cNvSpPr>
            <p:nvPr/>
          </p:nvSpPr>
          <p:spPr bwMode="auto">
            <a:xfrm flipV="1">
              <a:off x="3348038" y="3157523"/>
              <a:ext cx="144463" cy="73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0" name="Text Box 166"/>
            <p:cNvSpPr txBox="1">
              <a:spLocks noChangeArrowheads="1"/>
            </p:cNvSpPr>
            <p:nvPr/>
          </p:nvSpPr>
          <p:spPr bwMode="auto">
            <a:xfrm>
              <a:off x="1474788" y="4632344"/>
              <a:ext cx="41767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保留站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RS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(54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71" name="Text Box 167"/>
            <p:cNvSpPr txBox="1">
              <a:spLocks noChangeArrowheads="1"/>
            </p:cNvSpPr>
            <p:nvPr/>
          </p:nvSpPr>
          <p:spPr bwMode="auto">
            <a:xfrm>
              <a:off x="4932362" y="5710256"/>
              <a:ext cx="1354149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DTLB(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100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72" name="Text Box 168"/>
            <p:cNvSpPr txBox="1">
              <a:spLocks noChangeArrowheads="1"/>
            </p:cNvSpPr>
            <p:nvPr/>
          </p:nvSpPr>
          <p:spPr bwMode="auto">
            <a:xfrm>
              <a:off x="2698750" y="5710256"/>
              <a:ext cx="223202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L1 D-Cache(32KB)</a:t>
              </a:r>
            </a:p>
          </p:txBody>
        </p:sp>
        <p:sp>
          <p:nvSpPr>
            <p:cNvPr id="273" name="Text Box 169"/>
            <p:cNvSpPr txBox="1">
              <a:spLocks noChangeArrowheads="1"/>
            </p:cNvSpPr>
            <p:nvPr/>
          </p:nvSpPr>
          <p:spPr bwMode="auto">
            <a:xfrm>
              <a:off x="1835150" y="5135581"/>
              <a:ext cx="1654175" cy="288925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执行单元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4" name="Line 170"/>
            <p:cNvSpPr>
              <a:spLocks noChangeShapeType="1"/>
            </p:cNvSpPr>
            <p:nvPr/>
          </p:nvSpPr>
          <p:spPr bwMode="auto">
            <a:xfrm flipH="1">
              <a:off x="1979613" y="4922856"/>
              <a:ext cx="0" cy="212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5" name="Line 171"/>
            <p:cNvSpPr>
              <a:spLocks noChangeShapeType="1"/>
            </p:cNvSpPr>
            <p:nvPr/>
          </p:nvSpPr>
          <p:spPr bwMode="auto">
            <a:xfrm flipH="1">
              <a:off x="4284663" y="5422919"/>
              <a:ext cx="0" cy="28733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6" name="Line 172"/>
            <p:cNvSpPr>
              <a:spLocks noChangeShapeType="1"/>
            </p:cNvSpPr>
            <p:nvPr/>
          </p:nvSpPr>
          <p:spPr bwMode="auto">
            <a:xfrm flipH="1">
              <a:off x="4716463" y="5422919"/>
              <a:ext cx="0" cy="287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7" name="Line 173"/>
            <p:cNvSpPr>
              <a:spLocks noChangeShapeType="1"/>
            </p:cNvSpPr>
            <p:nvPr/>
          </p:nvSpPr>
          <p:spPr bwMode="auto">
            <a:xfrm flipH="1" flipV="1">
              <a:off x="3132138" y="5567381"/>
              <a:ext cx="0" cy="1428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8" name="Text Box 175"/>
            <p:cNvSpPr txBox="1">
              <a:spLocks noChangeArrowheads="1"/>
            </p:cNvSpPr>
            <p:nvPr/>
          </p:nvSpPr>
          <p:spPr bwMode="auto">
            <a:xfrm>
              <a:off x="1330325" y="4919681"/>
              <a:ext cx="649288" cy="2174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Port0</a:t>
              </a:r>
            </a:p>
          </p:txBody>
        </p:sp>
        <p:sp>
          <p:nvSpPr>
            <p:cNvPr id="279" name="Text Box 176"/>
            <p:cNvSpPr txBox="1">
              <a:spLocks noChangeArrowheads="1"/>
            </p:cNvSpPr>
            <p:nvPr/>
          </p:nvSpPr>
          <p:spPr bwMode="auto">
            <a:xfrm>
              <a:off x="3924300" y="5135581"/>
              <a:ext cx="17272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MEM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操作单元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80" name="Line 177"/>
            <p:cNvSpPr>
              <a:spLocks noChangeShapeType="1"/>
            </p:cNvSpPr>
            <p:nvPr/>
          </p:nvSpPr>
          <p:spPr bwMode="auto">
            <a:xfrm flipH="1">
              <a:off x="2627313" y="4921269"/>
              <a:ext cx="0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1" name="Text Box 178"/>
            <p:cNvSpPr txBox="1">
              <a:spLocks noChangeArrowheads="1"/>
            </p:cNvSpPr>
            <p:nvPr/>
          </p:nvSpPr>
          <p:spPr bwMode="auto">
            <a:xfrm>
              <a:off x="2051050" y="4919681"/>
              <a:ext cx="577850" cy="2174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Port1</a:t>
              </a:r>
            </a:p>
          </p:txBody>
        </p:sp>
        <p:sp>
          <p:nvSpPr>
            <p:cNvPr id="282" name="Line 179"/>
            <p:cNvSpPr>
              <a:spLocks noChangeShapeType="1"/>
            </p:cNvSpPr>
            <p:nvPr/>
          </p:nvSpPr>
          <p:spPr bwMode="auto">
            <a:xfrm flipH="1">
              <a:off x="3344863" y="4921269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3" name="Text Box 180"/>
            <p:cNvSpPr txBox="1">
              <a:spLocks noChangeArrowheads="1"/>
            </p:cNvSpPr>
            <p:nvPr/>
          </p:nvSpPr>
          <p:spPr bwMode="auto">
            <a:xfrm>
              <a:off x="2698750" y="4919681"/>
              <a:ext cx="647700" cy="2174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Port5</a:t>
              </a:r>
            </a:p>
          </p:txBody>
        </p:sp>
        <p:sp>
          <p:nvSpPr>
            <p:cNvPr id="284" name="Line 181"/>
            <p:cNvSpPr>
              <a:spLocks noChangeShapeType="1"/>
            </p:cNvSpPr>
            <p:nvPr/>
          </p:nvSpPr>
          <p:spPr bwMode="auto">
            <a:xfrm flipH="1">
              <a:off x="4067175" y="4922856"/>
              <a:ext cx="0" cy="212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5" name="Text Box 182"/>
            <p:cNvSpPr txBox="1">
              <a:spLocks noChangeArrowheads="1"/>
            </p:cNvSpPr>
            <p:nvPr/>
          </p:nvSpPr>
          <p:spPr bwMode="auto">
            <a:xfrm>
              <a:off x="3419475" y="4919681"/>
              <a:ext cx="647700" cy="21907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Port2</a:t>
              </a:r>
            </a:p>
          </p:txBody>
        </p:sp>
        <p:sp>
          <p:nvSpPr>
            <p:cNvPr id="286" name="Line 183"/>
            <p:cNvSpPr>
              <a:spLocks noChangeShapeType="1"/>
            </p:cNvSpPr>
            <p:nvPr/>
          </p:nvSpPr>
          <p:spPr bwMode="auto">
            <a:xfrm flipH="1">
              <a:off x="4786313" y="4921269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7" name="Text Box 184"/>
            <p:cNvSpPr txBox="1">
              <a:spLocks noChangeArrowheads="1"/>
            </p:cNvSpPr>
            <p:nvPr/>
          </p:nvSpPr>
          <p:spPr bwMode="auto">
            <a:xfrm>
              <a:off x="4138613" y="4919681"/>
              <a:ext cx="649288" cy="2174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Port3</a:t>
              </a:r>
            </a:p>
          </p:txBody>
        </p:sp>
        <p:sp>
          <p:nvSpPr>
            <p:cNvPr id="288" name="Line 185"/>
            <p:cNvSpPr>
              <a:spLocks noChangeShapeType="1"/>
            </p:cNvSpPr>
            <p:nvPr/>
          </p:nvSpPr>
          <p:spPr bwMode="auto">
            <a:xfrm flipH="1">
              <a:off x="5507038" y="4921269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89" name="Text Box 186"/>
            <p:cNvSpPr txBox="1">
              <a:spLocks noChangeArrowheads="1"/>
            </p:cNvSpPr>
            <p:nvPr/>
          </p:nvSpPr>
          <p:spPr bwMode="auto">
            <a:xfrm>
              <a:off x="4859338" y="4919681"/>
              <a:ext cx="647700" cy="2174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solidFill>
                    <a:schemeClr val="tx1"/>
                  </a:solidFill>
                  <a:latin typeface="+mn-ea"/>
                  <a:ea typeface="+mn-ea"/>
                </a:rPr>
                <a:t>Port4</a:t>
              </a:r>
            </a:p>
          </p:txBody>
        </p:sp>
        <p:sp>
          <p:nvSpPr>
            <p:cNvPr id="290" name="Line 187"/>
            <p:cNvSpPr>
              <a:spLocks noChangeShapeType="1"/>
            </p:cNvSpPr>
            <p:nvPr/>
          </p:nvSpPr>
          <p:spPr bwMode="auto">
            <a:xfrm>
              <a:off x="1330325" y="5567381"/>
              <a:ext cx="21605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1" name="Line 188"/>
            <p:cNvSpPr>
              <a:spLocks noChangeShapeType="1"/>
            </p:cNvSpPr>
            <p:nvPr/>
          </p:nvSpPr>
          <p:spPr bwMode="auto">
            <a:xfrm flipH="1">
              <a:off x="1979613" y="5422919"/>
              <a:ext cx="0" cy="1444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2" name="Line 189"/>
            <p:cNvSpPr>
              <a:spLocks noChangeShapeType="1"/>
            </p:cNvSpPr>
            <p:nvPr/>
          </p:nvSpPr>
          <p:spPr bwMode="auto">
            <a:xfrm flipH="1">
              <a:off x="2627313" y="5422919"/>
              <a:ext cx="0" cy="1444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3" name="Line 190"/>
            <p:cNvSpPr>
              <a:spLocks noChangeShapeType="1"/>
            </p:cNvSpPr>
            <p:nvPr/>
          </p:nvSpPr>
          <p:spPr bwMode="auto">
            <a:xfrm flipH="1">
              <a:off x="3346450" y="5422919"/>
              <a:ext cx="0" cy="1444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4" name="Line 191"/>
            <p:cNvSpPr>
              <a:spLocks noChangeShapeType="1"/>
            </p:cNvSpPr>
            <p:nvPr/>
          </p:nvSpPr>
          <p:spPr bwMode="auto">
            <a:xfrm flipH="1">
              <a:off x="1320486" y="3878248"/>
              <a:ext cx="0" cy="16938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none" w="sm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5" name="Text Box 192"/>
            <p:cNvSpPr txBox="1">
              <a:spLocks noChangeArrowheads="1"/>
            </p:cNvSpPr>
            <p:nvPr/>
          </p:nvSpPr>
          <p:spPr bwMode="auto">
            <a:xfrm>
              <a:off x="5435600" y="2654285"/>
              <a:ext cx="935038" cy="57626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2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+mn-ea"/>
                  <a:ea typeface="+mn-ea"/>
                </a:rPr>
                <a:t>nd</a:t>
              </a: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TLB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1800" b="1">
                  <a:solidFill>
                    <a:srgbClr val="FF3399"/>
                  </a:solidFill>
                  <a:latin typeface="+mn-ea"/>
                  <a:ea typeface="+mn-ea"/>
                </a:rPr>
                <a:t>512</a:t>
              </a:r>
              <a:r>
                <a:rPr lang="zh-CN" altLang="en-US" sz="1800" b="1">
                  <a:solidFill>
                    <a:srgbClr val="FF3399"/>
                  </a:solidFill>
                  <a:latin typeface="+mn-ea"/>
                  <a:ea typeface="+mn-ea"/>
                </a:rPr>
                <a:t>行</a:t>
              </a:r>
              <a:r>
                <a:rPr lang="en-US" altLang="zh-CN" sz="1800" b="1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96" name="Text Box 193"/>
            <p:cNvSpPr txBox="1">
              <a:spLocks noChangeArrowheads="1"/>
            </p:cNvSpPr>
            <p:nvPr/>
          </p:nvSpPr>
          <p:spPr bwMode="auto">
            <a:xfrm>
              <a:off x="6083300" y="3517885"/>
              <a:ext cx="1152525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+mn-ea"/>
                  <a:ea typeface="+mn-ea"/>
                </a:rPr>
                <a:t>私有的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L2 Cache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256KB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297" name="Line 194"/>
            <p:cNvSpPr>
              <a:spLocks noChangeShapeType="1"/>
            </p:cNvSpPr>
            <p:nvPr/>
          </p:nvSpPr>
          <p:spPr bwMode="auto">
            <a:xfrm flipH="1">
              <a:off x="6000760" y="1790685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8" name="Line 195"/>
            <p:cNvSpPr>
              <a:spLocks noChangeShapeType="1"/>
            </p:cNvSpPr>
            <p:nvPr/>
          </p:nvSpPr>
          <p:spPr bwMode="auto">
            <a:xfrm flipH="1" flipV="1">
              <a:off x="5938838" y="3230547"/>
              <a:ext cx="0" cy="248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99" name="Line 196"/>
            <p:cNvSpPr>
              <a:spLocks noChangeShapeType="1"/>
            </p:cNvSpPr>
            <p:nvPr/>
          </p:nvSpPr>
          <p:spPr bwMode="auto">
            <a:xfrm flipH="1" flipV="1">
              <a:off x="3851275" y="6000769"/>
              <a:ext cx="0" cy="141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0" name="Line 197"/>
            <p:cNvSpPr>
              <a:spLocks noChangeShapeType="1"/>
            </p:cNvSpPr>
            <p:nvPr/>
          </p:nvSpPr>
          <p:spPr bwMode="auto">
            <a:xfrm>
              <a:off x="3851275" y="6143644"/>
              <a:ext cx="2808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1" name="Line 198"/>
            <p:cNvSpPr>
              <a:spLocks noChangeShapeType="1"/>
            </p:cNvSpPr>
            <p:nvPr/>
          </p:nvSpPr>
          <p:spPr bwMode="auto">
            <a:xfrm flipH="1" flipV="1">
              <a:off x="6659563" y="4357694"/>
              <a:ext cx="0" cy="180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2" name="Line 199"/>
            <p:cNvSpPr>
              <a:spLocks noChangeShapeType="1"/>
            </p:cNvSpPr>
            <p:nvPr/>
          </p:nvSpPr>
          <p:spPr bwMode="auto">
            <a:xfrm>
              <a:off x="6659563" y="1357298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3" name="Line 200"/>
            <p:cNvSpPr>
              <a:spLocks noChangeShapeType="1"/>
            </p:cNvSpPr>
            <p:nvPr/>
          </p:nvSpPr>
          <p:spPr bwMode="auto">
            <a:xfrm flipH="1">
              <a:off x="3419475" y="13588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4" name="Line 201"/>
            <p:cNvSpPr>
              <a:spLocks noChangeShapeType="1"/>
            </p:cNvSpPr>
            <p:nvPr/>
          </p:nvSpPr>
          <p:spPr bwMode="auto">
            <a:xfrm flipH="1" flipV="1">
              <a:off x="3419475" y="1357298"/>
              <a:ext cx="32400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5" name="Line 202"/>
            <p:cNvSpPr>
              <a:spLocks noChangeShapeType="1"/>
            </p:cNvSpPr>
            <p:nvPr/>
          </p:nvSpPr>
          <p:spPr bwMode="auto">
            <a:xfrm>
              <a:off x="4356100" y="265587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6" name="Line 203"/>
            <p:cNvSpPr>
              <a:spLocks noChangeShapeType="1"/>
            </p:cNvSpPr>
            <p:nvPr/>
          </p:nvSpPr>
          <p:spPr bwMode="auto">
            <a:xfrm>
              <a:off x="3779838" y="265587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7" name="Line 204"/>
            <p:cNvSpPr>
              <a:spLocks noChangeShapeType="1"/>
            </p:cNvSpPr>
            <p:nvPr/>
          </p:nvSpPr>
          <p:spPr bwMode="auto">
            <a:xfrm>
              <a:off x="3132138" y="265587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8" name="Line 205"/>
            <p:cNvSpPr>
              <a:spLocks noChangeShapeType="1"/>
            </p:cNvSpPr>
            <p:nvPr/>
          </p:nvSpPr>
          <p:spPr bwMode="auto">
            <a:xfrm>
              <a:off x="2413000" y="265587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09" name="Line 206"/>
            <p:cNvSpPr>
              <a:spLocks noChangeShapeType="1"/>
            </p:cNvSpPr>
            <p:nvPr/>
          </p:nvSpPr>
          <p:spPr bwMode="auto">
            <a:xfrm>
              <a:off x="2484438" y="26542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0" name="Line 207"/>
            <p:cNvSpPr>
              <a:spLocks noChangeShapeType="1"/>
            </p:cNvSpPr>
            <p:nvPr/>
          </p:nvSpPr>
          <p:spPr bwMode="auto">
            <a:xfrm>
              <a:off x="2555875" y="26542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1" name="Line 208"/>
            <p:cNvSpPr>
              <a:spLocks noChangeShapeType="1"/>
            </p:cNvSpPr>
            <p:nvPr/>
          </p:nvSpPr>
          <p:spPr bwMode="auto">
            <a:xfrm>
              <a:off x="2339975" y="265428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2" name="Line 209"/>
            <p:cNvSpPr>
              <a:spLocks noChangeShapeType="1"/>
            </p:cNvSpPr>
            <p:nvPr/>
          </p:nvSpPr>
          <p:spPr bwMode="auto">
            <a:xfrm flipH="1" flipV="1">
              <a:off x="7235825" y="3951273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13" name="Text Box 213"/>
            <p:cNvSpPr txBox="1">
              <a:spLocks noChangeArrowheads="1"/>
            </p:cNvSpPr>
            <p:nvPr/>
          </p:nvSpPr>
          <p:spPr bwMode="auto">
            <a:xfrm>
              <a:off x="1258888" y="1358885"/>
              <a:ext cx="955675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Core i7</a:t>
              </a:r>
            </a:p>
          </p:txBody>
        </p:sp>
        <p:sp>
          <p:nvSpPr>
            <p:cNvPr id="77" name="Text Box 144"/>
            <p:cNvSpPr txBox="1">
              <a:spLocks noChangeArrowheads="1"/>
            </p:cNvSpPr>
            <p:nvPr/>
          </p:nvSpPr>
          <p:spPr bwMode="auto">
            <a:xfrm>
              <a:off x="4906984" y="2285992"/>
              <a:ext cx="1022338" cy="295269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分支预测</a:t>
              </a:r>
            </a:p>
          </p:txBody>
        </p:sp>
        <p:sp>
          <p:nvSpPr>
            <p:cNvPr id="78" name="Text Box 144"/>
            <p:cNvSpPr txBox="1">
              <a:spLocks noChangeArrowheads="1"/>
            </p:cNvSpPr>
            <p:nvPr/>
          </p:nvSpPr>
          <p:spPr bwMode="auto">
            <a:xfrm>
              <a:off x="1714480" y="4249453"/>
              <a:ext cx="1571636" cy="295269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FP PRF(144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个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9" name="Text Box 144"/>
            <p:cNvSpPr txBox="1">
              <a:spLocks noChangeArrowheads="1"/>
            </p:cNvSpPr>
            <p:nvPr/>
          </p:nvSpPr>
          <p:spPr bwMode="auto">
            <a:xfrm>
              <a:off x="3571868" y="4249453"/>
              <a:ext cx="1714512" cy="295269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INT PRF(160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个</a:t>
              </a:r>
              <a:r>
                <a:rPr lang="en-US" altLang="zh-CN" sz="1800" b="1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zh-CN" altLang="en-US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2500298" y="4143380"/>
              <a:ext cx="20717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Line 164"/>
            <p:cNvSpPr>
              <a:spLocks noChangeShapeType="1"/>
            </p:cNvSpPr>
            <p:nvPr/>
          </p:nvSpPr>
          <p:spPr bwMode="auto">
            <a:xfrm flipH="1">
              <a:off x="2500298" y="4143380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4" name="Line 164"/>
            <p:cNvSpPr>
              <a:spLocks noChangeShapeType="1"/>
            </p:cNvSpPr>
            <p:nvPr/>
          </p:nvSpPr>
          <p:spPr bwMode="auto">
            <a:xfrm flipH="1">
              <a:off x="4572000" y="4143380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5" name="Line 164"/>
            <p:cNvSpPr>
              <a:spLocks noChangeShapeType="1"/>
            </p:cNvSpPr>
            <p:nvPr/>
          </p:nvSpPr>
          <p:spPr bwMode="auto">
            <a:xfrm flipH="1">
              <a:off x="2500298" y="4535446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6" name="Line 164"/>
            <p:cNvSpPr>
              <a:spLocks noChangeShapeType="1"/>
            </p:cNvSpPr>
            <p:nvPr/>
          </p:nvSpPr>
          <p:spPr bwMode="auto">
            <a:xfrm flipH="1">
              <a:off x="4572000" y="4535446"/>
              <a:ext cx="0" cy="10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88" name="AutoShape 29"/>
          <p:cNvSpPr/>
          <p:nvPr/>
        </p:nvSpPr>
        <p:spPr bwMode="auto">
          <a:xfrm>
            <a:off x="107504" y="3874288"/>
            <a:ext cx="883773" cy="270000"/>
          </a:xfrm>
          <a:prstGeom prst="borderCallout2">
            <a:avLst>
              <a:gd name="adj1" fmla="val 49740"/>
              <a:gd name="adj2" fmla="val 99142"/>
              <a:gd name="adj3" fmla="val 51600"/>
              <a:gd name="adj4" fmla="val 107710"/>
              <a:gd name="adj5" fmla="val 200398"/>
              <a:gd name="adj6" fmla="val 178177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P4</a:t>
            </a:r>
            <a:r>
              <a:rPr lang="zh-CN" altLang="en-US" b="1" dirty="0">
                <a:solidFill>
                  <a:schemeClr val="tx1"/>
                </a:solidFill>
              </a:rPr>
              <a:t>技术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4282" y="331200"/>
            <a:ext cx="4429726" cy="5266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LSD Buffer—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PRF—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AVX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lang="en-US" altLang="zh-CN" sz="1600" spc="-70" dirty="0">
                <a:solidFill>
                  <a:schemeClr val="accent2"/>
                </a:solidFill>
              </a:rPr>
              <a:t>Advanced Vector Extensions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2382" y="332740"/>
            <a:ext cx="630809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避免取指</a:t>
            </a:r>
            <a:r>
              <a:rPr lang="en-US" altLang="zh-CN" sz="2200" b="1" dirty="0">
                <a:latin typeface="+mn-ea"/>
                <a:ea typeface="+mn-ea"/>
              </a:rPr>
              <a:t>&amp;</a:t>
            </a:r>
            <a:r>
              <a:rPr lang="zh-CN" altLang="en-US" sz="2200" b="1" dirty="0">
                <a:latin typeface="+mn-ea"/>
                <a:ea typeface="+mn-ea"/>
              </a:rPr>
              <a:t>译码，</a:t>
            </a:r>
            <a:r>
              <a:rPr lang="zh-CN" altLang="en-US" sz="2200" b="1" u="sng" dirty="0">
                <a:latin typeface="+mn-ea"/>
                <a:ea typeface="+mn-ea"/>
              </a:rPr>
              <a:t>降低</a:t>
            </a:r>
            <a:r>
              <a:rPr lang="zh-CN" altLang="en-US" sz="2200" b="1" dirty="0">
                <a:latin typeface="+mn-ea"/>
                <a:ea typeface="+mn-ea"/>
              </a:rPr>
              <a:t>时延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b="1" dirty="0">
                <a:latin typeface="+mn-ea"/>
                <a:ea typeface="+mn-ea"/>
                <a:sym typeface="+mn-ea"/>
              </a:rPr>
              <a:t>H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≈</a:t>
            </a:r>
            <a:r>
              <a:rPr lang="en-US" altLang="zh-CN" b="1" dirty="0">
                <a:latin typeface="+mn-ea"/>
                <a:ea typeface="+mn-ea"/>
                <a:sym typeface="+mn-ea"/>
              </a:rPr>
              <a:t>80%)</a:t>
            </a:r>
            <a:r>
              <a:rPr lang="zh-CN" altLang="en-US" sz="2200" b="1" dirty="0">
                <a:latin typeface="+mn-ea"/>
                <a:ea typeface="+mn-ea"/>
              </a:rPr>
              <a:t>及功耗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496888" y="1916832"/>
            <a:ext cx="7539608" cy="7725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代替</a:t>
            </a:r>
            <a:r>
              <a:rPr lang="en-US" altLang="zh-CN" sz="2200" b="1" dirty="0">
                <a:latin typeface="+mn-ea"/>
                <a:ea typeface="+mn-ea"/>
              </a:rPr>
              <a:t>RRF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个数更多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</a:rPr>
              <a:t>降低</a:t>
            </a:r>
            <a:r>
              <a:rPr lang="en-US" altLang="zh-CN" sz="2200" b="1" dirty="0">
                <a:latin typeface="+mn-ea"/>
              </a:rPr>
              <a:t>WAR&amp;WAW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  <a:sym typeface="+mn-ea"/>
              </a:rPr>
              <a:t>确认段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  <a:sym typeface="+mn-ea"/>
              </a:rPr>
              <a:t>无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数据移动</a:t>
            </a:r>
            <a:endParaRPr lang="en-US" altLang="zh-CN" sz="2200" b="1" dirty="0">
              <a:latin typeface="+mn-ea"/>
              <a:ea typeface="+mn-ea"/>
              <a:sym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             </a:t>
            </a:r>
            <a:r>
              <a:rPr lang="en-US" altLang="zh-CN" dirty="0">
                <a:latin typeface="+mn-ea"/>
                <a:ea typeface="+mn-ea"/>
              </a:rPr>
              <a:t>└←</a:t>
            </a:r>
            <a:r>
              <a:rPr lang="en-US" altLang="zh-CN" b="1" dirty="0">
                <a:latin typeface="+mn-ea"/>
              </a:rPr>
              <a:t>160</a:t>
            </a:r>
            <a:r>
              <a:rPr lang="zh-CN" altLang="en-US" b="1" dirty="0">
                <a:latin typeface="+mn-ea"/>
              </a:rPr>
              <a:t>多个→</a:t>
            </a:r>
            <a:r>
              <a:rPr lang="zh-CN" altLang="en-US" dirty="0">
                <a:latin typeface="+mn-ea"/>
              </a:rPr>
              <a:t>┘            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  <a:sym typeface="+mn-ea"/>
              </a:rPr>
              <a:t>   </a:t>
            </a:r>
            <a:r>
              <a:rPr lang="en-US" altLang="zh-CN" dirty="0">
                <a:latin typeface="+mn-ea"/>
              </a:rPr>
              <a:t>└→</a:t>
            </a:r>
            <a:r>
              <a:rPr lang="en-US" altLang="zh-CN" b="1" dirty="0">
                <a:latin typeface="+mn-ea"/>
                <a:sym typeface="+mn-ea"/>
              </a:rPr>
              <a:t>ROB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sym typeface="+mn-ea"/>
              </a:rPr>
              <a:t>无</a:t>
            </a:r>
            <a:r>
              <a:rPr lang="zh-CN" altLang="en-US" b="1" u="sng" dirty="0">
                <a:latin typeface="+mn-ea"/>
                <a:sym typeface="+mn-ea"/>
              </a:rPr>
              <a:t>目的值域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3851920" y="5049184"/>
            <a:ext cx="4494711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213225" indent="-4213225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256</a:t>
            </a:r>
            <a:r>
              <a:rPr lang="zh-CN" altLang="en-US" sz="2200" b="1" dirty="0">
                <a:latin typeface="+mn-ea"/>
                <a:ea typeface="+mn-ea"/>
              </a:rPr>
              <a:t>位向量、</a:t>
            </a:r>
            <a:r>
              <a:rPr lang="en-US" altLang="zh-CN" sz="2200" b="1" dirty="0">
                <a:latin typeface="+mn-ea"/>
                <a:ea typeface="+mn-ea"/>
              </a:rPr>
              <a:t>VEX</a:t>
            </a:r>
            <a:r>
              <a:rPr lang="zh-CN" altLang="en-US" sz="2200" b="1" dirty="0">
                <a:latin typeface="+mn-ea"/>
                <a:ea typeface="+mn-ea"/>
              </a:rPr>
              <a:t>编码、</a:t>
            </a:r>
            <a:r>
              <a:rPr lang="en-US" altLang="zh-CN" sz="2200" b="1" dirty="0">
                <a:latin typeface="+mn-ea"/>
                <a:ea typeface="+mn-ea"/>
              </a:rPr>
              <a:t>3/4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OPD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endParaRPr lang="en-US" altLang="zh-CN" sz="2200" b="1" dirty="0">
              <a:latin typeface="+mn-ea"/>
              <a:ea typeface="+mn-ea"/>
            </a:endParaRPr>
          </a:p>
          <a:p>
            <a:pPr marL="4213225" indent="-4213225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数据重排、不对齐访存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98" name="Text Box 8"/>
          <p:cNvSpPr txBox="1">
            <a:spLocks noChangeArrowheads="1"/>
          </p:cNvSpPr>
          <p:nvPr/>
        </p:nvSpPr>
        <p:spPr bwMode="auto">
          <a:xfrm>
            <a:off x="467544" y="1196752"/>
            <a:ext cx="2412000" cy="648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+mn-lt"/>
                <a:ea typeface="+mn-ea"/>
              </a:rPr>
              <a:t>LSD—</a:t>
            </a:r>
            <a:r>
              <a:rPr lang="en-US" altLang="zh-CN" sz="1400" dirty="0"/>
              <a:t>Loop Stream Detector</a:t>
            </a:r>
          </a:p>
          <a:p>
            <a:pPr>
              <a:spcBef>
                <a:spcPts val="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+mn-lt"/>
              </a:rPr>
              <a:t>RRF—</a:t>
            </a:r>
            <a:r>
              <a:rPr lang="en-US" altLang="zh-CN" sz="1400" dirty="0"/>
              <a:t>Retirement Register File</a:t>
            </a:r>
          </a:p>
          <a:p>
            <a:pPr>
              <a:spcBef>
                <a:spcPts val="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+mn-lt"/>
              </a:rPr>
              <a:t>PRF—</a:t>
            </a:r>
            <a:r>
              <a:rPr lang="en-US" altLang="zh-CN" sz="1400" dirty="0">
                <a:latin typeface="+mn-lt"/>
              </a:rPr>
              <a:t>Physical </a:t>
            </a:r>
            <a:r>
              <a:rPr lang="en-US" altLang="zh-CN" sz="1400" dirty="0" err="1">
                <a:latin typeface="+mn-lt"/>
              </a:rPr>
              <a:t>Regisiter</a:t>
            </a:r>
            <a:r>
              <a:rPr lang="en-US" altLang="zh-CN" sz="1400" dirty="0">
                <a:latin typeface="+mn-lt"/>
              </a:rPr>
              <a:t> File</a:t>
            </a: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4C979D48-A7B6-4E9F-BD77-679E0B0B5730}"/>
              </a:ext>
            </a:extLst>
          </p:cNvPr>
          <p:cNvGrpSpPr/>
          <p:nvPr/>
        </p:nvGrpSpPr>
        <p:grpSpPr>
          <a:xfrm>
            <a:off x="2411760" y="836712"/>
            <a:ext cx="6300000" cy="972000"/>
            <a:chOff x="2592000" y="828000"/>
            <a:chExt cx="6300000" cy="972000"/>
          </a:xfrm>
        </p:grpSpPr>
        <p:sp>
          <p:nvSpPr>
            <p:cNvPr id="99" name="Text Box 149">
              <a:extLst>
                <a:ext uri="{FF2B5EF4-FFF2-40B4-BE49-F238E27FC236}">
                  <a16:creationId xmlns:a16="http://schemas.microsoft.com/office/drawing/2014/main" id="{683FE412-B07B-4903-BCEA-B482C47D3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8368" y="828000"/>
              <a:ext cx="828000" cy="252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0" name="Text Box 149">
              <a:extLst>
                <a:ext uri="{FF2B5EF4-FFF2-40B4-BE49-F238E27FC236}">
                  <a16:creationId xmlns:a16="http://schemas.microsoft.com/office/drawing/2014/main" id="{F5948AC0-F580-4C1D-B3BA-CD77FBF58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368" y="864000"/>
              <a:ext cx="828000" cy="252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8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Text Box 142"/>
            <p:cNvSpPr txBox="1">
              <a:spLocks noChangeArrowheads="1"/>
            </p:cNvSpPr>
            <p:nvPr/>
          </p:nvSpPr>
          <p:spPr bwMode="auto">
            <a:xfrm>
              <a:off x="2592000" y="828000"/>
              <a:ext cx="1296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L1-I$(32KB)</a:t>
              </a:r>
            </a:p>
          </p:txBody>
        </p:sp>
        <p:sp>
          <p:nvSpPr>
            <p:cNvPr id="10" name="Text Box 143"/>
            <p:cNvSpPr txBox="1">
              <a:spLocks noChangeArrowheads="1"/>
            </p:cNvSpPr>
            <p:nvPr/>
          </p:nvSpPr>
          <p:spPr bwMode="auto">
            <a:xfrm>
              <a:off x="4176000" y="829588"/>
              <a:ext cx="1944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预取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/Buffer/</a:t>
              </a: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预译码</a:t>
              </a:r>
            </a:p>
          </p:txBody>
        </p:sp>
        <p:sp>
          <p:nvSpPr>
            <p:cNvPr id="11" name="Text Box 143"/>
            <p:cNvSpPr txBox="1">
              <a:spLocks noChangeArrowheads="1"/>
            </p:cNvSpPr>
            <p:nvPr/>
          </p:nvSpPr>
          <p:spPr bwMode="auto">
            <a:xfrm>
              <a:off x="5580000" y="1260000"/>
              <a:ext cx="1728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chemeClr val="tx1"/>
                  </a:solidFill>
                  <a:latin typeface="+mn-ea"/>
                  <a:ea typeface="+mn-ea"/>
                </a:rPr>
                <a:t>uOP</a:t>
              </a: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 Cache</a:t>
              </a:r>
              <a:r>
                <a:rPr lang="en-US" altLang="zh-CN" sz="1600" b="1" dirty="0">
                  <a:latin typeface="+mn-ea"/>
                  <a:ea typeface="+mn-ea"/>
                </a:rPr>
                <a:t>(1.5K)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Text Box 149"/>
            <p:cNvSpPr txBox="1">
              <a:spLocks noChangeArrowheads="1"/>
            </p:cNvSpPr>
            <p:nvPr/>
          </p:nvSpPr>
          <p:spPr bwMode="auto">
            <a:xfrm>
              <a:off x="6480368" y="900000"/>
              <a:ext cx="828000" cy="252000"/>
            </a:xfrm>
            <a:prstGeom prst="rect">
              <a:avLst/>
            </a:prstGeom>
            <a:solidFill>
              <a:srgbClr val="FFCC00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译码器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 Box 144"/>
            <p:cNvSpPr txBox="1">
              <a:spLocks noChangeArrowheads="1"/>
            </p:cNvSpPr>
            <p:nvPr/>
          </p:nvSpPr>
          <p:spPr bwMode="auto">
            <a:xfrm>
              <a:off x="3348000" y="1332000"/>
              <a:ext cx="1332000" cy="252000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rPr>
                <a:t>分支预测单元</a:t>
              </a:r>
            </a:p>
          </p:txBody>
        </p:sp>
        <p:sp>
          <p:nvSpPr>
            <p:cNvPr id="18" name="流程图: 手动操作 17"/>
            <p:cNvSpPr/>
            <p:nvPr/>
          </p:nvSpPr>
          <p:spPr bwMode="auto">
            <a:xfrm rot="16200000">
              <a:off x="7398000" y="1116000"/>
              <a:ext cx="576000" cy="180000"/>
            </a:xfrm>
            <a:prstGeom prst="flowChartManualOperation">
              <a:avLst/>
            </a:prstGeom>
            <a:solidFill>
              <a:schemeClr val="bg1">
                <a:alpha val="8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7308368" y="1008000"/>
              <a:ext cx="288000" cy="7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7308368" y="1404000"/>
              <a:ext cx="288000" cy="7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6120000" y="972000"/>
              <a:ext cx="288000" cy="7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3888000" y="972000"/>
              <a:ext cx="28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cxnSpLocks/>
            </p:cNvCxnSpPr>
            <p:nvPr/>
          </p:nvCxnSpPr>
          <p:spPr bwMode="auto">
            <a:xfrm>
              <a:off x="7704000" y="1440000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22F36E61-8CDA-4EF6-A1F6-F651B9EFBC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92000" y="1224000"/>
              <a:ext cx="72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3E658672-1A9B-4082-A501-8A6FAEF00DA0}"/>
                </a:ext>
              </a:extLst>
            </p:cNvPr>
            <p:cNvCxnSpPr/>
            <p:nvPr/>
          </p:nvCxnSpPr>
          <p:spPr bwMode="auto">
            <a:xfrm>
              <a:off x="6516000" y="1692000"/>
              <a:ext cx="1404000" cy="79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85232669-D867-496C-8922-14A26D8B17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76000" y="1188000"/>
              <a:ext cx="32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4BC565C1-1814-41CA-AD17-F5162431C8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16000" y="1512000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A8B8BF16-4F9A-4703-AEA3-29E3A416CE9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920000" y="1188000"/>
              <a:ext cx="408" cy="50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86" name="Rectangle 277">
              <a:extLst>
                <a:ext uri="{FF2B5EF4-FFF2-40B4-BE49-F238E27FC236}">
                  <a16:creationId xmlns:a16="http://schemas.microsoft.com/office/drawing/2014/main" id="{A73AA79B-5FD5-4C14-BD36-106BDC2B6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6000" y="1069085"/>
              <a:ext cx="540000" cy="2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EX</a:t>
              </a:r>
              <a:r>
                <a:rPr lang="zh-CN" altLang="en-US" sz="1600" b="1" dirty="0">
                  <a:latin typeface="+mn-ea"/>
                  <a:ea typeface="+mn-ea"/>
                </a:rPr>
                <a:t>段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7" name="Text Box 149">
              <a:extLst>
                <a:ext uri="{FF2B5EF4-FFF2-40B4-BE49-F238E27FC236}">
                  <a16:creationId xmlns:a16="http://schemas.microsoft.com/office/drawing/2014/main" id="{C2260138-78F0-4DD3-9D7B-FE4808801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00" y="1548000"/>
              <a:ext cx="540000" cy="25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检测</a:t>
              </a:r>
              <a:endParaRPr lang="en-US" altLang="zh-CN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1E0593F6-6B62-492B-A988-84F33E3899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92000" y="1080000"/>
              <a:ext cx="0" cy="2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63E12C7F-8FAB-4C30-8A64-67FCBE1964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12000" y="1224000"/>
              <a:ext cx="0" cy="32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802FED49-719C-4792-BD65-62F68711D7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00000" y="1620000"/>
              <a:ext cx="2304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0B99BB06-A0A8-4035-891C-9AC2D2E5469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00000" y="1764000"/>
              <a:ext cx="3024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7C2A5C82-0996-490E-92C9-EF252D2F0C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676000" y="11880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7A134673-7559-4534-9147-731827AAEC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424000" y="1296000"/>
              <a:ext cx="0" cy="46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4FDCA109-CB65-48B2-B034-1C32A285D65D}"/>
              </a:ext>
            </a:extLst>
          </p:cNvPr>
          <p:cNvGrpSpPr/>
          <p:nvPr/>
        </p:nvGrpSpPr>
        <p:grpSpPr>
          <a:xfrm>
            <a:off x="5292480" y="2708920"/>
            <a:ext cx="3600000" cy="2233880"/>
            <a:chOff x="4644000" y="2700000"/>
            <a:chExt cx="3600000" cy="2233880"/>
          </a:xfrm>
        </p:grpSpPr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5846E0E-58F1-4CEB-9EE1-64D787FEE485}"/>
                </a:ext>
              </a:extLst>
            </p:cNvPr>
            <p:cNvGrpSpPr/>
            <p:nvPr/>
          </p:nvGrpSpPr>
          <p:grpSpPr>
            <a:xfrm>
              <a:off x="4715592" y="2844000"/>
              <a:ext cx="1296000" cy="1260000"/>
              <a:chOff x="648000" y="2772000"/>
              <a:chExt cx="1296000" cy="1260000"/>
            </a:xfrm>
          </p:grpSpPr>
          <p:sp>
            <p:nvSpPr>
              <p:cNvPr id="227" name="Rectangle 483">
                <a:extLst>
                  <a:ext uri="{FF2B5EF4-FFF2-40B4-BE49-F238E27FC236}">
                    <a16:creationId xmlns:a16="http://schemas.microsoft.com/office/drawing/2014/main" id="{C7AF5BA4-67F5-42C8-9E34-E4FA61932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0" y="3095976"/>
                <a:ext cx="828000" cy="936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 1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endPara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8" name="Rectangle 277">
                <a:extLst>
                  <a:ext uri="{FF2B5EF4-FFF2-40B4-BE49-F238E27FC236}">
                    <a16:creationId xmlns:a16="http://schemas.microsoft.com/office/drawing/2014/main" id="{9E188481-8923-431C-AD34-E901A915D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000" y="2772000"/>
                <a:ext cx="504000" cy="25200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RAT</a:t>
                </a:r>
              </a:p>
            </p:txBody>
          </p:sp>
          <p:sp>
            <p:nvSpPr>
              <p:cNvPr id="229" name="Rectangle 483">
                <a:extLst>
                  <a:ext uri="{FF2B5EF4-FFF2-40B4-BE49-F238E27FC236}">
                    <a16:creationId xmlns:a16="http://schemas.microsoft.com/office/drawing/2014/main" id="{A8382064-B531-4F17-93B1-34AEBF78C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363" y="3023976"/>
                <a:ext cx="828000" cy="9360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Bs ROB#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600" b="1" baseline="-18000" dirty="0">
                    <a:latin typeface="+mn-ea"/>
                    <a:ea typeface="+mn-ea"/>
                  </a:rPr>
                  <a:t> </a:t>
                </a:r>
                <a:r>
                  <a:rPr lang="en-US" altLang="zh-CN" sz="1600" b="1" dirty="0">
                    <a:latin typeface="+mn-ea"/>
                    <a:ea typeface="+mn-ea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600" b="1" baseline="-18000" dirty="0">
                    <a:latin typeface="+mn-ea"/>
                    <a:ea typeface="+mn-ea"/>
                  </a:rPr>
                  <a:t> </a:t>
                </a:r>
                <a:r>
                  <a:rPr lang="en-US" altLang="zh-CN" sz="1600" b="1" dirty="0">
                    <a:latin typeface="+mn-ea"/>
                    <a:ea typeface="+mn-ea"/>
                  </a:rPr>
                  <a:t>0</a:t>
                </a: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30" name="Rectangle 484">
                <a:extLst>
                  <a:ext uri="{FF2B5EF4-FFF2-40B4-BE49-F238E27FC236}">
                    <a16:creationId xmlns:a16="http://schemas.microsoft.com/office/drawing/2014/main" id="{F40F6415-B7AA-4106-9355-6307BD70B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00" y="3023976"/>
                <a:ext cx="360363" cy="936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18000" tIns="10800" rIns="18000" bIns="0" anchor="t" anchorCtr="0"/>
              <a:lstStyle/>
              <a:p>
                <a:pPr algn="ctr">
                  <a:lnSpc>
                    <a:spcPct val="90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EAX</a:t>
                </a:r>
              </a:p>
              <a:p>
                <a:pPr algn="ctr">
                  <a:lnSpc>
                    <a:spcPct val="90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EBX</a:t>
                </a:r>
              </a:p>
              <a:p>
                <a:pPr algn="ctr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EBP</a:t>
                </a:r>
              </a:p>
            </p:txBody>
          </p: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6C064EFF-9DE0-4F60-89CC-4583A98D4472}"/>
                  </a:ext>
                </a:extLst>
              </p:cNvPr>
              <p:cNvCxnSpPr/>
              <p:nvPr/>
            </p:nvCxnSpPr>
            <p:spPr bwMode="auto">
              <a:xfrm>
                <a:off x="1008363" y="3239976"/>
                <a:ext cx="828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03CDDE9F-AB35-475D-BB8D-2E6619BD6129}"/>
                  </a:ext>
                </a:extLst>
              </p:cNvPr>
              <p:cNvCxnSpPr/>
              <p:nvPr/>
            </p:nvCxnSpPr>
            <p:spPr bwMode="auto">
              <a:xfrm>
                <a:off x="1008000" y="3456000"/>
                <a:ext cx="828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5C15548B-EE5F-403A-9631-4F5D2F82210B}"/>
                  </a:ext>
                </a:extLst>
              </p:cNvPr>
              <p:cNvCxnSpPr/>
              <p:nvPr/>
            </p:nvCxnSpPr>
            <p:spPr bwMode="auto">
              <a:xfrm flipH="1">
                <a:off x="1368000" y="3960000"/>
                <a:ext cx="794" cy="7200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65A9D12D-F79F-4EEE-B698-D6D2EF4BEAC4}"/>
                  </a:ext>
                </a:extLst>
              </p:cNvPr>
              <p:cNvCxnSpPr/>
              <p:nvPr/>
            </p:nvCxnSpPr>
            <p:spPr bwMode="auto">
              <a:xfrm>
                <a:off x="1836000" y="3528000"/>
                <a:ext cx="108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1DDB3B91-3B9E-4B44-87E7-F42DE5D55F34}"/>
                  </a:ext>
                </a:extLst>
              </p:cNvPr>
              <p:cNvCxnSpPr/>
              <p:nvPr/>
            </p:nvCxnSpPr>
            <p:spPr bwMode="auto">
              <a:xfrm>
                <a:off x="1836000" y="3311976"/>
                <a:ext cx="108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79F2614D-CC59-4035-B35D-4305229C13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96000" y="3023976"/>
                <a:ext cx="0" cy="93600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直接连接符 236">
                <a:extLst>
                  <a:ext uri="{FF2B5EF4-FFF2-40B4-BE49-F238E27FC236}">
                    <a16:creationId xmlns:a16="http://schemas.microsoft.com/office/drawing/2014/main" id="{6EB9ED11-4FC1-4ED0-9322-C23DB9B721AA}"/>
                  </a:ext>
                </a:extLst>
              </p:cNvPr>
              <p:cNvCxnSpPr/>
              <p:nvPr/>
            </p:nvCxnSpPr>
            <p:spPr bwMode="auto">
              <a:xfrm>
                <a:off x="1008000" y="3744000"/>
                <a:ext cx="828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8" name="直接连接符 237">
                <a:extLst>
                  <a:ext uri="{FF2B5EF4-FFF2-40B4-BE49-F238E27FC236}">
                    <a16:creationId xmlns:a16="http://schemas.microsoft.com/office/drawing/2014/main" id="{B0E2BDCE-CB0C-43D5-8E7C-72AF0ED6BB0A}"/>
                  </a:ext>
                </a:extLst>
              </p:cNvPr>
              <p:cNvCxnSpPr/>
              <p:nvPr/>
            </p:nvCxnSpPr>
            <p:spPr bwMode="auto">
              <a:xfrm>
                <a:off x="1836000" y="3816000"/>
                <a:ext cx="108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7E51ED3E-CEA6-4529-9FF5-DB9A06FA7A79}"/>
                </a:ext>
              </a:extLst>
            </p:cNvPr>
            <p:cNvGrpSpPr/>
            <p:nvPr/>
          </p:nvGrpSpPr>
          <p:grpSpPr>
            <a:xfrm>
              <a:off x="6264000" y="2700000"/>
              <a:ext cx="1116000" cy="1260548"/>
              <a:chOff x="2772000" y="2592000"/>
              <a:chExt cx="1116000" cy="1260548"/>
            </a:xfrm>
          </p:grpSpPr>
          <p:sp>
            <p:nvSpPr>
              <p:cNvPr id="221" name="Rectangle 185">
                <a:extLst>
                  <a:ext uri="{FF2B5EF4-FFF2-40B4-BE49-F238E27FC236}">
                    <a16:creationId xmlns:a16="http://schemas.microsoft.com/office/drawing/2014/main" id="{64B88B41-B714-4FE0-AB59-989FF84CE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000" y="2592000"/>
                <a:ext cx="504000" cy="25200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ROB</a:t>
                </a:r>
              </a:p>
            </p:txBody>
          </p:sp>
          <p:sp>
            <p:nvSpPr>
              <p:cNvPr id="222" name="Rectangle 187">
                <a:extLst>
                  <a:ext uri="{FF2B5EF4-FFF2-40B4-BE49-F238E27FC236}">
                    <a16:creationId xmlns:a16="http://schemas.microsoft.com/office/drawing/2014/main" id="{D6E7DAC2-4DEB-4880-B387-0FCEC8B0A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000" y="2844000"/>
                <a:ext cx="576000" cy="10080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PRF#</a:t>
                </a:r>
                <a:endParaRPr lang="zh-CN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223" name="Rectangle 188">
                <a:extLst>
                  <a:ext uri="{FF2B5EF4-FFF2-40B4-BE49-F238E27FC236}">
                    <a16:creationId xmlns:a16="http://schemas.microsoft.com/office/drawing/2014/main" id="{83AD281B-1B0D-46E4-A2C3-D30DD6E7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000" y="2844548"/>
                <a:ext cx="540000" cy="1008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0" rIns="18000" bIns="10800" anchor="t" anchorCtr="0"/>
              <a:lstStyle/>
              <a:p>
                <a:pPr algn="ctr"/>
                <a:r>
                  <a:rPr lang="zh-CN" altLang="en-US" sz="1600" b="1" dirty="0">
                    <a:latin typeface="+mn-ea"/>
                    <a:ea typeface="+mn-ea"/>
                  </a:rPr>
                  <a:t>指令</a:t>
                </a:r>
              </a:p>
            </p:txBody>
          </p:sp>
          <p:cxnSp>
            <p:nvCxnSpPr>
              <p:cNvPr id="224" name="直接连接符 223">
                <a:extLst>
                  <a:ext uri="{FF2B5EF4-FFF2-40B4-BE49-F238E27FC236}">
                    <a16:creationId xmlns:a16="http://schemas.microsoft.com/office/drawing/2014/main" id="{EDE11B89-13CB-42A5-A1C4-616C582735B9}"/>
                  </a:ext>
                </a:extLst>
              </p:cNvPr>
              <p:cNvCxnSpPr/>
              <p:nvPr/>
            </p:nvCxnSpPr>
            <p:spPr bwMode="auto">
              <a:xfrm>
                <a:off x="2772000" y="3276000"/>
                <a:ext cx="111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2DF553CF-463B-422C-8863-062DC22ED095}"/>
                  </a:ext>
                </a:extLst>
              </p:cNvPr>
              <p:cNvCxnSpPr/>
              <p:nvPr/>
            </p:nvCxnSpPr>
            <p:spPr bwMode="auto">
              <a:xfrm>
                <a:off x="2772000" y="3636000"/>
                <a:ext cx="111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8263C697-F783-4432-BA67-CD09D6B5376F}"/>
                  </a:ext>
                </a:extLst>
              </p:cNvPr>
              <p:cNvCxnSpPr/>
              <p:nvPr/>
            </p:nvCxnSpPr>
            <p:spPr bwMode="auto">
              <a:xfrm>
                <a:off x="2772000" y="3060000"/>
                <a:ext cx="111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725D3316-BEA0-4633-B25D-E3435D94C2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7592" y="3924000"/>
              <a:ext cx="1980000" cy="180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2E35690C-94AF-4E93-BE20-F163DF7BFBC8}"/>
                </a:ext>
              </a:extLst>
            </p:cNvPr>
            <p:cNvCxnSpPr/>
            <p:nvPr/>
          </p:nvCxnSpPr>
          <p:spPr bwMode="auto">
            <a:xfrm flipV="1">
              <a:off x="5687592" y="3240000"/>
              <a:ext cx="576000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F04C9184-4DE9-4293-8BD2-E75558A5C2D7}"/>
                </a:ext>
              </a:extLst>
            </p:cNvPr>
            <p:cNvGrpSpPr/>
            <p:nvPr/>
          </p:nvGrpSpPr>
          <p:grpSpPr>
            <a:xfrm>
              <a:off x="7668000" y="2700000"/>
              <a:ext cx="576000" cy="1764000"/>
              <a:chOff x="6192000" y="2628000"/>
              <a:chExt cx="576000" cy="1764000"/>
            </a:xfrm>
          </p:grpSpPr>
          <p:sp>
            <p:nvSpPr>
              <p:cNvPr id="215" name="Rectangle 455">
                <a:extLst>
                  <a:ext uri="{FF2B5EF4-FFF2-40B4-BE49-F238E27FC236}">
                    <a16:creationId xmlns:a16="http://schemas.microsoft.com/office/drawing/2014/main" id="{1CEB1187-B945-460E-B3F7-AE9F22C7F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000" y="2628000"/>
                <a:ext cx="468000" cy="2174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solidFill>
                      <a:srgbClr val="FF3399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PRF</a:t>
                </a:r>
              </a:p>
            </p:txBody>
          </p:sp>
          <p:sp>
            <p:nvSpPr>
              <p:cNvPr id="216" name="Rectangle 483">
                <a:extLst>
                  <a:ext uri="{FF2B5EF4-FFF2-40B4-BE49-F238E27FC236}">
                    <a16:creationId xmlns:a16="http://schemas.microsoft.com/office/drawing/2014/main" id="{BE300CB7-A3FA-4835-BFC0-FA3246827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000" y="2844000"/>
                <a:ext cx="576000" cy="15480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Val</a:t>
                </a:r>
                <a:endParaRPr lang="zh-CN" altLang="en-US" b="1" dirty="0">
                  <a:latin typeface="+mn-ea"/>
                  <a:ea typeface="+mn-ea"/>
                </a:endParaRPr>
              </a:p>
            </p:txBody>
          </p: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6C55E581-4A21-4970-AA5F-F65DDF74B6B3}"/>
                  </a:ext>
                </a:extLst>
              </p:cNvPr>
              <p:cNvCxnSpPr/>
              <p:nvPr/>
            </p:nvCxnSpPr>
            <p:spPr bwMode="auto">
              <a:xfrm>
                <a:off x="6192000" y="3060000"/>
                <a:ext cx="57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B3EBE3E6-B911-4AF5-B934-D23CB72A30E6}"/>
                  </a:ext>
                </a:extLst>
              </p:cNvPr>
              <p:cNvCxnSpPr/>
              <p:nvPr/>
            </p:nvCxnSpPr>
            <p:spPr bwMode="auto">
              <a:xfrm>
                <a:off x="6192000" y="3276000"/>
                <a:ext cx="57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09F37A2F-AFCA-4ACF-B157-0AD73650B6FE}"/>
                  </a:ext>
                </a:extLst>
              </p:cNvPr>
              <p:cNvCxnSpPr/>
              <p:nvPr/>
            </p:nvCxnSpPr>
            <p:spPr bwMode="auto">
              <a:xfrm>
                <a:off x="6192000" y="3492000"/>
                <a:ext cx="57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1DD9BCC2-4512-472C-A869-91F25DEF3664}"/>
                  </a:ext>
                </a:extLst>
              </p:cNvPr>
              <p:cNvCxnSpPr/>
              <p:nvPr/>
            </p:nvCxnSpPr>
            <p:spPr bwMode="auto">
              <a:xfrm>
                <a:off x="6192000" y="4176000"/>
                <a:ext cx="57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2F4B6889-E843-45DC-A395-DA21B1BFA0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0000" y="3996000"/>
              <a:ext cx="1728000" cy="360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E36BA40D-A11A-4FED-ACD3-ED758FCBFD99}"/>
                </a:ext>
              </a:extLst>
            </p:cNvPr>
            <p:cNvGrpSpPr/>
            <p:nvPr/>
          </p:nvGrpSpPr>
          <p:grpSpPr>
            <a:xfrm>
              <a:off x="6948000" y="3456000"/>
              <a:ext cx="972408" cy="1189880"/>
              <a:chOff x="1439608" y="1430912"/>
              <a:chExt cx="972408" cy="1189880"/>
            </a:xfrm>
          </p:grpSpPr>
          <p:cxnSp>
            <p:nvCxnSpPr>
              <p:cNvPr id="213" name="直接箭头连接符 212">
                <a:extLst>
                  <a:ext uri="{FF2B5EF4-FFF2-40B4-BE49-F238E27FC236}">
                    <a16:creationId xmlns:a16="http://schemas.microsoft.com/office/drawing/2014/main" id="{F7DF2879-1ABA-462F-8F73-FD397B604E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764016" y="1430912"/>
                <a:ext cx="648000" cy="972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4" name="Rectangle 277">
                <a:extLst>
                  <a:ext uri="{FF2B5EF4-FFF2-40B4-BE49-F238E27FC236}">
                    <a16:creationId xmlns:a16="http://schemas.microsoft.com/office/drawing/2014/main" id="{16B115E3-35DB-45AA-8337-511ACB59F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608" y="2404792"/>
                <a:ext cx="720000" cy="21600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horz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WB</a:t>
                </a:r>
                <a:r>
                  <a:rPr lang="zh-CN" altLang="en-US" sz="1600" b="1" dirty="0">
                    <a:latin typeface="+mn-ea"/>
                    <a:ea typeface="+mn-ea"/>
                  </a:rPr>
                  <a:t>时写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6BA44227-DD0D-4DF1-AE3C-4F46139088C2}"/>
                </a:ext>
              </a:extLst>
            </p:cNvPr>
            <p:cNvGrpSpPr/>
            <p:nvPr/>
          </p:nvGrpSpPr>
          <p:grpSpPr>
            <a:xfrm>
              <a:off x="5616000" y="3276000"/>
              <a:ext cx="1440000" cy="1153880"/>
              <a:chOff x="1062591" y="1628528"/>
              <a:chExt cx="1440000" cy="1153880"/>
            </a:xfrm>
          </p:grpSpPr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3E6DB391-13B9-4C32-A280-2E9E2C28EA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2106183" y="1628528"/>
                <a:ext cx="108000" cy="936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12" name="Rectangle 277">
                <a:extLst>
                  <a:ext uri="{FF2B5EF4-FFF2-40B4-BE49-F238E27FC236}">
                    <a16:creationId xmlns:a16="http://schemas.microsoft.com/office/drawing/2014/main" id="{9F463B09-E495-4910-B868-9D2250E8D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591" y="2566408"/>
                <a:ext cx="1440000" cy="21600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horz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IS</a:t>
                </a:r>
                <a:r>
                  <a:rPr lang="zh-CN" altLang="en-US" sz="1600" b="1" dirty="0">
                    <a:latin typeface="+mn-ea"/>
                    <a:ea typeface="+mn-ea"/>
                  </a:rPr>
                  <a:t>时映射</a:t>
                </a:r>
                <a:r>
                  <a:rPr lang="en-US" altLang="zh-CN" sz="1600" b="1" dirty="0">
                    <a:latin typeface="+mn-ea"/>
                    <a:ea typeface="+mn-ea"/>
                  </a:rPr>
                  <a:t>&amp;</a:t>
                </a:r>
                <a:r>
                  <a:rPr lang="zh-CN" altLang="en-US" sz="1600" b="1" dirty="0">
                    <a:highlight>
                      <a:srgbClr val="FFFF00"/>
                    </a:highlight>
                    <a:latin typeface="+mn-ea"/>
                    <a:ea typeface="+mn-ea"/>
                  </a:rPr>
                  <a:t>分配</a:t>
                </a:r>
                <a:endParaRPr lang="en-US" altLang="zh-CN" sz="1600" b="1" dirty="0">
                  <a:highlight>
                    <a:srgbClr val="FFFF00"/>
                  </a:highlight>
                  <a:latin typeface="+mn-ea"/>
                  <a:ea typeface="+mn-ea"/>
                </a:endParaRPr>
              </a:p>
            </p:txBody>
          </p:sp>
        </p:grpSp>
        <p:sp>
          <p:nvSpPr>
            <p:cNvPr id="207" name="Rectangle 186">
              <a:extLst>
                <a:ext uri="{FF2B5EF4-FFF2-40B4-BE49-F238E27FC236}">
                  <a16:creationId xmlns:a16="http://schemas.microsoft.com/office/drawing/2014/main" id="{1496817B-4E2C-43AF-8506-54FF20FDA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0" y="4429880"/>
              <a:ext cx="1476000" cy="504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 dirty="0">
                  <a:solidFill>
                    <a:srgbClr val="990099"/>
                  </a:solidFill>
                  <a:latin typeface="+mn-ea"/>
                  <a:ea typeface="+mn-ea"/>
                </a:rPr>
                <a:t>Sandy Bridge</a:t>
              </a:r>
            </a:p>
            <a:p>
              <a:pPr algn="ctr"/>
              <a:r>
                <a:rPr lang="zh-CN" altLang="en-US" b="1" dirty="0">
                  <a:solidFill>
                    <a:srgbClr val="990099"/>
                  </a:solidFill>
                  <a:latin typeface="+mn-ea"/>
                  <a:ea typeface="+mn-ea"/>
                </a:rPr>
                <a:t>微架构</a:t>
              </a:r>
              <a:endParaRPr lang="en-US" altLang="zh-CN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208" name="Rectangle 277">
              <a:extLst>
                <a:ext uri="{FF2B5EF4-FFF2-40B4-BE49-F238E27FC236}">
                  <a16:creationId xmlns:a16="http://schemas.microsoft.com/office/drawing/2014/main" id="{8C7B0DBC-2C31-4E57-880C-3AE7AF90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000" y="4681880"/>
              <a:ext cx="1980000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IC</a:t>
              </a:r>
              <a:r>
                <a:rPr lang="zh-CN" altLang="en-US" sz="1600" b="1" dirty="0">
                  <a:latin typeface="+mn-ea"/>
                  <a:ea typeface="+mn-ea"/>
                </a:rPr>
                <a:t>时</a:t>
              </a:r>
              <a:r>
                <a:rPr lang="en-US" altLang="zh-CN" sz="1600" b="1" u="sng" dirty="0">
                  <a:latin typeface="+mn-ea"/>
                  <a:ea typeface="+mn-ea"/>
                </a:rPr>
                <a:t>ROB#</a:t>
              </a:r>
              <a:r>
                <a:rPr lang="zh-CN" altLang="en-US" sz="1600" b="1" u="sng" dirty="0">
                  <a:latin typeface="+mn-ea"/>
                  <a:ea typeface="+mn-ea"/>
                </a:rPr>
                <a:t>中</a:t>
              </a:r>
              <a:r>
                <a:rPr lang="zh-CN" altLang="en-US" sz="1600" b="1" dirty="0">
                  <a:latin typeface="+mn-ea"/>
                  <a:ea typeface="+mn-ea"/>
                </a:rPr>
                <a:t>写入</a:t>
              </a:r>
              <a:r>
                <a:rPr lang="en-US" altLang="zh-CN" sz="1600" b="1" dirty="0">
                  <a:highlight>
                    <a:srgbClr val="FFFF00"/>
                  </a:highlight>
                  <a:latin typeface="+mn-ea"/>
                  <a:ea typeface="+mn-ea"/>
                </a:rPr>
                <a:t>PRF#</a:t>
              </a:r>
            </a:p>
          </p:txBody>
        </p: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F32039CA-6791-4B1C-B63E-977804918B8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580000" y="3421872"/>
              <a:ext cx="720000" cy="126000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07E7D70D-154A-4A0D-881F-2BA9DA51736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760000" y="3421880"/>
              <a:ext cx="504000" cy="79200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32249E28-91E7-4D54-96A0-62775BE4D706}"/>
              </a:ext>
            </a:extLst>
          </p:cNvPr>
          <p:cNvGrpSpPr/>
          <p:nvPr/>
        </p:nvGrpSpPr>
        <p:grpSpPr>
          <a:xfrm>
            <a:off x="324000" y="2700000"/>
            <a:ext cx="4680048" cy="2305880"/>
            <a:chOff x="324000" y="2700000"/>
            <a:chExt cx="4680048" cy="2305880"/>
          </a:xfrm>
        </p:grpSpPr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5BDAB7D8-6D67-4CD3-BDFF-48C43E4D7AF7}"/>
                </a:ext>
              </a:extLst>
            </p:cNvPr>
            <p:cNvGrpSpPr/>
            <p:nvPr/>
          </p:nvGrpSpPr>
          <p:grpSpPr>
            <a:xfrm>
              <a:off x="1440048" y="2844000"/>
              <a:ext cx="1296000" cy="1260000"/>
              <a:chOff x="648000" y="2772000"/>
              <a:chExt cx="1296000" cy="1260000"/>
            </a:xfrm>
          </p:grpSpPr>
          <p:sp>
            <p:nvSpPr>
              <p:cNvPr id="282" name="Rectangle 483">
                <a:extLst>
                  <a:ext uri="{FF2B5EF4-FFF2-40B4-BE49-F238E27FC236}">
                    <a16:creationId xmlns:a16="http://schemas.microsoft.com/office/drawing/2014/main" id="{D9D1BE9D-7E7E-4E4A-B4FC-4F377F84B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000" y="3095976"/>
                <a:ext cx="828000" cy="936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 1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endParaRPr lang="zh-CN" altLang="en-US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83" name="Rectangle 277">
                <a:extLst>
                  <a:ext uri="{FF2B5EF4-FFF2-40B4-BE49-F238E27FC236}">
                    <a16:creationId xmlns:a16="http://schemas.microsoft.com/office/drawing/2014/main" id="{CB163392-4B52-40EA-8F7D-071F8DAF7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000" y="2772000"/>
                <a:ext cx="504000" cy="25200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RAT</a:t>
                </a:r>
              </a:p>
            </p:txBody>
          </p:sp>
          <p:sp>
            <p:nvSpPr>
              <p:cNvPr id="284" name="Rectangle 483">
                <a:extLst>
                  <a:ext uri="{FF2B5EF4-FFF2-40B4-BE49-F238E27FC236}">
                    <a16:creationId xmlns:a16="http://schemas.microsoft.com/office/drawing/2014/main" id="{12C22925-CBD4-4C82-B25B-BBF9DCC3B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363" y="3023976"/>
                <a:ext cx="828000" cy="9360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Bs ROB#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1600" b="1" baseline="-18000" dirty="0">
                    <a:latin typeface="+mn-ea"/>
                    <a:ea typeface="+mn-ea"/>
                  </a:rPr>
                  <a:t> </a:t>
                </a:r>
                <a:r>
                  <a:rPr lang="en-US" altLang="zh-CN" sz="1600" b="1" dirty="0">
                    <a:solidFill>
                      <a:srgbClr val="990099"/>
                    </a:solidFill>
                    <a:latin typeface="+mn-ea"/>
                    <a:ea typeface="+mn-ea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600" b="1" baseline="-18000" dirty="0">
                    <a:latin typeface="+mn-ea"/>
                    <a:ea typeface="+mn-ea"/>
                  </a:rPr>
                  <a:t> </a:t>
                </a:r>
                <a:r>
                  <a:rPr lang="en-US" altLang="zh-CN" sz="1600" b="1" dirty="0">
                    <a:solidFill>
                      <a:srgbClr val="990099"/>
                    </a:solidFill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285" name="Rectangle 484">
                <a:extLst>
                  <a:ext uri="{FF2B5EF4-FFF2-40B4-BE49-F238E27FC236}">
                    <a16:creationId xmlns:a16="http://schemas.microsoft.com/office/drawing/2014/main" id="{8BF0D445-FFD0-476E-9302-23510B36A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00" y="3023976"/>
                <a:ext cx="360363" cy="936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18000" tIns="10800" rIns="18000" bIns="0" anchor="t" anchorCtr="0"/>
              <a:lstStyle/>
              <a:p>
                <a:pPr algn="ctr">
                  <a:lnSpc>
                    <a:spcPct val="90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EAX</a:t>
                </a:r>
              </a:p>
              <a:p>
                <a:pPr algn="ctr">
                  <a:lnSpc>
                    <a:spcPct val="90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EBX</a:t>
                </a:r>
              </a:p>
              <a:p>
                <a:pPr algn="ctr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EBP</a:t>
                </a:r>
              </a:p>
            </p:txBody>
          </p:sp>
          <p:cxnSp>
            <p:nvCxnSpPr>
              <p:cNvPr id="286" name="直接连接符 285">
                <a:extLst>
                  <a:ext uri="{FF2B5EF4-FFF2-40B4-BE49-F238E27FC236}">
                    <a16:creationId xmlns:a16="http://schemas.microsoft.com/office/drawing/2014/main" id="{6C4A86C1-C8CA-437E-956D-72282CB900D0}"/>
                  </a:ext>
                </a:extLst>
              </p:cNvPr>
              <p:cNvCxnSpPr/>
              <p:nvPr/>
            </p:nvCxnSpPr>
            <p:spPr bwMode="auto">
              <a:xfrm>
                <a:off x="1008363" y="3239976"/>
                <a:ext cx="828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0D45AD87-3423-4156-8C73-34B31B17548E}"/>
                  </a:ext>
                </a:extLst>
              </p:cNvPr>
              <p:cNvCxnSpPr/>
              <p:nvPr/>
            </p:nvCxnSpPr>
            <p:spPr bwMode="auto">
              <a:xfrm>
                <a:off x="1008000" y="3456000"/>
                <a:ext cx="828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360A80E0-B514-4B76-B4D7-164F22BECD1F}"/>
                  </a:ext>
                </a:extLst>
              </p:cNvPr>
              <p:cNvCxnSpPr/>
              <p:nvPr/>
            </p:nvCxnSpPr>
            <p:spPr bwMode="auto">
              <a:xfrm flipH="1">
                <a:off x="1368000" y="3960000"/>
                <a:ext cx="794" cy="7200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直接连接符 288">
                <a:extLst>
                  <a:ext uri="{FF2B5EF4-FFF2-40B4-BE49-F238E27FC236}">
                    <a16:creationId xmlns:a16="http://schemas.microsoft.com/office/drawing/2014/main" id="{87F6DF61-73D9-4156-8670-0C9D92FF4D63}"/>
                  </a:ext>
                </a:extLst>
              </p:cNvPr>
              <p:cNvCxnSpPr/>
              <p:nvPr/>
            </p:nvCxnSpPr>
            <p:spPr bwMode="auto">
              <a:xfrm>
                <a:off x="1836000" y="3528000"/>
                <a:ext cx="108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直接连接符 289">
                <a:extLst>
                  <a:ext uri="{FF2B5EF4-FFF2-40B4-BE49-F238E27FC236}">
                    <a16:creationId xmlns:a16="http://schemas.microsoft.com/office/drawing/2014/main" id="{5279009C-5747-4A34-9654-CD3054016786}"/>
                  </a:ext>
                </a:extLst>
              </p:cNvPr>
              <p:cNvCxnSpPr/>
              <p:nvPr/>
            </p:nvCxnSpPr>
            <p:spPr bwMode="auto">
              <a:xfrm>
                <a:off x="1836000" y="3311976"/>
                <a:ext cx="108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277C466B-823E-4E81-872E-E565551EBF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96000" y="3023976"/>
                <a:ext cx="0" cy="93600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9E136DDF-460F-4E5E-BEF2-1FEE2C2B35FE}"/>
                  </a:ext>
                </a:extLst>
              </p:cNvPr>
              <p:cNvCxnSpPr/>
              <p:nvPr/>
            </p:nvCxnSpPr>
            <p:spPr bwMode="auto">
              <a:xfrm>
                <a:off x="1008000" y="3744000"/>
                <a:ext cx="828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4369C12B-2E5A-4565-82FE-E2D08A39C7E3}"/>
                  </a:ext>
                </a:extLst>
              </p:cNvPr>
              <p:cNvCxnSpPr/>
              <p:nvPr/>
            </p:nvCxnSpPr>
            <p:spPr bwMode="auto">
              <a:xfrm>
                <a:off x="1836000" y="3816000"/>
                <a:ext cx="108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1" name="Rectangle 186">
              <a:extLst>
                <a:ext uri="{FF2B5EF4-FFF2-40B4-BE49-F238E27FC236}">
                  <a16:creationId xmlns:a16="http://schemas.microsoft.com/office/drawing/2014/main" id="{9D324DD5-636A-4CB6-8010-975DEFAC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048" y="4429880"/>
              <a:ext cx="936000" cy="57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b="1" dirty="0">
                  <a:solidFill>
                    <a:srgbClr val="990099"/>
                  </a:solidFill>
                  <a:latin typeface="+mn-ea"/>
                  <a:ea typeface="+mn-ea"/>
                </a:rPr>
                <a:t>Nehalem</a:t>
              </a:r>
            </a:p>
            <a:p>
              <a:pPr algn="ctr"/>
              <a:r>
                <a:rPr lang="zh-CN" altLang="en-US" b="1" dirty="0">
                  <a:solidFill>
                    <a:srgbClr val="990099"/>
                  </a:solidFill>
                  <a:latin typeface="+mn-ea"/>
                  <a:ea typeface="+mn-ea"/>
                </a:rPr>
                <a:t>微架构</a:t>
              </a:r>
              <a:endParaRPr lang="en-US" altLang="zh-CN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1AE3AE14-730C-4C20-834E-902026C1103F}"/>
                </a:ext>
              </a:extLst>
            </p:cNvPr>
            <p:cNvGrpSpPr/>
            <p:nvPr/>
          </p:nvGrpSpPr>
          <p:grpSpPr>
            <a:xfrm>
              <a:off x="3564048" y="3996000"/>
              <a:ext cx="1044000" cy="1008000"/>
              <a:chOff x="2412000" y="4104000"/>
              <a:chExt cx="1044000" cy="1008000"/>
            </a:xfrm>
          </p:grpSpPr>
          <p:sp>
            <p:nvSpPr>
              <p:cNvPr id="274" name="Rectangle 483">
                <a:extLst>
                  <a:ext uri="{FF2B5EF4-FFF2-40B4-BE49-F238E27FC236}">
                    <a16:creationId xmlns:a16="http://schemas.microsoft.com/office/drawing/2014/main" id="{275E0767-9938-4370-B64A-BB162533C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000" y="4392000"/>
                <a:ext cx="576000" cy="720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75" name="Rectangle 455">
                <a:extLst>
                  <a:ext uri="{FF2B5EF4-FFF2-40B4-BE49-F238E27FC236}">
                    <a16:creationId xmlns:a16="http://schemas.microsoft.com/office/drawing/2014/main" id="{4C662630-88D7-4BBE-924E-389D6B68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000" y="4104000"/>
                <a:ext cx="468000" cy="217488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solidFill>
                      <a:srgbClr val="FF3399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RRF</a:t>
                </a:r>
              </a:p>
            </p:txBody>
          </p:sp>
          <p:sp>
            <p:nvSpPr>
              <p:cNvPr id="276" name="Rectangle 483">
                <a:extLst>
                  <a:ext uri="{FF2B5EF4-FFF2-40B4-BE49-F238E27FC236}">
                    <a16:creationId xmlns:a16="http://schemas.microsoft.com/office/drawing/2014/main" id="{1AAD7265-1319-492E-8702-6B2CE1C00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000" y="4320000"/>
                <a:ext cx="576000" cy="7200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Val</a:t>
                </a:r>
                <a:endParaRPr lang="zh-CN" altLang="en-US" b="1" dirty="0">
                  <a:latin typeface="+mn-ea"/>
                  <a:ea typeface="+mn-ea"/>
                </a:endParaRPr>
              </a:p>
            </p:txBody>
          </p: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1537B37D-6F63-473F-B2BF-D22391989DDC}"/>
                  </a:ext>
                </a:extLst>
              </p:cNvPr>
              <p:cNvCxnSpPr/>
              <p:nvPr/>
            </p:nvCxnSpPr>
            <p:spPr bwMode="auto">
              <a:xfrm>
                <a:off x="2772000" y="4536000"/>
                <a:ext cx="57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E48A2BD8-E071-46A1-9C30-172CCBCEAA77}"/>
                  </a:ext>
                </a:extLst>
              </p:cNvPr>
              <p:cNvCxnSpPr/>
              <p:nvPr/>
            </p:nvCxnSpPr>
            <p:spPr bwMode="auto">
              <a:xfrm>
                <a:off x="2772000" y="4824000"/>
                <a:ext cx="57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9" name="Rectangle 484">
                <a:extLst>
                  <a:ext uri="{FF2B5EF4-FFF2-40B4-BE49-F238E27FC236}">
                    <a16:creationId xmlns:a16="http://schemas.microsoft.com/office/drawing/2014/main" id="{9944538C-0E49-4600-9124-2437015C5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000" y="4320000"/>
                <a:ext cx="360363" cy="72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lIns="18000" tIns="10800" rIns="18000" bIns="0" anchor="t" anchorCtr="0"/>
              <a:lstStyle/>
              <a:p>
                <a:pPr algn="ctr">
                  <a:lnSpc>
                    <a:spcPct val="90000"/>
                  </a:lnSpc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EAX</a:t>
                </a:r>
              </a:p>
              <a:p>
                <a:pPr algn="ctr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EBP</a:t>
                </a:r>
              </a:p>
            </p:txBody>
          </p: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E58AD3CB-32E7-4771-9097-CAF142D661C0}"/>
                  </a:ext>
                </a:extLst>
              </p:cNvPr>
              <p:cNvCxnSpPr/>
              <p:nvPr/>
            </p:nvCxnSpPr>
            <p:spPr bwMode="auto">
              <a:xfrm>
                <a:off x="3348000" y="4608000"/>
                <a:ext cx="108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72FD75C4-6CF8-41A4-8572-5B3A96B1BC81}"/>
                  </a:ext>
                </a:extLst>
              </p:cNvPr>
              <p:cNvCxnSpPr/>
              <p:nvPr/>
            </p:nvCxnSpPr>
            <p:spPr bwMode="auto">
              <a:xfrm>
                <a:off x="3348000" y="4896000"/>
                <a:ext cx="108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B900C5BB-7904-402F-BC24-4C28C842171A}"/>
                </a:ext>
              </a:extLst>
            </p:cNvPr>
            <p:cNvGrpSpPr/>
            <p:nvPr/>
          </p:nvGrpSpPr>
          <p:grpSpPr>
            <a:xfrm>
              <a:off x="3312048" y="2700000"/>
              <a:ext cx="1692000" cy="1260548"/>
              <a:chOff x="2448000" y="2628000"/>
              <a:chExt cx="1692000" cy="1260548"/>
            </a:xfrm>
          </p:grpSpPr>
          <p:sp>
            <p:nvSpPr>
              <p:cNvPr id="267" name="Rectangle 187">
                <a:extLst>
                  <a:ext uri="{FF2B5EF4-FFF2-40B4-BE49-F238E27FC236}">
                    <a16:creationId xmlns:a16="http://schemas.microsoft.com/office/drawing/2014/main" id="{D9F8905C-D5AB-4A2A-8E0C-85D59533B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000" y="2879206"/>
                <a:ext cx="576000" cy="100800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RRF#</a:t>
                </a:r>
                <a:endParaRPr lang="zh-CN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268" name="Rectangle 185">
                <a:extLst>
                  <a:ext uri="{FF2B5EF4-FFF2-40B4-BE49-F238E27FC236}">
                    <a16:creationId xmlns:a16="http://schemas.microsoft.com/office/drawing/2014/main" id="{B71A7A35-2FD0-4FF6-9580-0F4A32E28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888" y="2628000"/>
                <a:ext cx="504000" cy="25200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ROB</a:t>
                </a:r>
              </a:p>
            </p:txBody>
          </p:sp>
          <p:sp>
            <p:nvSpPr>
              <p:cNvPr id="269" name="Rectangle 187">
                <a:extLst>
                  <a:ext uri="{FF2B5EF4-FFF2-40B4-BE49-F238E27FC236}">
                    <a16:creationId xmlns:a16="http://schemas.microsoft.com/office/drawing/2014/main" id="{B5E7F90F-5A3B-4F5C-A3A6-81E4475F2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000" y="2880000"/>
                <a:ext cx="576000" cy="1008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 err="1">
                    <a:latin typeface="+mn-ea"/>
                    <a:ea typeface="+mn-ea"/>
                  </a:rPr>
                  <a:t>TVal</a:t>
                </a:r>
                <a:endParaRPr lang="zh-CN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270" name="Rectangle 188">
                <a:extLst>
                  <a:ext uri="{FF2B5EF4-FFF2-40B4-BE49-F238E27FC236}">
                    <a16:creationId xmlns:a16="http://schemas.microsoft.com/office/drawing/2014/main" id="{42962C6D-639A-44D1-A65F-E7F1A824B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000" y="2880548"/>
                <a:ext cx="540000" cy="1008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0" rIns="18000" bIns="10800" anchor="t" anchorCtr="0"/>
              <a:lstStyle/>
              <a:p>
                <a:pPr algn="ctr"/>
                <a:r>
                  <a:rPr lang="zh-CN" altLang="en-US" sz="1600" b="1" dirty="0">
                    <a:latin typeface="+mn-ea"/>
                    <a:ea typeface="+mn-ea"/>
                  </a:rPr>
                  <a:t>指令</a:t>
                </a:r>
              </a:p>
            </p:txBody>
          </p: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FEBFA02C-3EC9-4D88-A10F-6C1196376DCB}"/>
                  </a:ext>
                </a:extLst>
              </p:cNvPr>
              <p:cNvCxnSpPr/>
              <p:nvPr/>
            </p:nvCxnSpPr>
            <p:spPr bwMode="auto">
              <a:xfrm>
                <a:off x="2448000" y="3312000"/>
                <a:ext cx="1692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232DBD3D-9A49-4D4F-8D5D-7A2F227461D6}"/>
                  </a:ext>
                </a:extLst>
              </p:cNvPr>
              <p:cNvCxnSpPr/>
              <p:nvPr/>
            </p:nvCxnSpPr>
            <p:spPr bwMode="auto">
              <a:xfrm>
                <a:off x="2448000" y="3672000"/>
                <a:ext cx="1692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C4A1CF12-E78D-4846-8D44-2FDA85A4019D}"/>
                  </a:ext>
                </a:extLst>
              </p:cNvPr>
              <p:cNvCxnSpPr/>
              <p:nvPr/>
            </p:nvCxnSpPr>
            <p:spPr bwMode="auto">
              <a:xfrm>
                <a:off x="2448000" y="3096000"/>
                <a:ext cx="1692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23BB87E5-CCC0-444B-B041-217DD636A9A7}"/>
                </a:ext>
              </a:extLst>
            </p:cNvPr>
            <p:cNvCxnSpPr/>
            <p:nvPr/>
          </p:nvCxnSpPr>
          <p:spPr bwMode="auto">
            <a:xfrm>
              <a:off x="2052456" y="3924000"/>
              <a:ext cx="1512000" cy="900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B2DB69CF-1D82-4255-8A49-CB05092E91FB}"/>
                </a:ext>
              </a:extLst>
            </p:cNvPr>
            <p:cNvCxnSpPr/>
            <p:nvPr/>
          </p:nvCxnSpPr>
          <p:spPr bwMode="auto">
            <a:xfrm flipV="1">
              <a:off x="2412456" y="3276000"/>
              <a:ext cx="900000" cy="108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B9D7377B-0C09-407F-BCD9-D3A23E489F02}"/>
                </a:ext>
              </a:extLst>
            </p:cNvPr>
            <p:cNvGrpSpPr/>
            <p:nvPr/>
          </p:nvGrpSpPr>
          <p:grpSpPr>
            <a:xfrm>
              <a:off x="2628048" y="2737880"/>
              <a:ext cx="1440000" cy="1834120"/>
              <a:chOff x="1764000" y="2665880"/>
              <a:chExt cx="1440000" cy="1834120"/>
            </a:xfrm>
          </p:grpSpPr>
          <p:cxnSp>
            <p:nvCxnSpPr>
              <p:cNvPr id="261" name="直接箭头连接符 260">
                <a:extLst>
                  <a:ext uri="{FF2B5EF4-FFF2-40B4-BE49-F238E27FC236}">
                    <a16:creationId xmlns:a16="http://schemas.microsoft.com/office/drawing/2014/main" id="{FA702339-455C-4DE2-9901-F6BF02019C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340000" y="3240000"/>
                <a:ext cx="360000" cy="180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oval" w="med" len="med"/>
                <a:tailEnd type="none"/>
              </a:ln>
              <a:effectLst/>
            </p:spPr>
          </p:cxnSp>
          <p:cxnSp>
            <p:nvCxnSpPr>
              <p:cNvPr id="262" name="直接箭头连接符 261">
                <a:extLst>
                  <a:ext uri="{FF2B5EF4-FFF2-40B4-BE49-F238E27FC236}">
                    <a16:creationId xmlns:a16="http://schemas.microsoft.com/office/drawing/2014/main" id="{DE9C16C3-D711-4ED8-9473-947EE90AD6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340000" y="3421588"/>
                <a:ext cx="0" cy="756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63" name="直接箭头连接符 262">
                <a:extLst>
                  <a:ext uri="{FF2B5EF4-FFF2-40B4-BE49-F238E27FC236}">
                    <a16:creationId xmlns:a16="http://schemas.microsoft.com/office/drawing/2014/main" id="{83B8BB50-7845-43BC-9016-464677B8CD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40000" y="4176000"/>
                <a:ext cx="864000" cy="324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64" name="Rectangle 277">
                <a:extLst>
                  <a:ext uri="{FF2B5EF4-FFF2-40B4-BE49-F238E27FC236}">
                    <a16:creationId xmlns:a16="http://schemas.microsoft.com/office/drawing/2014/main" id="{7718619C-5ABE-4C33-A09B-C619B4BE4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000" y="3420000"/>
                <a:ext cx="216000" cy="68400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eaVert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IC</a:t>
                </a:r>
                <a:r>
                  <a:rPr lang="zh-CN" altLang="en-US" sz="1600" b="1" dirty="0">
                    <a:latin typeface="+mn-ea"/>
                    <a:ea typeface="+mn-ea"/>
                  </a:rPr>
                  <a:t>时写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265" name="直接箭头连接符 264">
                <a:extLst>
                  <a:ext uri="{FF2B5EF4-FFF2-40B4-BE49-F238E27FC236}">
                    <a16:creationId xmlns:a16="http://schemas.microsoft.com/office/drawing/2014/main" id="{D7BABE35-35B1-4D86-A7D9-742E610F8B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52000" y="2881880"/>
                <a:ext cx="540000" cy="324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66" name="Rectangle 277">
                <a:extLst>
                  <a:ext uri="{FF2B5EF4-FFF2-40B4-BE49-F238E27FC236}">
                    <a16:creationId xmlns:a16="http://schemas.microsoft.com/office/drawing/2014/main" id="{87AA9B2F-AD53-4FAC-8AEA-079482F0A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000" y="2665880"/>
                <a:ext cx="720000" cy="21600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vert="horz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WB</a:t>
                </a:r>
                <a:r>
                  <a:rPr lang="zh-CN" altLang="en-US" sz="1600" b="1" dirty="0">
                    <a:latin typeface="+mn-ea"/>
                    <a:ea typeface="+mn-ea"/>
                  </a:rPr>
                  <a:t>时写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47" name="Rectangle 277">
              <a:extLst>
                <a:ext uri="{FF2B5EF4-FFF2-40B4-BE49-F238E27FC236}">
                  <a16:creationId xmlns:a16="http://schemas.microsoft.com/office/drawing/2014/main" id="{637B90E9-DE47-4C4D-BF64-7BD4CE2E5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456" y="4213880"/>
              <a:ext cx="936000" cy="21600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IS</a:t>
              </a:r>
              <a:r>
                <a:rPr lang="zh-CN" altLang="en-US" sz="1600" b="1" dirty="0">
                  <a:latin typeface="+mn-ea"/>
                  <a:ea typeface="+mn-ea"/>
                </a:rPr>
                <a:t>时映射</a:t>
              </a:r>
              <a:endParaRPr lang="en-US" altLang="zh-CN" sz="1600" b="1" dirty="0">
                <a:highlight>
                  <a:srgbClr val="FFFF00"/>
                </a:highlight>
                <a:latin typeface="+mn-ea"/>
                <a:ea typeface="+mn-ea"/>
              </a:endParaRPr>
            </a:p>
          </p:txBody>
        </p: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EF04EED5-C21A-4918-A65D-B4BB9C7822D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448216" y="3421880"/>
              <a:ext cx="432000" cy="79200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B95246F3-074C-4E2A-A1FA-19CBD6AE70AD}"/>
                </a:ext>
              </a:extLst>
            </p:cNvPr>
            <p:cNvGrpSpPr/>
            <p:nvPr/>
          </p:nvGrpSpPr>
          <p:grpSpPr>
            <a:xfrm>
              <a:off x="324000" y="2916000"/>
              <a:ext cx="936000" cy="1044000"/>
              <a:chOff x="180000" y="2916000"/>
              <a:chExt cx="936000" cy="1044000"/>
            </a:xfrm>
          </p:grpSpPr>
          <p:sp>
            <p:nvSpPr>
              <p:cNvPr id="250" name="Rectangle 277">
                <a:extLst>
                  <a:ext uri="{FF2B5EF4-FFF2-40B4-BE49-F238E27FC236}">
                    <a16:creationId xmlns:a16="http://schemas.microsoft.com/office/drawing/2014/main" id="{94CCC015-B252-4CB8-821A-B9DC4D91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00" y="2916000"/>
                <a:ext cx="504000" cy="25200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RS</a:t>
                </a:r>
              </a:p>
            </p:txBody>
          </p:sp>
          <p:sp>
            <p:nvSpPr>
              <p:cNvPr id="251" name="Rectangle 483">
                <a:extLst>
                  <a:ext uri="{FF2B5EF4-FFF2-40B4-BE49-F238E27FC236}">
                    <a16:creationId xmlns:a16="http://schemas.microsoft.com/office/drawing/2014/main" id="{8C71F42F-309B-4FC7-8927-262F663A4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00" y="3168000"/>
                <a:ext cx="144000" cy="792000"/>
              </a:xfrm>
              <a:prstGeom prst="rect">
                <a:avLst/>
              </a:prstGeom>
              <a:solidFill>
                <a:srgbClr val="FFCCFF"/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2" name="Rectangle 483">
                <a:extLst>
                  <a:ext uri="{FF2B5EF4-FFF2-40B4-BE49-F238E27FC236}">
                    <a16:creationId xmlns:a16="http://schemas.microsoft.com/office/drawing/2014/main" id="{8E244AEB-455F-4F7B-8046-160A365AE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00" y="3168000"/>
                <a:ext cx="180000" cy="792000"/>
              </a:xfrm>
              <a:prstGeom prst="rect">
                <a:avLst/>
              </a:prstGeom>
              <a:solidFill>
                <a:srgbClr val="99CCFF"/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3" name="Rectangle 483">
                <a:extLst>
                  <a:ext uri="{FF2B5EF4-FFF2-40B4-BE49-F238E27FC236}">
                    <a16:creationId xmlns:a16="http://schemas.microsoft.com/office/drawing/2014/main" id="{446EBF95-1738-4FDB-A24F-8DB2D436E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000" y="3168000"/>
                <a:ext cx="108000" cy="792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4" name="Rectangle 483">
                <a:extLst>
                  <a:ext uri="{FF2B5EF4-FFF2-40B4-BE49-F238E27FC236}">
                    <a16:creationId xmlns:a16="http://schemas.microsoft.com/office/drawing/2014/main" id="{BA3B6E8D-9287-48C0-8CF6-ECB8A19E6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000" y="3168000"/>
                <a:ext cx="180000" cy="792000"/>
              </a:xfrm>
              <a:prstGeom prst="rect">
                <a:avLst/>
              </a:prstGeom>
              <a:solidFill>
                <a:srgbClr val="99CCFF"/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5" name="Rectangle 483">
                <a:extLst>
                  <a:ext uri="{FF2B5EF4-FFF2-40B4-BE49-F238E27FC236}">
                    <a16:creationId xmlns:a16="http://schemas.microsoft.com/office/drawing/2014/main" id="{EB0B75A9-5C28-41B5-87FF-526C87804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000" y="3168000"/>
                <a:ext cx="108000" cy="792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6" name="Rectangle 483">
                <a:extLst>
                  <a:ext uri="{FF2B5EF4-FFF2-40B4-BE49-F238E27FC236}">
                    <a16:creationId xmlns:a16="http://schemas.microsoft.com/office/drawing/2014/main" id="{1AC1FE6C-5BF9-456E-98F2-0FB588EE9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00" y="3168000"/>
                <a:ext cx="108000" cy="792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D37225E8-F36E-49D8-AB2E-8C6B39736F1C}"/>
                  </a:ext>
                </a:extLst>
              </p:cNvPr>
              <p:cNvCxnSpPr/>
              <p:nvPr/>
            </p:nvCxnSpPr>
            <p:spPr bwMode="auto">
              <a:xfrm>
                <a:off x="180000" y="3348000"/>
                <a:ext cx="93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8" name="Rectangle 483">
                <a:extLst>
                  <a:ext uri="{FF2B5EF4-FFF2-40B4-BE49-F238E27FC236}">
                    <a16:creationId xmlns:a16="http://schemas.microsoft.com/office/drawing/2014/main" id="{5B750BC5-B119-469A-A858-9D80F38CB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00" y="3168000"/>
                <a:ext cx="936000" cy="79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10503637-BE1B-47F3-831C-02A0EA1FF23C}"/>
                  </a:ext>
                </a:extLst>
              </p:cNvPr>
              <p:cNvCxnSpPr/>
              <p:nvPr/>
            </p:nvCxnSpPr>
            <p:spPr bwMode="auto">
              <a:xfrm>
                <a:off x="180000" y="3492000"/>
                <a:ext cx="93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D904D537-F0C4-491B-9ED4-3007B780799F}"/>
                  </a:ext>
                </a:extLst>
              </p:cNvPr>
              <p:cNvCxnSpPr/>
              <p:nvPr/>
            </p:nvCxnSpPr>
            <p:spPr bwMode="auto">
              <a:xfrm>
                <a:off x="180000" y="3816000"/>
                <a:ext cx="936000" cy="158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7" grpId="0" bldLvl="0"/>
      <p:bldP spid="9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2279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本章主要内容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⑴ 引言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        </a:t>
            </a:r>
            <a:r>
              <a:rPr lang="zh-CN" altLang="en-US" sz="2200" b="1" dirty="0">
                <a:latin typeface="+mn-ea"/>
                <a:ea typeface="+mn-ea"/>
              </a:rPr>
              <a:t>并行系统结构分类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并行处理的挑战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⑵ 集中式共享存储器系统结构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结构特征，</a:t>
            </a:r>
            <a:r>
              <a:rPr lang="en-US" altLang="zh-CN" sz="2200" b="1" dirty="0">
                <a:latin typeface="+mn-ea"/>
                <a:ea typeface="+mn-ea"/>
              </a:rPr>
              <a:t>Cache</a:t>
            </a:r>
            <a:r>
              <a:rPr lang="zh-CN" altLang="en-US" sz="2200" b="1" dirty="0">
                <a:latin typeface="+mn-ea"/>
                <a:ea typeface="+mn-ea"/>
              </a:rPr>
              <a:t>一致性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实现</a:t>
            </a:r>
            <a:r>
              <a:rPr lang="en-US" altLang="zh-CN" b="1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协议</a:t>
            </a:r>
            <a:r>
              <a:rPr lang="en-US" altLang="zh-CN" b="1" dirty="0">
                <a:latin typeface="+mn-ea"/>
                <a:ea typeface="+mn-ea"/>
              </a:rPr>
              <a:t>,</a:t>
            </a:r>
            <a:r>
              <a:rPr lang="zh-CN" altLang="en-US" b="1" dirty="0">
                <a:latin typeface="+mn-ea"/>
                <a:ea typeface="+mn-ea"/>
              </a:rPr>
              <a:t>多级</a:t>
            </a:r>
            <a:r>
              <a:rPr lang="en-US" altLang="zh-CN" b="1" dirty="0">
                <a:latin typeface="+mn-ea"/>
                <a:ea typeface="+mn-ea"/>
              </a:rPr>
              <a:t>Cache</a:t>
            </a:r>
            <a:r>
              <a:rPr lang="zh-CN" altLang="en-US" b="1" dirty="0">
                <a:latin typeface="+mn-ea"/>
                <a:ea typeface="+mn-ea"/>
              </a:rPr>
              <a:t>一致性</a:t>
            </a:r>
            <a:r>
              <a:rPr lang="en-US" altLang="zh-CN" b="1" dirty="0">
                <a:latin typeface="+mn-ea"/>
                <a:ea typeface="+mn-ea"/>
              </a:rPr>
              <a:t>[</a:t>
            </a:r>
            <a:r>
              <a:rPr lang="zh-CN" altLang="en-US" sz="1800" b="1" dirty="0">
                <a:latin typeface="+mn-ea"/>
                <a:ea typeface="+mn-ea"/>
                <a:sym typeface="+mn-ea"/>
              </a:rPr>
              <a:t>×</a:t>
            </a:r>
            <a:r>
              <a:rPr lang="en-US" altLang="zh-CN" b="1" dirty="0">
                <a:latin typeface="+mn-ea"/>
                <a:ea typeface="+mn-ea"/>
              </a:rPr>
              <a:t>])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</a:rPr>
              <a:t>示</a:t>
            </a:r>
            <a:r>
              <a:rPr lang="zh-CN" altLang="en-US" sz="2200" b="1" dirty="0">
                <a:latin typeface="+mn-ea"/>
                <a:ea typeface="+mn-ea"/>
              </a:rPr>
              <a:t>例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⑶ 分布式共享存储器系统结构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结构特征，</a:t>
            </a:r>
            <a:r>
              <a:rPr lang="en-US" altLang="zh-CN" sz="2200" b="1" dirty="0">
                <a:latin typeface="+mn-ea"/>
                <a:ea typeface="+mn-ea"/>
              </a:rPr>
              <a:t>Cache</a:t>
            </a:r>
            <a:r>
              <a:rPr lang="zh-CN" altLang="en-US" sz="2200" b="1" dirty="0">
                <a:latin typeface="+mn-ea"/>
                <a:ea typeface="+mn-ea"/>
              </a:rPr>
              <a:t>一致性的实现，</a:t>
            </a:r>
            <a:r>
              <a:rPr lang="zh-CN" altLang="en-US" sz="2200" b="1" dirty="0">
                <a:latin typeface="+mn-ea"/>
              </a:rPr>
              <a:t>示</a:t>
            </a:r>
            <a:r>
              <a:rPr lang="zh-CN" altLang="en-US" sz="2200" b="1" dirty="0">
                <a:latin typeface="+mn-ea"/>
                <a:ea typeface="+mn-ea"/>
              </a:rPr>
              <a:t>例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⑷ 同步机制        </a:t>
            </a:r>
            <a:r>
              <a:rPr lang="zh-CN" altLang="en-US" sz="2200" b="1" dirty="0">
                <a:latin typeface="+mn-ea"/>
                <a:ea typeface="+mn-ea"/>
              </a:rPr>
              <a:t>同步事件组成，基本硬件原语，锁的实现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⑸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多计算机系统    </a:t>
            </a:r>
            <a:r>
              <a:rPr lang="en-US" altLang="zh-CN" sz="2200" b="1" dirty="0">
                <a:latin typeface="+mn-ea"/>
                <a:ea typeface="+mn-ea"/>
                <a:sym typeface="+mn-ea"/>
              </a:rPr>
              <a:t>MPP</a:t>
            </a:r>
            <a:r>
              <a:rPr lang="zh-CN" altLang="en-US" sz="2200" b="1" dirty="0">
                <a:latin typeface="+mn-ea"/>
                <a:ea typeface="+mn-ea"/>
                <a:sym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  <a:sym typeface="+mn-ea"/>
              </a:rPr>
              <a:t>COW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  <a:sym typeface="+mn-ea"/>
              </a:rPr>
              <a:t>结构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  <a:sym typeface="+mn-ea"/>
              </a:rPr>
              <a:t>示例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⑹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存储器连贯性模型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×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  <a:sym typeface="+mn-ea"/>
              </a:rPr>
              <a:t>基本概念，顺序连贯性，宽松连贯性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⑺ 并行程序的开发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×</a:t>
            </a:r>
            <a:r>
              <a:rPr lang="en-US" altLang="zh-CN" sz="1800" b="1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latin typeface="+mn-ea"/>
                <a:ea typeface="+mn-ea"/>
              </a:rPr>
              <a:t>并行语言，并行算法，示例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总体要求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271780" indent="-271780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掌握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并行系统结构相关概念，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了解</a:t>
            </a:r>
            <a:r>
              <a:rPr lang="zh-CN" altLang="en-US" sz="2200" b="1" dirty="0">
                <a:latin typeface="+mn-ea"/>
              </a:rPr>
              <a:t>多处理机相关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技术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节  同步机制</a:t>
            </a:r>
          </a:p>
        </p:txBody>
      </p:sp>
      <p:sp>
        <p:nvSpPr>
          <p:cNvPr id="8" name="Text Box 52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512" y="837873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dirty="0">
                <a:latin typeface="+mn-ea"/>
              </a:rPr>
              <a:t>同步事件组成，基本硬件原语，锁的实现方法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512" y="1242000"/>
            <a:ext cx="3132041" cy="40851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、同步事件的组成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*事件类型：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资源状态表示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sym typeface="+mn-ea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*事件组成：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zh-CN" altLang="en-US" sz="2200" b="1" dirty="0">
              <a:solidFill>
                <a:schemeClr val="accent2"/>
              </a:solidFill>
              <a:latin typeface="宋体" panose="02010600030101010101" pitchFamily="2" charset="-122"/>
              <a:ea typeface="+mn-ea"/>
              <a:sym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  <a:ea typeface="+mn-ea"/>
              <a:sym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实现策略：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1" name="Text Box 7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7704" y="1735455"/>
            <a:ext cx="7128792" cy="35983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10795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+mn-ea"/>
              </a:rPr>
              <a:t>互斥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  <a:sym typeface="+mn-ea"/>
              </a:rPr>
              <a:t>排他访问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，事件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  <a:sym typeface="+mn-ea"/>
              </a:rPr>
              <a:t>数据同步</a:t>
            </a:r>
            <a:r>
              <a:rPr lang="en-US" altLang="zh-CN" sz="1600" b="1" dirty="0">
                <a:latin typeface="+mn-ea"/>
                <a:sym typeface="+mn-ea"/>
              </a:rPr>
              <a:t>[</a:t>
            </a:r>
            <a:r>
              <a:rPr lang="zh-CN" altLang="en-US" sz="1600" b="1" dirty="0">
                <a:latin typeface="+mn-ea"/>
                <a:sym typeface="+mn-ea"/>
              </a:rPr>
              <a:t>点点</a:t>
            </a:r>
            <a:r>
              <a:rPr lang="en-US" altLang="zh-CN" sz="1600" b="1" dirty="0">
                <a:latin typeface="+mn-ea"/>
                <a:sym typeface="+mn-ea"/>
              </a:rPr>
              <a:t>]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、栅障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  <a:sym typeface="+mn-ea"/>
              </a:rPr>
              <a:t>控制同步</a:t>
            </a:r>
            <a:r>
              <a:rPr lang="en-US" altLang="zh-CN" sz="1600" b="1" dirty="0">
                <a:latin typeface="+mn-ea"/>
                <a:sym typeface="+mn-ea"/>
              </a:rPr>
              <a:t>[</a:t>
            </a:r>
            <a:r>
              <a:rPr lang="zh-CN" altLang="en-US" sz="1600" b="1" dirty="0">
                <a:latin typeface="+mn-ea"/>
                <a:sym typeface="+mn-ea"/>
              </a:rPr>
              <a:t>全局</a:t>
            </a:r>
            <a:r>
              <a:rPr lang="en-US" altLang="zh-CN" sz="1600" b="1" dirty="0">
                <a:latin typeface="+mn-ea"/>
                <a:sym typeface="+mn-ea"/>
              </a:rPr>
              <a:t>]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     </a:t>
            </a:r>
            <a:r>
              <a:rPr lang="en-US" altLang="zh-CN" sz="2200" b="1" u="sng" dirty="0">
                <a:latin typeface="宋体" panose="02010600030101010101" pitchFamily="2" charset="-122"/>
                <a:sym typeface="+mn-ea"/>
              </a:rPr>
              <a:t>MEM</a:t>
            </a:r>
            <a:r>
              <a:rPr lang="zh-CN" altLang="en-US" sz="2200" b="1" u="sng" dirty="0">
                <a:latin typeface="宋体" panose="02010600030101010101" pitchFamily="2" charset="-122"/>
                <a:sym typeface="+mn-ea"/>
              </a:rPr>
              <a:t>单元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中信息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，如互斥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0/1(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闲</a:t>
            </a:r>
            <a:r>
              <a:rPr lang="en-US" sz="1800" b="1" dirty="0"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忙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、共享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0/</a:t>
            </a:r>
            <a:r>
              <a:rPr lang="en-US" altLang="zh-CN" sz="1800" b="1" i="1" dirty="0"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无</a:t>
            </a:r>
            <a:r>
              <a:rPr lang="en-US" sz="1800" b="1" dirty="0"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u="sng" dirty="0">
                <a:latin typeface="+mn-ea"/>
                <a:ea typeface="+mn-ea"/>
              </a:rPr>
              <a:t>同步权</a:t>
            </a:r>
            <a:r>
              <a:rPr lang="zh-CN" altLang="en-US" sz="2200" b="1" dirty="0">
                <a:latin typeface="+mn-ea"/>
                <a:ea typeface="+mn-ea"/>
              </a:rPr>
              <a:t>的获得方法、等待算法、释放方法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altLang="en-US" sz="2200" b="1" dirty="0">
                <a:latin typeface="+mn-ea"/>
                <a:ea typeface="+mn-ea"/>
              </a:rPr>
              <a:t>获得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有竞争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用硬件实现，其余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无竞争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用软件实现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10" name="Text Box 8">
            <a:extLst>
              <a:ext uri="{FF2B5EF4-FFF2-40B4-BE49-F238E27FC236}">
                <a16:creationId xmlns:a16="http://schemas.microsoft.com/office/drawing/2014/main" id="{96140662-0C29-4861-BCD4-F3F53F76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88" y="4437112"/>
            <a:ext cx="446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dirty="0">
                <a:latin typeface="+mn-ea"/>
                <a:ea typeface="+mn-ea"/>
              </a:rPr>
              <a:t>单</a:t>
            </a:r>
            <a:r>
              <a:rPr lang="en-US" altLang="zh-CN" b="1" dirty="0">
                <a:latin typeface="+mn-ea"/>
                <a:ea typeface="+mn-ea"/>
              </a:rPr>
              <a:t>P</a:t>
            </a:r>
            <a:r>
              <a:rPr lang="zh-CN" altLang="en-US" b="1" dirty="0">
                <a:latin typeface="+mn-ea"/>
                <a:ea typeface="+mn-ea"/>
              </a:rPr>
              <a:t>中竞争如何实现的？适于多</a:t>
            </a:r>
            <a:r>
              <a:rPr lang="en-US" altLang="zh-CN" b="1" dirty="0">
                <a:latin typeface="+mn-ea"/>
                <a:ea typeface="+mn-ea"/>
              </a:rPr>
              <a:t>P</a:t>
            </a:r>
            <a:r>
              <a:rPr lang="zh-CN" altLang="en-US" b="1" dirty="0">
                <a:latin typeface="+mn-ea"/>
                <a:ea typeface="+mn-ea"/>
              </a:rPr>
              <a:t>吗？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58" name="表格 157">
            <a:extLst>
              <a:ext uri="{FF2B5EF4-FFF2-40B4-BE49-F238E27FC236}">
                <a16:creationId xmlns:a16="http://schemas.microsoft.com/office/drawing/2014/main" id="{22FEC2D1-1375-4400-8855-D097BC0737AA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54956738"/>
              </p:ext>
            </p:extLst>
          </p:nvPr>
        </p:nvGraphicFramePr>
        <p:xfrm>
          <a:off x="1475656" y="5229200"/>
          <a:ext cx="6912768" cy="11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340">
                  <a:extLst>
                    <a:ext uri="{9D8B030D-6E8A-4147-A177-3AD203B41FA5}">
                      <a16:colId xmlns:a16="http://schemas.microsoft.com/office/drawing/2014/main" val="3233181327"/>
                    </a:ext>
                  </a:extLst>
                </a:gridCol>
                <a:gridCol w="1665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8696326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宋体" panose="02010600030101010101" pitchFamily="2" charset="-122"/>
                        </a:rPr>
                        <a:t>API</a:t>
                      </a: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获得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等待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释放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08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互斥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竞争式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zh-CN" sz="1800" b="1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spc="-100" dirty="0">
                          <a:sym typeface="+mn-ea"/>
                        </a:rPr>
                        <a:t>Lock()</a:t>
                      </a:r>
                      <a:r>
                        <a:rPr lang="zh-CN" altLang="en-US" sz="1800" spc="-100" dirty="0">
                          <a:sym typeface="+mn-ea"/>
                        </a:rPr>
                        <a:t>、</a:t>
                      </a:r>
                      <a:r>
                        <a:rPr lang="en-US" altLang="zh-CN" sz="1800" spc="-100" dirty="0">
                          <a:sym typeface="+mn-ea"/>
                        </a:rPr>
                        <a:t>Unlock()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 读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-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改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-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写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等待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/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阻塞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写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0" marB="1080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主从式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zh-CN" sz="1800" b="1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Signal()</a:t>
                      </a:r>
                      <a:r>
                        <a:rPr lang="zh-CN" altLang="en-US" sz="1800" dirty="0">
                          <a:sym typeface="+mn-ea"/>
                        </a:rPr>
                        <a:t>、</a:t>
                      </a:r>
                      <a:r>
                        <a:rPr lang="en-US" altLang="zh-CN" sz="1800" dirty="0">
                          <a:sym typeface="+mn-ea"/>
                        </a:rPr>
                        <a:t>Wait()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990099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</a:t>
                      </a:r>
                      <a:r>
                        <a:rPr lang="en-US" altLang="zh-CN" b="1" dirty="0">
                          <a:solidFill>
                            <a:srgbClr val="990099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-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改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-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写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indent="0" algn="l" fontAlgn="auto">
                        <a:lnSpc>
                          <a:spcPct val="100000"/>
                        </a:lnSpc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36195" marT="10795" marB="10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990099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</a:t>
                      </a:r>
                      <a:r>
                        <a:rPr lang="en-US" altLang="zh-CN" b="1" dirty="0">
                          <a:solidFill>
                            <a:srgbClr val="990099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写</a:t>
                      </a: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87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栅障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等待式</a:t>
                      </a:r>
                      <a:r>
                        <a:rPr lang="en-US" altLang="zh-CN" sz="1600" b="1" baseline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1800" b="1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ym typeface="+mn-ea"/>
                        </a:rPr>
                        <a:t>Barrier()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  读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-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改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-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写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36195" marT="10795" marB="107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/</a:t>
                      </a:r>
                    </a:p>
                  </a:txBody>
                  <a:tcPr marL="36000" marR="36000" marT="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0" name="Text Box 8">
            <a:extLst>
              <a:ext uri="{FF2B5EF4-FFF2-40B4-BE49-F238E27FC236}">
                <a16:creationId xmlns:a16="http://schemas.microsoft.com/office/drawing/2014/main" id="{C23EFED0-CF32-4FB0-9511-B60536C0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4329160"/>
            <a:ext cx="3672408" cy="540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715963" indent="-715963">
              <a:spcBef>
                <a:spcPts val="0"/>
              </a:spcBef>
            </a:pPr>
            <a:r>
              <a:rPr lang="en-US" altLang="zh-CN" sz="1600" b="1" dirty="0">
                <a:latin typeface="+mn-ea"/>
                <a:ea typeface="+mn-ea"/>
              </a:rPr>
              <a:t>P/V</a:t>
            </a:r>
            <a:r>
              <a:rPr lang="zh-CN" altLang="en-US" sz="1600" b="1" dirty="0">
                <a:latin typeface="+mn-ea"/>
                <a:ea typeface="+mn-ea"/>
              </a:rPr>
              <a:t>操作，</a:t>
            </a:r>
            <a:r>
              <a:rPr lang="zh-CN" altLang="en-US" sz="1600" b="1" u="sng" dirty="0">
                <a:solidFill>
                  <a:srgbClr val="990099"/>
                </a:solidFill>
                <a:latin typeface="+mn-ea"/>
                <a:ea typeface="+mn-ea"/>
              </a:rPr>
              <a:t>代码执行</a:t>
            </a:r>
            <a:r>
              <a:rPr lang="zh-CN" altLang="en-US" sz="1600" b="1" dirty="0">
                <a:latin typeface="+mn-ea"/>
                <a:ea typeface="+mn-ea"/>
              </a:rPr>
              <a:t>有原子性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u="sng" dirty="0">
                <a:solidFill>
                  <a:srgbClr val="FF3399"/>
                </a:solidFill>
                <a:latin typeface="+mn-ea"/>
                <a:ea typeface="+mn-ea"/>
              </a:rPr>
              <a:t>轮流</a:t>
            </a:r>
            <a:r>
              <a:rPr lang="zh-CN" altLang="en-US" sz="1600" b="1" dirty="0">
                <a:latin typeface="+mn-ea"/>
                <a:ea typeface="+mn-ea"/>
              </a:rPr>
              <a:t>执行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</a:p>
          <a:p>
            <a:pPr marL="715963" indent="-715963">
              <a:spcBef>
                <a:spcPts val="0"/>
              </a:spcBef>
            </a:pPr>
            <a:r>
              <a:rPr lang="zh-CN" altLang="en-US" sz="1600" b="1" dirty="0">
                <a:latin typeface="+mn-ea"/>
                <a:ea typeface="+mn-ea"/>
              </a:rPr>
              <a:t>不适用， </a:t>
            </a:r>
            <a:r>
              <a:rPr lang="zh-CN" altLang="en-US" sz="1600" b="1" u="sng" dirty="0">
                <a:solidFill>
                  <a:srgbClr val="990099"/>
                </a:solidFill>
                <a:latin typeface="+mn-ea"/>
                <a:ea typeface="+mn-ea"/>
              </a:rPr>
              <a:t>指令功能</a:t>
            </a:r>
            <a:r>
              <a:rPr lang="zh-CN" altLang="en-US" sz="1600" b="1" dirty="0">
                <a:latin typeface="+mn-ea"/>
                <a:ea typeface="+mn-ea"/>
              </a:rPr>
              <a:t>有原子性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u="sng" dirty="0">
                <a:solidFill>
                  <a:srgbClr val="FF3399"/>
                </a:solidFill>
                <a:latin typeface="+mn-ea"/>
              </a:rPr>
              <a:t>并行</a:t>
            </a:r>
            <a:r>
              <a:rPr lang="zh-CN" altLang="en-US" sz="1600" b="1" dirty="0">
                <a:latin typeface="+mn-ea"/>
              </a:rPr>
              <a:t>执行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87F28BC-6FB2-4975-879A-AE747EFBBE60}"/>
              </a:ext>
            </a:extLst>
          </p:cNvPr>
          <p:cNvGrpSpPr/>
          <p:nvPr/>
        </p:nvGrpSpPr>
        <p:grpSpPr>
          <a:xfrm>
            <a:off x="2123728" y="2962800"/>
            <a:ext cx="6120272" cy="1403900"/>
            <a:chOff x="2123728" y="2952000"/>
            <a:chExt cx="6120272" cy="1403900"/>
          </a:xfrm>
        </p:grpSpPr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A3D5E5E6-D3C4-4705-B112-28427A0C2797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024016" y="3348045"/>
              <a:ext cx="75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61" name="Line 18">
              <a:extLst>
                <a:ext uri="{FF2B5EF4-FFF2-40B4-BE49-F238E27FC236}">
                  <a16:creationId xmlns:a16="http://schemas.microsoft.com/office/drawing/2014/main" id="{21E7E5D7-1332-40DD-85E6-E23FE871CD74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096016" y="3672000"/>
              <a:ext cx="68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62" name="Line 20">
              <a:extLst>
                <a:ext uri="{FF2B5EF4-FFF2-40B4-BE49-F238E27FC236}">
                  <a16:creationId xmlns:a16="http://schemas.microsoft.com/office/drawing/2014/main" id="{7D5F254D-3AF1-4B25-938F-8DB3CECE1B82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168016" y="3960000"/>
              <a:ext cx="61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C94BE991-63F6-49C9-9639-4C320CDE2196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80000" y="3203999"/>
              <a:ext cx="216000" cy="86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/>
                <a:t>竞争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DDBDC2E4-830F-45B4-B296-456DBC144E6A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04000" y="3743999"/>
              <a:ext cx="46799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请求</a:t>
              </a:r>
            </a:p>
          </p:txBody>
        </p:sp>
        <p:sp>
          <p:nvSpPr>
            <p:cNvPr id="65" name="Text Box 10">
              <a:extLst>
                <a:ext uri="{FF2B5EF4-FFF2-40B4-BE49-F238E27FC236}">
                  <a16:creationId xmlns:a16="http://schemas.microsoft.com/office/drawing/2014/main" id="{5CCAF26F-60F0-4DEE-83D3-452E0E55E397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23728" y="3203999"/>
              <a:ext cx="288000" cy="86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0" rIns="18000" bIns="10800" anchor="t" anchorCtr="0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P1</a:t>
              </a:r>
            </a:p>
            <a:p>
              <a:pPr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P2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spcBef>
                  <a:spcPts val="400"/>
                </a:spcBef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P3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Text Box 44">
              <a:extLst>
                <a:ext uri="{FF2B5EF4-FFF2-40B4-BE49-F238E27FC236}">
                  <a16:creationId xmlns:a16="http://schemas.microsoft.com/office/drawing/2014/main" id="{C25228AE-EDA9-4205-95E3-5CD8ED158082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27416" y="3528000"/>
              <a:ext cx="468000" cy="2520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请求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67" name="Line 46">
              <a:extLst>
                <a:ext uri="{FF2B5EF4-FFF2-40B4-BE49-F238E27FC236}">
                  <a16:creationId xmlns:a16="http://schemas.microsoft.com/office/drawing/2014/main" id="{8F0D4359-231A-4DBD-A167-037B6A5A6F92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2411416" y="3348045"/>
              <a:ext cx="14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68" name="Line 47">
              <a:extLst>
                <a:ext uri="{FF2B5EF4-FFF2-40B4-BE49-F238E27FC236}">
                  <a16:creationId xmlns:a16="http://schemas.microsoft.com/office/drawing/2014/main" id="{0627F470-977F-4991-B3CE-4DD2724A7FFE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411416" y="3672000"/>
              <a:ext cx="21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69" name="Line 48">
              <a:extLst>
                <a:ext uri="{FF2B5EF4-FFF2-40B4-BE49-F238E27FC236}">
                  <a16:creationId xmlns:a16="http://schemas.microsoft.com/office/drawing/2014/main" id="{652EA197-4692-425C-8689-673AF63D93B0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411416" y="3960000"/>
              <a:ext cx="28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71" name="Text Box 44">
              <a:extLst>
                <a:ext uri="{FF2B5EF4-FFF2-40B4-BE49-F238E27FC236}">
                  <a16:creationId xmlns:a16="http://schemas.microsoft.com/office/drawing/2014/main" id="{D9DD2990-28E7-4F4E-A9DF-50691F1FC268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699706" y="3852000"/>
              <a:ext cx="468000" cy="2520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请求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72" name="Text Box 44">
              <a:extLst>
                <a:ext uri="{FF2B5EF4-FFF2-40B4-BE49-F238E27FC236}">
                  <a16:creationId xmlns:a16="http://schemas.microsoft.com/office/drawing/2014/main" id="{1C0AA010-4515-4016-AE07-54618BE079BB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55561" y="3203900"/>
              <a:ext cx="468000" cy="2520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请求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73" name="Text Box 27">
              <a:extLst>
                <a:ext uri="{FF2B5EF4-FFF2-40B4-BE49-F238E27FC236}">
                  <a16:creationId xmlns:a16="http://schemas.microsoft.com/office/drawing/2014/main" id="{EA10F444-B281-4668-8A2F-94A9F43A4041}"/>
                </a:ext>
              </a:extLst>
            </p:cNvPr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204000" y="3455999"/>
              <a:ext cx="46799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请求</a:t>
              </a:r>
            </a:p>
          </p:txBody>
        </p:sp>
        <p:sp>
          <p:nvSpPr>
            <p:cNvPr id="74" name="Text Box 27">
              <a:extLst>
                <a:ext uri="{FF2B5EF4-FFF2-40B4-BE49-F238E27FC236}">
                  <a16:creationId xmlns:a16="http://schemas.microsoft.com/office/drawing/2014/main" id="{D5AAA9AA-6B84-4AA3-8D3A-802B3DA98E52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204000" y="3131999"/>
              <a:ext cx="46799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请求</a:t>
              </a:r>
            </a:p>
          </p:txBody>
        </p:sp>
        <p:sp>
          <p:nvSpPr>
            <p:cNvPr id="75" name="Text Box 23">
              <a:extLst>
                <a:ext uri="{FF2B5EF4-FFF2-40B4-BE49-F238E27FC236}">
                  <a16:creationId xmlns:a16="http://schemas.microsoft.com/office/drawing/2014/main" id="{A1E23FC4-B2DF-45C1-9A10-2868A8847EDA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636000" y="2952000"/>
              <a:ext cx="467995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获得</a:t>
              </a:r>
            </a:p>
          </p:txBody>
        </p:sp>
        <p:sp>
          <p:nvSpPr>
            <p:cNvPr id="76" name="Text Box 27">
              <a:extLst>
                <a:ext uri="{FF2B5EF4-FFF2-40B4-BE49-F238E27FC236}">
                  <a16:creationId xmlns:a16="http://schemas.microsoft.com/office/drawing/2014/main" id="{428E836A-BB1C-4828-A17C-C0D3571CBEC1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104000" y="3744000"/>
              <a:ext cx="46799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失败</a:t>
              </a:r>
            </a:p>
          </p:txBody>
        </p:sp>
        <p:sp>
          <p:nvSpPr>
            <p:cNvPr id="77" name="Text Box 23">
              <a:extLst>
                <a:ext uri="{FF2B5EF4-FFF2-40B4-BE49-F238E27FC236}">
                  <a16:creationId xmlns:a16="http://schemas.microsoft.com/office/drawing/2014/main" id="{4BE14294-4FE8-44EE-A818-80E59440B330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104000" y="3132000"/>
              <a:ext cx="46799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>
                  <a:solidFill>
                    <a:srgbClr val="0070C0"/>
                  </a:solidFill>
                </a:rPr>
                <a:t>成功</a:t>
              </a:r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D76240B6-6D03-4B4E-8EE1-E42CF6B1BC50}"/>
                </a:ext>
              </a:extLst>
            </p:cNvPr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996000" y="3348045"/>
              <a:ext cx="68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79" name="Text Box 27">
              <a:extLst>
                <a:ext uri="{FF2B5EF4-FFF2-40B4-BE49-F238E27FC236}">
                  <a16:creationId xmlns:a16="http://schemas.microsoft.com/office/drawing/2014/main" id="{3EA6C7FB-1B9A-4CBF-B861-E3D1D1ED5223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104000" y="3456000"/>
              <a:ext cx="46799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失败</a:t>
              </a:r>
            </a:p>
          </p:txBody>
        </p:sp>
        <p:sp>
          <p:nvSpPr>
            <p:cNvPr id="80" name="Line 20">
              <a:extLst>
                <a:ext uri="{FF2B5EF4-FFF2-40B4-BE49-F238E27FC236}">
                  <a16:creationId xmlns:a16="http://schemas.microsoft.com/office/drawing/2014/main" id="{4F57BD60-791F-4EFB-A2D8-22FCE06C91F2}"/>
                </a:ext>
              </a:extLst>
            </p:cNvPr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996000" y="3672000"/>
              <a:ext cx="68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81" name="Line 20">
              <a:extLst>
                <a:ext uri="{FF2B5EF4-FFF2-40B4-BE49-F238E27FC236}">
                  <a16:creationId xmlns:a16="http://schemas.microsoft.com/office/drawing/2014/main" id="{6CE617D1-D9C2-42BD-BA29-8EC794392486}"/>
                </a:ext>
              </a:extLst>
            </p:cNvPr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996000" y="3960000"/>
              <a:ext cx="68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82" name="Text Box 25">
              <a:extLst>
                <a:ext uri="{FF2B5EF4-FFF2-40B4-BE49-F238E27FC236}">
                  <a16:creationId xmlns:a16="http://schemas.microsoft.com/office/drawing/2014/main" id="{CD6FCCCC-15FD-4DD8-8F78-6012D032B970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860032" y="4140000"/>
              <a:ext cx="467995" cy="2159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等待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A342808E-359C-44AE-A702-4A086D590E3E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680339" y="3528000"/>
              <a:ext cx="1116000" cy="25209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等待</a:t>
              </a: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B29A5F4-A720-41F1-AFEE-6A7EAC132475}"/>
                </a:ext>
              </a:extLst>
            </p:cNvPr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679704" y="3203900"/>
              <a:ext cx="468000" cy="25209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常规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85" name="Text Box 25">
              <a:extLst>
                <a:ext uri="{FF2B5EF4-FFF2-40B4-BE49-F238E27FC236}">
                  <a16:creationId xmlns:a16="http://schemas.microsoft.com/office/drawing/2014/main" id="{32D1D691-2359-48C2-AB4D-9CE48CB49BA0}"/>
                </a:ext>
              </a:extLst>
            </p:cNvPr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328016" y="2952000"/>
              <a:ext cx="467995" cy="2159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释放</a:t>
              </a:r>
            </a:p>
          </p:txBody>
        </p:sp>
        <p:sp>
          <p:nvSpPr>
            <p:cNvPr id="86" name="Rectangle 49">
              <a:extLst>
                <a:ext uri="{FF2B5EF4-FFF2-40B4-BE49-F238E27FC236}">
                  <a16:creationId xmlns:a16="http://schemas.microsoft.com/office/drawing/2014/main" id="{3B1E8707-DDF0-41C4-9815-29DE5E856B8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048151" y="3528000"/>
              <a:ext cx="216000" cy="54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/>
                <a:t>竞争</a:t>
              </a:r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25C1AE23-58AC-440B-9DDD-2217C91FE71C}"/>
                </a:ext>
              </a:extLst>
            </p:cNvPr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5796016" y="3348045"/>
              <a:ext cx="25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88" name="Line 15">
              <a:extLst>
                <a:ext uri="{FF2B5EF4-FFF2-40B4-BE49-F238E27FC236}">
                  <a16:creationId xmlns:a16="http://schemas.microsoft.com/office/drawing/2014/main" id="{0424D689-FE56-4579-9C8B-839751A54D4F}"/>
                </a:ext>
              </a:extLst>
            </p:cNvPr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5796016" y="3672000"/>
              <a:ext cx="25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9096EC61-BEE5-4E80-B210-35AA8A61284F}"/>
                </a:ext>
              </a:extLst>
            </p:cNvPr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7380000" y="3348045"/>
              <a:ext cx="86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90" name="Text Box 26">
              <a:extLst>
                <a:ext uri="{FF2B5EF4-FFF2-40B4-BE49-F238E27FC236}">
                  <a16:creationId xmlns:a16="http://schemas.microsoft.com/office/drawing/2014/main" id="{A7A82B5F-0F85-46A0-9BA2-085A48248992}"/>
                </a:ext>
              </a:extLst>
            </p:cNvPr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79704" y="3852000"/>
              <a:ext cx="1116000" cy="25209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等待</a:t>
              </a:r>
            </a:p>
          </p:txBody>
        </p:sp>
        <p:sp>
          <p:nvSpPr>
            <p:cNvPr id="91" name="Text Box 13">
              <a:extLst>
                <a:ext uri="{FF2B5EF4-FFF2-40B4-BE49-F238E27FC236}">
                  <a16:creationId xmlns:a16="http://schemas.microsoft.com/office/drawing/2014/main" id="{61320FB2-104E-4576-BCC8-67EA5CF49936}"/>
                </a:ext>
              </a:extLst>
            </p:cNvPr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5328016" y="3203900"/>
              <a:ext cx="468000" cy="2520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释放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92" name="Line 24">
              <a:extLst>
                <a:ext uri="{FF2B5EF4-FFF2-40B4-BE49-F238E27FC236}">
                  <a16:creationId xmlns:a16="http://schemas.microsoft.com/office/drawing/2014/main" id="{9F4BF6CE-0329-4B56-A294-9A35275F31FD}"/>
                </a:ext>
              </a:extLst>
            </p:cNvPr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5148016" y="3348045"/>
              <a:ext cx="18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93" name="Line 15">
              <a:extLst>
                <a:ext uri="{FF2B5EF4-FFF2-40B4-BE49-F238E27FC236}">
                  <a16:creationId xmlns:a16="http://schemas.microsoft.com/office/drawing/2014/main" id="{1A13B744-D136-4D31-B91E-4D64BAD0C7AF}"/>
                </a:ext>
              </a:extLst>
            </p:cNvPr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V="1">
              <a:off x="5796016" y="3960000"/>
              <a:ext cx="252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94" name="Text Box 13">
              <a:extLst>
                <a:ext uri="{FF2B5EF4-FFF2-40B4-BE49-F238E27FC236}">
                  <a16:creationId xmlns:a16="http://schemas.microsoft.com/office/drawing/2014/main" id="{DE264BF1-23F9-466B-AE1B-6E8E5CFD6A4D}"/>
                </a:ext>
              </a:extLst>
            </p:cNvPr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6048787" y="3203900"/>
              <a:ext cx="1332000" cy="25209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常规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74CC8238-A6BB-4D8A-BF29-B8E3998547F5}"/>
                </a:ext>
              </a:extLst>
            </p:cNvPr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372000" y="3744000"/>
              <a:ext cx="46799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>
                  <a:solidFill>
                    <a:srgbClr val="0070C0"/>
                  </a:solidFill>
                </a:rPr>
                <a:t>成功</a:t>
              </a:r>
            </a:p>
          </p:txBody>
        </p:sp>
        <p:sp>
          <p:nvSpPr>
            <p:cNvPr id="96" name="Line 32">
              <a:extLst>
                <a:ext uri="{FF2B5EF4-FFF2-40B4-BE49-F238E27FC236}">
                  <a16:creationId xmlns:a16="http://schemas.microsoft.com/office/drawing/2014/main" id="{1CC1438C-F08C-4FF4-8058-52B7C218F884}"/>
                </a:ext>
              </a:extLst>
            </p:cNvPr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6264000" y="3672000"/>
              <a:ext cx="68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F6CB8176-5707-4A2B-9EE5-CB59BD4F9033}"/>
                </a:ext>
              </a:extLst>
            </p:cNvPr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6372000" y="3456000"/>
              <a:ext cx="46799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/>
                <a:t>失败</a:t>
              </a:r>
            </a:p>
          </p:txBody>
        </p:sp>
        <p:sp>
          <p:nvSpPr>
            <p:cNvPr id="98" name="Text Box 13">
              <a:extLst>
                <a:ext uri="{FF2B5EF4-FFF2-40B4-BE49-F238E27FC236}">
                  <a16:creationId xmlns:a16="http://schemas.microsoft.com/office/drawing/2014/main" id="{FB7D69BF-41C8-4FD6-AE0A-CBB32CB9A76F}"/>
                </a:ext>
              </a:extLst>
            </p:cNvPr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6947085" y="3852000"/>
              <a:ext cx="468000" cy="25209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常规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A0D20B6F-9AA5-4A9C-83FD-ADAC1F74E3B1}"/>
                </a:ext>
              </a:extLst>
            </p:cNvPr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6947085" y="3528000"/>
              <a:ext cx="1116000" cy="25209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等待</a:t>
              </a:r>
            </a:p>
          </p:txBody>
        </p:sp>
        <p:sp>
          <p:nvSpPr>
            <p:cNvPr id="100" name="Line 24">
              <a:extLst>
                <a:ext uri="{FF2B5EF4-FFF2-40B4-BE49-F238E27FC236}">
                  <a16:creationId xmlns:a16="http://schemas.microsoft.com/office/drawing/2014/main" id="{645B53FD-B0E6-4C3F-B8AF-D4ABC41573CB}"/>
                </a:ext>
              </a:extLst>
            </p:cNvPr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8063085" y="3960000"/>
              <a:ext cx="18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01" name="Text Box 13">
              <a:extLst>
                <a:ext uri="{FF2B5EF4-FFF2-40B4-BE49-F238E27FC236}">
                  <a16:creationId xmlns:a16="http://schemas.microsoft.com/office/drawing/2014/main" id="{E161E0C4-4753-40F9-8174-A8A750D38A96}"/>
                </a:ext>
              </a:extLst>
            </p:cNvPr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7595085" y="3852000"/>
              <a:ext cx="468000" cy="2520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baseline="-18000" dirty="0">
                  <a:latin typeface="+mn-ea"/>
                  <a:ea typeface="+mn-ea"/>
                </a:rPr>
                <a:t>释放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102" name="Line 24">
              <a:extLst>
                <a:ext uri="{FF2B5EF4-FFF2-40B4-BE49-F238E27FC236}">
                  <a16:creationId xmlns:a16="http://schemas.microsoft.com/office/drawing/2014/main" id="{DEADD0CF-870F-4F62-816A-89553857291B}"/>
                </a:ext>
              </a:extLst>
            </p:cNvPr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7415085" y="3960000"/>
              <a:ext cx="18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03" name="Line 15">
              <a:extLst>
                <a:ext uri="{FF2B5EF4-FFF2-40B4-BE49-F238E27FC236}">
                  <a16:creationId xmlns:a16="http://schemas.microsoft.com/office/drawing/2014/main" id="{8967CB3D-BF24-44EF-804B-58B48EF52B8F}"/>
                </a:ext>
              </a:extLst>
            </p:cNvPr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8063085" y="3672000"/>
              <a:ext cx="18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104" name="Line 58">
              <a:extLst>
                <a:ext uri="{FF2B5EF4-FFF2-40B4-BE49-F238E27FC236}">
                  <a16:creationId xmlns:a16="http://schemas.microsoft.com/office/drawing/2014/main" id="{0250F35A-A769-413D-81F3-9589DEF8829F}"/>
                </a:ext>
              </a:extLst>
            </p:cNvPr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6264000" y="3960000"/>
              <a:ext cx="68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54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7056784" cy="55756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、基本硬件原语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面向多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的同步</a:t>
            </a:r>
            <a:endParaRPr lang="zh-CN" altLang="en-US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原语类型：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    原子交换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sym typeface="+mn-ea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    测试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&amp;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置定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sym typeface="+mn-ea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LL/SC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sym typeface="+mn-ea"/>
              </a:rPr>
              <a:t>—  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Load Linked/Store Conditional</a:t>
            </a:r>
            <a:r>
              <a:rPr lang="zh-CN" altLang="en-US" b="1" dirty="0">
                <a:latin typeface="+mn-ea"/>
                <a:sym typeface="+mn-ea"/>
              </a:rPr>
              <a:t>，</a:t>
            </a:r>
            <a:r>
              <a:rPr lang="zh-CN" altLang="en-US" b="1" dirty="0">
                <a:sym typeface="+mn-ea"/>
              </a:rPr>
              <a:t>链接读</a:t>
            </a:r>
            <a:r>
              <a:rPr lang="en-US" altLang="zh-CN" b="1" dirty="0">
                <a:sym typeface="+mn-ea"/>
              </a:rPr>
              <a:t>/</a:t>
            </a:r>
            <a:r>
              <a:rPr lang="zh-CN" altLang="en-US" b="1" dirty="0">
                <a:sym typeface="+mn-ea"/>
              </a:rPr>
              <a:t>条件写</a:t>
            </a:r>
            <a:r>
              <a:rPr lang="en-US" altLang="zh-CN" b="1" dirty="0">
                <a:latin typeface="+mn-ea"/>
                <a:sym typeface="+mn-ea"/>
              </a:rPr>
              <a:t>)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    取并加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1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sym typeface="+mn-ea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应用选择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82320" y="800735"/>
            <a:ext cx="8254176" cy="5244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10795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指</a:t>
            </a:r>
            <a:r>
              <a:rPr lang="zh-CN" altLang="en-US" sz="2200" b="1" dirty="0"/>
              <a:t>具有</a:t>
            </a:r>
            <a:r>
              <a:rPr lang="zh-CN" altLang="en-US" sz="2200" b="1" u="sng" dirty="0">
                <a:solidFill>
                  <a:srgbClr val="990099"/>
                </a:solidFill>
              </a:rPr>
              <a:t>读</a:t>
            </a:r>
            <a:r>
              <a:rPr lang="en-US" altLang="zh-CN" sz="2200" b="1" u="sng" dirty="0">
                <a:solidFill>
                  <a:srgbClr val="990099"/>
                </a:solidFill>
                <a:latin typeface="+mn-ea"/>
                <a:ea typeface="+mn-ea"/>
              </a:rPr>
              <a:t>-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</a:rPr>
              <a:t>改</a:t>
            </a:r>
            <a:r>
              <a:rPr lang="en-US" altLang="zh-CN" sz="2200" b="1" u="sng" dirty="0">
                <a:solidFill>
                  <a:srgbClr val="990099"/>
                </a:solidFill>
                <a:latin typeface="+mn-ea"/>
                <a:ea typeface="+mn-ea"/>
              </a:rPr>
              <a:t>-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</a:rPr>
              <a:t>写</a:t>
            </a:r>
            <a:r>
              <a:rPr lang="zh-CN" altLang="en-US" sz="2200" b="1" dirty="0"/>
              <a:t>功能的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</a:rPr>
              <a:t>原子操作</a:t>
            </a:r>
            <a:r>
              <a:rPr lang="zh-CN" altLang="en-US" sz="2200" b="1" dirty="0">
                <a:latin typeface="+mn-ea"/>
                <a:ea typeface="+mn-ea"/>
              </a:rPr>
              <a:t>，是</a:t>
            </a:r>
            <a:r>
              <a:rPr lang="zh-CN" altLang="en-US" sz="2200" b="1" u="sng" dirty="0">
                <a:solidFill>
                  <a:srgbClr val="C00000"/>
                </a:solidFill>
                <a:latin typeface="+mn-ea"/>
                <a:ea typeface="+mn-ea"/>
              </a:rPr>
              <a:t>多</a:t>
            </a:r>
            <a:r>
              <a:rPr lang="en-US" altLang="zh-CN" sz="2200" b="1" u="sng" dirty="0">
                <a:solidFill>
                  <a:srgbClr val="C00000"/>
                </a:solidFill>
                <a:latin typeface="+mn-ea"/>
                <a:ea typeface="+mn-ea"/>
              </a:rPr>
              <a:t>P</a:t>
            </a:r>
            <a:r>
              <a:rPr lang="zh-CN" altLang="en-US" sz="2200" b="1" u="sng" dirty="0">
                <a:solidFill>
                  <a:srgbClr val="C00000"/>
                </a:solidFill>
                <a:latin typeface="+mn-ea"/>
                <a:ea typeface="+mn-ea"/>
              </a:rPr>
              <a:t>同步</a:t>
            </a:r>
            <a:r>
              <a:rPr lang="zh-CN" altLang="en-US" sz="2200" b="1" dirty="0">
                <a:latin typeface="+mn-ea"/>
                <a:ea typeface="+mn-ea"/>
              </a:rPr>
              <a:t>的基本操作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zh-CN" altLang="en-US" sz="2200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         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示例为获得代码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硬件原语带底纹</a:t>
            </a:r>
            <a:r>
              <a:rPr lang="en-US" altLang="zh-CN" b="1" dirty="0">
                <a:latin typeface="+mn-ea"/>
              </a:rPr>
              <a:t>]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M[lock]=0</a:t>
            </a:r>
            <a:r>
              <a:rPr lang="zh-CN" altLang="en-US" b="1" dirty="0">
                <a:latin typeface="+mn-ea"/>
              </a:rPr>
              <a:t>表示空闲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          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</a:rPr>
              <a:t>i</a:t>
            </a:r>
            <a:r>
              <a:rPr lang="zh-CN" altLang="en-US" sz="2000" b="1" dirty="0">
                <a:latin typeface="+mn-ea"/>
              </a:rPr>
              <a:t>←</a:t>
            </a:r>
            <a:r>
              <a:rPr lang="en-US" altLang="zh-CN" sz="2000" b="1" dirty="0">
                <a:latin typeface="+mn-ea"/>
              </a:rPr>
              <a:t>1; 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M[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lock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]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</a:rPr>
              <a:t>←→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R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i</a:t>
            </a:r>
            <a:r>
              <a:rPr lang="en-US" altLang="zh-CN" sz="2000" b="1" dirty="0">
                <a:latin typeface="+mn-ea"/>
              </a:rPr>
              <a:t>;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//Ri=0</a:t>
            </a:r>
            <a:r>
              <a:rPr lang="zh-CN" altLang="en-US" b="1" dirty="0">
                <a:latin typeface="+mn-ea"/>
              </a:rPr>
              <a:t>时获得，未获得时写入值相同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  <a:sym typeface="+mn-ea"/>
              </a:rPr>
              <a:t>            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R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i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</a:rPr>
              <a:t>←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sym typeface="+mn-ea"/>
              </a:rPr>
              <a:t>M[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lock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], if(M[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lock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]=0) 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sym typeface="+mn-ea"/>
              </a:rPr>
              <a:t>M[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lock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]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</a:rPr>
              <a:t>←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en-US" altLang="zh-CN" sz="2000" b="1" dirty="0">
                <a:latin typeface="+mn-ea"/>
              </a:rPr>
              <a:t>;</a:t>
            </a:r>
            <a:r>
              <a:rPr lang="en-US" altLang="zh-CN" sz="2000" b="1" spc="300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//Ri=0</a:t>
            </a:r>
            <a:r>
              <a:rPr lang="zh-CN" altLang="en-US" b="1" dirty="0">
                <a:latin typeface="+mn-ea"/>
              </a:rPr>
              <a:t>时获得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990099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  <a:ea typeface="+mn-ea"/>
              </a:rPr>
              <a:t>←</a:t>
            </a:r>
            <a:r>
              <a:rPr lang="en-US" altLang="zh-CN" sz="2000" b="1" dirty="0">
                <a:latin typeface="+mn-ea"/>
                <a:ea typeface="+mn-ea"/>
              </a:rPr>
              <a:t>1;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2000" b="1" dirty="0">
                <a:latin typeface="+mn-ea"/>
                <a:ea typeface="+mn-ea"/>
              </a:rPr>
              <a:t>   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ea typeface="+mn-ea"/>
              </a:rPr>
              <a:t>R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ea typeface="+mn-ea"/>
              </a:rPr>
              <a:t>i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  <a:ea typeface="+mn-ea"/>
              </a:rPr>
              <a:t>←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ea typeface="+mn-ea"/>
              </a:rPr>
              <a:t>M[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ea typeface="+mn-ea"/>
              </a:rPr>
              <a:t>lock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ea typeface="+mn-ea"/>
              </a:rPr>
              <a:t>]</a:t>
            </a:r>
            <a:r>
              <a:rPr lang="en-US" altLang="zh-CN" sz="2000" b="1" dirty="0">
                <a:latin typeface="+mn-ea"/>
                <a:ea typeface="+mn-ea"/>
              </a:rPr>
              <a:t>; </a:t>
            </a:r>
            <a:r>
              <a:rPr lang="en-US" altLang="zh-CN" b="1" dirty="0">
                <a:latin typeface="+mn-ea"/>
              </a:rPr>
              <a:t>//</a:t>
            </a:r>
            <a:r>
              <a:rPr lang="en-US" altLang="zh-CN" b="1" dirty="0">
                <a:latin typeface="+mn-ea"/>
                <a:sym typeface="+mn-ea"/>
              </a:rPr>
              <a:t>LL</a:t>
            </a:r>
            <a:r>
              <a:rPr lang="zh-CN" altLang="en-US" b="1" dirty="0">
                <a:latin typeface="+mn-ea"/>
                <a:sym typeface="+mn-ea"/>
              </a:rPr>
              <a:t>指令触发</a:t>
            </a:r>
            <a:r>
              <a:rPr lang="zh-CN" altLang="en-US" b="1" u="sng" dirty="0">
                <a:latin typeface="+mn-ea"/>
                <a:sym typeface="+mn-ea"/>
              </a:rPr>
              <a:t>写检测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Ri=0</a:t>
            </a:r>
            <a:r>
              <a:rPr lang="zh-CN" altLang="en-US" b="1" dirty="0">
                <a:latin typeface="+mn-ea"/>
              </a:rPr>
              <a:t>时才应</a:t>
            </a:r>
            <a:r>
              <a:rPr lang="en-US" altLang="zh-CN" b="1" dirty="0">
                <a:latin typeface="+mn-ea"/>
              </a:rPr>
              <a:t>SC(</a:t>
            </a:r>
            <a:r>
              <a:rPr lang="zh-CN" altLang="en-US" b="1" dirty="0">
                <a:latin typeface="+mn-ea"/>
              </a:rPr>
              <a:t>可能成功</a:t>
            </a:r>
            <a:r>
              <a:rPr lang="en-US" altLang="zh-CN" b="1" dirty="0">
                <a:latin typeface="+mn-ea"/>
              </a:rPr>
              <a:t>)</a:t>
            </a:r>
            <a:endParaRPr lang="zh-CN" altLang="en-US" b="1" u="sng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sym typeface="+mn-ea"/>
              </a:rPr>
              <a:t>   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sym typeface="+mn-ea"/>
              </a:rPr>
              <a:t>if(M[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lock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]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</a:rPr>
              <a:t>未写过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) {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sym typeface="+mn-ea"/>
              </a:rPr>
              <a:t>M[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lock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]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</a:rPr>
              <a:t>←</a:t>
            </a:r>
            <a:r>
              <a:rPr lang="en-US" altLang="zh-CN" sz="2000" b="1" dirty="0" err="1">
                <a:highlight>
                  <a:srgbClr val="FFFF00"/>
                </a:highlight>
                <a:latin typeface="+mn-ea"/>
              </a:rPr>
              <a:t>R</a:t>
            </a:r>
            <a:r>
              <a:rPr lang="en-US" altLang="zh-CN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j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,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zh-CN" sz="2000" b="1" dirty="0" err="1">
                <a:highlight>
                  <a:srgbClr val="FFFF00"/>
                </a:highlight>
                <a:latin typeface="+mn-ea"/>
              </a:rPr>
              <a:t>R</a:t>
            </a:r>
            <a:r>
              <a:rPr lang="en-US" altLang="zh-CN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j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</a:rPr>
              <a:t>←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1} else </a:t>
            </a:r>
            <a:r>
              <a:rPr lang="en-US" altLang="zh-CN" sz="2000" b="1" dirty="0" err="1">
                <a:highlight>
                  <a:srgbClr val="FFFF00"/>
                </a:highlight>
                <a:latin typeface="+mn-ea"/>
              </a:rPr>
              <a:t>R</a:t>
            </a:r>
            <a:r>
              <a:rPr lang="en-US" altLang="zh-CN" sz="2000" b="1" dirty="0" err="1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j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</a:rPr>
              <a:t>←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</a:rPr>
              <a:t>                  //SC</a:t>
            </a:r>
            <a:r>
              <a:rPr lang="zh-CN" altLang="en-US" b="1" dirty="0">
                <a:latin typeface="+mn-ea"/>
              </a:rPr>
              <a:t>指令检测写状态，</a:t>
            </a:r>
            <a:r>
              <a:rPr lang="en-US" altLang="zh-CN" b="1" dirty="0" err="1">
                <a:latin typeface="+mn-ea"/>
              </a:rPr>
              <a:t>Rj</a:t>
            </a:r>
            <a:r>
              <a:rPr lang="en-US" altLang="zh-CN" b="1" dirty="0">
                <a:latin typeface="+mn-ea"/>
              </a:rPr>
              <a:t>=1</a:t>
            </a:r>
            <a:r>
              <a:rPr lang="zh-CN" altLang="en-US" b="1" dirty="0">
                <a:latin typeface="+mn-ea"/>
              </a:rPr>
              <a:t>时获得</a:t>
            </a:r>
            <a:endParaRPr lang="en-US" altLang="zh-CN" b="1" dirty="0">
              <a:latin typeface="+mn-ea"/>
              <a:sym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ea typeface="+mn-ea"/>
              </a:rPr>
              <a:t>R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ea typeface="+mn-ea"/>
              </a:rPr>
              <a:t>i</a:t>
            </a:r>
            <a:r>
              <a:rPr lang="zh-CN" altLang="en-US" sz="2000" b="1" dirty="0">
                <a:highlight>
                  <a:srgbClr val="FFFF00"/>
                </a:highlight>
                <a:latin typeface="+mn-ea"/>
                <a:ea typeface="+mn-ea"/>
              </a:rPr>
              <a:t>←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ea typeface="+mn-ea"/>
              </a:rPr>
              <a:t>M[</a:t>
            </a:r>
            <a:r>
              <a:rPr lang="en-US" altLang="zh-CN" sz="2000" b="1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  <a:ea typeface="+mn-ea"/>
              </a:rPr>
              <a:t>lock1</a:t>
            </a:r>
            <a:r>
              <a:rPr lang="en-US" altLang="zh-CN" sz="2000" b="1" dirty="0">
                <a:highlight>
                  <a:srgbClr val="FFFF00"/>
                </a:highlight>
                <a:latin typeface="+mn-ea"/>
                <a:ea typeface="+mn-ea"/>
              </a:rPr>
              <a:t>]++</a:t>
            </a:r>
            <a:r>
              <a:rPr lang="en-US" altLang="zh-CN" sz="2000" b="1" dirty="0">
                <a:latin typeface="+mn-ea"/>
                <a:ea typeface="+mn-ea"/>
              </a:rPr>
              <a:t>; </a:t>
            </a:r>
            <a:r>
              <a:rPr lang="en-US" altLang="zh-CN" b="1" dirty="0">
                <a:latin typeface="+mn-ea"/>
              </a:rPr>
              <a:t>//lock1</a:t>
            </a:r>
            <a:r>
              <a:rPr lang="zh-CN" altLang="en-US" b="1" dirty="0">
                <a:latin typeface="+mn-ea"/>
              </a:rPr>
              <a:t>为请求号，</a:t>
            </a:r>
            <a:endParaRPr lang="en-US" altLang="zh-CN" b="1" dirty="0">
              <a:latin typeface="+mn-ea"/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b="1" dirty="0">
                <a:latin typeface="+mn-ea"/>
                <a:ea typeface="+mn-ea"/>
              </a:rPr>
              <a:t>          </a:t>
            </a:r>
            <a:r>
              <a:rPr lang="en-US" altLang="zh-CN" sz="2000" b="1" dirty="0" err="1">
                <a:latin typeface="+mn-ea"/>
                <a:ea typeface="+mn-ea"/>
              </a:rPr>
              <a:t>R</a:t>
            </a:r>
            <a:r>
              <a:rPr lang="en-US" altLang="zh-CN" sz="2000" b="1" dirty="0" err="1">
                <a:solidFill>
                  <a:srgbClr val="0070C0"/>
                </a:solidFill>
                <a:latin typeface="+mn-ea"/>
                <a:ea typeface="+mn-ea"/>
              </a:rPr>
              <a:t>j</a:t>
            </a:r>
            <a:r>
              <a:rPr lang="zh-CN" altLang="en-US" sz="2000" b="1" dirty="0">
                <a:latin typeface="+mn-ea"/>
              </a:rPr>
              <a:t>←</a:t>
            </a:r>
            <a:r>
              <a:rPr lang="en-US" altLang="zh-CN" sz="2000" b="1" dirty="0">
                <a:latin typeface="+mn-ea"/>
                <a:ea typeface="+mn-ea"/>
              </a:rPr>
              <a:t>M[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ea typeface="+mn-ea"/>
              </a:rPr>
              <a:t>lock2</a:t>
            </a:r>
            <a:r>
              <a:rPr lang="en-US" altLang="zh-CN" sz="2000" b="1" dirty="0">
                <a:latin typeface="+mn-ea"/>
                <a:ea typeface="+mn-ea"/>
              </a:rPr>
              <a:t>];</a:t>
            </a:r>
            <a:r>
              <a:rPr lang="zh-CN" altLang="en-US" sz="2000" b="1" dirty="0">
                <a:latin typeface="+mn-ea"/>
                <a:ea typeface="+mn-ea"/>
              </a:rPr>
              <a:t>   </a:t>
            </a:r>
            <a:r>
              <a:rPr lang="en-US" altLang="zh-CN" b="1" dirty="0">
                <a:latin typeface="+mn-ea"/>
              </a:rPr>
              <a:t>//lock2</a:t>
            </a:r>
            <a:r>
              <a:rPr lang="zh-CN" altLang="en-US" b="1" dirty="0">
                <a:latin typeface="+mn-ea"/>
              </a:rPr>
              <a:t>为服务号，释放时</a:t>
            </a:r>
            <a:r>
              <a:rPr lang="en-US" altLang="zh-CN" b="1" dirty="0">
                <a:latin typeface="+mn-ea"/>
              </a:rPr>
              <a:t>++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b="1" dirty="0">
                <a:latin typeface="+mn-ea"/>
              </a:rPr>
              <a:t>                          </a:t>
            </a:r>
            <a:r>
              <a:rPr lang="en-US" altLang="zh-CN" b="1" dirty="0">
                <a:latin typeface="+mn-ea"/>
              </a:rPr>
              <a:t>//</a:t>
            </a:r>
            <a:r>
              <a:rPr lang="en-US" altLang="zh-CN" b="1" dirty="0" err="1">
                <a:latin typeface="+mn-ea"/>
              </a:rPr>
              <a:t>Rj</a:t>
            </a:r>
            <a:r>
              <a:rPr lang="en-US" altLang="zh-CN" b="1" dirty="0">
                <a:latin typeface="+mn-ea"/>
                <a:sym typeface="+mn-ea"/>
              </a:rPr>
              <a:t>=Ri</a:t>
            </a:r>
            <a:r>
              <a:rPr lang="zh-CN" altLang="en-US" b="1" dirty="0">
                <a:latin typeface="+mn-ea"/>
              </a:rPr>
              <a:t>时获得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类似银行排队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，适于</a:t>
            </a:r>
            <a:r>
              <a:rPr lang="en-US" altLang="zh-CN" b="1" dirty="0">
                <a:latin typeface="+mn-ea"/>
              </a:rPr>
              <a:t>DSM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+mn-ea"/>
              </a:rPr>
              <a:t>        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en-US" altLang="zh-CN" sz="2200" b="1" dirty="0">
                <a:latin typeface="+mn-ea"/>
              </a:rPr>
              <a:t>2</a:t>
            </a:r>
            <a:r>
              <a:rPr lang="zh-CN" altLang="en-US" sz="2200" b="1" dirty="0">
                <a:latin typeface="+mn-ea"/>
              </a:rPr>
              <a:t>种即可，基于节点互连结构、等待算法选择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+mn-ea"/>
                <a:sym typeface="+mn-ea"/>
              </a:rPr>
              <a:t>                               </a:t>
            </a:r>
            <a:r>
              <a:rPr lang="en-US" altLang="zh-CN" b="1" dirty="0">
                <a:latin typeface="+mn-ea"/>
                <a:sym typeface="+mn-ea"/>
              </a:rPr>
              <a:t>(SMP/DSM</a:t>
            </a:r>
            <a:r>
              <a:rPr lang="en-US" altLang="zh-CN" sz="1800" b="1" dirty="0">
                <a:latin typeface="+mn-ea"/>
                <a:sym typeface="+mn-ea"/>
              </a:rPr>
              <a:t>)    (</a:t>
            </a:r>
            <a:r>
              <a:rPr lang="zh-CN" altLang="en-US" b="1" dirty="0">
                <a:latin typeface="+mn-ea"/>
                <a:sym typeface="+mn-ea"/>
              </a:rPr>
              <a:t>等待</a:t>
            </a:r>
            <a:r>
              <a:rPr lang="en-US" altLang="zh-CN" b="1" dirty="0">
                <a:latin typeface="+mn-ea"/>
                <a:sym typeface="+mn-ea"/>
              </a:rPr>
              <a:t>/</a:t>
            </a:r>
            <a:r>
              <a:rPr lang="zh-CN" altLang="en-US" b="1" dirty="0">
                <a:latin typeface="+mn-ea"/>
                <a:sym typeface="+mn-ea"/>
              </a:rPr>
              <a:t>阻塞</a:t>
            </a:r>
            <a:r>
              <a:rPr lang="en-US" altLang="zh-CN" sz="1800" b="1" dirty="0">
                <a:latin typeface="+mn-ea"/>
                <a:sym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3168000" y="5049240"/>
            <a:ext cx="1728000" cy="540000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endParaRPr lang="en-US" altLang="zh-CN" sz="1800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5832648" cy="47277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、锁的实现方法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*简单的软件锁： </a:t>
            </a:r>
            <a:r>
              <a:rPr lang="en-US" altLang="zh-CN" b="1" dirty="0"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适于</a:t>
            </a:r>
            <a:r>
              <a:rPr lang="en-US" altLang="zh-CN" b="1" dirty="0">
                <a:latin typeface="宋体" panose="02010600030101010101" pitchFamily="2" charset="-122"/>
              </a:rPr>
              <a:t>SMP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获取方法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等待算法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释放方法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性能分析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性能优化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2195736" y="1231200"/>
            <a:ext cx="6696744" cy="2254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各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P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执行硬件原语</a:t>
            </a:r>
            <a:r>
              <a:rPr lang="en-US" altLang="zh-CN" b="1" spc="-100" dirty="0">
                <a:latin typeface="宋体" panose="02010600030101010101" pitchFamily="2" charset="-122"/>
              </a:rPr>
              <a:t>(</a:t>
            </a:r>
            <a:r>
              <a:rPr lang="zh-CN" altLang="en-US" b="1" spc="-100" dirty="0">
                <a:latin typeface="宋体" panose="02010600030101010101" pitchFamily="2" charset="-122"/>
              </a:rPr>
              <a:t>如</a:t>
            </a:r>
            <a:r>
              <a:rPr lang="en-US" altLang="zh-CN" b="1" spc="-100" dirty="0" err="1">
                <a:latin typeface="宋体" panose="02010600030101010101" pitchFamily="2" charset="-122"/>
              </a:rPr>
              <a:t>Test&amp;Set</a:t>
            </a:r>
            <a:r>
              <a:rPr lang="en-US" altLang="zh-CN" b="1" spc="-100" dirty="0">
                <a:latin typeface="宋体" panose="02010600030101010101" pitchFamily="2" charset="-122"/>
              </a:rPr>
              <a:t>)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，成功者获得同步</a:t>
            </a:r>
            <a:r>
              <a:rPr lang="zh-CN" altLang="en-US" sz="2200" b="1" dirty="0">
                <a:latin typeface="宋体" panose="02010600030101010101" pitchFamily="2" charset="-122"/>
              </a:rPr>
              <a:t>权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  <a:ea typeface="+mn-ea"/>
              </a:rPr>
              <a:t>        mov  $1, #1    //R1</a:t>
            </a:r>
            <a:r>
              <a:rPr lang="en-US" altLang="zh-CN" b="1" dirty="0">
                <a:latin typeface="+mn-ea"/>
              </a:rPr>
              <a:t>←1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  <a:ea typeface="+mn-ea"/>
              </a:rPr>
              <a:t>  </a:t>
            </a:r>
            <a:r>
              <a:rPr lang="en-US" altLang="zh-CN" b="1" dirty="0">
                <a:latin typeface="+mn-ea"/>
                <a:ea typeface="+mn-ea"/>
              </a:rPr>
              <a:t>Lock: </a:t>
            </a:r>
            <a:r>
              <a:rPr lang="en-US" altLang="zh-CN" b="1" dirty="0" err="1">
                <a:solidFill>
                  <a:srgbClr val="990099"/>
                </a:solidFill>
                <a:highlight>
                  <a:srgbClr val="FFFF00"/>
                </a:highlight>
                <a:latin typeface="+mn-ea"/>
                <a:ea typeface="+mn-ea"/>
              </a:rPr>
              <a:t>t&amp;s</a:t>
            </a:r>
            <a:r>
              <a:rPr lang="en-US" altLang="zh-CN" b="1" dirty="0">
                <a:latin typeface="+mn-ea"/>
                <a:ea typeface="+mn-ea"/>
              </a:rPr>
              <a:t>  $1, var   </a:t>
            </a:r>
            <a:r>
              <a:rPr lang="en-US" altLang="zh-CN" b="1" dirty="0">
                <a:latin typeface="+mn-ea"/>
              </a:rPr>
              <a:t>//R1←→var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R1=0</a:t>
            </a:r>
            <a:r>
              <a:rPr lang="zh-CN" altLang="en-US" b="1" dirty="0">
                <a:latin typeface="+mn-ea"/>
              </a:rPr>
              <a:t>时成功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≤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个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</a:rPr>
              <a:t>  	</a:t>
            </a:r>
            <a:r>
              <a:rPr lang="en-US" altLang="zh-CN" b="1" dirty="0" err="1">
                <a:latin typeface="+mn-ea"/>
              </a:rPr>
              <a:t>bnz</a:t>
            </a:r>
            <a:r>
              <a:rPr lang="en-US" altLang="zh-CN" b="1" dirty="0">
                <a:latin typeface="+mn-ea"/>
              </a:rPr>
              <a:t>  $1, Lock  //</a:t>
            </a:r>
            <a:r>
              <a:rPr lang="zh-CN" altLang="en-US" b="1" dirty="0">
                <a:latin typeface="+mn-ea"/>
              </a:rPr>
              <a:t>原</a:t>
            </a:r>
            <a:r>
              <a:rPr lang="en-US" altLang="zh-CN" b="1" dirty="0">
                <a:latin typeface="+mn-ea"/>
              </a:rPr>
              <a:t>var=1</a:t>
            </a:r>
            <a:r>
              <a:rPr lang="zh-CN" altLang="en-US" b="1" dirty="0">
                <a:latin typeface="+mn-ea"/>
              </a:rPr>
              <a:t>时获得失败，等待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</a:rPr>
              <a:t>        </a:t>
            </a:r>
            <a:r>
              <a:rPr lang="en-US" altLang="zh-CN" b="1" dirty="0">
                <a:latin typeface="+mn-ea"/>
              </a:rPr>
              <a:t>ret            //</a:t>
            </a:r>
            <a:r>
              <a:rPr lang="zh-CN" altLang="en-US" b="1" dirty="0">
                <a:latin typeface="+mn-ea"/>
              </a:rPr>
              <a:t>原</a:t>
            </a:r>
            <a:r>
              <a:rPr lang="en-US" altLang="zh-CN" b="1" dirty="0">
                <a:latin typeface="+mn-ea"/>
              </a:rPr>
              <a:t>var=0</a:t>
            </a:r>
            <a:r>
              <a:rPr lang="zh-CN" altLang="en-US" b="1" dirty="0">
                <a:latin typeface="+mn-ea"/>
              </a:rPr>
              <a:t>时获得成功</a:t>
            </a:r>
            <a:endParaRPr lang="en-US" altLang="zh-CN" b="1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+mn-ea"/>
              </a:rPr>
              <a:t>Unlock: </a:t>
            </a:r>
            <a:r>
              <a:rPr lang="en-US" altLang="zh-CN" b="1" dirty="0" err="1">
                <a:solidFill>
                  <a:srgbClr val="990099"/>
                </a:solidFill>
                <a:latin typeface="+mn-ea"/>
              </a:rPr>
              <a:t>st</a:t>
            </a:r>
            <a:r>
              <a:rPr lang="en-US" altLang="zh-CN" b="1" dirty="0">
                <a:latin typeface="+mn-ea"/>
              </a:rPr>
              <a:t>   var, #0   //var←0(</a:t>
            </a:r>
            <a:r>
              <a:rPr lang="zh-CN" altLang="en-US" b="1" dirty="0">
                <a:latin typeface="+mn-ea"/>
              </a:rPr>
              <a:t>常规写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，释放控制权</a:t>
            </a:r>
            <a:endParaRPr lang="en-US" altLang="zh-CN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ret</a:t>
            </a:r>
            <a:endParaRPr lang="zh-CN" altLang="en-US" b="1" dirty="0">
              <a:latin typeface="+mn-ea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195736" y="3356992"/>
            <a:ext cx="6768752" cy="30955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总线流量大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每条</a:t>
            </a:r>
            <a:r>
              <a:rPr lang="en-US" altLang="zh-CN" b="1" dirty="0" err="1">
                <a:latin typeface="宋体" panose="02010600030101010101" pitchFamily="2" charset="-122"/>
              </a:rPr>
              <a:t>t&amp;s</a:t>
            </a:r>
            <a:r>
              <a:rPr lang="zh-CN" altLang="en-US" b="1" dirty="0">
                <a:latin typeface="宋体" panose="02010600030101010101" pitchFamily="2" charset="-122"/>
              </a:rPr>
              <a:t>产生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latin typeface="宋体" pitchFamily="2" charset="-122"/>
              </a:rPr>
              <a:t>可扩展性差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流量几何</a:t>
            </a:r>
            <a:r>
              <a:rPr lang="zh-CN" altLang="en-US" b="1" dirty="0">
                <a:latin typeface="+mn-lt"/>
              </a:rPr>
              <a:t>↑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latin typeface="宋体" pitchFamily="2" charset="-122"/>
              </a:rPr>
              <a:t>公平性差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不确定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zh-CN" sz="2200" b="1" u="sng" dirty="0">
                <a:latin typeface="宋体" panose="02010600030101010101" pitchFamily="2" charset="-122"/>
              </a:rPr>
              <a:t>锁</a:t>
            </a:r>
            <a:r>
              <a:rPr lang="zh-CN" altLang="en-US" sz="2200" b="1" u="sng" dirty="0">
                <a:latin typeface="宋体" panose="02010600030101010101" pitchFamily="2" charset="-122"/>
              </a:rPr>
              <a:t>空闲</a:t>
            </a:r>
            <a:r>
              <a:rPr lang="zh-CN" altLang="zh-CN" sz="2200" b="1" u="sng" dirty="0">
                <a:latin typeface="宋体" panose="02010600030101010101" pitchFamily="2" charset="-122"/>
              </a:rPr>
              <a:t>时</a:t>
            </a:r>
            <a:r>
              <a:rPr lang="zh-CN" altLang="en-US" sz="2200" b="1" dirty="0">
                <a:latin typeface="宋体" panose="02010600030101010101" pitchFamily="2" charset="-122"/>
              </a:rPr>
              <a:t>才尝试获得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减少</a:t>
            </a: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r>
              <a:rPr lang="zh-CN" altLang="en-US" b="1" dirty="0">
                <a:latin typeface="宋体" panose="02010600030101010101" pitchFamily="2" charset="-122"/>
              </a:rPr>
              <a:t>的写操作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r>
              <a:rPr lang="en-US" altLang="zh-CN" b="1" dirty="0">
                <a:latin typeface="+mn-ea"/>
              </a:rPr>
              <a:t>  Lock: </a:t>
            </a: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test</a:t>
            </a:r>
            <a:r>
              <a:rPr lang="en-US" altLang="zh-CN" b="1" dirty="0">
                <a:latin typeface="+mn-ea"/>
              </a:rPr>
              <a:t> var, #0     //</a:t>
            </a:r>
            <a:r>
              <a:rPr lang="zh-CN" altLang="en-US" b="1" dirty="0">
                <a:latin typeface="+mn-ea"/>
              </a:rPr>
              <a:t>比较</a:t>
            </a:r>
            <a:r>
              <a:rPr lang="en-US" altLang="zh-CN" b="1" dirty="0">
                <a:latin typeface="+mn-ea"/>
              </a:rPr>
              <a:t>var=0?</a:t>
            </a:r>
          </a:p>
          <a:p>
            <a:r>
              <a:rPr lang="en-US" altLang="zh-CN" b="1" dirty="0">
                <a:latin typeface="+mn-ea"/>
              </a:rPr>
              <a:t>        </a:t>
            </a:r>
            <a:r>
              <a:rPr lang="en-US" altLang="zh-CN" b="1" dirty="0" err="1">
                <a:latin typeface="+mn-ea"/>
              </a:rPr>
              <a:t>bnz</a:t>
            </a:r>
            <a:r>
              <a:rPr lang="en-US" altLang="zh-CN" b="1" dirty="0">
                <a:latin typeface="+mn-ea"/>
              </a:rPr>
              <a:t>  Lock        //var=1</a:t>
            </a:r>
            <a:r>
              <a:rPr lang="zh-CN" altLang="en-US" b="1" dirty="0">
                <a:latin typeface="+mn-ea"/>
              </a:rPr>
              <a:t>时锁不空闲，等待</a:t>
            </a:r>
          </a:p>
          <a:p>
            <a:r>
              <a:rPr lang="en-US" altLang="zh-CN" b="1" dirty="0">
                <a:solidFill>
                  <a:srgbClr val="990099"/>
                </a:solidFill>
                <a:latin typeface="+mn-ea"/>
              </a:rPr>
              <a:t>        </a:t>
            </a:r>
            <a:r>
              <a:rPr lang="en-US" altLang="zh-CN" b="1" dirty="0" err="1">
                <a:solidFill>
                  <a:srgbClr val="990099"/>
                </a:solidFill>
                <a:highlight>
                  <a:srgbClr val="FFFF00"/>
                </a:highlight>
                <a:latin typeface="+mn-ea"/>
              </a:rPr>
              <a:t>t&amp;s</a:t>
            </a:r>
            <a:r>
              <a:rPr lang="en-US" altLang="zh-CN" b="1" dirty="0">
                <a:latin typeface="+mn-ea"/>
              </a:rPr>
              <a:t>  $1, var     //R1←var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var=0</a:t>
            </a:r>
            <a:r>
              <a:rPr lang="zh-CN" altLang="en-US" b="1" dirty="0">
                <a:latin typeface="+mn-ea"/>
              </a:rPr>
              <a:t>时</a:t>
            </a:r>
            <a:r>
              <a:rPr lang="en-US" altLang="zh-CN" b="1" dirty="0">
                <a:latin typeface="+mn-ea"/>
              </a:rPr>
              <a:t>var←1</a:t>
            </a:r>
          </a:p>
          <a:p>
            <a:r>
              <a:rPr lang="en-US" altLang="zh-CN" b="1" dirty="0">
                <a:latin typeface="+mn-ea"/>
              </a:rPr>
              <a:t>        </a:t>
            </a:r>
            <a:r>
              <a:rPr lang="en-US" altLang="zh-CN" b="1" dirty="0" err="1">
                <a:latin typeface="+mn-ea"/>
              </a:rPr>
              <a:t>bnz</a:t>
            </a:r>
            <a:r>
              <a:rPr lang="en-US" altLang="zh-CN" b="1" dirty="0">
                <a:latin typeface="+mn-ea"/>
              </a:rPr>
              <a:t>  $1, Lock    //</a:t>
            </a:r>
            <a:r>
              <a:rPr lang="zh-CN" altLang="en-US" b="1" dirty="0">
                <a:latin typeface="+mn-ea"/>
              </a:rPr>
              <a:t>原</a:t>
            </a:r>
            <a:r>
              <a:rPr lang="en-US" altLang="zh-CN" b="1" dirty="0">
                <a:latin typeface="+mn-ea"/>
              </a:rPr>
              <a:t>var=1</a:t>
            </a:r>
            <a:r>
              <a:rPr lang="zh-CN" altLang="en-US" b="1" dirty="0">
                <a:latin typeface="+mn-ea"/>
              </a:rPr>
              <a:t>时获得失败，等待</a:t>
            </a:r>
          </a:p>
          <a:p>
            <a:r>
              <a:rPr lang="zh-CN" altLang="en-US" b="1" dirty="0">
                <a:latin typeface="+mn-ea"/>
              </a:rPr>
              <a:t>        </a:t>
            </a:r>
            <a:r>
              <a:rPr lang="en-US" altLang="zh-CN" b="1" dirty="0">
                <a:latin typeface="+mn-ea"/>
              </a:rPr>
              <a:t>ret              //</a:t>
            </a:r>
            <a:r>
              <a:rPr lang="zh-CN" altLang="en-US" b="1" dirty="0">
                <a:latin typeface="+mn-ea"/>
              </a:rPr>
              <a:t>原</a:t>
            </a:r>
            <a:r>
              <a:rPr lang="en-US" altLang="zh-CN" b="1" dirty="0">
                <a:latin typeface="+mn-ea"/>
              </a:rPr>
              <a:t>var=0</a:t>
            </a:r>
            <a:r>
              <a:rPr lang="zh-CN" altLang="en-US" b="1" dirty="0">
                <a:latin typeface="+mn-ea"/>
              </a:rPr>
              <a:t>时获取成功</a:t>
            </a:r>
            <a:endParaRPr lang="zh-CN" altLang="en-US" b="1" spc="-100" dirty="0">
              <a:latin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3004BF6-1834-4D60-B765-DB5088981C68}"/>
              </a:ext>
            </a:extLst>
          </p:cNvPr>
          <p:cNvGrpSpPr/>
          <p:nvPr/>
        </p:nvGrpSpPr>
        <p:grpSpPr>
          <a:xfrm>
            <a:off x="324000" y="5337328"/>
            <a:ext cx="2664000" cy="1044000"/>
            <a:chOff x="324000" y="5337328"/>
            <a:chExt cx="2664000" cy="1044000"/>
          </a:xfrm>
        </p:grpSpPr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FD188667-B6EC-4E09-9676-6590A1345A96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24000" y="5337328"/>
              <a:ext cx="288000" cy="79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P1</a:t>
              </a:r>
            </a:p>
            <a:p>
              <a:pPr algn="ct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P2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P3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Line 46">
              <a:extLst>
                <a:ext uri="{FF2B5EF4-FFF2-40B4-BE49-F238E27FC236}">
                  <a16:creationId xmlns:a16="http://schemas.microsoft.com/office/drawing/2014/main" id="{597BCA51-3C59-4147-9220-8821F4AFD0BE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612000" y="5445328"/>
              <a:ext cx="237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F3E1FC6F-3D59-498C-8E34-AA975D3E202E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48000" y="6165328"/>
              <a:ext cx="396000" cy="2159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400" b="1" dirty="0"/>
                <a:t>释放</a:t>
              </a:r>
            </a:p>
          </p:txBody>
        </p:sp>
        <p:sp>
          <p:nvSpPr>
            <p:cNvPr id="61" name="Text Box 44">
              <a:extLst>
                <a:ext uri="{FF2B5EF4-FFF2-40B4-BE49-F238E27FC236}">
                  <a16:creationId xmlns:a16="http://schemas.microsoft.com/office/drawing/2014/main" id="{B9E4A570-F1F2-45B2-BE1B-A886858AE750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19576" y="5337328"/>
              <a:ext cx="396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M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35220ECA-4EFD-4AC2-AC8F-CDCFD00923FD}"/>
                </a:ext>
              </a:extLst>
            </p:cNvPr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612000" y="5733328"/>
              <a:ext cx="237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63" name="Text Box 44">
              <a:extLst>
                <a:ext uri="{FF2B5EF4-FFF2-40B4-BE49-F238E27FC236}">
                  <a16:creationId xmlns:a16="http://schemas.microsoft.com/office/drawing/2014/main" id="{41BDCA42-2D51-4249-A1C5-BB1218D312FB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19784" y="5625328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8C9B1E48-20A1-4809-A37F-D58609903C58}"/>
                </a:ext>
              </a:extLst>
            </p:cNvPr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612000" y="6021328"/>
              <a:ext cx="237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65" name="Text Box 44">
              <a:extLst>
                <a:ext uri="{FF2B5EF4-FFF2-40B4-BE49-F238E27FC236}">
                  <a16:creationId xmlns:a16="http://schemas.microsoft.com/office/drawing/2014/main" id="{356885AE-D758-4D60-8CAA-1063809B396D}"/>
                </a:ext>
              </a:extLst>
            </p:cNvPr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19784" y="5913328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66" name="Text Box 44">
              <a:extLst>
                <a:ext uri="{FF2B5EF4-FFF2-40B4-BE49-F238E27FC236}">
                  <a16:creationId xmlns:a16="http://schemas.microsoft.com/office/drawing/2014/main" id="{0D0272F4-B299-442B-A9C4-325EA9387D0E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223784" y="5625328"/>
              <a:ext cx="396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S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67" name="Text Box 44">
              <a:extLst>
                <a:ext uri="{FF2B5EF4-FFF2-40B4-BE49-F238E27FC236}">
                  <a16:creationId xmlns:a16="http://schemas.microsoft.com/office/drawing/2014/main" id="{7F747512-5259-4833-AAB3-E99309896742}"/>
                </a:ext>
              </a:extLst>
            </p:cNvPr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944000" y="5913328"/>
              <a:ext cx="396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S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68" name="Text Box 44">
              <a:extLst>
                <a:ext uri="{FF2B5EF4-FFF2-40B4-BE49-F238E27FC236}">
                  <a16:creationId xmlns:a16="http://schemas.microsoft.com/office/drawing/2014/main" id="{FE376976-55AE-46D6-8588-F5568DDDE3A9}"/>
                </a:ext>
              </a:extLst>
            </p:cNvPr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223784" y="5337328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S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69" name="Text Box 44">
              <a:extLst>
                <a:ext uri="{FF2B5EF4-FFF2-40B4-BE49-F238E27FC236}">
                  <a16:creationId xmlns:a16="http://schemas.microsoft.com/office/drawing/2014/main" id="{889FB257-D367-4904-BF0D-F373AD1094CE}"/>
                </a:ext>
              </a:extLst>
            </p:cNvPr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448000" y="5346368"/>
              <a:ext cx="396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M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70" name="Text Box 44">
              <a:extLst>
                <a:ext uri="{FF2B5EF4-FFF2-40B4-BE49-F238E27FC236}">
                  <a16:creationId xmlns:a16="http://schemas.microsoft.com/office/drawing/2014/main" id="{040728E7-F3CA-47A5-A359-DE5D5EB32062}"/>
                </a:ext>
              </a:extLst>
            </p:cNvPr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448000" y="5913328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71" name="Text Box 23">
              <a:extLst>
                <a:ext uri="{FF2B5EF4-FFF2-40B4-BE49-F238E27FC236}">
                  <a16:creationId xmlns:a16="http://schemas.microsoft.com/office/drawing/2014/main" id="{0953B762-EA1D-4A5B-A9D5-D25E6E6CD18D}"/>
                </a:ext>
              </a:extLst>
            </p:cNvPr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05393" y="6165328"/>
              <a:ext cx="432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400" b="1" dirty="0"/>
                <a:t>获得</a:t>
              </a:r>
            </a:p>
          </p:txBody>
        </p:sp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246FB6E4-CFE5-4A5D-8B57-1552C1F03F1A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223784" y="6165328"/>
              <a:ext cx="1116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400" b="1" dirty="0"/>
                <a:t>等待</a:t>
              </a:r>
            </a:p>
          </p:txBody>
        </p:sp>
        <p:sp>
          <p:nvSpPr>
            <p:cNvPr id="75" name="Text Box 44">
              <a:extLst>
                <a:ext uri="{FF2B5EF4-FFF2-40B4-BE49-F238E27FC236}">
                  <a16:creationId xmlns:a16="http://schemas.microsoft.com/office/drawing/2014/main" id="{F8916146-9D79-4BDE-8B9B-459887AC847D}"/>
                </a:ext>
              </a:extLst>
            </p:cNvPr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56000" y="5770800"/>
              <a:ext cx="252000" cy="216000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91A6E3D-78D7-4562-8009-77E2100A1C0B}"/>
              </a:ext>
            </a:extLst>
          </p:cNvPr>
          <p:cNvGrpSpPr/>
          <p:nvPr/>
        </p:nvGrpSpPr>
        <p:grpSpPr>
          <a:xfrm>
            <a:off x="5580464" y="3537128"/>
            <a:ext cx="3168000" cy="1044000"/>
            <a:chOff x="5364088" y="3321104"/>
            <a:chExt cx="3168000" cy="1044000"/>
          </a:xfrm>
        </p:grpSpPr>
        <p:sp>
          <p:nvSpPr>
            <p:cNvPr id="37" name="Text Box 10">
              <a:extLst>
                <a:ext uri="{FF2B5EF4-FFF2-40B4-BE49-F238E27FC236}">
                  <a16:creationId xmlns:a16="http://schemas.microsoft.com/office/drawing/2014/main" id="{597A81FA-0FEF-4C0C-B533-72197C31C2BA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364088" y="3321104"/>
              <a:ext cx="288000" cy="79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P1</a:t>
              </a:r>
            </a:p>
            <a:p>
              <a:pPr algn="ct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P2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rPr>
                <a:t>P3</a:t>
              </a:r>
              <a:endParaRPr lang="zh-CN" altLang="en-US" sz="16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Line 46">
              <a:extLst>
                <a:ext uri="{FF2B5EF4-FFF2-40B4-BE49-F238E27FC236}">
                  <a16:creationId xmlns:a16="http://schemas.microsoft.com/office/drawing/2014/main" id="{D98CD4E3-91D3-4104-BF72-B656485763AD}"/>
                </a:ext>
              </a:extLst>
            </p:cNvPr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5652088" y="3429104"/>
              <a:ext cx="288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39" name="Text Box 25">
              <a:extLst>
                <a:ext uri="{FF2B5EF4-FFF2-40B4-BE49-F238E27FC236}">
                  <a16:creationId xmlns:a16="http://schemas.microsoft.com/office/drawing/2014/main" id="{42C69720-06B1-41B7-B1C1-9C77C8C4BD0C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992000" y="4149104"/>
              <a:ext cx="396000" cy="2159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400" b="1" dirty="0"/>
                <a:t>释放</a:t>
              </a:r>
            </a:p>
          </p:txBody>
        </p:sp>
        <p:sp>
          <p:nvSpPr>
            <p:cNvPr id="40" name="Text Box 44">
              <a:extLst>
                <a:ext uri="{FF2B5EF4-FFF2-40B4-BE49-F238E27FC236}">
                  <a16:creationId xmlns:a16="http://schemas.microsoft.com/office/drawing/2014/main" id="{C171F80D-E5B8-4896-89ED-5807C9E57ED9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759880" y="3321104"/>
              <a:ext cx="396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M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C8DFF088-FF6F-40D0-B9A8-F024415C5234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5652088" y="3717104"/>
              <a:ext cx="288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F3592353-6B79-4524-A1A1-70C31F5A468E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760088" y="3609104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0339B170-87C3-4B40-B7C2-B4731F9CC457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5652088" y="4005104"/>
              <a:ext cx="288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b="1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5F470D56-A3C3-4743-82EC-A5E623D30236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760088" y="3897104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5E20CB6F-F7CC-4628-B273-21CBAD3CAAED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264088" y="3609104"/>
              <a:ext cx="396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M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720E6694-F2A6-43A6-B4C9-08FA3E393A13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768088" y="3897104"/>
              <a:ext cx="396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M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B1F9158B-3E06-4C31-85A6-0EE5D28CDD56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64088" y="3321104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4C4175A8-D0F4-45FF-B25D-EA30611C4D89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768088" y="3609104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49" name="Text Box 44">
              <a:extLst>
                <a:ext uri="{FF2B5EF4-FFF2-40B4-BE49-F238E27FC236}">
                  <a16:creationId xmlns:a16="http://schemas.microsoft.com/office/drawing/2014/main" id="{59A7DC3A-6F17-401B-ABF9-0E0E5432D172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488000" y="3609104"/>
              <a:ext cx="396000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M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51" name="Text Box 44">
              <a:extLst>
                <a:ext uri="{FF2B5EF4-FFF2-40B4-BE49-F238E27FC236}">
                  <a16:creationId xmlns:a16="http://schemas.microsoft.com/office/drawing/2014/main" id="{B35303F8-82A5-479E-9353-356047E2E4D8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488000" y="3897104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53" name="Text Box 44">
              <a:extLst>
                <a:ext uri="{FF2B5EF4-FFF2-40B4-BE49-F238E27FC236}">
                  <a16:creationId xmlns:a16="http://schemas.microsoft.com/office/drawing/2014/main" id="{FA37DCD4-7E48-4038-AFF0-717393EFCA72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2000" y="3330144"/>
              <a:ext cx="396000" cy="216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M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54" name="Text Box 44">
              <a:extLst>
                <a:ext uri="{FF2B5EF4-FFF2-40B4-BE49-F238E27FC236}">
                  <a16:creationId xmlns:a16="http://schemas.microsoft.com/office/drawing/2014/main" id="{006497A9-D266-4F3F-B11E-8CD875BEAEA0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992000" y="3610800"/>
              <a:ext cx="396000" cy="21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zh-CN" altLang="en-US" sz="1600" b="1" dirty="0">
                  <a:latin typeface="+mn-ea"/>
                  <a:ea typeface="+mn-ea"/>
                </a:rPr>
                <a:t>态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  <p:sp>
          <p:nvSpPr>
            <p:cNvPr id="55" name="Text Box 23">
              <a:extLst>
                <a:ext uri="{FF2B5EF4-FFF2-40B4-BE49-F238E27FC236}">
                  <a16:creationId xmlns:a16="http://schemas.microsoft.com/office/drawing/2014/main" id="{0C104C35-A861-4A0A-9061-B25BFA6454B5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745697" y="4149104"/>
              <a:ext cx="432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400" b="1" dirty="0"/>
                <a:t>获得</a:t>
              </a:r>
            </a:p>
          </p:txBody>
        </p:sp>
        <p:sp>
          <p:nvSpPr>
            <p:cNvPr id="56" name="Text Box 23">
              <a:extLst>
                <a:ext uri="{FF2B5EF4-FFF2-40B4-BE49-F238E27FC236}">
                  <a16:creationId xmlns:a16="http://schemas.microsoft.com/office/drawing/2014/main" id="{10EC842E-F0F1-406F-A7A4-6E053A96DA74}"/>
                </a:ext>
              </a:extLst>
            </p:cNvPr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264088" y="4149104"/>
              <a:ext cx="1620000" cy="21600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400" b="1" dirty="0"/>
                <a:t>等待</a:t>
              </a:r>
            </a:p>
          </p:txBody>
        </p:sp>
        <p:sp>
          <p:nvSpPr>
            <p:cNvPr id="76" name="Text Box 44">
              <a:extLst>
                <a:ext uri="{FF2B5EF4-FFF2-40B4-BE49-F238E27FC236}">
                  <a16:creationId xmlns:a16="http://schemas.microsoft.com/office/drawing/2014/main" id="{A87B085A-E467-470C-B252-F88923DD6448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00044" y="3754800"/>
              <a:ext cx="252000" cy="216000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180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4" name="Text Box 118"/>
          <p:cNvSpPr txBox="1">
            <a:spLocks noChangeArrowheads="1"/>
          </p:cNvSpPr>
          <p:nvPr/>
        </p:nvSpPr>
        <p:spPr bwMode="auto">
          <a:xfrm>
            <a:off x="179512" y="332656"/>
            <a:ext cx="5688632" cy="56726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*高级的软件锁： </a:t>
            </a:r>
            <a:r>
              <a:rPr lang="en-US" altLang="zh-CN" b="1" dirty="0"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适于</a:t>
            </a:r>
            <a:r>
              <a:rPr lang="en-US" altLang="zh-CN" b="1" dirty="0">
                <a:latin typeface="宋体" panose="02010600030101010101" pitchFamily="2" charset="-122"/>
              </a:rPr>
              <a:t>DSM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      </a:t>
            </a:r>
            <a:endParaRPr lang="zh-CN" altLang="en-US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获取方法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等待算法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释放方法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性能分析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基本设计思路：</a:t>
            </a:r>
            <a:r>
              <a:rPr lang="zh-CN" altLang="en-US" sz="2200" b="1" dirty="0">
                <a:latin typeface="宋体" panose="02010600030101010101" pitchFamily="2" charset="-122"/>
              </a:rPr>
              <a:t>获得原语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等待算法</a:t>
            </a:r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1619672" y="764704"/>
            <a:ext cx="7416824" cy="52402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锁被释放时，只有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en-US" altLang="zh-CN" sz="2200" b="1" dirty="0">
                <a:latin typeface="宋体" panose="02010600030101010101" pitchFamily="2" charset="-122"/>
              </a:rPr>
              <a:t>P</a:t>
            </a:r>
            <a:r>
              <a:rPr lang="zh-CN" altLang="en-US" sz="2200" b="1" dirty="0">
                <a:latin typeface="宋体" panose="02010600030101010101" pitchFamily="2" charset="-122"/>
              </a:rPr>
              <a:t>去尝试获得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如票锁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latin typeface="宋体" panose="02010600030101010101" pitchFamily="2" charset="-122"/>
              </a:rPr>
              <a:t>加号锁</a:t>
            </a:r>
            <a:r>
              <a:rPr lang="en-US" altLang="zh-CN" b="1" dirty="0">
                <a:latin typeface="宋体" panose="02010600030101010101" pitchFamily="2" charset="-122"/>
              </a:rPr>
              <a:t>])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</a:rPr>
              <a:t>  </a:t>
            </a:r>
            <a:r>
              <a:rPr lang="zh-CN" altLang="en-US" b="1" dirty="0">
                <a:latin typeface="+mn-ea"/>
              </a:rPr>
              <a:t>锁结构：</a:t>
            </a:r>
            <a:r>
              <a:rPr lang="en-US" altLang="zh-CN" b="1" dirty="0">
                <a:latin typeface="+mn-ea"/>
              </a:rPr>
              <a:t> struct node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</a:rPr>
              <a:t>             int T;      //</a:t>
            </a:r>
            <a:r>
              <a:rPr lang="zh-CN" altLang="en-US" b="1" dirty="0">
                <a:latin typeface="+mn-ea"/>
              </a:rPr>
              <a:t>票号，  申请时修改</a:t>
            </a:r>
            <a:r>
              <a:rPr lang="en-US" altLang="zh-CN" b="1" dirty="0">
                <a:latin typeface="+mn-ea"/>
              </a:rPr>
              <a:t>(+1)</a:t>
            </a:r>
            <a:endParaRPr lang="zh-CN" altLang="en-US" b="1" dirty="0">
              <a:latin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</a:rPr>
              <a:t>             </a:t>
            </a:r>
            <a:r>
              <a:rPr lang="en-US" altLang="zh-CN" b="1" dirty="0">
                <a:latin typeface="+mn-ea"/>
              </a:rPr>
              <a:t>int S;      //</a:t>
            </a:r>
            <a:r>
              <a:rPr lang="zh-CN" altLang="en-US" b="1" dirty="0">
                <a:latin typeface="+mn-ea"/>
              </a:rPr>
              <a:t>服务号，释放时修改</a:t>
            </a:r>
            <a:r>
              <a:rPr lang="en-US" altLang="zh-CN" b="1" dirty="0">
                <a:latin typeface="+mn-ea"/>
              </a:rPr>
              <a:t>(+1)</a:t>
            </a:r>
            <a:endParaRPr lang="zh-CN" altLang="en-US" b="1" dirty="0">
              <a:latin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</a:rPr>
              <a:t>           </a:t>
            </a:r>
            <a:r>
              <a:rPr lang="en-US" altLang="zh-CN" b="1" dirty="0">
                <a:latin typeface="+mn-ea"/>
              </a:rPr>
              <a:t>} lock;</a:t>
            </a:r>
          </a:p>
          <a:p>
            <a:pPr marL="538163" indent="-538163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    各</a:t>
            </a: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执行硬件原语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如</a:t>
            </a:r>
            <a:r>
              <a:rPr lang="en-US" altLang="zh-CN" b="1" dirty="0" err="1">
                <a:latin typeface="+mn-ea"/>
              </a:rPr>
              <a:t>Fetch&amp;increment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宋体" panose="02010600030101010101" pitchFamily="2" charset="-122"/>
              </a:rPr>
              <a:t>取并加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+mn-ea"/>
              </a:rPr>
              <a:t>]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申请，</a:t>
            </a:r>
            <a:endParaRPr lang="en-US" altLang="zh-CN" sz="2200" b="1" dirty="0">
              <a:latin typeface="宋体" panose="02010600030101010101" pitchFamily="2" charset="-122"/>
              <a:sym typeface="+mn-ea"/>
            </a:endParaRPr>
          </a:p>
          <a:p>
            <a:pPr marL="538163" indent="-5381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票号＝</a:t>
            </a:r>
            <a:r>
              <a:rPr lang="zh-CN" altLang="en-US" sz="2200" b="1" dirty="0">
                <a:latin typeface="+mn-ea"/>
              </a:rPr>
              <a:t>服务号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时获得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</a:rPr>
              <a:t>        </a:t>
            </a:r>
            <a:r>
              <a:rPr lang="en-US" altLang="zh-CN" b="1" dirty="0" err="1">
                <a:latin typeface="+mn-ea"/>
              </a:rPr>
              <a:t>myTicket</a:t>
            </a:r>
            <a:r>
              <a:rPr lang="en-US" altLang="zh-CN" b="1" dirty="0">
                <a:latin typeface="+mn-ea"/>
              </a:rPr>
              <a:t> = </a:t>
            </a:r>
            <a:r>
              <a:rPr lang="en-US" altLang="zh-CN" b="1" dirty="0" err="1">
                <a:solidFill>
                  <a:srgbClr val="990099"/>
                </a:solidFill>
                <a:latin typeface="+mn-ea"/>
              </a:rPr>
              <a:t>fetch&amp;inc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lock.T</a:t>
            </a:r>
            <a:r>
              <a:rPr lang="en-US" altLang="zh-CN" b="1" dirty="0">
                <a:latin typeface="+mn-ea"/>
              </a:rPr>
              <a:t>);  //</a:t>
            </a:r>
            <a:r>
              <a:rPr lang="zh-CN" altLang="en-US" b="1" dirty="0">
                <a:latin typeface="+mn-ea"/>
              </a:rPr>
              <a:t>请求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取</a:t>
            </a:r>
            <a:r>
              <a:rPr lang="en-US" altLang="zh-CN" b="1" dirty="0">
                <a:latin typeface="+mn-ea"/>
              </a:rPr>
              <a:t>T)</a:t>
            </a: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+mn-ea"/>
              </a:rPr>
              <a:t>        while (</a:t>
            </a:r>
            <a:r>
              <a:rPr lang="en-US" altLang="zh-CN" b="1" dirty="0" err="1">
                <a:latin typeface="+mn-ea"/>
              </a:rPr>
              <a:t>myTicket</a:t>
            </a:r>
            <a:r>
              <a:rPr lang="en-US" altLang="zh-CN" b="1" dirty="0">
                <a:latin typeface="+mn-ea"/>
              </a:rPr>
              <a:t> != </a:t>
            </a:r>
            <a:r>
              <a:rPr lang="en-US" altLang="zh-CN" b="1" dirty="0" err="1">
                <a:latin typeface="+mn-ea"/>
              </a:rPr>
              <a:t>lock.S</a:t>
            </a:r>
            <a:r>
              <a:rPr lang="en-US" altLang="zh-CN" b="1" dirty="0">
                <a:latin typeface="+mn-ea"/>
              </a:rPr>
              <a:t>);    //</a:t>
            </a:r>
            <a:r>
              <a:rPr lang="zh-CN" altLang="en-US" b="1" dirty="0">
                <a:latin typeface="+mn-ea"/>
              </a:rPr>
              <a:t>等待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等</a:t>
            </a:r>
            <a:r>
              <a:rPr lang="en-US" altLang="zh-CN" b="1" dirty="0">
                <a:latin typeface="+mn-ea"/>
              </a:rPr>
              <a:t>S)</a:t>
            </a:r>
          </a:p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</a:rPr>
              <a:t>        </a:t>
            </a:r>
            <a:r>
              <a:rPr lang="en-US" altLang="zh-CN" b="1" dirty="0" err="1">
                <a:latin typeface="+mn-ea"/>
              </a:rPr>
              <a:t>lock.S</a:t>
            </a:r>
            <a:r>
              <a:rPr lang="en-US" altLang="zh-CN" b="1" dirty="0">
                <a:latin typeface="+mn-ea"/>
              </a:rPr>
              <a:t>++;</a:t>
            </a:r>
          </a:p>
          <a:p>
            <a:pPr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altLang="en-US" sz="2200" b="1" dirty="0">
                <a:latin typeface="宋体" panose="02010600030101010101" pitchFamily="2" charset="-122"/>
              </a:rPr>
              <a:t>    总线流量小，可扩展性好，公平性好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宋体" panose="02010600030101010101" pitchFamily="2" charset="-122"/>
              </a:rPr>
              <a:t>    (</a:t>
            </a:r>
            <a:r>
              <a:rPr lang="zh-CN" altLang="en-US" b="1" dirty="0">
                <a:latin typeface="宋体" panose="02010600030101010101" pitchFamily="2" charset="-122"/>
              </a:rPr>
              <a:t>等待时不产生</a:t>
            </a:r>
            <a:r>
              <a:rPr lang="en-US" altLang="zh-CN" b="1" dirty="0">
                <a:latin typeface="宋体" panose="02010600030101010101" pitchFamily="2" charset="-122"/>
              </a:rPr>
              <a:t>)  (</a:t>
            </a:r>
            <a:r>
              <a:rPr lang="zh-CN" altLang="en-US" b="1" dirty="0">
                <a:latin typeface="宋体" panose="02010600030101010101" pitchFamily="2" charset="-122"/>
              </a:rPr>
              <a:t>流量线性</a:t>
            </a:r>
            <a:r>
              <a:rPr lang="zh-CN" altLang="en-US" b="1" dirty="0"/>
              <a:t>↑</a:t>
            </a:r>
            <a:r>
              <a:rPr lang="en-US" altLang="zh-CN" b="1" dirty="0">
                <a:latin typeface="宋体" panose="02010600030101010101" pitchFamily="2" charset="-122"/>
              </a:rPr>
              <a:t>)     (FIFO)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anose="02010600030101010101" pitchFamily="2" charset="-122"/>
                <a:sym typeface="+mn-ea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        基于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应用特性</a:t>
            </a:r>
            <a:r>
              <a:rPr lang="en-US" altLang="zh-CN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&amp;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机器结构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选择，</a:t>
            </a:r>
            <a:endParaRPr lang="en-US" altLang="zh-CN" sz="22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              考虑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总线流量</a:t>
            </a:r>
            <a:r>
              <a:rPr lang="en-US" altLang="zh-CN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&amp;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可扩展性</a:t>
            </a:r>
            <a:r>
              <a:rPr lang="zh-CN" altLang="en-US" sz="2200" b="1" dirty="0">
                <a:latin typeface="宋体" panose="02010600030101010101" pitchFamily="2" charset="-122"/>
                <a:sym typeface="+mn-ea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←策略常为忙等待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179512" y="2133109"/>
            <a:ext cx="3168353" cy="37995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*节点互连： 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*访存模型：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应用需求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*同步机制：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串行访问实现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*可用性管理：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节  多计算机系统</a:t>
            </a:r>
          </a:p>
        </p:txBody>
      </p:sp>
      <p:sp>
        <p:nvSpPr>
          <p:cNvPr id="5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000" b="1" u="none" dirty="0">
                <a:latin typeface="+mn-ea"/>
                <a:ea typeface="+mn-ea"/>
              </a:rPr>
              <a:t>MPP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dirty="0">
                <a:latin typeface="+mn-ea"/>
              </a:rPr>
              <a:t>COW</a:t>
            </a:r>
            <a:r>
              <a:rPr lang="zh-CN" altLang="en-US" sz="2000" b="1" dirty="0">
                <a:latin typeface="+mn-ea"/>
              </a:rPr>
              <a:t>，实例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228599" y="1268760"/>
            <a:ext cx="873588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152650" indent="-2152650"/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多计算机系统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指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非共享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均为</a:t>
            </a:r>
            <a:r>
              <a:rPr lang="zh-CN" altLang="en-US" sz="2000" b="1" dirty="0">
                <a:latin typeface="宋体" panose="02010600030101010101" pitchFamily="2" charset="-122"/>
              </a:rPr>
              <a:t>分布式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，节点互连</a:t>
            </a: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</a:rPr>
              <a:t>可为</a:t>
            </a:r>
            <a:r>
              <a:rPr lang="zh-CN" altLang="en-US" sz="2000" b="1" dirty="0">
                <a:latin typeface="宋体" panose="02010600030101010101" pitchFamily="2" charset="-122"/>
              </a:rPr>
              <a:t>紧耦合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松耦合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1" y="1700808"/>
            <a:ext cx="8785225" cy="43243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bIns="17780">
            <a:spAutoFit/>
          </a:bodyPr>
          <a:lstStyle/>
          <a:p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一、大规模并行处理机 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--MPP</a:t>
            </a:r>
            <a:r>
              <a:rPr lang="en-US" altLang="zh-CN" sz="1600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sz="1600" dirty="0"/>
              <a:t>Massively Parallel Processor</a:t>
            </a:r>
            <a:r>
              <a:rPr lang="en-US" altLang="zh-CN" sz="16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1835696" y="2133347"/>
            <a:ext cx="3953543" cy="1171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节点为</a:t>
            </a:r>
            <a:r>
              <a:rPr lang="en-US" altLang="zh-CN" sz="2200" b="1" u="sng" dirty="0">
                <a:latin typeface="宋体" panose="02010600030101010101" pitchFamily="2" charset="-122"/>
              </a:rPr>
              <a:t>CPU+MEM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r>
              <a:rPr lang="zh-CN" altLang="en-US" b="1" dirty="0">
                <a:latin typeface="宋体" panose="02010600030101010101" pitchFamily="2" charset="-122"/>
              </a:rPr>
              <a:t>分布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非共享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节点</a:t>
            </a:r>
            <a:r>
              <a:rPr lang="zh-CN" altLang="en-US" sz="2200" b="1" u="sng" dirty="0">
                <a:latin typeface="宋体" panose="02010600030101010101" pitchFamily="2" charset="-122"/>
              </a:rPr>
              <a:t>紧耦合</a:t>
            </a:r>
            <a:r>
              <a:rPr lang="zh-CN" altLang="en-US" sz="2200" b="1" dirty="0">
                <a:latin typeface="宋体" panose="02010600030101010101" pitchFamily="2" charset="-122"/>
              </a:rPr>
              <a:t>互连</a:t>
            </a:r>
            <a:r>
              <a:rPr lang="en-US" altLang="zh-CN" b="1" dirty="0">
                <a:latin typeface="宋体" panose="02010600030101010101" pitchFamily="2" charset="-122"/>
              </a:rPr>
              <a:t>(IN</a:t>
            </a:r>
            <a:r>
              <a:rPr lang="zh-CN" altLang="en-US" b="1" dirty="0">
                <a:latin typeface="宋体" panose="02010600030101010101" pitchFamily="2" charset="-122"/>
              </a:rPr>
              <a:t>为定制网络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9" name="Text Box 124"/>
          <p:cNvSpPr txBox="1">
            <a:spLocks noChangeArrowheads="1"/>
          </p:cNvSpPr>
          <p:nvPr/>
        </p:nvSpPr>
        <p:spPr bwMode="auto">
          <a:xfrm>
            <a:off x="1890970" y="3284984"/>
            <a:ext cx="7145523" cy="320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NORMA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dirty="0">
                <a:latin typeface="+mn-lt"/>
                <a:ea typeface="+mn-ea"/>
              </a:rPr>
              <a:t>No-Remote Memory Access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en-US" altLang="zh-CN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200" b="1" dirty="0">
                <a:latin typeface="宋体" panose="02010600030101010101" pitchFamily="2" charset="-122"/>
              </a:rPr>
              <a:t>需</a:t>
            </a:r>
            <a:r>
              <a:rPr lang="zh-CN" altLang="en-US" sz="2200" b="1" u="sng" dirty="0">
                <a:latin typeface="宋体" panose="02010600030101010101" pitchFamily="2" charset="-122"/>
              </a:rPr>
              <a:t>驻留</a:t>
            </a:r>
            <a:r>
              <a:rPr lang="zh-CN" altLang="en-US" sz="2200" b="1" dirty="0">
                <a:latin typeface="宋体" panose="02010600030101010101" pitchFamily="2" charset="-122"/>
              </a:rPr>
              <a:t>部分</a:t>
            </a:r>
            <a:r>
              <a:rPr lang="en-US" altLang="zh-CN" sz="2200" b="1" dirty="0">
                <a:latin typeface="宋体" panose="02010600030101010101" pitchFamily="2" charset="-122"/>
              </a:rPr>
              <a:t>OS    </a:t>
            </a:r>
            <a:r>
              <a:rPr lang="zh-CN" altLang="en-US" b="1" dirty="0">
                <a:latin typeface="宋体" panose="02010600030101010101" pitchFamily="2" charset="-122"/>
              </a:rPr>
              <a:t>←减少远程访问，常无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设备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消息传递方式           </a:t>
            </a:r>
            <a:r>
              <a:rPr lang="zh-CN" altLang="en-US" b="1" dirty="0">
                <a:latin typeface="宋体" panose="02010600030101010101" pitchFamily="2" charset="-122"/>
              </a:rPr>
              <a:t>←常采用</a:t>
            </a:r>
            <a:r>
              <a:rPr lang="zh-CN" altLang="en-US" b="1" u="sng" dirty="0">
                <a:latin typeface="宋体" panose="02010600030101010101" pitchFamily="2" charset="-122"/>
              </a:rPr>
              <a:t>异步</a:t>
            </a:r>
            <a:r>
              <a:rPr lang="zh-CN" altLang="en-US" b="1" dirty="0">
                <a:latin typeface="宋体" panose="02010600030101010101" pitchFamily="2" charset="-122"/>
              </a:rPr>
              <a:t>传输协议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隐藏时延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显式、软件同步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各节点发送消息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串行访问</a:t>
            </a:r>
            <a:r>
              <a:rPr lang="zh-CN" altLang="en-US" b="1" dirty="0">
                <a:latin typeface="宋体" panose="02010600030101010101" pitchFamily="2" charset="-122"/>
              </a:rPr>
              <a:t>临界资源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资源所在节点</a:t>
            </a:r>
            <a:r>
              <a:rPr lang="zh-CN" altLang="en-US" sz="2200" b="1" u="sng" dirty="0">
                <a:latin typeface="宋体" panose="02010600030101010101" pitchFamily="2" charset="-122"/>
              </a:rPr>
              <a:t>按序处理</a:t>
            </a:r>
            <a:r>
              <a:rPr lang="zh-CN" altLang="en-US" sz="2200" b="1" dirty="0">
                <a:latin typeface="宋体" panose="02010600030101010101" pitchFamily="2" charset="-122"/>
              </a:rPr>
              <a:t>消息      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+mn-ea"/>
              </a:rPr>
              <a:t> ←常串行接收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u="sng" dirty="0">
                <a:latin typeface="宋体" panose="02010600030101010101" pitchFamily="2" charset="-122"/>
              </a:rPr>
              <a:t>系统软件</a:t>
            </a:r>
            <a:r>
              <a:rPr lang="en-US" altLang="zh-CN" sz="2200" b="1" u="sng" dirty="0">
                <a:latin typeface="宋体" panose="02010600030101010101" pitchFamily="2" charset="-122"/>
              </a:rPr>
              <a:t>/OS</a:t>
            </a:r>
            <a:r>
              <a:rPr lang="zh-CN" altLang="en-US" sz="2200" b="1" dirty="0">
                <a:latin typeface="宋体" panose="02010600030101010101" pitchFamily="2" charset="-122"/>
              </a:rPr>
              <a:t>需提供</a:t>
            </a:r>
            <a:r>
              <a:rPr lang="zh-CN" altLang="en-US" sz="2200" b="1" u="sng" dirty="0">
                <a:latin typeface="宋体" panose="02010600030101010101" pitchFamily="2" charset="-122"/>
              </a:rPr>
              <a:t>单一系统映像</a:t>
            </a:r>
            <a:r>
              <a:rPr lang="en-US" altLang="zh-CN" b="1" dirty="0">
                <a:latin typeface="宋体" panose="02010600030101010101" pitchFamily="2" charset="-122"/>
              </a:rPr>
              <a:t>(SSI)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←主计算机中</a:t>
            </a:r>
            <a:endParaRPr lang="en-US" altLang="zh-CN" sz="18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   SSI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包含内容：</a:t>
            </a:r>
            <a:r>
              <a:rPr lang="zh-CN" altLang="en-US" b="1" dirty="0">
                <a:latin typeface="+mn-ea"/>
              </a:rPr>
              <a:t>单一的登录、文件系统、作业管理系统、编程模型</a:t>
            </a:r>
            <a:endParaRPr lang="en-US" altLang="zh-CN" b="1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 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←相对于单</a:t>
            </a:r>
            <a:r>
              <a:rPr lang="en-US" altLang="zh-CN" sz="1600" b="1" dirty="0">
                <a:latin typeface="宋体" panose="02010600030101010101" pitchFamily="2" charset="-122"/>
              </a:rPr>
              <a:t>P</a:t>
            </a:r>
            <a:r>
              <a:rPr lang="zh-CN" altLang="en-US" sz="1600" b="1" dirty="0">
                <a:latin typeface="宋体" panose="02010600030101010101" pitchFamily="2" charset="-122"/>
              </a:rPr>
              <a:t>系统</a:t>
            </a:r>
            <a:endParaRPr lang="zh-CN" altLang="en-US" sz="1600" b="1" dirty="0">
              <a:latin typeface="宋体" panose="02010600030101010101" pitchFamily="2" charset="-122"/>
              <a:sym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6EE0E4-AE29-4A12-B548-396FCB68F113}"/>
              </a:ext>
            </a:extLst>
          </p:cNvPr>
          <p:cNvGrpSpPr/>
          <p:nvPr/>
        </p:nvGrpSpPr>
        <p:grpSpPr>
          <a:xfrm>
            <a:off x="5796136" y="2311200"/>
            <a:ext cx="3095872" cy="1404000"/>
            <a:chOff x="5796136" y="2384960"/>
            <a:chExt cx="3095872" cy="1404000"/>
          </a:xfrm>
        </p:grpSpPr>
        <p:sp>
          <p:nvSpPr>
            <p:cNvPr id="33" name="Rectangle 59"/>
            <p:cNvSpPr>
              <a:spLocks noChangeArrowheads="1"/>
            </p:cNvSpPr>
            <p:nvPr/>
          </p:nvSpPr>
          <p:spPr bwMode="auto">
            <a:xfrm>
              <a:off x="7344008" y="3536960"/>
              <a:ext cx="1548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互连网络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定制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4" name="Text Box 60"/>
            <p:cNvSpPr txBox="1">
              <a:spLocks noChangeArrowheads="1"/>
            </p:cNvSpPr>
            <p:nvPr/>
          </p:nvSpPr>
          <p:spPr bwMode="auto">
            <a:xfrm>
              <a:off x="7884520" y="2780880"/>
              <a:ext cx="301625" cy="3317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auto">
            <a:xfrm>
              <a:off x="6660520" y="2456960"/>
              <a:ext cx="496647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LM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7236296" y="3104960"/>
              <a:ext cx="504825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NIC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37" name="Line 66"/>
            <p:cNvSpPr>
              <a:spLocks noChangeShapeType="1"/>
            </p:cNvSpPr>
            <p:nvPr/>
          </p:nvSpPr>
          <p:spPr bwMode="auto">
            <a:xfrm>
              <a:off x="6156104" y="270896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8" name="Rectangle 67"/>
            <p:cNvSpPr>
              <a:spLocks noChangeArrowheads="1"/>
            </p:cNvSpPr>
            <p:nvPr/>
          </p:nvSpPr>
          <p:spPr bwMode="auto">
            <a:xfrm>
              <a:off x="5868144" y="2456960"/>
              <a:ext cx="576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P/C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39" name="Line 68"/>
            <p:cNvSpPr>
              <a:spLocks noChangeShapeType="1"/>
            </p:cNvSpPr>
            <p:nvPr/>
          </p:nvSpPr>
          <p:spPr bwMode="auto">
            <a:xfrm flipV="1">
              <a:off x="5868144" y="2924944"/>
              <a:ext cx="1872208" cy="17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0" name="Line 69"/>
            <p:cNvSpPr>
              <a:spLocks noChangeShapeType="1"/>
            </p:cNvSpPr>
            <p:nvPr/>
          </p:nvSpPr>
          <p:spPr bwMode="auto">
            <a:xfrm flipH="1">
              <a:off x="6912520" y="270896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1" name="Line 70"/>
            <p:cNvSpPr>
              <a:spLocks noChangeShapeType="1"/>
            </p:cNvSpPr>
            <p:nvPr/>
          </p:nvSpPr>
          <p:spPr bwMode="auto">
            <a:xfrm>
              <a:off x="7524328" y="2925068"/>
              <a:ext cx="0" cy="18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2" name="Rectangle 71"/>
            <p:cNvSpPr>
              <a:spLocks noChangeArrowheads="1"/>
            </p:cNvSpPr>
            <p:nvPr/>
          </p:nvSpPr>
          <p:spPr bwMode="auto">
            <a:xfrm>
              <a:off x="5796136" y="2384960"/>
              <a:ext cx="2016000" cy="104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3" name="Text Box 72"/>
            <p:cNvSpPr txBox="1">
              <a:spLocks noChangeArrowheads="1"/>
            </p:cNvSpPr>
            <p:nvPr/>
          </p:nvSpPr>
          <p:spPr bwMode="auto">
            <a:xfrm>
              <a:off x="6300520" y="2699952"/>
              <a:ext cx="543764" cy="214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+mn-ea"/>
                  <a:ea typeface="+mn-ea"/>
                </a:rPr>
                <a:t>MBus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7164520" y="2528880"/>
              <a:ext cx="64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节点</a:t>
              </a:r>
              <a:r>
                <a:rPr lang="en-US" altLang="zh-CN" sz="1600" b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5" name="Rectangle 74"/>
            <p:cNvSpPr>
              <a:spLocks noChangeArrowheads="1"/>
            </p:cNvSpPr>
            <p:nvPr/>
          </p:nvSpPr>
          <p:spPr bwMode="auto">
            <a:xfrm>
              <a:off x="8244008" y="2528880"/>
              <a:ext cx="648000" cy="90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节点</a:t>
              </a:r>
              <a:r>
                <a:rPr lang="en-US" altLang="zh-CN" sz="1600" b="1" dirty="0">
                  <a:latin typeface="+mn-ea"/>
                  <a:ea typeface="+mn-ea"/>
                </a:rPr>
                <a:t>n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>
              <a:off x="7524328" y="332096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7" name="Line 70"/>
            <p:cNvSpPr>
              <a:spLocks noChangeShapeType="1"/>
            </p:cNvSpPr>
            <p:nvPr/>
          </p:nvSpPr>
          <p:spPr bwMode="auto">
            <a:xfrm>
              <a:off x="8620978" y="332096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48" name="Rectangle 65"/>
            <p:cNvSpPr>
              <a:spLocks noChangeArrowheads="1"/>
            </p:cNvSpPr>
            <p:nvPr/>
          </p:nvSpPr>
          <p:spPr bwMode="auto">
            <a:xfrm>
              <a:off x="6444208" y="3104960"/>
              <a:ext cx="504825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IO</a:t>
              </a:r>
              <a:r>
                <a:rPr lang="zh-CN" altLang="en-US" sz="1600" b="1" dirty="0">
                  <a:latin typeface="+mn-ea"/>
                  <a:ea typeface="+mn-ea"/>
                </a:rPr>
                <a:t>桥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49" name="Line 70"/>
            <p:cNvSpPr>
              <a:spLocks noChangeShapeType="1"/>
            </p:cNvSpPr>
            <p:nvPr/>
          </p:nvSpPr>
          <p:spPr bwMode="auto">
            <a:xfrm>
              <a:off x="6660232" y="2924944"/>
              <a:ext cx="0" cy="18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5868520" y="3250752"/>
              <a:ext cx="57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1" name="Text Box 72"/>
            <p:cNvSpPr txBox="1">
              <a:spLocks noChangeArrowheads="1"/>
            </p:cNvSpPr>
            <p:nvPr/>
          </p:nvSpPr>
          <p:spPr bwMode="auto">
            <a:xfrm>
              <a:off x="5832520" y="3034752"/>
              <a:ext cx="612000" cy="214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+mn-ea"/>
                  <a:ea typeface="+mn-ea"/>
                </a:rPr>
                <a:t>IOBus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2ED20117-D209-41DE-B97D-D855405DE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000" y="3536960"/>
              <a:ext cx="936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主计算机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55" name="Line 70">
              <a:extLst>
                <a:ext uri="{FF2B5EF4-FFF2-40B4-BE49-F238E27FC236}">
                  <a16:creationId xmlns:a16="http://schemas.microsoft.com/office/drawing/2014/main" id="{5419DF2F-C65F-4AA3-A946-9C4DBA224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4000" y="3680960"/>
              <a:ext cx="36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3" y="908720"/>
            <a:ext cx="2592288" cy="3842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、系统结构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*节点互连： 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*访存模型：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应用需求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*同步机制：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*可用性管理：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512" y="404664"/>
            <a:ext cx="8735888" cy="46037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二、机群  </a:t>
            </a:r>
            <a:r>
              <a:rPr lang="en-US" altLang="zh-CN" sz="2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--COW</a:t>
            </a:r>
            <a:r>
              <a:rPr lang="en-US" altLang="zh-CN" sz="1600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sz="1600" dirty="0"/>
              <a:t>Cluster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/>
              <a:t>Of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en-US" sz="1600" dirty="0"/>
              <a:t>Workstation</a:t>
            </a:r>
            <a:r>
              <a:rPr lang="en-US" altLang="zh-CN" sz="16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1835696" y="1386000"/>
            <a:ext cx="3996657" cy="1171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节点为</a:t>
            </a:r>
            <a:r>
              <a:rPr lang="en-US" altLang="zh-CN" sz="2200" b="1" u="sng" dirty="0">
                <a:latin typeface="宋体" panose="02010600030101010101" pitchFamily="2" charset="-122"/>
              </a:rPr>
              <a:t>CPU+MEM+I/O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r>
              <a:rPr lang="zh-CN" altLang="en-US" b="1" dirty="0">
                <a:latin typeface="宋体" panose="02010600030101010101" pitchFamily="2" charset="-122"/>
              </a:rPr>
              <a:t>分布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非共享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节点松耦合互连</a:t>
            </a:r>
            <a:r>
              <a:rPr lang="en-US" altLang="zh-CN" sz="1800" b="1" dirty="0">
                <a:latin typeface="宋体" panose="02010600030101010101" pitchFamily="2" charset="-122"/>
              </a:rPr>
              <a:t>(IN</a:t>
            </a:r>
            <a:r>
              <a:rPr lang="zh-CN" altLang="en-US" sz="1800" b="1" dirty="0">
                <a:latin typeface="宋体" panose="02010600030101010101" pitchFamily="2" charset="-122"/>
              </a:rPr>
              <a:t>为商用网络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9" name="Text Box 124"/>
          <p:cNvSpPr txBox="1">
            <a:spLocks noChangeArrowheads="1"/>
          </p:cNvSpPr>
          <p:nvPr/>
        </p:nvSpPr>
        <p:spPr bwMode="auto">
          <a:xfrm>
            <a:off x="1907704" y="2564904"/>
            <a:ext cx="5977286" cy="25733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NORMA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磁盘中</a:t>
            </a:r>
            <a:r>
              <a:rPr lang="zh-CN" altLang="en-US" sz="2200" b="1" dirty="0">
                <a:latin typeface="宋体" panose="02010600030101010101" pitchFamily="2" charset="-122"/>
              </a:rPr>
              <a:t>需</a:t>
            </a:r>
            <a:r>
              <a:rPr lang="zh-CN" altLang="en-US" sz="2200" b="1" u="sng" dirty="0">
                <a:latin typeface="宋体" panose="02010600030101010101" pitchFamily="2" charset="-122"/>
              </a:rPr>
              <a:t>驻留</a:t>
            </a:r>
            <a:r>
              <a:rPr lang="zh-CN" altLang="en-US" sz="2200" b="1" dirty="0">
                <a:latin typeface="宋体" panose="02010600030101010101" pitchFamily="2" charset="-122"/>
              </a:rPr>
              <a:t>全部</a:t>
            </a:r>
            <a:r>
              <a:rPr lang="en-US" altLang="zh-CN" sz="2200" b="1" dirty="0">
                <a:latin typeface="宋体" panose="02010600030101010101" pitchFamily="2" charset="-122"/>
              </a:rPr>
              <a:t>OS     </a:t>
            </a:r>
            <a:r>
              <a:rPr lang="zh-CN" altLang="en-US" b="1" dirty="0">
                <a:latin typeface="宋体" panose="02010600030101010101" pitchFamily="2" charset="-122"/>
              </a:rPr>
              <a:t>←减少远程访问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消息传递方式             </a:t>
            </a:r>
            <a:r>
              <a:rPr lang="zh-CN" altLang="en-US" b="1" dirty="0">
                <a:latin typeface="宋体" panose="02010600030101010101" pitchFamily="2" charset="-122"/>
              </a:rPr>
              <a:t>←同</a:t>
            </a:r>
            <a:r>
              <a:rPr lang="en-US" altLang="zh-CN" b="1" dirty="0">
                <a:latin typeface="宋体" panose="02010600030101010101" pitchFamily="2" charset="-122"/>
              </a:rPr>
              <a:t>MPP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显式、软件同步           </a:t>
            </a:r>
            <a:r>
              <a:rPr lang="zh-CN" altLang="en-US" b="1" dirty="0">
                <a:latin typeface="宋体" panose="02010600030101010101" pitchFamily="2" charset="-122"/>
              </a:rPr>
              <a:t>←同</a:t>
            </a:r>
            <a:r>
              <a:rPr lang="en-US" altLang="zh-CN" b="1" dirty="0">
                <a:latin typeface="宋体" panose="02010600030101010101" pitchFamily="2" charset="-122"/>
              </a:rPr>
              <a:t>MPP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集群管理系统</a:t>
            </a:r>
            <a:r>
              <a:rPr lang="zh-CN" altLang="en-US" sz="2200" b="1" dirty="0">
                <a:latin typeface="宋体" panose="02010600030101010101" pitchFamily="2" charset="-122"/>
              </a:rPr>
              <a:t>提供</a:t>
            </a:r>
            <a:r>
              <a:rPr lang="en-US" altLang="zh-CN" sz="2200" b="1" dirty="0">
                <a:latin typeface="宋体" panose="02010600030101010101" pitchFamily="2" charset="-122"/>
              </a:rPr>
              <a:t>SSI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(</a:t>
            </a:r>
            <a:r>
              <a:rPr lang="zh-CN" altLang="en-US" b="1" dirty="0">
                <a:latin typeface="宋体" panose="02010600030101010101" pitchFamily="2" charset="-122"/>
              </a:rPr>
              <a:t>系统软件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35DB11E-18AB-4055-8EE5-C103AF92E7D5}"/>
              </a:ext>
            </a:extLst>
          </p:cNvPr>
          <p:cNvGrpSpPr/>
          <p:nvPr/>
        </p:nvGrpSpPr>
        <p:grpSpPr>
          <a:xfrm>
            <a:off x="5436096" y="4365104"/>
            <a:ext cx="3096064" cy="1656000"/>
            <a:chOff x="1403584" y="2384856"/>
            <a:chExt cx="3096064" cy="1656000"/>
          </a:xfrm>
        </p:grpSpPr>
        <p:sp>
          <p:nvSpPr>
            <p:cNvPr id="65" name="Text Box 4">
              <a:extLst>
                <a:ext uri="{FF2B5EF4-FFF2-40B4-BE49-F238E27FC236}">
                  <a16:creationId xmlns:a16="http://schemas.microsoft.com/office/drawing/2014/main" id="{7A33729B-C705-49F1-82BE-F528F9E32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584" y="3788856"/>
              <a:ext cx="2772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0" dirty="0">
                  <a:latin typeface="+mn-ea"/>
                  <a:ea typeface="+mn-ea"/>
                </a:rPr>
                <a:t>互连网络</a:t>
              </a:r>
              <a:r>
                <a:rPr lang="en-US" altLang="zh-CN" sz="1600" b="0" dirty="0">
                  <a:latin typeface="+mn-ea"/>
                  <a:ea typeface="+mn-ea"/>
                </a:rPr>
                <a:t>IN</a:t>
              </a:r>
              <a:endParaRPr lang="zh-CN" altLang="en-US" sz="1600" b="0" dirty="0">
                <a:latin typeface="+mn-ea"/>
                <a:ea typeface="+mn-ea"/>
              </a:endParaRPr>
            </a:p>
          </p:txBody>
        </p:sp>
        <p:sp>
          <p:nvSpPr>
            <p:cNvPr id="66" name="Text Box 8">
              <a:extLst>
                <a:ext uri="{FF2B5EF4-FFF2-40B4-BE49-F238E27FC236}">
                  <a16:creationId xmlns:a16="http://schemas.microsoft.com/office/drawing/2014/main" id="{92A165D2-9FA1-4851-98A0-6F6D51982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3284856"/>
              <a:ext cx="360000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7" name="Text Box 19">
              <a:extLst>
                <a:ext uri="{FF2B5EF4-FFF2-40B4-BE49-F238E27FC236}">
                  <a16:creationId xmlns:a16="http://schemas.microsoft.com/office/drawing/2014/main" id="{02883EE0-0F5A-4DEE-B733-A1A181ECD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2888856"/>
              <a:ext cx="3096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0" dirty="0">
                  <a:latin typeface="+mn-ea"/>
                  <a:ea typeface="+mn-ea"/>
                </a:rPr>
                <a:t>机群中间层</a:t>
              </a:r>
              <a:r>
                <a:rPr lang="en-US" altLang="zh-CN" sz="1600" b="0" dirty="0">
                  <a:latin typeface="+mn-ea"/>
                  <a:ea typeface="+mn-ea"/>
                </a:rPr>
                <a:t>(</a:t>
              </a:r>
              <a:r>
                <a:rPr lang="zh-CN" altLang="en-US" sz="1600" dirty="0">
                  <a:latin typeface="+mn-ea"/>
                  <a:ea typeface="+mn-ea"/>
                </a:rPr>
                <a:t>单一系统映像等</a:t>
              </a:r>
              <a:r>
                <a:rPr lang="en-US" altLang="zh-CN" sz="1600" b="0" dirty="0">
                  <a:latin typeface="+mn-ea"/>
                  <a:ea typeface="+mn-ea"/>
                </a:rPr>
                <a:t>)</a:t>
              </a:r>
              <a:endParaRPr lang="zh-CN" altLang="en-US" sz="1600" b="0" dirty="0">
                <a:latin typeface="+mn-ea"/>
                <a:ea typeface="+mn-ea"/>
              </a:endParaRPr>
            </a:p>
          </p:txBody>
        </p:sp>
        <p:sp>
          <p:nvSpPr>
            <p:cNvPr id="68" name="Text Box 21">
              <a:extLst>
                <a:ext uri="{FF2B5EF4-FFF2-40B4-BE49-F238E27FC236}">
                  <a16:creationId xmlns:a16="http://schemas.microsoft.com/office/drawing/2014/main" id="{5158FBFC-ABB4-49AF-845E-1F647A779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584" y="2636856"/>
              <a:ext cx="2520000" cy="252000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0" dirty="0">
                  <a:latin typeface="+mn-ea"/>
                  <a:ea typeface="+mn-ea"/>
                </a:rPr>
                <a:t>并行编程环境</a:t>
              </a:r>
              <a:r>
                <a:rPr lang="en-US" altLang="zh-CN" sz="1600" b="0" dirty="0">
                  <a:latin typeface="+mn-ea"/>
                  <a:ea typeface="+mn-ea"/>
                </a:rPr>
                <a:t>(PVM</a:t>
              </a:r>
              <a:r>
                <a:rPr lang="zh-CN" altLang="en-US" sz="1600" b="0" dirty="0">
                  <a:latin typeface="+mn-ea"/>
                  <a:ea typeface="+mn-ea"/>
                </a:rPr>
                <a:t>、</a:t>
              </a:r>
              <a:r>
                <a:rPr lang="en-US" altLang="zh-CN" sz="1600" b="0" dirty="0">
                  <a:latin typeface="+mn-ea"/>
                  <a:ea typeface="+mn-ea"/>
                </a:rPr>
                <a:t>MPI</a:t>
              </a:r>
              <a:r>
                <a:rPr lang="zh-CN" altLang="en-US" sz="1600" dirty="0">
                  <a:latin typeface="+mn-ea"/>
                  <a:ea typeface="+mn-ea"/>
                </a:rPr>
                <a:t>等</a:t>
              </a:r>
              <a:r>
                <a:rPr lang="en-US" altLang="zh-CN" sz="1600" b="0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758B6175-98A1-4DBF-9D21-497574D23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584" y="2384856"/>
              <a:ext cx="468000" cy="504000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0" dirty="0">
                  <a:latin typeface="+mn-ea"/>
                  <a:ea typeface="+mn-ea"/>
                </a:rPr>
                <a:t>串行应用</a:t>
              </a:r>
            </a:p>
          </p:txBody>
        </p:sp>
        <p:sp>
          <p:nvSpPr>
            <p:cNvPr id="70" name="Text Box 29">
              <a:extLst>
                <a:ext uri="{FF2B5EF4-FFF2-40B4-BE49-F238E27FC236}">
                  <a16:creationId xmlns:a16="http://schemas.microsoft.com/office/drawing/2014/main" id="{DCC7F574-B721-4CE6-AFA7-EFEEA652C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584" y="2384856"/>
              <a:ext cx="1080000" cy="252000"/>
            </a:xfrm>
            <a:prstGeom prst="rect">
              <a:avLst/>
            </a:prstGeom>
            <a:noFill/>
            <a:ln w="15875">
              <a:solidFill>
                <a:srgbClr val="99009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zh-CN" altLang="en-US" sz="1600" b="0" dirty="0">
                  <a:latin typeface="+mn-ea"/>
                  <a:ea typeface="+mn-ea"/>
                </a:rPr>
                <a:t>并行应用</a:t>
              </a:r>
            </a:p>
          </p:txBody>
        </p:sp>
        <p:sp>
          <p:nvSpPr>
            <p:cNvPr id="71" name="Text Box 16">
              <a:extLst>
                <a:ext uri="{FF2B5EF4-FFF2-40B4-BE49-F238E27FC236}">
                  <a16:creationId xmlns:a16="http://schemas.microsoft.com/office/drawing/2014/main" id="{48510EC0-9F46-4B58-BE43-9E04167FE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584" y="3392856"/>
              <a:ext cx="648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节点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9A9D93AA-B449-42DC-AC3E-EF19BC5FE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3140856"/>
              <a:ext cx="64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 dirty="0">
                  <a:latin typeface="+mn-ea"/>
                  <a:ea typeface="+mn-ea"/>
                </a:rPr>
                <a:t>OS</a:t>
              </a: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6E3E357-781C-41DD-9D5F-1E7287575FC8}"/>
                </a:ext>
              </a:extLst>
            </p:cNvPr>
            <p:cNvCxnSpPr/>
            <p:nvPr/>
          </p:nvCxnSpPr>
          <p:spPr bwMode="auto">
            <a:xfrm>
              <a:off x="1763688" y="3644856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4187716B-6A58-484B-A89B-843875656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584" y="3392856"/>
              <a:ext cx="648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0" dirty="0">
                  <a:latin typeface="Times New Roman" panose="02020603050405020304" pitchFamily="18" charset="0"/>
                </a:rPr>
                <a:t>节点</a:t>
              </a:r>
            </a:p>
          </p:txBody>
        </p:sp>
        <p:sp>
          <p:nvSpPr>
            <p:cNvPr id="75" name="Text Box 16">
              <a:extLst>
                <a:ext uri="{FF2B5EF4-FFF2-40B4-BE49-F238E27FC236}">
                  <a16:creationId xmlns:a16="http://schemas.microsoft.com/office/drawing/2014/main" id="{CC232D1D-C4D6-43A4-A618-5A130CE2D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584" y="3140856"/>
              <a:ext cx="64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0" dirty="0">
                  <a:latin typeface="+mn-ea"/>
                  <a:ea typeface="+mn-ea"/>
                </a:rPr>
                <a:t>OS</a:t>
              </a: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7DBF59A6-C48A-4DE2-9ABD-C2B56EFAB4D7}"/>
                </a:ext>
              </a:extLst>
            </p:cNvPr>
            <p:cNvCxnSpPr/>
            <p:nvPr/>
          </p:nvCxnSpPr>
          <p:spPr bwMode="auto">
            <a:xfrm>
              <a:off x="4175584" y="3644856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8B4D1E4-8AE4-4381-83B7-E3993158481C}"/>
              </a:ext>
            </a:extLst>
          </p:cNvPr>
          <p:cNvGrpSpPr/>
          <p:nvPr/>
        </p:nvGrpSpPr>
        <p:grpSpPr>
          <a:xfrm>
            <a:off x="5670096" y="1555200"/>
            <a:ext cx="3095872" cy="1404000"/>
            <a:chOff x="5796136" y="2384960"/>
            <a:chExt cx="3095872" cy="1404000"/>
          </a:xfrm>
        </p:grpSpPr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1F15F2F0-D928-4CD9-98CF-A6D8B5E5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4008" y="3536960"/>
              <a:ext cx="1548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互连网络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商用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79" name="Text Box 60">
              <a:extLst>
                <a:ext uri="{FF2B5EF4-FFF2-40B4-BE49-F238E27FC236}">
                  <a16:creationId xmlns:a16="http://schemas.microsoft.com/office/drawing/2014/main" id="{DD266C98-D07A-4CF7-B234-57052C41C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4520" y="2780880"/>
              <a:ext cx="301625" cy="3317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DE561BC2-3746-4BB4-A314-AE7583D3C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520" y="2456960"/>
              <a:ext cx="496647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LM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81" name="Rectangle 65">
              <a:extLst>
                <a:ext uri="{FF2B5EF4-FFF2-40B4-BE49-F238E27FC236}">
                  <a16:creationId xmlns:a16="http://schemas.microsoft.com/office/drawing/2014/main" id="{D9215194-BD61-41B0-824E-8E7AB9037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3104960"/>
              <a:ext cx="504825" cy="216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NIC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82" name="Line 66">
              <a:extLst>
                <a:ext uri="{FF2B5EF4-FFF2-40B4-BE49-F238E27FC236}">
                  <a16:creationId xmlns:a16="http://schemas.microsoft.com/office/drawing/2014/main" id="{CAD85087-D660-4D8C-AEBA-34EEDAF12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6104" y="270896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3" name="Rectangle 67">
              <a:extLst>
                <a:ext uri="{FF2B5EF4-FFF2-40B4-BE49-F238E27FC236}">
                  <a16:creationId xmlns:a16="http://schemas.microsoft.com/office/drawing/2014/main" id="{799E5A81-B310-415F-A8CB-6FCABF181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2456960"/>
              <a:ext cx="576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P/C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84" name="Line 68">
              <a:extLst>
                <a:ext uri="{FF2B5EF4-FFF2-40B4-BE49-F238E27FC236}">
                  <a16:creationId xmlns:a16="http://schemas.microsoft.com/office/drawing/2014/main" id="{DA8E9D2C-4DF3-4985-94E8-5F02BF2F6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8144" y="2924944"/>
              <a:ext cx="1872208" cy="17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5" name="Line 69">
              <a:extLst>
                <a:ext uri="{FF2B5EF4-FFF2-40B4-BE49-F238E27FC236}">
                  <a16:creationId xmlns:a16="http://schemas.microsoft.com/office/drawing/2014/main" id="{8CD7CB6B-E2ED-4D11-9B07-B7982404C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12520" y="270896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7" name="Rectangle 71">
              <a:extLst>
                <a:ext uri="{FF2B5EF4-FFF2-40B4-BE49-F238E27FC236}">
                  <a16:creationId xmlns:a16="http://schemas.microsoft.com/office/drawing/2014/main" id="{40A2484D-37C2-48F4-A6E9-F95FD2A3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136" y="2384960"/>
              <a:ext cx="2016000" cy="1044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88" name="Text Box 72">
              <a:extLst>
                <a:ext uri="{FF2B5EF4-FFF2-40B4-BE49-F238E27FC236}">
                  <a16:creationId xmlns:a16="http://schemas.microsoft.com/office/drawing/2014/main" id="{5F5B04B1-052A-4289-99B3-DBC1F7E4E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520" y="2699952"/>
              <a:ext cx="543764" cy="214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+mn-ea"/>
                  <a:ea typeface="+mn-ea"/>
                </a:rPr>
                <a:t>MBus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9" name="Text Box 73">
              <a:extLst>
                <a:ext uri="{FF2B5EF4-FFF2-40B4-BE49-F238E27FC236}">
                  <a16:creationId xmlns:a16="http://schemas.microsoft.com/office/drawing/2014/main" id="{FE987362-0447-43DF-8420-FBD246E85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520" y="2528880"/>
              <a:ext cx="64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节点</a:t>
              </a:r>
              <a:r>
                <a:rPr lang="en-US" altLang="zh-CN" sz="1600" b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90" name="Rectangle 74">
              <a:extLst>
                <a:ext uri="{FF2B5EF4-FFF2-40B4-BE49-F238E27FC236}">
                  <a16:creationId xmlns:a16="http://schemas.microsoft.com/office/drawing/2014/main" id="{1910F194-A050-4E5E-B860-08354F100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4008" y="2528880"/>
              <a:ext cx="648000" cy="90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节点</a:t>
              </a:r>
              <a:r>
                <a:rPr lang="en-US" altLang="zh-CN" sz="1600" b="1" dirty="0">
                  <a:latin typeface="+mn-ea"/>
                  <a:ea typeface="+mn-ea"/>
                </a:rPr>
                <a:t>n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91" name="Line 70">
              <a:extLst>
                <a:ext uri="{FF2B5EF4-FFF2-40B4-BE49-F238E27FC236}">
                  <a16:creationId xmlns:a16="http://schemas.microsoft.com/office/drawing/2014/main" id="{D4AD8AE0-16F0-4B68-BA87-4B2F8729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32096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92" name="Line 70">
              <a:extLst>
                <a:ext uri="{FF2B5EF4-FFF2-40B4-BE49-F238E27FC236}">
                  <a16:creationId xmlns:a16="http://schemas.microsoft.com/office/drawing/2014/main" id="{B14A9126-F4C6-4A7D-BB1D-57F2E4EF3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0978" y="3320960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93" name="Rectangle 65">
              <a:extLst>
                <a:ext uri="{FF2B5EF4-FFF2-40B4-BE49-F238E27FC236}">
                  <a16:creationId xmlns:a16="http://schemas.microsoft.com/office/drawing/2014/main" id="{72EF58D3-4827-4257-A107-1562D93B9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233" y="3104960"/>
              <a:ext cx="504825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IO</a:t>
              </a:r>
              <a:r>
                <a:rPr lang="zh-CN" altLang="en-US" sz="1600" b="1" dirty="0">
                  <a:latin typeface="+mn-ea"/>
                  <a:ea typeface="+mn-ea"/>
                </a:rPr>
                <a:t>桥</a:t>
              </a:r>
              <a:endParaRPr lang="en-US" altLang="zh-CN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94" name="Line 70">
              <a:extLst>
                <a:ext uri="{FF2B5EF4-FFF2-40B4-BE49-F238E27FC236}">
                  <a16:creationId xmlns:a16="http://schemas.microsoft.com/office/drawing/2014/main" id="{229AEE33-7C52-460F-BCF2-7058D0508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233" y="2924944"/>
              <a:ext cx="0" cy="18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95" name="Line 68">
              <a:extLst>
                <a:ext uri="{FF2B5EF4-FFF2-40B4-BE49-F238E27FC236}">
                  <a16:creationId xmlns:a16="http://schemas.microsoft.com/office/drawing/2014/main" id="{C5BFA1B1-9AF2-4BBE-AF2B-4A283CCC7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233" y="3250752"/>
              <a:ext cx="6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square">
              <a:spAutoFit/>
            </a:bodyPr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96" name="Text Box 72">
              <a:extLst>
                <a:ext uri="{FF2B5EF4-FFF2-40B4-BE49-F238E27FC236}">
                  <a16:creationId xmlns:a16="http://schemas.microsoft.com/office/drawing/2014/main" id="{804F7523-537E-41BE-B94F-730E9187C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921" y="3034201"/>
              <a:ext cx="612000" cy="2143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+mn-ea"/>
                  <a:ea typeface="+mn-ea"/>
                </a:rPr>
                <a:t>IOBus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99293BD-8DC7-4D80-ACBE-462E3937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000" y="3536960"/>
              <a:ext cx="936000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主计算机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8" name="Line 70">
              <a:extLst>
                <a:ext uri="{FF2B5EF4-FFF2-40B4-BE49-F238E27FC236}">
                  <a16:creationId xmlns:a16="http://schemas.microsoft.com/office/drawing/2014/main" id="{E361FFF6-D3DF-41E3-9A59-586856CFE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4000" y="3680960"/>
              <a:ext cx="36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45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995" y="291465"/>
            <a:ext cx="8773160" cy="32461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63855" indent="-363855" algn="ctr">
              <a:lnSpc>
                <a:spcPct val="125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第八章小结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思考</a:t>
            </a: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1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lang="zh-CN" sz="2000" b="1" dirty="0">
                <a:latin typeface="宋体" panose="02010600030101010101" pitchFamily="2" charset="-122"/>
              </a:rPr>
              <a:t>并行计算机的定义</a:t>
            </a:r>
            <a:r>
              <a:rPr sz="2000" b="1" dirty="0">
                <a:latin typeface="宋体" panose="02010600030101010101" pitchFamily="2" charset="-122"/>
              </a:rPr>
              <a:t>？</a:t>
            </a:r>
            <a:r>
              <a:rPr lang="zh-CN" sz="2000" b="1" dirty="0">
                <a:latin typeface="宋体" panose="02010600030101010101" pitchFamily="2" charset="-122"/>
              </a:rPr>
              <a:t>宏体系结构包含的内容、常见分类</a:t>
            </a:r>
            <a:r>
              <a:rPr sz="2000" b="1" dirty="0">
                <a:latin typeface="宋体" panose="02010600030101010101" pitchFamily="2" charset="-122"/>
              </a:rPr>
              <a:t>？</a:t>
            </a: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2</a:t>
            </a:r>
            <a:r>
              <a:rPr lang="en-US" sz="2000" b="1" dirty="0">
                <a:latin typeface="宋体" panose="02010600030101010101" pitchFamily="2" charset="-122"/>
              </a:rPr>
              <a:t>)SMP</a:t>
            </a:r>
            <a:r>
              <a:rPr lang="zh-CN" altLang="en-US" sz="2000" b="1" dirty="0">
                <a:latin typeface="宋体" panose="02010600030101010101" pitchFamily="2" charset="-122"/>
              </a:rPr>
              <a:t>的结构特征</a:t>
            </a:r>
            <a:r>
              <a:rPr sz="2000" b="1" dirty="0">
                <a:latin typeface="宋体" panose="02010600030101010101" pitchFamily="2" charset="-122"/>
              </a:rPr>
              <a:t>？</a:t>
            </a:r>
            <a:r>
              <a:rPr lang="zh-CN" sz="2000" b="1" dirty="0">
                <a:latin typeface="宋体" panose="02010600030101010101" pitchFamily="2" charset="-122"/>
              </a:rPr>
              <a:t>如何优化访存性能？</a:t>
            </a:r>
            <a:endParaRPr sz="2000" b="1" dirty="0">
              <a:latin typeface="宋体" panose="02010600030101010101" pitchFamily="2" charset="-122"/>
            </a:endParaRP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3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存储系统一致性的特征</a:t>
            </a:r>
            <a:r>
              <a:rPr lang="zh-CN" sz="2000" b="1" dirty="0">
                <a:latin typeface="宋体" panose="02010600030101010101" pitchFamily="2" charset="-122"/>
              </a:rPr>
              <a:t>？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一致性的</a:t>
            </a:r>
            <a:r>
              <a:rPr lang="zh-CN" sz="2000" b="1" dirty="0">
                <a:latin typeface="宋体" panose="02010600030101010101" pitchFamily="2" charset="-122"/>
              </a:rPr>
              <a:t>实现方法</a:t>
            </a:r>
            <a:r>
              <a:rPr lang="en-US" altLang="zh-CN" sz="2000" b="1" dirty="0">
                <a:latin typeface="宋体" panose="02010600030101010101" pitchFamily="2" charset="-122"/>
              </a:rPr>
              <a:t>&amp;</a:t>
            </a:r>
            <a:r>
              <a:rPr lang="zh-CN" altLang="en-US" sz="2000" b="1" dirty="0">
                <a:latin typeface="宋体" panose="02010600030101010101" pitchFamily="2" charset="-122"/>
              </a:rPr>
              <a:t>要求？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一致性协议的思想、状态跟踪方法、副本改变方法？</a:t>
            </a:r>
            <a:r>
              <a:rPr lang="en-US" altLang="zh-CN" sz="2000" b="1" dirty="0">
                <a:latin typeface="宋体" panose="02010600030101010101" pitchFamily="2" charset="-122"/>
              </a:rPr>
              <a:t>MESI</a:t>
            </a:r>
            <a:r>
              <a:rPr lang="zh-CN" altLang="en-US" sz="2000" b="1" dirty="0">
                <a:latin typeface="宋体" panose="02010600030101010101" pitchFamily="2" charset="-122"/>
              </a:rPr>
              <a:t>协议适用的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写策略？</a:t>
            </a:r>
            <a:endParaRPr sz="2000" b="1" dirty="0">
              <a:latin typeface="宋体" panose="02010600030101010101" pitchFamily="2" charset="-122"/>
            </a:endParaRP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4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相对于</a:t>
            </a:r>
            <a:r>
              <a:rPr lang="en-US" altLang="zh-CN" sz="2000" b="1" dirty="0">
                <a:latin typeface="宋体" panose="02010600030101010101" pitchFamily="2" charset="-122"/>
              </a:rPr>
              <a:t>SMP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sz="2000" b="1" dirty="0">
                <a:latin typeface="宋体" panose="02010600030101010101" pitchFamily="2" charset="-122"/>
              </a:rPr>
              <a:t>DSM</a:t>
            </a:r>
            <a:r>
              <a:rPr lang="zh-CN" altLang="en-US" sz="2000" b="1" dirty="0">
                <a:latin typeface="宋体" panose="02010600030101010101" pitchFamily="2" charset="-122"/>
              </a:rPr>
              <a:t>的结构特征</a:t>
            </a:r>
            <a:r>
              <a:rPr lang="zh-CN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一致性实现有何不同</a:t>
            </a:r>
            <a:r>
              <a:rPr sz="2000" b="1" dirty="0">
                <a:latin typeface="宋体" panose="02010600030101010101" pitchFamily="2" charset="-122"/>
              </a:rPr>
              <a:t>？</a:t>
            </a: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5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lang="zh-CN" sz="2000" b="1" dirty="0">
                <a:latin typeface="宋体" panose="02010600030101010101" pitchFamily="2" charset="-122"/>
              </a:rPr>
              <a:t>同步事件的类型、组成</a:t>
            </a:r>
            <a:r>
              <a:rPr sz="2000" b="1" dirty="0">
                <a:latin typeface="宋体" panose="02010600030101010101" pitchFamily="2" charset="-122"/>
              </a:rPr>
              <a:t>？</a:t>
            </a:r>
            <a:r>
              <a:rPr lang="zh-CN" sz="2000" b="1" dirty="0">
                <a:latin typeface="宋体" panose="02010600030101010101" pitchFamily="2" charset="-122"/>
              </a:rPr>
              <a:t>基本硬件原语的功能？基于</a:t>
            </a:r>
            <a:r>
              <a:rPr lang="en-US" altLang="zh-CN" sz="2000" b="1" spc="-100" dirty="0" err="1">
                <a:latin typeface="宋体" panose="02010600030101010101" pitchFamily="2" charset="-122"/>
                <a:sym typeface="+mn-ea"/>
              </a:rPr>
              <a:t>Test&amp;Set</a:t>
            </a:r>
            <a:r>
              <a:rPr lang="zh-CN" altLang="en-US" sz="2000" b="1" spc="-100" dirty="0" err="1">
                <a:latin typeface="宋体" panose="02010600030101010101" pitchFamily="2" charset="-122"/>
                <a:sym typeface="+mn-ea"/>
              </a:rPr>
              <a:t>的</a:t>
            </a:r>
            <a:r>
              <a:rPr lang="zh-CN" sz="2000" b="1" dirty="0">
                <a:latin typeface="宋体" panose="02010600030101010101" pitchFamily="2" charset="-122"/>
              </a:rPr>
              <a:t>锁实现？</a:t>
            </a:r>
          </a:p>
          <a:p>
            <a:pPr marL="363855" indent="-36385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latin typeface="宋体" panose="02010600030101010101" pitchFamily="2" charset="-122"/>
              </a:rPr>
              <a:t>(6)MPP</a:t>
            </a:r>
            <a:r>
              <a:rPr lang="zh-CN" altLang="en-US" sz="2000" b="1" dirty="0">
                <a:latin typeface="宋体" panose="02010600030101010101" pitchFamily="2" charset="-122"/>
              </a:rPr>
              <a:t>的结构特征与</a:t>
            </a:r>
            <a:r>
              <a:rPr lang="en-US" altLang="zh-CN" sz="2000" b="1" dirty="0">
                <a:latin typeface="宋体" panose="02010600030101010101" pitchFamily="2" charset="-122"/>
              </a:rPr>
              <a:t>DSM</a:t>
            </a:r>
            <a:r>
              <a:rPr lang="zh-CN" altLang="en-US" sz="2000" b="1" dirty="0">
                <a:latin typeface="宋体" panose="02010600030101010101" pitchFamily="2" charset="-122"/>
              </a:rPr>
              <a:t>有何不同？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与</a:t>
            </a: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COW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有何不同？同步实现的保证？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37" name="Text Box 4"/>
          <p:cNvSpPr txBox="1">
            <a:spLocks noChangeArrowheads="1"/>
          </p:cNvSpPr>
          <p:nvPr/>
        </p:nvSpPr>
        <p:spPr bwMode="auto">
          <a:xfrm>
            <a:off x="121285" y="3573016"/>
            <a:ext cx="8976360" cy="25279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一组相互协作的处理单元集合，节点互连＋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访问＋节点交互，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SMP/DSM/MPP/COW</a:t>
            </a:r>
            <a:endParaRPr lang="zh-CN"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集中式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MEM/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对称式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UMA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访存、共享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通信、显式硬件同步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；用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缓存数据</a:t>
            </a:r>
            <a:endParaRPr lang="zh-CN"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写传播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写串行化，各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协同实现一致性协议，操作处理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-Cache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协同具有原子性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；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各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跟踪块状态变化、改变状态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数据，监听法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目录法，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写作废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写更新，写回</a:t>
            </a:r>
            <a:endParaRPr lang="zh-CN"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分布式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MEM/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非对称式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NUMA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访存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，跟踪采用目录法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、通知逐个进行</a:t>
            </a:r>
            <a:endParaRPr lang="zh-CN"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互斥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事件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栅障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，获得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等待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释放，读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改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写，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获得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等待：①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L1: </a:t>
            </a:r>
            <a:r>
              <a:rPr lang="en-US" altLang="zh-CN" sz="1800" b="1" dirty="0" err="1">
                <a:solidFill>
                  <a:srgbClr val="990099"/>
                </a:solidFill>
                <a:latin typeface="+mn-ea"/>
                <a:sym typeface="+mn-ea"/>
              </a:rPr>
              <a:t>Test&amp;Set</a:t>
            </a:r>
            <a:r>
              <a:rPr lang="en-US" altLang="zh-CN" sz="1800" b="1" dirty="0">
                <a:latin typeface="+mn-ea"/>
                <a:sym typeface="+mn-ea"/>
              </a:rPr>
              <a:t> </a:t>
            </a:r>
            <a:r>
              <a:rPr lang="en-US" altLang="zh-CN" sz="1800" b="1" dirty="0" err="1">
                <a:latin typeface="+mn-ea"/>
                <a:sym typeface="+mn-ea"/>
              </a:rPr>
              <a:t>R1</a:t>
            </a:r>
            <a:r>
              <a:rPr lang="en-US" altLang="zh-CN" sz="1800" b="1" dirty="0">
                <a:latin typeface="+mn-ea"/>
                <a:sym typeface="+mn-ea"/>
              </a:rPr>
              <a:t>,</a:t>
            </a:r>
            <a:r>
              <a:rPr lang="en-US" altLang="zh-CN" sz="1800" b="1" dirty="0" err="1">
                <a:latin typeface="+mn-ea"/>
                <a:sym typeface="+mn-ea"/>
              </a:rPr>
              <a:t>lock 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en-US" altLang="zh-CN" sz="1800" b="1" dirty="0" err="1">
                <a:latin typeface="+mn-ea"/>
                <a:sym typeface="+mn-ea"/>
              </a:rPr>
              <a:t>bnz</a:t>
            </a:r>
            <a:r>
              <a:rPr lang="en-US" altLang="zh-CN" sz="1800" b="1" dirty="0">
                <a:latin typeface="+mn-ea"/>
                <a:sym typeface="+mn-ea"/>
              </a:rPr>
              <a:t> L1 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③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ret(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获得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 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释放：</a:t>
            </a:r>
            <a:r>
              <a:rPr lang="en-US" altLang="zh-CN" sz="1800" b="1" dirty="0" err="1">
                <a:solidFill>
                  <a:srgbClr val="990099"/>
                </a:solidFill>
                <a:latin typeface="+mn-ea"/>
                <a:sym typeface="+mn-ea"/>
              </a:rPr>
              <a:t>ST </a:t>
            </a:r>
            <a:r>
              <a:rPr lang="en-US" altLang="zh-CN" sz="1800" b="1" dirty="0" err="1">
                <a:latin typeface="+mn-ea"/>
                <a:sym typeface="+mn-ea"/>
              </a:rPr>
              <a:t>lock</a:t>
            </a:r>
            <a:r>
              <a:rPr lang="en-US" altLang="zh-CN" sz="1800" b="1" dirty="0">
                <a:latin typeface="+mn-ea"/>
                <a:sym typeface="+mn-ea"/>
              </a:rPr>
              <a:t>,#0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(6)NORMA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访存、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消息传递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通信、显式软件同步，节点间松耦合互连，处理消息串行化</a:t>
            </a:r>
            <a:endParaRPr lang="en-US" altLang="zh-CN"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705" y="1268760"/>
            <a:ext cx="5120640" cy="9190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、并行计算机的系统结构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*结构模型：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指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的互连结构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0334C3-6373-474F-9440-F48ACD4B931B}"/>
              </a:ext>
            </a:extLst>
          </p:cNvPr>
          <p:cNvGrpSpPr/>
          <p:nvPr/>
        </p:nvGrpSpPr>
        <p:grpSpPr>
          <a:xfrm>
            <a:off x="251280" y="4725144"/>
            <a:ext cx="2232488" cy="1584000"/>
            <a:chOff x="179512" y="4716000"/>
            <a:chExt cx="2232488" cy="1584000"/>
          </a:xfrm>
        </p:grpSpPr>
        <p:grpSp>
          <p:nvGrpSpPr>
            <p:cNvPr id="6" name="组合 5"/>
            <p:cNvGrpSpPr/>
            <p:nvPr/>
          </p:nvGrpSpPr>
          <p:grpSpPr>
            <a:xfrm>
              <a:off x="179512" y="4716000"/>
              <a:ext cx="2124488" cy="1080000"/>
              <a:chOff x="683568" y="3788787"/>
              <a:chExt cx="2124488" cy="1080000"/>
            </a:xfrm>
          </p:grpSpPr>
          <p:sp>
            <p:nvSpPr>
              <p:cNvPr id="7" name="Rectangle 42"/>
              <p:cNvSpPr>
                <a:spLocks noChangeArrowheads="1"/>
              </p:cNvSpPr>
              <p:nvPr/>
            </p:nvSpPr>
            <p:spPr bwMode="auto">
              <a:xfrm>
                <a:off x="827584" y="4220787"/>
                <a:ext cx="1836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互连网络</a:t>
                </a:r>
              </a:p>
            </p:txBody>
          </p:sp>
          <p:sp>
            <p:nvSpPr>
              <p:cNvPr id="8" name="Text Box 43"/>
              <p:cNvSpPr txBox="1">
                <a:spLocks noChangeArrowheads="1"/>
              </p:cNvSpPr>
              <p:nvPr/>
            </p:nvSpPr>
            <p:spPr bwMode="auto">
              <a:xfrm>
                <a:off x="1944056" y="3788787"/>
                <a:ext cx="288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9" name="Rectangle 44"/>
              <p:cNvSpPr>
                <a:spLocks noChangeArrowheads="1"/>
              </p:cNvSpPr>
              <p:nvPr/>
            </p:nvSpPr>
            <p:spPr bwMode="auto">
              <a:xfrm>
                <a:off x="683568" y="3788788"/>
                <a:ext cx="576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P</a:t>
                </a:r>
                <a:r>
                  <a:rPr lang="en-US" altLang="zh-CN" sz="1600" b="1" baseline="-14000" dirty="0">
                    <a:latin typeface="+mn-ea"/>
                    <a:ea typeface="+mn-ea"/>
                  </a:rPr>
                  <a:t>1</a:t>
                </a:r>
                <a:r>
                  <a:rPr lang="en-US" altLang="zh-CN" sz="1600" b="1" dirty="0">
                    <a:latin typeface="+mn-ea"/>
                    <a:ea typeface="+mn-ea"/>
                  </a:rPr>
                  <a:t>/C</a:t>
                </a:r>
                <a:r>
                  <a:rPr lang="en-US" altLang="zh-CN" sz="1600" b="1" baseline="-14000" dirty="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10" name="Line 45"/>
              <p:cNvSpPr>
                <a:spLocks noChangeShapeType="1"/>
              </p:cNvSpPr>
              <p:nvPr/>
            </p:nvSpPr>
            <p:spPr bwMode="auto">
              <a:xfrm>
                <a:off x="971600" y="4005064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1" name="Rectangle 51"/>
              <p:cNvSpPr>
                <a:spLocks noChangeArrowheads="1"/>
              </p:cNvSpPr>
              <p:nvPr/>
            </p:nvSpPr>
            <p:spPr bwMode="auto">
              <a:xfrm>
                <a:off x="1368056" y="3788788"/>
                <a:ext cx="576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P</a:t>
                </a:r>
                <a:r>
                  <a:rPr lang="en-US" altLang="zh-CN" sz="1600" b="1" baseline="-14000" dirty="0">
                    <a:latin typeface="+mn-ea"/>
                    <a:ea typeface="+mn-ea"/>
                  </a:rPr>
                  <a:t>2</a:t>
                </a:r>
                <a:r>
                  <a:rPr lang="en-US" altLang="zh-CN" sz="1600" b="1" dirty="0">
                    <a:latin typeface="+mn-ea"/>
                    <a:ea typeface="+mn-ea"/>
                  </a:rPr>
                  <a:t>/C</a:t>
                </a:r>
                <a:r>
                  <a:rPr lang="en-US" altLang="zh-CN" sz="1600" b="1" baseline="-14000" dirty="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12" name="Line 52"/>
              <p:cNvSpPr>
                <a:spLocks noChangeShapeType="1"/>
              </p:cNvSpPr>
              <p:nvPr/>
            </p:nvSpPr>
            <p:spPr bwMode="auto">
              <a:xfrm>
                <a:off x="1656056" y="4005064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3" name="Rectangle 55"/>
              <p:cNvSpPr>
                <a:spLocks noChangeArrowheads="1"/>
              </p:cNvSpPr>
              <p:nvPr/>
            </p:nvSpPr>
            <p:spPr bwMode="auto">
              <a:xfrm>
                <a:off x="2232056" y="3788788"/>
                <a:ext cx="576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 err="1">
                    <a:latin typeface="+mn-ea"/>
                    <a:ea typeface="+mn-ea"/>
                  </a:rPr>
                  <a:t>P</a:t>
                </a:r>
                <a:r>
                  <a:rPr lang="en-US" altLang="zh-CN" sz="1600" b="1" baseline="-14000" dirty="0" err="1">
                    <a:latin typeface="+mn-ea"/>
                    <a:ea typeface="+mn-ea"/>
                  </a:rPr>
                  <a:t>n</a:t>
                </a:r>
                <a:r>
                  <a:rPr lang="en-US" altLang="zh-CN" sz="1600" b="1" dirty="0">
                    <a:latin typeface="+mn-ea"/>
                    <a:ea typeface="+mn-ea"/>
                  </a:rPr>
                  <a:t>/</a:t>
                </a:r>
                <a:r>
                  <a:rPr lang="en-US" altLang="zh-CN" sz="1600" b="1" dirty="0" err="1">
                    <a:latin typeface="+mn-ea"/>
                    <a:ea typeface="+mn-ea"/>
                  </a:rPr>
                  <a:t>C</a:t>
                </a:r>
                <a:r>
                  <a:rPr lang="en-US" altLang="zh-CN" sz="1600" b="1" baseline="-14000" dirty="0" err="1"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4" name="Line 56"/>
              <p:cNvSpPr>
                <a:spLocks noChangeShapeType="1"/>
              </p:cNvSpPr>
              <p:nvPr/>
            </p:nvSpPr>
            <p:spPr bwMode="auto">
              <a:xfrm>
                <a:off x="2520056" y="4005064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827640" y="4652787"/>
                <a:ext cx="432000" cy="216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SM</a:t>
                </a:r>
                <a:r>
                  <a:rPr lang="en-US" altLang="zh-CN" sz="1600" b="1" baseline="-14000" dirty="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16" name="Line 60"/>
              <p:cNvSpPr>
                <a:spLocks noChangeShapeType="1"/>
              </p:cNvSpPr>
              <p:nvPr/>
            </p:nvSpPr>
            <p:spPr bwMode="auto">
              <a:xfrm>
                <a:off x="1043608" y="4436787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7" name="Text Box 61"/>
              <p:cNvSpPr txBox="1">
                <a:spLocks noChangeArrowheads="1"/>
              </p:cNvSpPr>
              <p:nvPr/>
            </p:nvSpPr>
            <p:spPr bwMode="auto">
              <a:xfrm>
                <a:off x="1836056" y="4652787"/>
                <a:ext cx="288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8" name="Rectangle 62"/>
              <p:cNvSpPr>
                <a:spLocks noChangeArrowheads="1"/>
              </p:cNvSpPr>
              <p:nvPr/>
            </p:nvSpPr>
            <p:spPr bwMode="auto">
              <a:xfrm>
                <a:off x="1404056" y="4652787"/>
                <a:ext cx="432000" cy="216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SM</a:t>
                </a:r>
                <a:r>
                  <a:rPr lang="en-US" altLang="zh-CN" sz="1600" b="1" baseline="-14000" dirty="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19" name="Line 63"/>
              <p:cNvSpPr>
                <a:spLocks noChangeShapeType="1"/>
              </p:cNvSpPr>
              <p:nvPr/>
            </p:nvSpPr>
            <p:spPr bwMode="auto">
              <a:xfrm>
                <a:off x="1620056" y="4436787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0" name="Rectangle 64"/>
              <p:cNvSpPr>
                <a:spLocks noChangeArrowheads="1"/>
              </p:cNvSpPr>
              <p:nvPr/>
            </p:nvSpPr>
            <p:spPr bwMode="auto">
              <a:xfrm>
                <a:off x="2232056" y="4652787"/>
                <a:ext cx="432000" cy="216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 err="1">
                    <a:latin typeface="+mn-ea"/>
                    <a:ea typeface="+mn-ea"/>
                  </a:rPr>
                  <a:t>SM</a:t>
                </a:r>
                <a:r>
                  <a:rPr lang="en-US" altLang="zh-CN" sz="1600" b="1" baseline="-14000" dirty="0" err="1">
                    <a:latin typeface="+mn-ea"/>
                    <a:ea typeface="+mn-ea"/>
                  </a:rPr>
                  <a:t>m</a:t>
                </a:r>
              </a:p>
            </p:txBody>
          </p:sp>
          <p:sp>
            <p:nvSpPr>
              <p:cNvPr id="21" name="Line 65"/>
              <p:cNvSpPr>
                <a:spLocks noChangeShapeType="1"/>
              </p:cNvSpPr>
              <p:nvPr/>
            </p:nvSpPr>
            <p:spPr bwMode="auto">
              <a:xfrm>
                <a:off x="2448056" y="4436787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sp>
          <p:nvSpPr>
            <p:cNvPr id="22" name="Text Box 73"/>
            <p:cNvSpPr txBox="1">
              <a:spLocks noChangeArrowheads="1"/>
            </p:cNvSpPr>
            <p:nvPr/>
          </p:nvSpPr>
          <p:spPr bwMode="auto">
            <a:xfrm>
              <a:off x="180000" y="5832000"/>
              <a:ext cx="2232000" cy="46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P</a:t>
              </a:r>
              <a:r>
                <a:rPr lang="en-US" altLang="zh-CN" sz="1400" b="1" dirty="0">
                  <a:latin typeface="+mn-ea"/>
                </a:rPr>
                <a:t>—</a:t>
              </a:r>
              <a:r>
                <a:rPr lang="zh-CN" altLang="en-US" sz="1400" b="1" dirty="0">
                  <a:latin typeface="+mn-ea"/>
                  <a:ea typeface="+mn-ea"/>
                </a:rPr>
                <a:t>处理器 </a:t>
              </a:r>
              <a:r>
                <a:rPr lang="en-US" altLang="zh-CN" sz="1400" b="1" dirty="0">
                  <a:latin typeface="+mn-ea"/>
                  <a:ea typeface="+mn-ea"/>
                </a:rPr>
                <a:t>C—Cache(</a:t>
              </a:r>
              <a:r>
                <a:rPr lang="zh-CN" altLang="en-US" sz="1400" b="1" dirty="0">
                  <a:latin typeface="+mn-ea"/>
                  <a:ea typeface="+mn-ea"/>
                </a:rPr>
                <a:t>私有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SM—</a:t>
              </a:r>
              <a:r>
                <a:rPr lang="zh-CN" altLang="en-US" sz="1400" b="1" dirty="0">
                  <a:latin typeface="+mn-ea"/>
                  <a:ea typeface="+mn-ea"/>
                </a:rPr>
                <a:t>共享</a:t>
              </a:r>
              <a:r>
                <a:rPr lang="en-US" altLang="zh-CN" sz="1400" b="1" dirty="0">
                  <a:latin typeface="+mn-ea"/>
                  <a:ea typeface="+mn-ea"/>
                </a:rPr>
                <a:t>MEM</a:t>
              </a:r>
            </a:p>
          </p:txBody>
        </p:sp>
      </p:grp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932040" y="5805296"/>
            <a:ext cx="4068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7780" tIns="10795" rIns="17780" bIns="10795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sz="1800" b="1" dirty="0">
                <a:latin typeface="+mn-ea"/>
                <a:ea typeface="+mn-ea"/>
              </a:rPr>
              <a:t>集中式</a:t>
            </a:r>
            <a:r>
              <a:rPr lang="en-US" altLang="zh-CN" sz="1800" b="1" dirty="0">
                <a:latin typeface="+mn-ea"/>
                <a:ea typeface="+mn-ea"/>
              </a:rPr>
              <a:t>MEM</a:t>
            </a:r>
            <a:r>
              <a:rPr lang="zh-CN" altLang="en-US" b="1" dirty="0">
                <a:latin typeface="+mn-ea"/>
                <a:ea typeface="+mn-ea"/>
              </a:rPr>
              <a:t>为何无多</a:t>
            </a:r>
            <a:r>
              <a:rPr lang="zh-CN" altLang="en-US" sz="1800" b="1" dirty="0">
                <a:latin typeface="+mn-ea"/>
                <a:ea typeface="+mn-ea"/>
              </a:rPr>
              <a:t>地址空间？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4932040" y="6165336"/>
            <a:ext cx="3420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7780" tIns="10795" rIns="17780" bIns="10795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sz="1800" b="1" dirty="0">
                <a:latin typeface="+mn-ea"/>
                <a:ea typeface="+mn-ea"/>
              </a:rPr>
              <a:t>处理器</a:t>
            </a:r>
            <a:r>
              <a:rPr lang="en-US" altLang="zh-CN" sz="1800" b="1" dirty="0">
                <a:latin typeface="+mn-ea"/>
                <a:ea typeface="+mn-ea"/>
              </a:rPr>
              <a:t>-</a:t>
            </a:r>
            <a:r>
              <a:rPr lang="zh-CN" altLang="en-US" sz="1800" b="1" dirty="0">
                <a:latin typeface="+mn-ea"/>
                <a:ea typeface="+mn-ea"/>
              </a:rPr>
              <a:t>处理机的差别？</a:t>
            </a:r>
          </a:p>
        </p:txBody>
      </p:sp>
      <p:sp>
        <p:nvSpPr>
          <p:cNvPr id="4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04048" y="4689248"/>
            <a:ext cx="3708000" cy="97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</a:ln>
        </p:spPr>
        <p:txBody>
          <a:bodyPr wrap="square" lIns="36000" tIns="18000" rIns="36000" bIns="18000" anchor="t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spc="-30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SMP--</a:t>
            </a:r>
            <a:r>
              <a:rPr lang="en-US" altLang="zh-CN" sz="1400" dirty="0">
                <a:sym typeface="+mn-ea"/>
              </a:rPr>
              <a:t>Symmetric shared-memory Multi-Processor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+mn-ea"/>
                <a:ea typeface="+mn-ea"/>
              </a:rPr>
              <a:t>CSM</a:t>
            </a:r>
            <a:r>
              <a:rPr lang="en-US" altLang="zh-CN" sz="1400" b="1" spc="-30" dirty="0">
                <a:solidFill>
                  <a:srgbClr val="C00000"/>
                </a:solidFill>
                <a:latin typeface="+mn-ea"/>
                <a:ea typeface="+mn-ea"/>
                <a:sym typeface="+mn-ea"/>
              </a:rPr>
              <a:t>--</a:t>
            </a:r>
            <a:r>
              <a:rPr lang="en-US" altLang="zh-CN" sz="1400" dirty="0"/>
              <a:t>Centralized Shared-Memory MP</a:t>
            </a:r>
            <a:r>
              <a:rPr lang="en-US" altLang="zh-CN" sz="1400" spc="-30" dirty="0">
                <a:sym typeface="+mn-ea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spc="-30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DSM--</a:t>
            </a:r>
            <a:r>
              <a:rPr lang="en-US" altLang="zh-CN" sz="1400" dirty="0">
                <a:sym typeface="+mn-ea"/>
              </a:rPr>
              <a:t>Distributed Shared-Memory MP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spc="-30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MPP--</a:t>
            </a:r>
            <a:r>
              <a:rPr lang="en-US" altLang="zh-CN" sz="1400" dirty="0">
                <a:sym typeface="+mn-ea"/>
              </a:rPr>
              <a:t>Massively Parallel Processor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spc="-30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COW--</a:t>
            </a:r>
            <a:r>
              <a:rPr lang="en-US" altLang="zh-CN" sz="1400" dirty="0">
                <a:sym typeface="+mn-ea"/>
              </a:rPr>
              <a:t>Cluster of Workstation</a:t>
            </a:r>
            <a:endParaRPr lang="en-US" altLang="zh-CN" sz="1400" b="1" spc="-30" dirty="0">
              <a:solidFill>
                <a:srgbClr val="990099"/>
              </a:solidFill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6603757"/>
              </p:ext>
            </p:extLst>
          </p:nvPr>
        </p:nvGraphicFramePr>
        <p:xfrm>
          <a:off x="755576" y="2214782"/>
          <a:ext cx="8165757" cy="237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5808">
                  <a:extLst>
                    <a:ext uri="{9D8B030D-6E8A-4147-A177-3AD203B41FA5}">
                      <a16:colId xmlns:a16="http://schemas.microsoft.com/office/drawing/2014/main" val="2263287160"/>
                    </a:ext>
                  </a:extLst>
                </a:gridCol>
              </a:tblGrid>
              <a:tr h="225425">
                <a:tc rowSpan="2"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并行类型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MEM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结构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节点耦合程度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结构名称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solidFill>
                      <a:srgbClr val="99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位置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地址空间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并行体系结构</a:t>
                      </a:r>
                    </a:p>
                  </a:txBody>
                  <a:tcPr marL="36000" marR="36000" marT="18000" marB="1800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数据并行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(SI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MD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集中式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单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地址空间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分布式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功能并行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MI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MD)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集中式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单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地址空间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分布式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单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地址空间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多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地址空间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线形标注 2 44"/>
          <p:cNvSpPr/>
          <p:nvPr/>
        </p:nvSpPr>
        <p:spPr bwMode="auto">
          <a:xfrm>
            <a:off x="4860032" y="1844824"/>
            <a:ext cx="1764000" cy="252000"/>
          </a:xfrm>
          <a:prstGeom prst="borderCallout2">
            <a:avLst>
              <a:gd name="adj1" fmla="val 49817"/>
              <a:gd name="adj2" fmla="val 99829"/>
              <a:gd name="adj3" fmla="val 50877"/>
              <a:gd name="adj4" fmla="val 112179"/>
              <a:gd name="adj5" fmla="val 980948"/>
              <a:gd name="adj6" fmla="val 80177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又称仓库级计算机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9" name="线形标注 2 58"/>
          <p:cNvSpPr/>
          <p:nvPr/>
        </p:nvSpPr>
        <p:spPr bwMode="auto">
          <a:xfrm>
            <a:off x="7524328" y="1853660"/>
            <a:ext cx="1353254" cy="252000"/>
          </a:xfrm>
          <a:prstGeom prst="borderCallout2">
            <a:avLst>
              <a:gd name="adj1" fmla="val 53140"/>
              <a:gd name="adj2" fmla="val -359"/>
              <a:gd name="adj3" fmla="val 50369"/>
              <a:gd name="adj4" fmla="val -12887"/>
              <a:gd name="adj5" fmla="val 888348"/>
              <a:gd name="adj6" fmla="val 2409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+mn-ea"/>
              </a:rPr>
              <a:t>又称多计算机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4528845" y="2924944"/>
            <a:ext cx="4392000" cy="1642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 anchor="t" anchorCtr="0"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</a:rPr>
              <a:t>紧耦合  向量处理机，阵列处理机</a:t>
            </a:r>
            <a:endParaRPr lang="en-US" altLang="zh-CN" b="1" dirty="0">
              <a:latin typeface="+mn-ea"/>
            </a:endParaRPr>
          </a:p>
          <a:p>
            <a:pPr>
              <a:lnSpc>
                <a:spcPct val="114000"/>
              </a:lnSpc>
              <a:spcBef>
                <a:spcPts val="90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</a:rPr>
              <a:t>紧耦合  对称共享</a:t>
            </a:r>
            <a:r>
              <a:rPr lang="en-US" altLang="zh-CN" b="1" dirty="0">
                <a:latin typeface="+mn-ea"/>
              </a:rPr>
              <a:t>MEM</a:t>
            </a:r>
            <a:r>
              <a:rPr lang="zh-CN" altLang="en-US" b="1" dirty="0">
                <a:latin typeface="+mn-ea"/>
              </a:rPr>
              <a:t>多处理器</a:t>
            </a:r>
            <a:r>
              <a:rPr lang="en-US" altLang="zh-CN" b="1" dirty="0">
                <a:latin typeface="+mn-ea"/>
              </a:rPr>
              <a:t>(SMP)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CSM</a:t>
            </a:r>
          </a:p>
          <a:p>
            <a:pPr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ea"/>
              </a:rPr>
              <a:t>紧耦合  分布式共享</a:t>
            </a:r>
            <a:r>
              <a:rPr lang="en-US" altLang="zh-CN" b="1" dirty="0">
                <a:latin typeface="+mn-ea"/>
              </a:rPr>
              <a:t>MEM</a:t>
            </a:r>
            <a:r>
              <a:rPr lang="zh-CN" altLang="en-US" b="1" dirty="0">
                <a:latin typeface="+mn-ea"/>
              </a:rPr>
              <a:t>多处理机</a:t>
            </a:r>
            <a:r>
              <a:rPr lang="en-US" altLang="zh-CN" b="1" dirty="0">
                <a:latin typeface="+mn-ea"/>
              </a:rPr>
              <a:t>(DSM)</a:t>
            </a:r>
            <a:endParaRPr lang="zh-CN" altLang="en-US" b="1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紧耦合  大规模并行处理机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(MPP)</a:t>
            </a:r>
            <a:endParaRPr lang="en-US" altLang="zh-CN" sz="1600" b="1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+mn-ea"/>
              </a:rPr>
              <a:t>松耦合  机群</a:t>
            </a:r>
            <a:r>
              <a:rPr lang="en-US" altLang="zh-CN" b="1" dirty="0">
                <a:latin typeface="+mn-ea"/>
              </a:rPr>
              <a:t>(COW)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CD7DA8FB-0D7C-43FD-A82F-ACC02760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节  引言</a:t>
            </a:r>
          </a:p>
        </p:txBody>
      </p:sp>
      <p:sp>
        <p:nvSpPr>
          <p:cNvPr id="49" name="Text Box 526">
            <a:extLst>
              <a:ext uri="{FF2B5EF4-FFF2-40B4-BE49-F238E27FC236}">
                <a16:creationId xmlns:a16="http://schemas.microsoft.com/office/drawing/2014/main" id="{24D9D61D-B6C3-4892-B448-EFFB23607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37873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dirty="0">
                <a:latin typeface="+mn-ea"/>
              </a:rPr>
              <a:t>并行系统结构分类，并行处理的挑战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834CAA-D733-4A46-A05C-D18C30D5C7E4}"/>
              </a:ext>
            </a:extLst>
          </p:cNvPr>
          <p:cNvGrpSpPr/>
          <p:nvPr/>
        </p:nvGrpSpPr>
        <p:grpSpPr>
          <a:xfrm>
            <a:off x="1836032" y="4725144"/>
            <a:ext cx="3024000" cy="1584000"/>
            <a:chOff x="1908000" y="4716000"/>
            <a:chExt cx="3024000" cy="1584000"/>
          </a:xfrm>
        </p:grpSpPr>
        <p:grpSp>
          <p:nvGrpSpPr>
            <p:cNvPr id="23" name="组合 22"/>
            <p:cNvGrpSpPr/>
            <p:nvPr/>
          </p:nvGrpSpPr>
          <p:grpSpPr>
            <a:xfrm>
              <a:off x="2664000" y="4716000"/>
              <a:ext cx="2196000" cy="1296000"/>
              <a:chOff x="3672104" y="3717033"/>
              <a:chExt cx="2196000" cy="1296000"/>
            </a:xfrm>
          </p:grpSpPr>
          <p:sp>
            <p:nvSpPr>
              <p:cNvPr id="24" name="Rectangle 59"/>
              <p:cNvSpPr>
                <a:spLocks noChangeArrowheads="1"/>
              </p:cNvSpPr>
              <p:nvPr/>
            </p:nvSpPr>
            <p:spPr bwMode="auto">
              <a:xfrm>
                <a:off x="3816104" y="4797033"/>
                <a:ext cx="1980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互连网络</a:t>
                </a:r>
              </a:p>
            </p:txBody>
          </p:sp>
          <p:sp>
            <p:nvSpPr>
              <p:cNvPr id="25" name="Text Box 60"/>
              <p:cNvSpPr txBox="1">
                <a:spLocks noChangeArrowheads="1"/>
              </p:cNvSpPr>
              <p:nvPr/>
            </p:nvSpPr>
            <p:spPr bwMode="auto">
              <a:xfrm>
                <a:off x="5256104" y="4077072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26" name="Rectangle 64"/>
              <p:cNvSpPr>
                <a:spLocks noChangeArrowheads="1"/>
              </p:cNvSpPr>
              <p:nvPr/>
            </p:nvSpPr>
            <p:spPr bwMode="auto">
              <a:xfrm>
                <a:off x="4392104" y="3789072"/>
                <a:ext cx="792000" cy="216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SM</a:t>
                </a:r>
                <a:r>
                  <a:rPr lang="en-US" altLang="zh-CN" sz="1600" b="1" baseline="-14000" dirty="0">
                    <a:latin typeface="+mn-ea"/>
                    <a:ea typeface="+mn-ea"/>
                  </a:rPr>
                  <a:t>1</a:t>
                </a:r>
                <a:r>
                  <a:rPr lang="zh-CN" altLang="en-US" sz="1600" b="1" dirty="0">
                    <a:solidFill>
                      <a:srgbClr val="CC3300"/>
                    </a:solidFill>
                    <a:latin typeface="+mn-ea"/>
                    <a:ea typeface="+mn-ea"/>
                  </a:rPr>
                  <a:t>或</a:t>
                </a:r>
                <a:r>
                  <a:rPr lang="en-US" altLang="zh-CN" sz="1600" b="1" dirty="0">
                    <a:latin typeface="+mn-ea"/>
                    <a:ea typeface="+mn-ea"/>
                  </a:rPr>
                  <a:t>LM</a:t>
                </a:r>
                <a:endParaRPr lang="en-US" altLang="zh-CN" sz="1600" b="1" baseline="-14000" dirty="0">
                  <a:latin typeface="+mn-ea"/>
                  <a:ea typeface="+mn-ea"/>
                </a:endParaRPr>
              </a:p>
            </p:txBody>
          </p:sp>
          <p:sp>
            <p:nvSpPr>
              <p:cNvPr id="27" name="Rectangle 65"/>
              <p:cNvSpPr>
                <a:spLocks noChangeArrowheads="1"/>
              </p:cNvSpPr>
              <p:nvPr/>
            </p:nvSpPr>
            <p:spPr bwMode="auto">
              <a:xfrm>
                <a:off x="3744104" y="4437397"/>
                <a:ext cx="432000" cy="216000"/>
              </a:xfrm>
              <a:prstGeom prst="rect">
                <a:avLst/>
              </a:prstGeom>
              <a:solidFill>
                <a:srgbClr val="CCFFFF"/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NIC</a:t>
                </a:r>
                <a:endParaRPr lang="en-US" altLang="zh-CN" sz="1600" b="1" baseline="-14000" dirty="0">
                  <a:latin typeface="+mn-ea"/>
                  <a:ea typeface="+mn-ea"/>
                </a:endParaRPr>
              </a:p>
            </p:txBody>
          </p:sp>
          <p:sp>
            <p:nvSpPr>
              <p:cNvPr id="28" name="Line 66"/>
              <p:cNvSpPr>
                <a:spLocks noChangeShapeType="1"/>
              </p:cNvSpPr>
              <p:nvPr/>
            </p:nvSpPr>
            <p:spPr bwMode="auto">
              <a:xfrm>
                <a:off x="3995888" y="4005441"/>
                <a:ext cx="0" cy="2159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9" name="Rectangle 67"/>
              <p:cNvSpPr>
                <a:spLocks noChangeArrowheads="1"/>
              </p:cNvSpPr>
              <p:nvPr/>
            </p:nvSpPr>
            <p:spPr bwMode="auto">
              <a:xfrm>
                <a:off x="3744104" y="3789072"/>
                <a:ext cx="504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P/C</a:t>
                </a:r>
                <a:endParaRPr lang="en-US" altLang="zh-CN" sz="1600" b="1" baseline="-14000" dirty="0">
                  <a:latin typeface="+mn-ea"/>
                  <a:ea typeface="+mn-ea"/>
                </a:endParaRPr>
              </a:p>
            </p:txBody>
          </p:sp>
          <p:sp>
            <p:nvSpPr>
              <p:cNvPr id="30" name="Line 68"/>
              <p:cNvSpPr>
                <a:spLocks noChangeShapeType="1"/>
              </p:cNvSpPr>
              <p:nvPr/>
            </p:nvSpPr>
            <p:spPr bwMode="auto">
              <a:xfrm>
                <a:off x="3743888" y="4221341"/>
                <a:ext cx="1404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31" name="Line 69"/>
              <p:cNvSpPr>
                <a:spLocks noChangeShapeType="1"/>
              </p:cNvSpPr>
              <p:nvPr/>
            </p:nvSpPr>
            <p:spPr bwMode="auto">
              <a:xfrm flipH="1">
                <a:off x="4895888" y="4005441"/>
                <a:ext cx="0" cy="2159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32" name="Line 70"/>
              <p:cNvSpPr>
                <a:spLocks noChangeShapeType="1"/>
              </p:cNvSpPr>
              <p:nvPr/>
            </p:nvSpPr>
            <p:spPr bwMode="auto">
              <a:xfrm>
                <a:off x="3888104" y="4221465"/>
                <a:ext cx="0" cy="2159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33" name="Rectangle 71"/>
              <p:cNvSpPr>
                <a:spLocks noChangeArrowheads="1"/>
              </p:cNvSpPr>
              <p:nvPr/>
            </p:nvSpPr>
            <p:spPr bwMode="auto">
              <a:xfrm>
                <a:off x="3672104" y="3717033"/>
                <a:ext cx="1584000" cy="100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square" anchor="ctr">
                <a:noAutofit/>
              </a:bodyPr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34" name="Text Box 72"/>
              <p:cNvSpPr txBox="1">
                <a:spLocks noChangeArrowheads="1"/>
              </p:cNvSpPr>
              <p:nvPr/>
            </p:nvSpPr>
            <p:spPr bwMode="auto">
              <a:xfrm>
                <a:off x="3960104" y="4223051"/>
                <a:ext cx="1258524" cy="214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 err="1">
                    <a:latin typeface="+mn-ea"/>
                    <a:ea typeface="+mn-ea"/>
                  </a:rPr>
                  <a:t>MBus</a:t>
                </a:r>
                <a:r>
                  <a:rPr lang="zh-CN" altLang="en-US" sz="1600" b="1" dirty="0">
                    <a:solidFill>
                      <a:srgbClr val="CC3300"/>
                    </a:solidFill>
                    <a:latin typeface="+mn-ea"/>
                    <a:ea typeface="+mn-ea"/>
                  </a:rPr>
                  <a:t>或</a:t>
                </a:r>
                <a:r>
                  <a:rPr lang="en-US" altLang="zh-CN" sz="1600" b="1" dirty="0" err="1">
                    <a:latin typeface="+mn-ea"/>
                    <a:ea typeface="+mn-ea"/>
                  </a:rPr>
                  <a:t>IOBus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35" name="Text Box 73"/>
              <p:cNvSpPr txBox="1">
                <a:spLocks noChangeArrowheads="1"/>
              </p:cNvSpPr>
              <p:nvPr/>
            </p:nvSpPr>
            <p:spPr bwMode="auto">
              <a:xfrm>
                <a:off x="4572104" y="4473033"/>
                <a:ext cx="648000" cy="216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节点</a:t>
                </a:r>
                <a:r>
                  <a:rPr lang="en-US" altLang="zh-CN" sz="1600" b="1" dirty="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6" name="Rectangle 74"/>
              <p:cNvSpPr>
                <a:spLocks noChangeArrowheads="1"/>
              </p:cNvSpPr>
              <p:nvPr/>
            </p:nvSpPr>
            <p:spPr bwMode="auto">
              <a:xfrm>
                <a:off x="5580104" y="3717033"/>
                <a:ext cx="288000" cy="9360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节</a:t>
                </a:r>
                <a:endParaRPr lang="en-US" altLang="zh-CN" sz="1600" b="1" dirty="0">
                  <a:latin typeface="+mn-ea"/>
                  <a:ea typeface="+mn-ea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点</a:t>
                </a:r>
                <a:endParaRPr lang="en-US" altLang="zh-CN" sz="1600" b="1" dirty="0">
                  <a:latin typeface="+mn-ea"/>
                  <a:ea typeface="+mn-ea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n</a:t>
                </a:r>
                <a:endParaRPr lang="en-US" altLang="zh-CN" sz="1600" b="1" baseline="-14000" dirty="0">
                  <a:latin typeface="+mn-ea"/>
                  <a:ea typeface="+mn-ea"/>
                </a:endParaRPr>
              </a:p>
            </p:txBody>
          </p:sp>
          <p:sp>
            <p:nvSpPr>
              <p:cNvPr id="37" name="Line 70"/>
              <p:cNvSpPr>
                <a:spLocks noChangeShapeType="1"/>
              </p:cNvSpPr>
              <p:nvPr/>
            </p:nvSpPr>
            <p:spPr bwMode="auto">
              <a:xfrm>
                <a:off x="3888104" y="4653033"/>
                <a:ext cx="0" cy="14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38" name="Line 70"/>
              <p:cNvSpPr>
                <a:spLocks noChangeShapeType="1"/>
              </p:cNvSpPr>
              <p:nvPr/>
            </p:nvSpPr>
            <p:spPr bwMode="auto">
              <a:xfrm>
                <a:off x="5724104" y="4653389"/>
                <a:ext cx="0" cy="14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pPr algn="ctr"/>
                <a:endParaRPr lang="zh-CN" altLang="en-US" b="1">
                  <a:latin typeface="+mn-ea"/>
                  <a:ea typeface="+mn-ea"/>
                </a:endParaRPr>
              </a:p>
            </p:txBody>
          </p:sp>
        </p:grpSp>
        <p:sp>
          <p:nvSpPr>
            <p:cNvPr id="52" name="Text Box 73">
              <a:extLst>
                <a:ext uri="{FF2B5EF4-FFF2-40B4-BE49-F238E27FC236}">
                  <a16:creationId xmlns:a16="http://schemas.microsoft.com/office/drawing/2014/main" id="{E245F71C-A1B7-44F7-A72B-D0B059CD5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000" y="6048000"/>
              <a:ext cx="3024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400" b="1" dirty="0">
                  <a:latin typeface="+mn-ea"/>
                  <a:ea typeface="+mn-ea"/>
                </a:rPr>
                <a:t>NIC—</a:t>
              </a:r>
              <a:r>
                <a:rPr lang="zh-CN" altLang="en-US" sz="1400" b="1" dirty="0">
                  <a:latin typeface="+mn-ea"/>
                  <a:ea typeface="+mn-ea"/>
                </a:rPr>
                <a:t>网络接口卡 </a:t>
              </a:r>
              <a:r>
                <a:rPr lang="en-US" altLang="zh-CN" sz="1400" b="1" dirty="0">
                  <a:latin typeface="+mn-ea"/>
                  <a:ea typeface="+mn-ea"/>
                </a:rPr>
                <a:t>LM—</a:t>
              </a:r>
              <a:r>
                <a:rPr lang="zh-CN" altLang="en-US" sz="1400" b="1" dirty="0">
                  <a:latin typeface="+mn-ea"/>
                  <a:ea typeface="+mn-ea"/>
                </a:rPr>
                <a:t>局部</a:t>
              </a:r>
              <a:r>
                <a:rPr lang="en-US" altLang="zh-CN" sz="1400" b="1" dirty="0">
                  <a:latin typeface="+mn-ea"/>
                  <a:ea typeface="+mn-ea"/>
                </a:rPr>
                <a:t>MEM(</a:t>
              </a:r>
              <a:r>
                <a:rPr lang="zh-CN" altLang="en-US" sz="1400" b="1" dirty="0">
                  <a:latin typeface="+mn-ea"/>
                  <a:ea typeface="+mn-ea"/>
                </a:rPr>
                <a:t>私有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740F0A9-101C-8C3A-F70F-7CFF91D1639D}"/>
              </a:ext>
            </a:extLst>
          </p:cNvPr>
          <p:cNvSpPr txBox="1"/>
          <p:nvPr/>
        </p:nvSpPr>
        <p:spPr>
          <a:xfrm>
            <a:off x="-90020" y="6359093"/>
            <a:ext cx="5652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思考①：</a:t>
            </a:r>
            <a:r>
              <a:rPr lang="zh-CN" altLang="en-US" sz="1400" dirty="0">
                <a:sym typeface="+mn-ea"/>
              </a:rPr>
              <a:t>多地址空间时，数据访问采用消息传递，需其他</a:t>
            </a:r>
            <a:r>
              <a:rPr lang="en-US" altLang="zh-CN" sz="1400" dirty="0">
                <a:sym typeface="+mn-ea"/>
              </a:rPr>
              <a:t>P</a:t>
            </a:r>
            <a:r>
              <a:rPr lang="zh-CN" altLang="en-US" sz="1400" dirty="0">
                <a:sym typeface="+mn-ea"/>
              </a:rPr>
              <a:t>协助访存（打包</a:t>
            </a:r>
            <a:r>
              <a:rPr lang="en-US" altLang="zh-CN" sz="1400" dirty="0">
                <a:sym typeface="+mn-ea"/>
              </a:rPr>
              <a:t>/</a:t>
            </a:r>
            <a:r>
              <a:rPr lang="zh-CN" altLang="en-US" sz="1400" dirty="0">
                <a:sym typeface="+mn-ea"/>
              </a:rPr>
              <a:t>解包等），通信效率低</a:t>
            </a:r>
            <a:r>
              <a:rPr lang="zh-CN" altLang="en-US" sz="1400" dirty="0"/>
              <a:t>；</a:t>
            </a:r>
            <a:r>
              <a:rPr lang="en-US" altLang="zh-CN" sz="1400" dirty="0"/>
              <a:t>  </a:t>
            </a:r>
            <a:r>
              <a:rPr lang="zh-CN" altLang="en-US" sz="1400" dirty="0"/>
              <a:t>思考②：节点是否带</a:t>
            </a:r>
            <a:r>
              <a:rPr lang="en-US" altLang="zh-CN" sz="1400" dirty="0"/>
              <a:t>(</a:t>
            </a:r>
            <a:r>
              <a:rPr lang="zh-CN" altLang="en-US" sz="1400" dirty="0"/>
              <a:t>主</a:t>
            </a:r>
            <a:r>
              <a:rPr lang="en-US" altLang="zh-CN" sz="1400" dirty="0"/>
              <a:t>)</a:t>
            </a:r>
            <a:r>
              <a:rPr lang="zh-CN" altLang="en-US" sz="1400" dirty="0"/>
              <a:t>存储器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 bldLvl="0" animBg="1"/>
      <p:bldP spid="51" grpId="0" bldLvl="0" animBg="1"/>
      <p:bldP spid="44" grpId="0" bldLvl="0" animBg="1"/>
      <p:bldP spid="45" grpId="0" bldLvl="0" animBg="1"/>
      <p:bldP spid="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705" y="332656"/>
            <a:ext cx="4909185" cy="57259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*访存模型：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指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b="1" dirty="0">
                <a:latin typeface="+mn-ea"/>
                <a:ea typeface="+mn-ea"/>
              </a:rPr>
              <a:t>的访问特征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  UMA—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 NUMA—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NORMA—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指数据的共享方式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共享存储器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      (</a:t>
            </a:r>
            <a:r>
              <a:rPr lang="zh-CN" altLang="en-US" sz="1600" b="1" dirty="0">
                <a:latin typeface="+mn-ea"/>
                <a:ea typeface="+mn-ea"/>
              </a:rPr>
              <a:t>共享地址空间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26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消息传递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*同步机制：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指进程间的同步方式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串行访问实现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729457" y="764704"/>
            <a:ext cx="7055768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各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可访问</a:t>
            </a:r>
            <a:r>
              <a:rPr lang="zh-CN" altLang="en-US" sz="2200" b="1" u="sng" dirty="0">
                <a:latin typeface="+mn-ea"/>
                <a:ea typeface="+mn-ea"/>
              </a:rPr>
              <a:t>所有</a:t>
            </a:r>
            <a:r>
              <a:rPr lang="en-US" altLang="zh-CN" sz="2200" b="1" dirty="0">
                <a:latin typeface="+mn-ea"/>
                <a:ea typeface="+mn-ea"/>
              </a:rPr>
              <a:t>MEM</a:t>
            </a:r>
            <a:r>
              <a:rPr lang="zh-CN" altLang="en-US" sz="2200" b="1" dirty="0">
                <a:latin typeface="+mn-ea"/>
                <a:ea typeface="+mn-ea"/>
              </a:rPr>
              <a:t>，访问时延</a:t>
            </a:r>
            <a:r>
              <a:rPr lang="zh-CN" altLang="en-US" sz="2200" b="1" u="sng" dirty="0">
                <a:latin typeface="+mn-ea"/>
                <a:ea typeface="+mn-ea"/>
              </a:rPr>
              <a:t>相同</a:t>
            </a: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←集中式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单一空间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各</a:t>
            </a:r>
            <a:r>
              <a:rPr lang="en-US" altLang="zh-CN" sz="2200" b="1" dirty="0">
                <a:latin typeface="+mn-ea"/>
              </a:rPr>
              <a:t>P</a:t>
            </a:r>
            <a:r>
              <a:rPr lang="zh-CN" altLang="en-US" sz="2200" b="1" dirty="0">
                <a:latin typeface="+mn-ea"/>
              </a:rPr>
              <a:t>可访问</a:t>
            </a:r>
            <a:r>
              <a:rPr lang="zh-CN" altLang="en-US" sz="2200" b="1" u="sng" dirty="0">
                <a:latin typeface="+mn-ea"/>
              </a:rPr>
              <a:t>所有</a:t>
            </a:r>
            <a:r>
              <a:rPr lang="en-US" altLang="zh-CN" sz="2200" b="1" dirty="0">
                <a:latin typeface="+mn-ea"/>
              </a:rPr>
              <a:t>MEM</a:t>
            </a:r>
            <a:r>
              <a:rPr lang="zh-CN" altLang="en-US" sz="2200" b="1" dirty="0">
                <a:latin typeface="+mn-ea"/>
              </a:rPr>
              <a:t>，访问时延</a:t>
            </a:r>
            <a:r>
              <a:rPr lang="zh-CN" altLang="en-US" sz="2200" b="1" u="sng" dirty="0">
                <a:latin typeface="+mn-ea"/>
              </a:rPr>
              <a:t>不同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latin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←分布式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单一空间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各</a:t>
            </a:r>
            <a:r>
              <a:rPr lang="en-US" altLang="zh-CN" sz="2200" b="1" dirty="0">
                <a:latin typeface="+mn-ea"/>
              </a:rPr>
              <a:t>P</a:t>
            </a:r>
            <a:r>
              <a:rPr lang="zh-CN" altLang="en-US" sz="2200" b="1" dirty="0">
                <a:latin typeface="+mn-ea"/>
              </a:rPr>
              <a:t>仅访问</a:t>
            </a:r>
            <a:r>
              <a:rPr lang="zh-CN" altLang="en-US" sz="2200" b="1" u="sng" dirty="0">
                <a:latin typeface="+mn-ea"/>
              </a:rPr>
              <a:t>本地</a:t>
            </a:r>
            <a:r>
              <a:rPr lang="en-US" altLang="zh-CN" sz="2200" b="1" dirty="0">
                <a:latin typeface="+mn-ea"/>
              </a:rPr>
              <a:t>MEM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不能访问远程</a:t>
            </a:r>
            <a:r>
              <a:rPr lang="en-US" altLang="zh-CN" b="1" dirty="0">
                <a:latin typeface="+mn-ea"/>
              </a:rPr>
              <a:t>MEM)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←分布式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多个空间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62000" y="2420888"/>
            <a:ext cx="8274496" cy="40568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   </a:t>
            </a:r>
            <a:r>
              <a:rPr lang="zh-CN" altLang="en-US" sz="2200" b="1" dirty="0">
                <a:latin typeface="+mn-ea"/>
                <a:ea typeface="+mn-ea"/>
              </a:rPr>
              <a:t>通过</a:t>
            </a:r>
            <a:r>
              <a:rPr lang="zh-CN" altLang="en-US" sz="2200" b="1" u="sng" dirty="0">
                <a:latin typeface="+mn-ea"/>
                <a:ea typeface="+mn-ea"/>
              </a:rPr>
              <a:t>存</a:t>
            </a:r>
            <a:r>
              <a:rPr lang="en-US" altLang="zh-CN" sz="2200" b="1" u="sng" dirty="0">
                <a:latin typeface="+mn-ea"/>
                <a:ea typeface="+mn-ea"/>
              </a:rPr>
              <a:t>/</a:t>
            </a:r>
            <a:r>
              <a:rPr lang="zh-CN" altLang="en-US" sz="2200" b="1" u="sng" dirty="0">
                <a:latin typeface="+mn-ea"/>
                <a:ea typeface="+mn-ea"/>
              </a:rPr>
              <a:t>取指令</a:t>
            </a:r>
            <a:r>
              <a:rPr lang="zh-CN" altLang="en-US" sz="2200" b="1" dirty="0">
                <a:latin typeface="+mn-ea"/>
                <a:ea typeface="+mn-ea"/>
              </a:rPr>
              <a:t>访问</a:t>
            </a:r>
            <a:r>
              <a:rPr lang="zh-CN" altLang="en-US" sz="2200" b="1" u="sng" dirty="0">
                <a:latin typeface="+mn-ea"/>
                <a:ea typeface="+mn-ea"/>
              </a:rPr>
              <a:t>同一单元</a:t>
            </a:r>
            <a:r>
              <a:rPr lang="zh-CN" altLang="en-US" sz="2200" b="1" dirty="0">
                <a:latin typeface="+mn-ea"/>
                <a:ea typeface="+mn-ea"/>
              </a:rPr>
              <a:t>实现 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←单地址空间时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200" b="1" dirty="0">
                <a:latin typeface="+mn-ea"/>
              </a:rPr>
              <a:t>          </a:t>
            </a:r>
            <a:r>
              <a:rPr lang="zh-CN" altLang="en-US" sz="2200" b="1" dirty="0">
                <a:latin typeface="+mn-ea"/>
              </a:rPr>
              <a:t>通过</a:t>
            </a:r>
            <a:r>
              <a:rPr lang="zh-CN" altLang="en-US" sz="2200" b="1" u="sng" dirty="0">
                <a:latin typeface="+mn-ea"/>
              </a:rPr>
              <a:t>发送</a:t>
            </a:r>
            <a:r>
              <a:rPr lang="en-US" altLang="zh-CN" sz="2200" b="1" u="sng" dirty="0">
                <a:latin typeface="+mn-ea"/>
              </a:rPr>
              <a:t>/</a:t>
            </a:r>
            <a:r>
              <a:rPr lang="zh-CN" altLang="en-US" sz="2200" b="1" u="sng" dirty="0">
                <a:latin typeface="+mn-ea"/>
              </a:rPr>
              <a:t>接收</a:t>
            </a:r>
            <a:r>
              <a:rPr lang="zh-CN" altLang="en-US" sz="2200" b="1" dirty="0">
                <a:latin typeface="+mn-ea"/>
              </a:rPr>
              <a:t>消息实现         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←多地址空间时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zh-CN" altLang="en-US" sz="2200" b="1" u="sng" dirty="0">
                <a:latin typeface="+mn-ea"/>
                <a:ea typeface="+mn-ea"/>
              </a:rPr>
              <a:t>显式</a:t>
            </a:r>
            <a:r>
              <a:rPr lang="zh-CN" altLang="en-US" sz="2200" b="1" dirty="0">
                <a:latin typeface="+mn-ea"/>
                <a:ea typeface="+mn-ea"/>
              </a:rPr>
              <a:t>同步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en-US" altLang="zh-CN" b="1" dirty="0">
                <a:latin typeface="+mn-ea"/>
              </a:rPr>
              <a:t>SIMD</a:t>
            </a:r>
            <a:r>
              <a:rPr lang="zh-CN" altLang="en-US" b="1" dirty="0">
                <a:latin typeface="+mn-ea"/>
              </a:rPr>
              <a:t>为隐式同步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200" b="1" u="sng" dirty="0">
                <a:latin typeface="+mn-ea"/>
              </a:rPr>
              <a:t>串行访问</a:t>
            </a:r>
            <a:r>
              <a:rPr lang="zh-CN" altLang="en-US" sz="2200" b="1" dirty="0">
                <a:latin typeface="+mn-ea"/>
              </a:rPr>
              <a:t>临界资源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+mn-ea"/>
              </a:rPr>
              <a:t>   </a:t>
            </a:r>
            <a:r>
              <a:rPr lang="en-US" altLang="zh-CN" dirty="0">
                <a:latin typeface="+mn-ea"/>
              </a:rPr>
              <a:t>└</a:t>
            </a:r>
            <a:r>
              <a:rPr lang="en-US" altLang="zh-CN" b="1" dirty="0">
                <a:latin typeface="+mn-ea"/>
              </a:rPr>
              <a:t>←</a:t>
            </a:r>
            <a:r>
              <a:rPr lang="zh-CN" altLang="en-US" b="1" dirty="0">
                <a:latin typeface="+mn-ea"/>
              </a:rPr>
              <a:t>相应代码  </a:t>
            </a:r>
            <a:r>
              <a:rPr lang="en-US" altLang="zh-CN" dirty="0">
                <a:latin typeface="+mn-ea"/>
              </a:rPr>
              <a:t>   </a:t>
            </a:r>
            <a:r>
              <a:rPr lang="zh-CN" altLang="en-US" b="1" dirty="0">
                <a:latin typeface="+mn-ea"/>
              </a:rPr>
              <a:t>多</a:t>
            </a:r>
            <a:r>
              <a:rPr lang="en-US" altLang="zh-CN" b="1" dirty="0">
                <a:latin typeface="+mn-ea"/>
              </a:rPr>
              <a:t>P</a:t>
            </a:r>
            <a:r>
              <a:rPr lang="zh-CN" altLang="en-US" b="1" u="sng" dirty="0">
                <a:solidFill>
                  <a:srgbClr val="FF3399"/>
                </a:solidFill>
                <a:latin typeface="+mn-ea"/>
              </a:rPr>
              <a:t>同时</a:t>
            </a:r>
            <a:r>
              <a:rPr lang="zh-CN" altLang="en-US" b="1" dirty="0">
                <a:latin typeface="+mn-ea"/>
              </a:rPr>
              <a:t>执行</a:t>
            </a:r>
            <a:r>
              <a:rPr lang="en-US" altLang="zh-CN" b="1" dirty="0">
                <a:latin typeface="+mn-ea"/>
              </a:rPr>
              <a:t>→</a:t>
            </a:r>
            <a:r>
              <a:rPr lang="en-US" altLang="zh-CN" dirty="0">
                <a:latin typeface="+mn-ea"/>
              </a:rPr>
              <a:t>┴────┴→</a:t>
            </a:r>
            <a:r>
              <a:rPr lang="zh-CN" altLang="en-US" b="1" u="sng" dirty="0">
                <a:latin typeface="+mn-ea"/>
              </a:rPr>
              <a:t>临界区</a:t>
            </a:r>
            <a:r>
              <a:rPr lang="zh-CN" altLang="en-US" b="1" dirty="0">
                <a:latin typeface="+mn-ea"/>
              </a:rPr>
              <a:t>方法不适用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+mn-ea"/>
              </a:rPr>
              <a:t>              </a:t>
            </a:r>
            <a:r>
              <a:rPr lang="zh-CN" altLang="en-US" sz="2200" b="1" u="sng" dirty="0">
                <a:latin typeface="+mn-ea"/>
              </a:rPr>
              <a:t>共享</a:t>
            </a:r>
            <a:r>
              <a:rPr lang="en-US" altLang="zh-CN" sz="2200" b="1" u="sng" dirty="0">
                <a:latin typeface="+mn-ea"/>
              </a:rPr>
              <a:t>MEM</a:t>
            </a:r>
            <a:r>
              <a:rPr lang="zh-CN" altLang="en-US" sz="2200" b="1" u="sng" dirty="0">
                <a:latin typeface="+mn-ea"/>
              </a:rPr>
              <a:t>方式</a:t>
            </a:r>
            <a:r>
              <a:rPr lang="zh-CN" altLang="en-US" sz="2200" b="1" dirty="0">
                <a:latin typeface="+mn-ea"/>
              </a:rPr>
              <a:t>使用</a:t>
            </a:r>
            <a:r>
              <a:rPr lang="zh-CN" altLang="en-US" sz="2200" b="1" u="sng" dirty="0">
                <a:solidFill>
                  <a:srgbClr val="0070C0"/>
                </a:solidFill>
                <a:latin typeface="+mn-ea"/>
              </a:rPr>
              <a:t>硬件原语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读</a:t>
            </a:r>
            <a:r>
              <a:rPr lang="en-US" altLang="zh-CN" b="1" dirty="0">
                <a:latin typeface="+mn-ea"/>
              </a:rPr>
              <a:t>-</a:t>
            </a:r>
            <a:r>
              <a:rPr lang="zh-CN" altLang="en-US" b="1" dirty="0">
                <a:latin typeface="+mn-ea"/>
              </a:rPr>
              <a:t>改</a:t>
            </a:r>
            <a:r>
              <a:rPr lang="en-US" altLang="zh-CN" b="1" dirty="0">
                <a:latin typeface="+mn-ea"/>
              </a:rPr>
              <a:t>-</a:t>
            </a:r>
            <a:r>
              <a:rPr lang="zh-CN" altLang="en-US" b="1" dirty="0">
                <a:latin typeface="+mn-ea"/>
              </a:rPr>
              <a:t>写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zh-CN" altLang="en-US" sz="2200" b="1" baseline="-18000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←原子性操作</a:t>
            </a: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latin typeface="+mn-ea"/>
              </a:rPr>
              <a:t>              </a:t>
            </a:r>
            <a:r>
              <a:rPr lang="zh-CN" altLang="en-US" sz="2200" b="1" u="sng" dirty="0">
                <a:latin typeface="+mn-ea"/>
              </a:rPr>
              <a:t>消息传递方式</a:t>
            </a:r>
            <a:r>
              <a:rPr lang="zh-CN" altLang="en-US" sz="2200" b="1" dirty="0">
                <a:latin typeface="+mn-ea"/>
              </a:rPr>
              <a:t>基于</a:t>
            </a:r>
            <a:r>
              <a:rPr lang="zh-CN" altLang="en-US" sz="2200" b="1" u="sng" dirty="0">
                <a:solidFill>
                  <a:srgbClr val="0070C0"/>
                </a:solidFill>
                <a:latin typeface="+mn-ea"/>
              </a:rPr>
              <a:t>按序处理</a:t>
            </a:r>
            <a:r>
              <a:rPr lang="zh-CN" altLang="en-US" sz="2200" b="1" dirty="0">
                <a:latin typeface="+mn-ea"/>
              </a:rPr>
              <a:t>消息     </a:t>
            </a:r>
            <a:r>
              <a:rPr lang="zh-CN" altLang="en-US" b="1" dirty="0">
                <a:latin typeface="+mn-ea"/>
              </a:rPr>
              <a:t>←常串行接收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283968" y="2132856"/>
            <a:ext cx="464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tIns="10800" bIns="17780" anchor="ctr" anchorCtr="0">
            <a:noAutofit/>
          </a:bodyPr>
          <a:lstStyle/>
          <a:p>
            <a:pPr marL="628650" indent="-6286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引子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1800" b="1" dirty="0">
                <a:latin typeface="+mn-ea"/>
                <a:ea typeface="+mn-ea"/>
              </a:rPr>
              <a:t>进程间用变量</a:t>
            </a:r>
            <a:r>
              <a:rPr lang="en-US" altLang="zh-CN" sz="1800" b="1" dirty="0">
                <a:latin typeface="+mn-ea"/>
                <a:ea typeface="+mn-ea"/>
              </a:rPr>
              <a:t>a</a:t>
            </a:r>
            <a:r>
              <a:rPr lang="zh-CN" altLang="en-US" sz="1800" b="1" dirty="0">
                <a:latin typeface="+mn-ea"/>
                <a:ea typeface="+mn-ea"/>
              </a:rPr>
              <a:t>通信，硬件如何实现？</a:t>
            </a:r>
            <a:endParaRPr lang="en-US" altLang="zh-CN" sz="1800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38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68504" y="332656"/>
            <a:ext cx="5040000" cy="431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</a:ln>
        </p:spPr>
        <p:txBody>
          <a:bodyPr wrap="square" lIns="36000" tIns="18000" rIns="36000" bIns="18000" anchor="ctr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spc="-30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 UMA--</a:t>
            </a:r>
            <a:r>
              <a:rPr lang="en-US" altLang="zh-CN" sz="1400" spc="-30" dirty="0">
                <a:sym typeface="+mn-ea"/>
              </a:rPr>
              <a:t>Uniform Memory Access   </a:t>
            </a:r>
            <a:r>
              <a:rPr lang="en-US" altLang="zh-CN" sz="1400" b="1" spc="-30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NORMA--</a:t>
            </a:r>
            <a:r>
              <a:rPr lang="en-US" altLang="zh-CN" sz="1400" spc="-30" dirty="0">
                <a:sym typeface="+mn-ea"/>
              </a:rPr>
              <a:t>No-Remote Memory Access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spc="-30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NUMA--</a:t>
            </a:r>
            <a:r>
              <a:rPr lang="en-US" altLang="zh-CN" sz="1400" spc="-30" dirty="0">
                <a:sym typeface="+mn-ea"/>
              </a:rPr>
              <a:t>Non-Uniform Memory Access </a:t>
            </a:r>
            <a:endParaRPr lang="en-US" altLang="zh-CN" sz="1400" b="0" spc="-30" dirty="0">
              <a:solidFill>
                <a:schemeClr val="tx1"/>
              </a:solidFill>
              <a:latin typeface="+mn-lt"/>
              <a:sym typeface="+mn-ea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87208" y="2926672"/>
            <a:ext cx="4577080" cy="50228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</a:ln>
          <a:effectLst/>
        </p:spPr>
        <p:txBody>
          <a:bodyPr wrap="square" tIns="10800" bIns="17780">
            <a:sp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P1: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1600" b="1" dirty="0">
                <a:latin typeface="宋体" panose="02010600030101010101" pitchFamily="2" charset="-122"/>
              </a:rPr>
              <a:t>=x; /*set a*/  </a:t>
            </a:r>
            <a:r>
              <a:rPr lang="en-US" altLang="zh-CN" sz="16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P2: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D60093"/>
                </a:solidFill>
                <a:latin typeface="宋体" panose="02010600030101010101" pitchFamily="2" charset="-122"/>
              </a:rPr>
              <a:t>while (flag == 0);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宋体" panose="02010600030101010101" pitchFamily="2" charset="-122"/>
              </a:rPr>
              <a:t>    </a:t>
            </a:r>
            <a:r>
              <a:rPr lang="en-US" altLang="zh-CN" sz="1600" b="1" dirty="0">
                <a:solidFill>
                  <a:srgbClr val="D60093"/>
                </a:solidFill>
                <a:latin typeface="宋体" panose="02010600030101010101" pitchFamily="2" charset="-122"/>
              </a:rPr>
              <a:t>flag=1;</a:t>
            </a:r>
            <a:r>
              <a:rPr lang="en-US" altLang="zh-CN" sz="1600" b="1" dirty="0">
                <a:latin typeface="宋体" panose="02010600030101010101" pitchFamily="2" charset="-122"/>
              </a:rPr>
              <a:t>             b=</a:t>
            </a: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1600" b="1" dirty="0">
                <a:latin typeface="宋体" panose="02010600030101010101" pitchFamily="2" charset="-122"/>
              </a:rPr>
              <a:t>;</a:t>
            </a:r>
            <a:r>
              <a:rPr lang="zh-CN" altLang="en-US" sz="1600" b="1" dirty="0">
                <a:latin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宋体" panose="02010600030101010101" pitchFamily="2" charset="-122"/>
              </a:rPr>
              <a:t>/*use a*/</a:t>
            </a:r>
            <a:endParaRPr lang="en-US" altLang="zh-CN" sz="1600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57219" y="3934784"/>
            <a:ext cx="5831205" cy="50228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</a:ln>
          <a:effectLst/>
        </p:spPr>
        <p:txBody>
          <a:bodyPr wrap="square" tIns="10800" bIns="17780">
            <a:spAutoFit/>
          </a:bodyPr>
          <a:lstStyle/>
          <a:p>
            <a: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P1: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=x;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  /*set a*/   </a:t>
            </a:r>
            <a:r>
              <a:rPr lang="en-US" altLang="zh-CN" sz="16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P2: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Recv</a:t>
            </a:r>
            <a:r>
              <a: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(1,COMM_2,&amp;data,</a:t>
            </a:r>
            <a:r>
              <a:rPr lang="en-US" altLang="zh-CN" sz="1600" b="1" dirty="0" err="1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&amp;stat</a:t>
            </a:r>
            <a:r>
              <a: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);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err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sz="1600" b="1" dirty="0" err="1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Send</a:t>
            </a:r>
            <a:r>
              <a: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(2,COMM_2,a);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      b=</a:t>
            </a: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data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/*use a*/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88" grpId="0" bldLvl="0" animBg="1"/>
      <p:bldP spid="6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705" y="404495"/>
            <a:ext cx="5931535" cy="2888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*并行计算机结构分类： 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--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</a:rPr>
              <a:t>宏体系结构</a:t>
            </a:r>
            <a:endParaRPr lang="en-US" altLang="zh-CN" sz="2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包含内容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节点互连：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2200" b="1" spc="220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MEM</a:t>
            </a:r>
            <a:r>
              <a:rPr lang="zh-CN" altLang="en-US" sz="2200" b="1" spc="220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访问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b="1" dirty="0">
              <a:solidFill>
                <a:srgbClr val="990099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节点交互：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分类结果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—</a:t>
            </a:r>
          </a:p>
        </p:txBody>
      </p:sp>
      <p:graphicFrame>
        <p:nvGraphicFramePr>
          <p:cNvPr id="4" name="Group 8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4853919"/>
              </p:ext>
            </p:extLst>
          </p:nvPr>
        </p:nvGraphicFramePr>
        <p:xfrm>
          <a:off x="467544" y="3277933"/>
          <a:ext cx="8505850" cy="2973795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5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参数    类型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SIMD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SMP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DSM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MPP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COW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16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结构模型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集中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集中式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节点耦合度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atin typeface="+mn-ea"/>
                          <a:ea typeface="+mn-ea"/>
                        </a:rPr>
                        <a:t>紧耦合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atin typeface="+mn-ea"/>
                          <a:ea typeface="+mn-ea"/>
                        </a:rPr>
                        <a:t>紧耦合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atin typeface="+mn-ea"/>
                          <a:ea typeface="+mn-ea"/>
                        </a:rPr>
                        <a:t>松耦合</a:t>
                      </a:r>
                      <a:endParaRPr lang="en-US" altLang="zh-CN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节点规模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近百个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几个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几十个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atin typeface="+mn-ea"/>
                          <a:ea typeface="+mn-ea"/>
                        </a:rPr>
                        <a:t>上万个</a:t>
                      </a:r>
                      <a:endParaRPr lang="en-US" altLang="zh-CN" sz="1800" b="1" dirty="0"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1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互连网络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定制网络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总线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交叉开关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定制网络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商用网络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1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控制方式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集中式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分布式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访存模型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UMA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单地址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UMA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单地址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NUMA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单地址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NORMA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多地址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通信方式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+mn-ea"/>
                          <a:sym typeface="+mn-ea"/>
                        </a:rPr>
                        <a:t>访存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+mn-ea"/>
                          <a:sym typeface="+mn-ea"/>
                        </a:rPr>
                        <a:t>/IO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共享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消息传递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同步机制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指令级同步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显式同步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(MIMD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为异步或松同步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编程模型</a:t>
                      </a:r>
                    </a:p>
                  </a:txBody>
                  <a:tcPr marL="36000" marR="36000" marT="10800" marB="10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数据并行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共享变量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消息传递</a:t>
                      </a:r>
                    </a:p>
                  </a:txBody>
                  <a:tcPr marL="36000" marR="36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2448000" y="1231900"/>
            <a:ext cx="6588496" cy="1562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结构模型</a:t>
            </a:r>
            <a:r>
              <a:rPr lang="en-US" altLang="zh-CN" b="1" dirty="0">
                <a:latin typeface="宋体" panose="02010600030101010101" pitchFamily="2" charset="-122"/>
              </a:rPr>
              <a:t>(MEM</a:t>
            </a:r>
            <a:r>
              <a:rPr lang="zh-CN" altLang="en-US" b="1" dirty="0">
                <a:latin typeface="宋体" panose="02010600030101010101" pitchFamily="2" charset="-122"/>
              </a:rPr>
              <a:t>结构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节点耦合度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、互连网络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u="sng" dirty="0">
                <a:latin typeface="Times New Roman" panose="02020603050405020304"/>
              </a:rPr>
              <a:t>访存</a:t>
            </a:r>
            <a:r>
              <a:rPr lang="zh-CN" altLang="en-US" sz="2200" b="1" dirty="0">
                <a:latin typeface="Times New Roman" panose="02020603050405020304"/>
              </a:rPr>
              <a:t>模型、</a:t>
            </a:r>
            <a:r>
              <a:rPr lang="en-US" altLang="zh-CN" sz="2200" b="1" u="sng" dirty="0">
                <a:latin typeface="+mn-ea"/>
                <a:ea typeface="+mn-ea"/>
              </a:rPr>
              <a:t>Cache</a:t>
            </a:r>
            <a:r>
              <a:rPr lang="zh-CN" altLang="en-US" sz="2200" b="1" u="sng" dirty="0">
                <a:latin typeface="宋体" panose="02010600030101010101" pitchFamily="2" charset="-122"/>
              </a:rPr>
              <a:t>一致性</a:t>
            </a:r>
            <a:r>
              <a:rPr lang="zh-CN" altLang="en-US" sz="2200" b="1" dirty="0">
                <a:latin typeface="宋体" panose="02010600030101010101" pitchFamily="2" charset="-122"/>
              </a:rPr>
              <a:t>模型、</a:t>
            </a:r>
            <a:r>
              <a:rPr lang="en-US" altLang="zh-CN" sz="2200" b="1" u="sng" dirty="0">
                <a:latin typeface="宋体" panose="02010600030101010101" pitchFamily="2" charset="-122"/>
              </a:rPr>
              <a:t>MEM</a:t>
            </a:r>
            <a:r>
              <a:rPr lang="zh-CN" altLang="en-US" sz="2200" b="1" u="sng" dirty="0">
                <a:latin typeface="宋体" panose="02010600030101010101" pitchFamily="2" charset="-122"/>
              </a:rPr>
              <a:t>连贯性</a:t>
            </a:r>
            <a:r>
              <a:rPr lang="zh-CN" altLang="en-US" sz="2200" b="1" dirty="0">
                <a:latin typeface="宋体" panose="02010600030101010101" pitchFamily="2" charset="-122"/>
              </a:rPr>
              <a:t>模型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+mn-ea"/>
                <a:ea typeface="+mn-ea"/>
                <a:sym typeface="+mn-ea"/>
              </a:rPr>
              <a:t>                程序中访存</a:t>
            </a:r>
            <a:r>
              <a:rPr lang="zh-CN" altLang="en-US" sz="1600" b="1" dirty="0">
                <a:ln>
                  <a:noFill/>
                </a:ln>
                <a:effectLst/>
                <a:latin typeface="+mn-ea"/>
                <a:ea typeface="+mn-ea"/>
                <a:sym typeface="+mn-ea"/>
              </a:rPr>
              <a:t>的</a:t>
            </a:r>
            <a:r>
              <a:rPr lang="zh-CN" altLang="en-US" sz="1600" b="1" u="sng" dirty="0">
                <a:ln>
                  <a:noFill/>
                </a:ln>
                <a:solidFill>
                  <a:srgbClr val="0070C0"/>
                </a:solidFill>
                <a:effectLst/>
                <a:latin typeface="+mn-ea"/>
                <a:ea typeface="+mn-ea"/>
                <a:sym typeface="+mn-ea"/>
              </a:rPr>
              <a:t>执行次序</a:t>
            </a:r>
            <a:r>
              <a:rPr lang="zh-CN" altLang="en-US" sz="1600" b="1" dirty="0">
                <a:ln>
                  <a:noFill/>
                </a:ln>
                <a:effectLst/>
                <a:latin typeface="+mn-ea"/>
                <a:ea typeface="+mn-ea"/>
                <a:sym typeface="+mn-ea"/>
              </a:rPr>
              <a:t>约定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←</a:t>
            </a:r>
            <a:r>
              <a:rPr lang="zh-CN" altLang="en-US" sz="1600" dirty="0">
                <a:ln>
                  <a:noFill/>
                </a:ln>
                <a:effectLst/>
                <a:latin typeface="+mn-ea"/>
                <a:ea typeface="+mn-ea"/>
                <a:sym typeface="+mn-ea"/>
              </a:rPr>
              <a:t>┴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←为提高执行效率</a:t>
            </a:r>
            <a:endParaRPr lang="zh-CN" altLang="en-US" sz="1600" dirty="0">
              <a:ln>
                <a:noFill/>
              </a:ln>
              <a:effectLst/>
              <a:latin typeface="+mn-lt"/>
              <a:ea typeface="+mn-ea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通信方式、同步机制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3994" y="332656"/>
            <a:ext cx="8894510" cy="5882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、并行处理的挑战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*性能障碍：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并行性有限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通信开销较大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*处理方法：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针对并行性有限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针对通信开销大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宋体" panose="02010600030101010101" pitchFamily="2" charset="-122"/>
                <a:sym typeface="+mn-ea"/>
              </a:rPr>
              <a:t>                                                </a:t>
            </a:r>
            <a:r>
              <a:rPr lang="zh-CN" altLang="en-US" sz="1800" dirty="0">
                <a:latin typeface="+mn-ea"/>
                <a:sym typeface="+mn-ea"/>
              </a:rPr>
              <a:t>└</a:t>
            </a:r>
            <a:r>
              <a:rPr lang="zh-CN" altLang="en-US" sz="1800" b="1" dirty="0">
                <a:latin typeface="+mn-ea"/>
                <a:ea typeface="+mn-ea"/>
                <a:sym typeface="+mn-ea"/>
              </a:rPr>
              <a:t>←</a:t>
            </a:r>
            <a:r>
              <a:rPr lang="zh-CN" altLang="en-US" sz="1800" b="1" dirty="0">
                <a:latin typeface="+mn-ea"/>
                <a:sym typeface="+mn-ea"/>
              </a:rPr>
              <a:t>异步方式通信、多线程</a:t>
            </a:r>
            <a:r>
              <a:rPr lang="en-US" altLang="zh-CN" b="1" dirty="0">
                <a:latin typeface="+mn-ea"/>
                <a:sym typeface="+mn-ea"/>
              </a:rPr>
              <a:t>[</a:t>
            </a:r>
            <a:r>
              <a:rPr lang="zh-CN" altLang="en-US" b="1" dirty="0">
                <a:latin typeface="+mn-ea"/>
                <a:sym typeface="+mn-ea"/>
              </a:rPr>
              <a:t>软</a:t>
            </a:r>
            <a:r>
              <a:rPr lang="en-US" altLang="zh-CN" b="1" dirty="0">
                <a:latin typeface="+mn-ea"/>
                <a:sym typeface="+mn-ea"/>
              </a:rPr>
              <a:t>]</a:t>
            </a:r>
            <a:endParaRPr lang="zh-CN" altLang="en-US" sz="1800" b="1" dirty="0">
              <a:latin typeface="+mn-ea"/>
              <a:sym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                                                           (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避免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P</a:t>
            </a:r>
            <a:r>
              <a:rPr lang="zh-CN" altLang="en-US" sz="1600" b="1" dirty="0">
                <a:solidFill>
                  <a:schemeClr val="tx1"/>
                </a:solidFill>
                <a:latin typeface="+mn-ea"/>
                <a:sym typeface="+mn-ea"/>
              </a:rPr>
              <a:t>挂起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84275" y="2852936"/>
            <a:ext cx="7780020" cy="14629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628650" indent="-628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某</a:t>
            </a:r>
            <a:r>
              <a:rPr lang="en-US" altLang="zh-CN" sz="2000" b="1" dirty="0">
                <a:latin typeface="宋体" panose="02010600030101010101" pitchFamily="2" charset="-122"/>
              </a:rPr>
              <a:t>DSM</a:t>
            </a:r>
            <a:r>
              <a:rPr lang="zh-CN" altLang="en-US" sz="2000" b="1" dirty="0">
                <a:latin typeface="宋体" panose="02010600030101010101" pitchFamily="2" charset="-122"/>
              </a:rPr>
              <a:t>仅通信需访问远程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远程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200ns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通信</a:t>
            </a:r>
            <a:r>
              <a:rPr lang="zh-CN" altLang="en-US" sz="2000" b="1" dirty="0">
                <a:latin typeface="宋体" panose="02010600030101010101" pitchFamily="2" charset="-122"/>
              </a:rPr>
              <a:t>采用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同步传输协议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通信期间双方均等待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宋体" panose="02010600030101010101" pitchFamily="2" charset="-122"/>
              </a:rPr>
              <a:t>P</a:t>
            </a:r>
            <a:r>
              <a:rPr lang="zh-CN" altLang="en-US" sz="2000" b="1" dirty="0">
                <a:latin typeface="宋体" panose="02010600030101010101" pitchFamily="2" charset="-122"/>
              </a:rPr>
              <a:t>主频为</a:t>
            </a:r>
            <a:r>
              <a:rPr lang="en-US" altLang="zh-CN" sz="2000" b="1" dirty="0">
                <a:latin typeface="宋体" panose="02010600030101010101" pitchFamily="2" charset="-122"/>
              </a:rPr>
              <a:t>2GHz</a:t>
            </a:r>
            <a:r>
              <a:rPr lang="zh-CN" altLang="en-US" sz="2000" b="1" dirty="0">
                <a:latin typeface="宋体" panose="02010600030101010101" pitchFamily="2" charset="-122"/>
              </a:rPr>
              <a:t>、理想</a:t>
            </a:r>
            <a:r>
              <a:rPr lang="en-US" altLang="zh-CN" sz="2000" b="1" dirty="0">
                <a:latin typeface="宋体" panose="02010600030101010101" pitchFamily="2" charset="-122"/>
              </a:rPr>
              <a:t>CPI</a:t>
            </a:r>
            <a:r>
              <a:rPr lang="zh-CN" altLang="en-US" sz="2000" b="1" dirty="0">
                <a:latin typeface="宋体" panose="02010600030101010101" pitchFamily="2" charset="-122"/>
              </a:rPr>
              <a:t>为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。若程序执行时有</a:t>
            </a:r>
            <a:r>
              <a:rPr lang="en-US" altLang="zh-CN" sz="2000" b="1" dirty="0">
                <a:latin typeface="宋体" panose="02010600030101010101" pitchFamily="2" charset="-122"/>
              </a:rPr>
              <a:t>0.2%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指令为通信指令</a:t>
            </a:r>
            <a:r>
              <a:rPr lang="zh-CN" altLang="en-US" sz="2000" b="1" dirty="0">
                <a:latin typeface="宋体" panose="02010600030101010101" pitchFamily="2" charset="-122"/>
              </a:rPr>
              <a:t>，则实际</a:t>
            </a:r>
            <a:r>
              <a:rPr lang="en-US" altLang="zh-CN" sz="2000" b="1" dirty="0">
                <a:latin typeface="宋体" panose="02010600030101010101" pitchFamily="2" charset="-122"/>
              </a:rPr>
              <a:t>CPI</a:t>
            </a:r>
            <a:r>
              <a:rPr lang="zh-CN" altLang="en-US" sz="2000" b="1" dirty="0">
                <a:latin typeface="宋体" panose="02010600030101010101" pitchFamily="2" charset="-122"/>
              </a:rPr>
              <a:t>是多少</a:t>
            </a:r>
            <a:r>
              <a:rPr lang="zh-CN" altLang="en-US" sz="2000" b="1" dirty="0">
                <a:latin typeface="+mn-ea"/>
              </a:rPr>
              <a:t>？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解：</a:t>
            </a:r>
            <a:r>
              <a:rPr lang="en-US" altLang="zh-CN" sz="2000" b="1" dirty="0">
                <a:latin typeface="+mn-ea"/>
              </a:rPr>
              <a:t>Tc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  <a:sym typeface="Symbol" panose="05050102010706020507"/>
              </a:rPr>
              <a:t>1/2G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0.5ns</a:t>
            </a:r>
            <a:r>
              <a:rPr lang="zh-CN" altLang="en-US" sz="2000" b="1" dirty="0">
                <a:latin typeface="+mn-ea"/>
              </a:rPr>
              <a:t>，实际</a:t>
            </a:r>
            <a:r>
              <a:rPr lang="en-US" altLang="zh-CN" sz="2000" b="1" dirty="0">
                <a:latin typeface="+mn-ea"/>
              </a:rPr>
              <a:t>CPI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1+0.2%</a:t>
            </a:r>
            <a:r>
              <a:rPr lang="zh-CN" altLang="en-US" sz="2000" b="1" dirty="0">
                <a:latin typeface="+mn-ea"/>
              </a:rPr>
              <a:t>*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en-US" altLang="zh-CN" sz="2000" b="1" dirty="0">
                <a:latin typeface="+mn-ea"/>
                <a:sym typeface="Symbol" panose="05050102010706020507"/>
              </a:rPr>
              <a:t>200ns/0.5ns)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1.8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483768" y="1231200"/>
            <a:ext cx="6552728" cy="16500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介于</a:t>
            </a:r>
            <a:r>
              <a:rPr lang="zh-CN" altLang="en-US" sz="2200" b="1" dirty="0">
                <a:latin typeface="+mn-ea"/>
                <a:sym typeface="+mn-ea"/>
              </a:rPr>
              <a:t>串行</a:t>
            </a:r>
            <a:r>
              <a:rPr lang="en-US" altLang="zh-CN" sz="2200" b="1" dirty="0">
                <a:latin typeface="+mn-ea"/>
                <a:sym typeface="+mn-ea"/>
              </a:rPr>
              <a:t>-</a:t>
            </a:r>
            <a:r>
              <a:rPr lang="zh-CN" altLang="en-US" sz="2200" b="1" dirty="0">
                <a:latin typeface="+mn-ea"/>
              </a:rPr>
              <a:t>全并行之间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～并行算法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受传输协议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同步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异步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IN</a:t>
            </a:r>
            <a:r>
              <a:rPr lang="zh-CN" altLang="en-US" sz="2200" b="1" dirty="0">
                <a:latin typeface="+mn-ea"/>
                <a:ea typeface="+mn-ea"/>
              </a:rPr>
              <a:t>时延</a:t>
            </a:r>
            <a:r>
              <a:rPr lang="zh-CN" altLang="en-US" sz="2200" b="1" dirty="0">
                <a:latin typeface="+mn-ea"/>
                <a:ea typeface="+mn-ea"/>
                <a:sym typeface="+mn-ea"/>
              </a:rPr>
              <a:t>、通信频率</a:t>
            </a:r>
            <a:r>
              <a:rPr lang="zh-CN" altLang="en-US" sz="2200" b="1" dirty="0">
                <a:latin typeface="+mn-ea"/>
                <a:ea typeface="+mn-ea"/>
              </a:rPr>
              <a:t>等影响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051110" y="4725144"/>
            <a:ext cx="5841369" cy="15250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+mn-ea"/>
                <a:ea typeface="+mn-ea"/>
              </a:rPr>
              <a:t>采用</a:t>
            </a:r>
            <a:r>
              <a:rPr lang="zh-CN" altLang="en-US" sz="2200" b="1" dirty="0">
                <a:solidFill>
                  <a:srgbClr val="0070C0"/>
                </a:solidFill>
                <a:latin typeface="+mn-ea"/>
                <a:ea typeface="+mn-ea"/>
              </a:rPr>
              <a:t>更好的</a:t>
            </a:r>
            <a:r>
              <a:rPr lang="zh-CN" altLang="en-US" sz="2200" b="1" dirty="0">
                <a:latin typeface="+mn-ea"/>
                <a:ea typeface="+mn-ea"/>
              </a:rPr>
              <a:t>并行算法</a:t>
            </a:r>
            <a:r>
              <a:rPr lang="en-US" altLang="zh-CN" sz="1800" b="1" dirty="0">
                <a:latin typeface="+mn-ea"/>
                <a:ea typeface="+mn-ea"/>
              </a:rPr>
              <a:t>[</a:t>
            </a:r>
            <a:r>
              <a:rPr lang="zh-CN" altLang="en-US" b="1" dirty="0">
                <a:latin typeface="+mn-ea"/>
                <a:ea typeface="+mn-ea"/>
              </a:rPr>
              <a:t>软</a:t>
            </a:r>
            <a:r>
              <a:rPr lang="en-US" altLang="zh-CN" b="1" dirty="0">
                <a:latin typeface="+mn-ea"/>
                <a:ea typeface="+mn-ea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+mn-ea"/>
                <a:ea typeface="+mn-ea"/>
              </a:rPr>
              <a:t>降低</a:t>
            </a:r>
            <a:r>
              <a:rPr lang="zh-CN" altLang="en-US" sz="2200" b="1" dirty="0">
                <a:latin typeface="+mn-ea"/>
                <a:ea typeface="+mn-ea"/>
              </a:rPr>
              <a:t>远程</a:t>
            </a:r>
            <a:r>
              <a:rPr lang="zh-CN" altLang="en-US" sz="2200" b="1" dirty="0">
                <a:solidFill>
                  <a:srgbClr val="0070C0"/>
                </a:solidFill>
                <a:latin typeface="+mn-ea"/>
                <a:ea typeface="+mn-ea"/>
              </a:rPr>
              <a:t>访问频率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zh-CN" altLang="en-US" sz="2200" b="1" u="sng" dirty="0">
                <a:latin typeface="+mn-ea"/>
                <a:ea typeface="+mn-ea"/>
              </a:rPr>
              <a:t>隐藏</a:t>
            </a:r>
            <a:r>
              <a:rPr lang="zh-CN" altLang="en-US" sz="2200" b="1" dirty="0">
                <a:latin typeface="+mn-ea"/>
                <a:ea typeface="+mn-ea"/>
              </a:rPr>
              <a:t>远程</a:t>
            </a:r>
            <a:r>
              <a:rPr lang="zh-CN" altLang="en-US" sz="2200" b="1" dirty="0">
                <a:solidFill>
                  <a:srgbClr val="0070C0"/>
                </a:solidFill>
                <a:latin typeface="+mn-ea"/>
                <a:ea typeface="+mn-ea"/>
              </a:rPr>
              <a:t>访问延迟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├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←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缓存</a:t>
            </a:r>
            <a:r>
              <a:rPr lang="zh-CN" altLang="en-US" b="1" dirty="0">
                <a:latin typeface="+mn-ea"/>
                <a:ea typeface="+mn-ea"/>
              </a:rPr>
              <a:t>共享数据</a:t>
            </a:r>
            <a:r>
              <a:rPr lang="en-US" altLang="zh-CN" b="1" dirty="0">
                <a:latin typeface="+mn-ea"/>
                <a:ea typeface="+mn-ea"/>
              </a:rPr>
              <a:t>[</a:t>
            </a:r>
            <a:r>
              <a:rPr lang="zh-CN" altLang="en-US" b="1" dirty="0">
                <a:latin typeface="+mn-ea"/>
                <a:ea typeface="+mn-ea"/>
              </a:rPr>
              <a:t>硬</a:t>
            </a:r>
            <a:r>
              <a:rPr lang="en-US" altLang="zh-CN" b="1" dirty="0">
                <a:latin typeface="+mn-ea"/>
                <a:ea typeface="+mn-ea"/>
              </a:rPr>
              <a:t>]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└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←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优化</a:t>
            </a:r>
            <a:r>
              <a:rPr lang="zh-CN" altLang="en-US" b="1" dirty="0">
                <a:latin typeface="+mn-ea"/>
              </a:rPr>
              <a:t>数据局部性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>
                <a:latin typeface="+mn-ea"/>
              </a:rPr>
              <a:t>软</a:t>
            </a:r>
            <a:r>
              <a:rPr lang="en-US" altLang="zh-CN" b="1" dirty="0">
                <a:latin typeface="+mn-ea"/>
              </a:rPr>
              <a:t>]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4" name="线形标注 2 13"/>
          <p:cNvSpPr/>
          <p:nvPr/>
        </p:nvSpPr>
        <p:spPr bwMode="auto">
          <a:xfrm>
            <a:off x="4995326" y="6250241"/>
            <a:ext cx="2088000" cy="252000"/>
          </a:xfrm>
          <a:prstGeom prst="borderCallout2">
            <a:avLst>
              <a:gd name="adj1" fmla="val 55314"/>
              <a:gd name="adj2" fmla="val 240"/>
              <a:gd name="adj3" fmla="val 54244"/>
              <a:gd name="adj4" fmla="val -13326"/>
              <a:gd name="adj5" fmla="val -167502"/>
              <a:gd name="adj6" fmla="val -26951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需保持一致性</a:t>
            </a:r>
            <a:r>
              <a:rPr lang="en-US" altLang="zh-CN" sz="1600" b="1" dirty="0">
                <a:latin typeface="+mn-ea"/>
                <a:ea typeface="+mn-ea"/>
              </a:rPr>
              <a:t>[</a:t>
            </a:r>
            <a:r>
              <a:rPr lang="zh-CN" altLang="en-US" sz="1600" b="1" dirty="0">
                <a:latin typeface="+mn-ea"/>
                <a:ea typeface="+mn-ea"/>
              </a:rPr>
              <a:t>硬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软</a:t>
            </a:r>
            <a:r>
              <a:rPr lang="en-US" altLang="zh-CN" sz="1600" b="1" dirty="0">
                <a:latin typeface="+mn-ea"/>
                <a:ea typeface="+mn-ea"/>
              </a:rPr>
              <a:t>]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87624" y="1663200"/>
            <a:ext cx="7476490" cy="7550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</a:rPr>
              <a:t>若</a:t>
            </a:r>
            <a:r>
              <a:rPr lang="en-US" altLang="zh-CN" sz="2000" b="1" dirty="0">
                <a:latin typeface="宋体" panose="02010600030101010101" pitchFamily="2" charset="-122"/>
              </a:rPr>
              <a:t>100</a:t>
            </a:r>
            <a:r>
              <a:rPr lang="zh-CN" altLang="en-US" sz="2000" b="1" dirty="0">
                <a:latin typeface="宋体" panose="02010600030101010101" pitchFamily="2" charset="-122"/>
              </a:rPr>
              <a:t>个</a:t>
            </a:r>
            <a:r>
              <a:rPr lang="en-US" altLang="zh-CN" sz="2000" b="1" dirty="0">
                <a:latin typeface="宋体" panose="02010600030101010101" pitchFamily="2" charset="-122"/>
              </a:rPr>
              <a:t>P</a:t>
            </a:r>
            <a:r>
              <a:rPr lang="zh-CN" altLang="en-US" sz="2000" b="1" dirty="0">
                <a:latin typeface="宋体" panose="02010600030101010101" pitchFamily="2" charset="-122"/>
              </a:rPr>
              <a:t>获得的加速比为</a:t>
            </a:r>
            <a:r>
              <a:rPr lang="en-US" altLang="zh-CN" sz="2000" b="1" dirty="0">
                <a:latin typeface="宋体" panose="02010600030101010101" pitchFamily="2" charset="-122"/>
              </a:rPr>
              <a:t>10</a:t>
            </a:r>
            <a:r>
              <a:rPr lang="zh-CN" altLang="en-US" sz="2000" b="1" dirty="0">
                <a:latin typeface="宋体" panose="02010600030101010101" pitchFamily="2" charset="-122"/>
              </a:rPr>
              <a:t>，则程序中串行部分所占</a:t>
            </a:r>
            <a:r>
              <a:rPr lang="en-US" altLang="zh-CN" sz="2000" b="1" dirty="0">
                <a:latin typeface="宋体" panose="02010600030101010101" pitchFamily="2" charset="-122"/>
              </a:rPr>
              <a:t>%</a:t>
            </a:r>
            <a:r>
              <a:rPr lang="zh-CN" altLang="en-US" sz="2000" b="1" dirty="0">
                <a:latin typeface="+mn-ea"/>
              </a:rPr>
              <a:t>？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解：</a:t>
            </a:r>
            <a:r>
              <a:rPr lang="zh-CN" altLang="en-US" sz="2000" b="1" dirty="0">
                <a:latin typeface="+mn-ea"/>
              </a:rPr>
              <a:t>按</a:t>
            </a:r>
            <a:r>
              <a:rPr lang="en-US" altLang="zh-CN" sz="2000" b="1" dirty="0">
                <a:latin typeface="+mn-ea"/>
              </a:rPr>
              <a:t>Amdahl</a:t>
            </a:r>
            <a:r>
              <a:rPr lang="zh-CN" altLang="en-US" sz="2000" b="1" dirty="0">
                <a:latin typeface="+mn-ea"/>
              </a:rPr>
              <a:t>定律，有</a:t>
            </a:r>
            <a:r>
              <a:rPr lang="en-US" altLang="zh-CN" sz="2000" b="1" dirty="0">
                <a:latin typeface="+mn-ea"/>
              </a:rPr>
              <a:t>10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1/[s+(1-s)/100]</a:t>
            </a:r>
            <a:r>
              <a:rPr lang="zh-CN" altLang="en-US" sz="2000" b="1" dirty="0">
                <a:latin typeface="+mn-ea"/>
              </a:rPr>
              <a:t>，则</a:t>
            </a:r>
            <a:r>
              <a:rPr lang="en-US" altLang="zh-CN" sz="2000" b="1" dirty="0">
                <a:latin typeface="+mn-ea"/>
              </a:rPr>
              <a:t>s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9.09%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Box 526">
            <a:extLst>
              <a:ext uri="{FF2B5EF4-FFF2-40B4-BE49-F238E27FC236}">
                <a16:creationId xmlns:a16="http://schemas.microsoft.com/office/drawing/2014/main" id="{133BDCBE-10FE-48B6-8E69-97898007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" y="331200"/>
            <a:ext cx="3960440" cy="60795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    消息传输协议的类型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同步协议：</a:t>
            </a:r>
            <a:endParaRPr lang="en-US" altLang="zh-CN" sz="20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异步互锁协议：</a:t>
            </a:r>
            <a:endParaRPr lang="en-US" altLang="zh-CN" sz="20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异步非互锁协议：</a:t>
            </a:r>
            <a:endParaRPr lang="en-US" altLang="zh-CN" sz="2000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1CD766C-D8EE-4045-BD9E-8070EB951AE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C545D2-CCC5-41AD-B8E2-B727660CC9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74" name="Text Box 1027">
            <a:extLst>
              <a:ext uri="{FF2B5EF4-FFF2-40B4-BE49-F238E27FC236}">
                <a16:creationId xmlns:a16="http://schemas.microsoft.com/office/drawing/2014/main" id="{5F820A6C-3E02-4730-AF72-9855F9F04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5949280"/>
            <a:ext cx="3636168" cy="424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缺省异步互锁协议中的③～⑤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6413E78-5C3B-4815-8588-B94BAE111996}"/>
              </a:ext>
            </a:extLst>
          </p:cNvPr>
          <p:cNvGrpSpPr/>
          <p:nvPr/>
        </p:nvGrpSpPr>
        <p:grpSpPr>
          <a:xfrm>
            <a:off x="2556520" y="908720"/>
            <a:ext cx="6119936" cy="2267388"/>
            <a:chOff x="2555776" y="828000"/>
            <a:chExt cx="6119936" cy="2267388"/>
          </a:xfrm>
        </p:grpSpPr>
        <p:sp>
          <p:nvSpPr>
            <p:cNvPr id="12" name="Text Box 53">
              <a:extLst>
                <a:ext uri="{FF2B5EF4-FFF2-40B4-BE49-F238E27FC236}">
                  <a16:creationId xmlns:a16="http://schemas.microsoft.com/office/drawing/2014/main" id="{90F0003E-0494-4EF3-B9E2-DD19149A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9041" y="2053464"/>
              <a:ext cx="503238" cy="2159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等待</a:t>
              </a:r>
            </a:p>
          </p:txBody>
        </p:sp>
        <p:sp>
          <p:nvSpPr>
            <p:cNvPr id="76" name="Text Box 53">
              <a:extLst>
                <a:ext uri="{FF2B5EF4-FFF2-40B4-BE49-F238E27FC236}">
                  <a16:creationId xmlns:a16="http://schemas.microsoft.com/office/drawing/2014/main" id="{114A46F0-424D-4D7A-A5A3-52DC2D895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000" y="1440000"/>
              <a:ext cx="503238" cy="2159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等待</a:t>
              </a:r>
            </a:p>
          </p:txBody>
        </p:sp>
        <p:sp>
          <p:nvSpPr>
            <p:cNvPr id="5" name="Text Box 44">
              <a:extLst>
                <a:ext uri="{FF2B5EF4-FFF2-40B4-BE49-F238E27FC236}">
                  <a16:creationId xmlns:a16="http://schemas.microsoft.com/office/drawing/2014/main" id="{E112EFD3-3EBD-4779-92B2-DDB268E7E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829464"/>
              <a:ext cx="1764000" cy="216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600" b="1" dirty="0">
                  <a:latin typeface="宋体" pitchFamily="2" charset="-122"/>
                </a:rPr>
                <a:t>①启动发送</a:t>
              </a:r>
            </a:p>
            <a:p>
              <a:r>
                <a:rPr lang="zh-CN" altLang="en-US" sz="1600" b="1" dirty="0">
                  <a:latin typeface="宋体" pitchFamily="2" charset="-122"/>
                </a:rPr>
                <a:t>②地址变换、</a:t>
              </a:r>
            </a:p>
            <a:p>
              <a:r>
                <a:rPr lang="zh-CN" altLang="en-US" sz="1600" b="1" dirty="0">
                  <a:latin typeface="宋体" pitchFamily="2" charset="-122"/>
                </a:rPr>
                <a:t>  本地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远程检查</a:t>
              </a:r>
            </a:p>
            <a:p>
              <a:r>
                <a:rPr lang="zh-CN" altLang="en-US" sz="1600" b="1" dirty="0">
                  <a:latin typeface="宋体" pitchFamily="2" charset="-122"/>
                </a:rPr>
                <a:t>③发送准备好事务</a:t>
              </a:r>
            </a:p>
            <a:p>
              <a:pPr>
                <a:spcBef>
                  <a:spcPts val="900"/>
                </a:spcBef>
              </a:pPr>
              <a:r>
                <a:rPr lang="zh-CN" altLang="en-US" sz="1600" b="1" dirty="0">
                  <a:latin typeface="宋体" pitchFamily="2" charset="-122"/>
                </a:rPr>
                <a:t>④远程检查条件</a:t>
              </a:r>
            </a:p>
            <a:p>
              <a:pPr>
                <a:spcBef>
                  <a:spcPts val="300"/>
                </a:spcBef>
              </a:pPr>
              <a:r>
                <a:rPr lang="zh-CN" altLang="en-US" sz="1600" b="1" dirty="0">
                  <a:latin typeface="宋体" pitchFamily="2" charset="-122"/>
                </a:rPr>
                <a:t>⑤应答事务</a:t>
              </a:r>
            </a:p>
            <a:p>
              <a:pPr>
                <a:spcBef>
                  <a:spcPts val="1500"/>
                </a:spcBef>
              </a:pPr>
              <a:r>
                <a:rPr lang="zh-CN" altLang="en-US" sz="1600" b="1" dirty="0">
                  <a:latin typeface="宋体" pitchFamily="2" charset="-122"/>
                </a:rPr>
                <a:t>⑥数据传输事务</a:t>
              </a:r>
            </a:p>
          </p:txBody>
        </p:sp>
        <p:sp>
          <p:nvSpPr>
            <p:cNvPr id="6" name="Text Box 45">
              <a:extLst>
                <a:ext uri="{FF2B5EF4-FFF2-40B4-BE49-F238E27FC236}">
                  <a16:creationId xmlns:a16="http://schemas.microsoft.com/office/drawing/2014/main" id="{7E35684E-16C0-463F-9872-0456C978C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00" y="828000"/>
              <a:ext cx="241200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Send(</a:t>
              </a:r>
              <a:r>
                <a:rPr lang="en-US" altLang="zh-CN" sz="1600" b="1" dirty="0" err="1">
                  <a:latin typeface="宋体" pitchFamily="2" charset="-122"/>
                </a:rPr>
                <a:t>P</a:t>
              </a:r>
              <a:r>
                <a:rPr lang="en-US" altLang="zh-CN" sz="1600" b="1" baseline="-16000" dirty="0" err="1">
                  <a:latin typeface="宋体" pitchFamily="2" charset="-122"/>
                </a:rPr>
                <a:t>dest</a:t>
              </a:r>
              <a:r>
                <a:rPr lang="en-US" altLang="zh-CN" sz="1600" b="1" dirty="0" err="1">
                  <a:latin typeface="宋体" pitchFamily="2" charset="-122"/>
                </a:rPr>
                <a:t>,local,VA,len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7" name="Text Box 46">
              <a:extLst>
                <a:ext uri="{FF2B5EF4-FFF2-40B4-BE49-F238E27FC236}">
                  <a16:creationId xmlns:a16="http://schemas.microsoft.com/office/drawing/2014/main" id="{D20FE9B5-98D3-433D-A627-8EB37C03D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000" y="1621015"/>
              <a:ext cx="15478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</a:rPr>
                <a:t>发送准备好</a:t>
              </a:r>
              <a:r>
                <a:rPr lang="zh-CN" altLang="en-US" sz="1600" b="1" dirty="0"/>
                <a:t>请求</a:t>
              </a:r>
            </a:p>
          </p:txBody>
        </p:sp>
        <p:sp>
          <p:nvSpPr>
            <p:cNvPr id="42" name="Oval 49">
              <a:extLst>
                <a:ext uri="{FF2B5EF4-FFF2-40B4-BE49-F238E27FC236}">
                  <a16:creationId xmlns:a16="http://schemas.microsoft.com/office/drawing/2014/main" id="{36344304-855C-4486-9D94-B6BF5284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000" y="2053464"/>
              <a:ext cx="755651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sz="1600" dirty="0"/>
                <a:t>检查</a:t>
              </a:r>
            </a:p>
          </p:txBody>
        </p:sp>
        <p:sp>
          <p:nvSpPr>
            <p:cNvPr id="9" name="Line 50">
              <a:extLst>
                <a:ext uri="{FF2B5EF4-FFF2-40B4-BE49-F238E27FC236}">
                  <a16:creationId xmlns:a16="http://schemas.microsoft.com/office/drawing/2014/main" id="{54EAF614-BF4F-408A-BB34-C9227A5B5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7354" y="1757540"/>
              <a:ext cx="1980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51">
              <a:extLst>
                <a:ext uri="{FF2B5EF4-FFF2-40B4-BE49-F238E27FC236}">
                  <a16:creationId xmlns:a16="http://schemas.microsoft.com/office/drawing/2014/main" id="{992E6ED1-E4B5-4AD2-9F9F-696D482EE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7776" y="2413464"/>
              <a:ext cx="1980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2">
              <a:extLst>
                <a:ext uri="{FF2B5EF4-FFF2-40B4-BE49-F238E27FC236}">
                  <a16:creationId xmlns:a16="http://schemas.microsoft.com/office/drawing/2014/main" id="{2838C80F-9DC7-4D5D-9E5A-5BD9C5EA5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041" y="1837464"/>
              <a:ext cx="0" cy="648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4">
              <a:extLst>
                <a:ext uri="{FF2B5EF4-FFF2-40B4-BE49-F238E27FC236}">
                  <a16:creationId xmlns:a16="http://schemas.microsoft.com/office/drawing/2014/main" id="{1381635E-AFE1-42F2-B3F4-8DEDB48F4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600" y="828000"/>
              <a:ext cx="0" cy="223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55">
              <a:extLst>
                <a:ext uri="{FF2B5EF4-FFF2-40B4-BE49-F238E27FC236}">
                  <a16:creationId xmlns:a16="http://schemas.microsoft.com/office/drawing/2014/main" id="{3B2808AD-BFF4-43B0-BBB7-B8EF89C70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753" y="1657528"/>
              <a:ext cx="863601" cy="1793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56">
              <a:extLst>
                <a:ext uri="{FF2B5EF4-FFF2-40B4-BE49-F238E27FC236}">
                  <a16:creationId xmlns:a16="http://schemas.microsoft.com/office/drawing/2014/main" id="{CF8E0C6A-BB37-405C-85B2-DAD3E6050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000" y="1837464"/>
              <a:ext cx="863601" cy="1793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57">
              <a:extLst>
                <a:ext uri="{FF2B5EF4-FFF2-40B4-BE49-F238E27FC236}">
                  <a16:creationId xmlns:a16="http://schemas.microsoft.com/office/drawing/2014/main" id="{CE7D3EC5-0E2A-40E9-8E89-6F1F045B3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000" y="2305464"/>
              <a:ext cx="863601" cy="179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58">
              <a:extLst>
                <a:ext uri="{FF2B5EF4-FFF2-40B4-BE49-F238E27FC236}">
                  <a16:creationId xmlns:a16="http://schemas.microsoft.com/office/drawing/2014/main" id="{9BE99BF2-A8B9-4BD3-A52A-69E684957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753" y="2485464"/>
              <a:ext cx="863601" cy="179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59">
              <a:extLst>
                <a:ext uri="{FF2B5EF4-FFF2-40B4-BE49-F238E27FC236}">
                  <a16:creationId xmlns:a16="http://schemas.microsoft.com/office/drawing/2014/main" id="{47BB796B-6612-4E8C-B4F9-DC9BE308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000" y="2242408"/>
              <a:ext cx="15478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</a:rPr>
                <a:t>接收准备好</a:t>
              </a:r>
              <a:r>
                <a:rPr lang="zh-CN" altLang="en-US" sz="1600" b="1" dirty="0"/>
                <a:t>应答</a:t>
              </a:r>
            </a:p>
          </p:txBody>
        </p:sp>
        <p:sp>
          <p:nvSpPr>
            <p:cNvPr id="21" name="Line 80">
              <a:extLst>
                <a:ext uri="{FF2B5EF4-FFF2-40B4-BE49-F238E27FC236}">
                  <a16:creationId xmlns:a16="http://schemas.microsoft.com/office/drawing/2014/main" id="{DB54DBA0-332B-4A42-AF49-17DE1AD1B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7776" y="2808000"/>
              <a:ext cx="1980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81">
              <a:extLst>
                <a:ext uri="{FF2B5EF4-FFF2-40B4-BE49-F238E27FC236}">
                  <a16:creationId xmlns:a16="http://schemas.microsoft.com/office/drawing/2014/main" id="{1F1DF81F-2DE0-4576-9AA3-0A757D314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000" y="2674456"/>
              <a:ext cx="1332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</a:rPr>
                <a:t>数据传输</a:t>
              </a:r>
              <a:r>
                <a:rPr lang="zh-CN" altLang="en-US" sz="1600" b="1" dirty="0"/>
                <a:t>请求</a:t>
              </a:r>
            </a:p>
          </p:txBody>
        </p:sp>
        <p:sp>
          <p:nvSpPr>
            <p:cNvPr id="45" name="Rectangle 58">
              <a:extLst>
                <a:ext uri="{FF2B5EF4-FFF2-40B4-BE49-F238E27FC236}">
                  <a16:creationId xmlns:a16="http://schemas.microsoft.com/office/drawing/2014/main" id="{392734B6-50CF-4BD4-80B3-C0FF7726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776" y="2700000"/>
              <a:ext cx="792000" cy="179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58">
              <a:extLst>
                <a:ext uri="{FF2B5EF4-FFF2-40B4-BE49-F238E27FC236}">
                  <a16:creationId xmlns:a16="http://schemas.microsoft.com/office/drawing/2014/main" id="{95FDB8C3-3651-40DA-AEA1-CF80EA494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776" y="2736000"/>
              <a:ext cx="792000" cy="17938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58">
              <a:extLst>
                <a:ext uri="{FF2B5EF4-FFF2-40B4-BE49-F238E27FC236}">
                  <a16:creationId xmlns:a16="http://schemas.microsoft.com/office/drawing/2014/main" id="{3626FA03-70B5-4A39-8F27-00FDAF3CF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000" y="2880000"/>
              <a:ext cx="792000" cy="179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58">
              <a:extLst>
                <a:ext uri="{FF2B5EF4-FFF2-40B4-BE49-F238E27FC236}">
                  <a16:creationId xmlns:a16="http://schemas.microsoft.com/office/drawing/2014/main" id="{54B30164-04EB-465B-8E0C-3C382044A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000" y="2916000"/>
              <a:ext cx="792000" cy="17938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52">
              <a:extLst>
                <a:ext uri="{FF2B5EF4-FFF2-40B4-BE49-F238E27FC236}">
                  <a16:creationId xmlns:a16="http://schemas.microsoft.com/office/drawing/2014/main" id="{1730D330-7AC2-4E40-970C-A3EF62F6A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0000" y="1368000"/>
              <a:ext cx="0" cy="468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45">
              <a:extLst>
                <a:ext uri="{FF2B5EF4-FFF2-40B4-BE49-F238E27FC236}">
                  <a16:creationId xmlns:a16="http://schemas.microsoft.com/office/drawing/2014/main" id="{BD0C9AF7-8370-4480-B11C-9A8742C6F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9712" y="1116000"/>
              <a:ext cx="237600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Recv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en-US" altLang="zh-CN" sz="1600" b="1" dirty="0" err="1">
                  <a:latin typeface="宋体" pitchFamily="2" charset="-122"/>
                </a:rPr>
                <a:t>P</a:t>
              </a:r>
              <a:r>
                <a:rPr lang="en-US" altLang="zh-CN" sz="1600" b="1" baseline="-16000" dirty="0" err="1">
                  <a:latin typeface="宋体" pitchFamily="2" charset="-122"/>
                </a:rPr>
                <a:t>src</a:t>
              </a:r>
              <a:r>
                <a:rPr lang="en-US" altLang="zh-CN" sz="1600" b="1" dirty="0" err="1">
                  <a:latin typeface="宋体" pitchFamily="2" charset="-122"/>
                </a:rPr>
                <a:t>,local,VA,len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F76CDE-9E9A-4921-B0C5-26E1A8665DB0}"/>
              </a:ext>
            </a:extLst>
          </p:cNvPr>
          <p:cNvGrpSpPr/>
          <p:nvPr/>
        </p:nvGrpSpPr>
        <p:grpSpPr>
          <a:xfrm>
            <a:off x="2555776" y="3501008"/>
            <a:ext cx="6264223" cy="2412908"/>
            <a:chOff x="2555776" y="3429280"/>
            <a:chExt cx="6264223" cy="2412908"/>
          </a:xfrm>
        </p:grpSpPr>
        <p:sp>
          <p:nvSpPr>
            <p:cNvPr id="84" name="Text Box 53">
              <a:extLst>
                <a:ext uri="{FF2B5EF4-FFF2-40B4-BE49-F238E27FC236}">
                  <a16:creationId xmlns:a16="http://schemas.microsoft.com/office/drawing/2014/main" id="{25017FEF-0AFC-4E82-86DE-6F3C56E57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9999" y="4906800"/>
              <a:ext cx="900000" cy="1800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基于记录</a:t>
              </a:r>
            </a:p>
          </p:txBody>
        </p:sp>
        <p:sp>
          <p:nvSpPr>
            <p:cNvPr id="57" name="Text Box 53">
              <a:extLst>
                <a:ext uri="{FF2B5EF4-FFF2-40B4-BE49-F238E27FC236}">
                  <a16:creationId xmlns:a16="http://schemas.microsoft.com/office/drawing/2014/main" id="{F46816E4-468A-4E36-873F-6A751E580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825" y="4474800"/>
              <a:ext cx="504000" cy="2160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返回</a:t>
              </a:r>
            </a:p>
          </p:txBody>
        </p:sp>
        <p:sp>
          <p:nvSpPr>
            <p:cNvPr id="50" name="Text Box 44">
              <a:extLst>
                <a:ext uri="{FF2B5EF4-FFF2-40B4-BE49-F238E27FC236}">
                  <a16:creationId xmlns:a16="http://schemas.microsoft.com/office/drawing/2014/main" id="{9D248037-5E0F-4840-8D9D-FC2D78EE7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776" y="3429796"/>
              <a:ext cx="1728000" cy="23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600" b="1" dirty="0">
                  <a:latin typeface="宋体" pitchFamily="2" charset="-122"/>
                </a:rPr>
                <a:t>①启动发送</a:t>
              </a:r>
            </a:p>
            <a:p>
              <a:r>
                <a:rPr lang="zh-CN" altLang="en-US" sz="1600" b="1" dirty="0">
                  <a:latin typeface="宋体" pitchFamily="2" charset="-122"/>
                </a:rPr>
                <a:t>②地址变换、</a:t>
              </a:r>
            </a:p>
            <a:p>
              <a:r>
                <a:rPr lang="zh-CN" altLang="en-US" sz="1600" b="1" dirty="0">
                  <a:latin typeface="宋体" pitchFamily="2" charset="-122"/>
                </a:rPr>
                <a:t>  本地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远程检查</a:t>
              </a:r>
            </a:p>
            <a:p>
              <a:r>
                <a:rPr lang="zh-CN" altLang="en-US" sz="1600" b="1" dirty="0">
                  <a:latin typeface="宋体" pitchFamily="2" charset="-122"/>
                </a:rPr>
                <a:t>③发送准备好事务</a:t>
              </a:r>
            </a:p>
            <a:p>
              <a:pPr>
                <a:spcBef>
                  <a:spcPts val="1200"/>
                </a:spcBef>
              </a:pPr>
              <a:r>
                <a:rPr lang="zh-CN" altLang="en-US" sz="1600" b="1" dirty="0">
                  <a:latin typeface="宋体" pitchFamily="2" charset="-122"/>
                </a:rPr>
                <a:t>④远程检查并记录</a:t>
              </a:r>
            </a:p>
            <a:p>
              <a:pPr>
                <a:spcBef>
                  <a:spcPts val="1800"/>
                </a:spcBef>
              </a:pPr>
              <a:r>
                <a:rPr lang="zh-CN" altLang="en-US" sz="1600" b="1" dirty="0">
                  <a:latin typeface="宋体" pitchFamily="2" charset="-122"/>
                </a:rPr>
                <a:t>⑤接收准备好事务</a:t>
              </a:r>
            </a:p>
            <a:p>
              <a:pPr>
                <a:spcBef>
                  <a:spcPts val="1500"/>
                </a:spcBef>
              </a:pPr>
              <a:r>
                <a:rPr lang="zh-CN" altLang="en-US" sz="1600" b="1" dirty="0">
                  <a:latin typeface="宋体" pitchFamily="2" charset="-122"/>
                </a:rPr>
                <a:t>⑥数据传输事务</a:t>
              </a:r>
            </a:p>
          </p:txBody>
        </p:sp>
        <p:sp>
          <p:nvSpPr>
            <p:cNvPr id="51" name="Text Box 45">
              <a:extLst>
                <a:ext uri="{FF2B5EF4-FFF2-40B4-BE49-F238E27FC236}">
                  <a16:creationId xmlns:a16="http://schemas.microsoft.com/office/drawing/2014/main" id="{343433FB-C734-4D97-B923-82E0FCE6D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384" y="3429280"/>
              <a:ext cx="244800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/>
            <a:lstStyle/>
            <a:p>
              <a:r>
                <a:rPr lang="en-US" altLang="zh-CN" sz="1600" b="1" dirty="0">
                  <a:latin typeface="宋体" pitchFamily="2" charset="-122"/>
                </a:rPr>
                <a:t>Send(</a:t>
              </a:r>
              <a:r>
                <a:rPr lang="en-US" altLang="zh-CN" sz="1600" b="1" dirty="0" err="1">
                  <a:latin typeface="宋体" pitchFamily="2" charset="-122"/>
                </a:rPr>
                <a:t>P</a:t>
              </a:r>
              <a:r>
                <a:rPr lang="en-US" altLang="zh-CN" sz="1600" b="1" baseline="-16000" dirty="0" err="1">
                  <a:latin typeface="宋体" pitchFamily="2" charset="-122"/>
                </a:rPr>
                <a:t>dest</a:t>
              </a:r>
              <a:r>
                <a:rPr lang="en-US" altLang="zh-CN" sz="1600" b="1" dirty="0" err="1">
                  <a:latin typeface="宋体" pitchFamily="2" charset="-122"/>
                </a:rPr>
                <a:t>,local,VA,len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52" name="Text Box 46">
              <a:extLst>
                <a:ext uri="{FF2B5EF4-FFF2-40B4-BE49-F238E27FC236}">
                  <a16:creationId xmlns:a16="http://schemas.microsoft.com/office/drawing/2014/main" id="{B5282338-20D0-43AD-8890-D5A8825C3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501" y="4221347"/>
              <a:ext cx="15478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</a:rPr>
                <a:t>发送准备好</a:t>
              </a:r>
              <a:r>
                <a:rPr lang="zh-CN" altLang="en-US" sz="1600" b="1" dirty="0"/>
                <a:t>请求</a:t>
              </a:r>
            </a:p>
          </p:txBody>
        </p:sp>
        <p:sp>
          <p:nvSpPr>
            <p:cNvPr id="53" name="Oval 49">
              <a:extLst>
                <a:ext uri="{FF2B5EF4-FFF2-40B4-BE49-F238E27FC236}">
                  <a16:creationId xmlns:a16="http://schemas.microsoft.com/office/drawing/2014/main" id="{6027B715-CAB5-439A-B8EB-EEFFD3D99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000" y="4653796"/>
              <a:ext cx="755651" cy="215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sz="1600" dirty="0"/>
                <a:t>检查</a:t>
              </a:r>
            </a:p>
          </p:txBody>
        </p: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FE838D43-82AF-47D0-B02D-568ABAB11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7138" y="4357872"/>
              <a:ext cx="1980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676DA189-7495-4FB5-A4F4-3D472FD64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7560" y="5194800"/>
              <a:ext cx="1980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F8BAA6DC-AC38-401D-891C-04BBCF3F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8825" y="4437796"/>
              <a:ext cx="0" cy="360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AC7488F2-9531-4892-8422-5056F006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384" y="3465280"/>
              <a:ext cx="0" cy="237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1B366F40-81CF-4611-9394-397FFFB62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537" y="4257860"/>
              <a:ext cx="863601" cy="1793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288D9300-2824-42AA-8BD0-FAC044F06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000" y="4437796"/>
              <a:ext cx="863601" cy="1793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93149BC9-90F9-48D9-9558-C17F5D4F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000" y="5122800"/>
              <a:ext cx="863601" cy="179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B208FF9E-3A1B-46F4-9803-DDEE1A740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537" y="5266800"/>
              <a:ext cx="863601" cy="179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59">
              <a:extLst>
                <a:ext uri="{FF2B5EF4-FFF2-40B4-BE49-F238E27FC236}">
                  <a16:creationId xmlns:a16="http://schemas.microsoft.com/office/drawing/2014/main" id="{ED1CD945-ABC0-404A-8EC1-535373949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501" y="5014800"/>
              <a:ext cx="15478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</a:rPr>
                <a:t>接收准备好</a:t>
              </a:r>
              <a:r>
                <a:rPr lang="zh-CN" altLang="en-US" sz="1600" b="1" dirty="0"/>
                <a:t>应答</a:t>
              </a:r>
            </a:p>
          </p:txBody>
        </p:sp>
        <p:sp>
          <p:nvSpPr>
            <p:cNvPr id="64" name="Line 80">
              <a:extLst>
                <a:ext uri="{FF2B5EF4-FFF2-40B4-BE49-F238E27FC236}">
                  <a16:creationId xmlns:a16="http://schemas.microsoft.com/office/drawing/2014/main" id="{F7A2040D-B9AF-406B-B88E-52DC03877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7559" y="5590800"/>
              <a:ext cx="198000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81">
              <a:extLst>
                <a:ext uri="{FF2B5EF4-FFF2-40B4-BE49-F238E27FC236}">
                  <a16:creationId xmlns:a16="http://schemas.microsoft.com/office/drawing/2014/main" id="{F46EE6CE-6E6E-4379-B7B0-1C0C70FB8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772" y="5410800"/>
              <a:ext cx="13319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</a:rPr>
                <a:t>数据传输</a:t>
              </a:r>
              <a:r>
                <a:rPr lang="zh-CN" altLang="en-US" sz="1600" b="1" dirty="0"/>
                <a:t>请求</a:t>
              </a:r>
            </a:p>
          </p:txBody>
        </p:sp>
        <p:sp>
          <p:nvSpPr>
            <p:cNvPr id="66" name="Rectangle 58">
              <a:extLst>
                <a:ext uri="{FF2B5EF4-FFF2-40B4-BE49-F238E27FC236}">
                  <a16:creationId xmlns:a16="http://schemas.microsoft.com/office/drawing/2014/main" id="{D5074759-D563-4333-A9F2-4D7C334CB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560" y="5482800"/>
              <a:ext cx="792000" cy="179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B59666F2-3886-4AA2-B123-403459F2C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560" y="5518800"/>
              <a:ext cx="792000" cy="17938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58">
              <a:extLst>
                <a:ext uri="{FF2B5EF4-FFF2-40B4-BE49-F238E27FC236}">
                  <a16:creationId xmlns:a16="http://schemas.microsoft.com/office/drawing/2014/main" id="{527258BF-5E81-421F-872E-E2FDB232B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000" y="5626800"/>
              <a:ext cx="792000" cy="179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714CA611-8D03-4BBE-841E-E9C353C6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000" y="5662800"/>
              <a:ext cx="792000" cy="17938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45024D6F-8677-4DA7-80FD-877389241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480" y="4006800"/>
              <a:ext cx="503238" cy="21590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返回</a:t>
              </a:r>
            </a:p>
          </p:txBody>
        </p:sp>
        <p:sp>
          <p:nvSpPr>
            <p:cNvPr id="78" name="Line 52">
              <a:extLst>
                <a:ext uri="{FF2B5EF4-FFF2-40B4-BE49-F238E27FC236}">
                  <a16:creationId xmlns:a16="http://schemas.microsoft.com/office/drawing/2014/main" id="{250F9F3D-6C64-4BE7-8698-4604CE8BA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0480" y="3969032"/>
              <a:ext cx="0" cy="360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45">
              <a:extLst>
                <a:ext uri="{FF2B5EF4-FFF2-40B4-BE49-F238E27FC236}">
                  <a16:creationId xmlns:a16="http://schemas.microsoft.com/office/drawing/2014/main" id="{AAE7E818-4FCB-45CE-93E0-27AD197E7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3717032"/>
              <a:ext cx="2376000" cy="25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latin typeface="宋体" pitchFamily="2" charset="-122"/>
                </a:rPr>
                <a:t>Recv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en-US" altLang="zh-CN" sz="1600" b="1" dirty="0" err="1">
                  <a:latin typeface="宋体" pitchFamily="2" charset="-122"/>
                </a:rPr>
                <a:t>P</a:t>
              </a:r>
              <a:r>
                <a:rPr lang="en-US" altLang="zh-CN" sz="1600" b="1" baseline="-16000" dirty="0" err="1">
                  <a:latin typeface="宋体" pitchFamily="2" charset="-122"/>
                </a:rPr>
                <a:t>src</a:t>
              </a:r>
              <a:r>
                <a:rPr lang="en-US" altLang="zh-CN" sz="1600" b="1" dirty="0" err="1">
                  <a:latin typeface="宋体" pitchFamily="2" charset="-122"/>
                </a:rPr>
                <a:t>,local,VA,len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83" name="Line 52">
              <a:extLst>
                <a:ext uri="{FF2B5EF4-FFF2-40B4-BE49-F238E27FC236}">
                  <a16:creationId xmlns:a16="http://schemas.microsoft.com/office/drawing/2014/main" id="{7B42B696-CDCA-44D2-BC61-4D07FC89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0000" y="4869696"/>
              <a:ext cx="0" cy="25200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7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节  对称式共享</a:t>
            </a:r>
            <a:r>
              <a:rPr lang="en-US" altLang="zh-CN" sz="2800" b="1" dirty="0">
                <a:latin typeface="宋体" panose="02010600030101010101" pitchFamily="2" charset="-122"/>
              </a:rPr>
              <a:t>MEM</a:t>
            </a:r>
            <a:r>
              <a:rPr lang="zh-CN" altLang="en-US" sz="2800" b="1" dirty="0">
                <a:latin typeface="宋体" panose="02010600030101010101" pitchFamily="2" charset="-122"/>
              </a:rPr>
              <a:t>系统结构</a:t>
            </a:r>
          </a:p>
        </p:txBody>
      </p:sp>
      <p:sp>
        <p:nvSpPr>
          <p:cNvPr id="7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b="1" u="none" dirty="0">
                <a:latin typeface="+mn-ea"/>
                <a:ea typeface="+mn-ea"/>
              </a:rPr>
              <a:t>结构特性，</a:t>
            </a:r>
            <a:r>
              <a:rPr lang="en-US" altLang="zh-CN" b="1" u="none" dirty="0">
                <a:latin typeface="+mn-ea"/>
                <a:ea typeface="+mn-ea"/>
              </a:rPr>
              <a:t>Cache</a:t>
            </a:r>
            <a:r>
              <a:rPr lang="zh-CN" altLang="en-US" b="1" u="none" dirty="0">
                <a:latin typeface="+mn-ea"/>
                <a:ea typeface="+mn-ea"/>
              </a:rPr>
              <a:t>一致性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协议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实现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Cache</a:t>
            </a:r>
            <a:r>
              <a:rPr lang="zh-CN" altLang="en-US" b="1" dirty="0">
                <a:latin typeface="+mn-ea"/>
              </a:rPr>
              <a:t>一致性实例</a:t>
            </a:r>
            <a:endParaRPr lang="en-US" altLang="zh-CN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1" y="1340768"/>
            <a:ext cx="8785225" cy="43243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</p:spPr>
        <p:txBody>
          <a:bodyPr wrap="square" bIns="17780">
            <a:spAutoFit/>
          </a:bodyPr>
          <a:lstStyle>
            <a:defPPr>
              <a:defRPr lang="zh-CN"/>
            </a:defPPr>
            <a:lvl1pPr>
              <a:defRPr sz="26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SMP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系统结构特征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FF3399"/>
                </a:solidFill>
                <a:sym typeface="+mn-ea"/>
              </a:rPr>
              <a:t>S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ymmetric shared-memory </a:t>
            </a:r>
            <a:r>
              <a:rPr lang="en-US" altLang="zh-CN" sz="1600" dirty="0">
                <a:solidFill>
                  <a:srgbClr val="FF3399"/>
                </a:solidFill>
                <a:sym typeface="+mn-ea"/>
              </a:rPr>
              <a:t>M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ulti-</a:t>
            </a:r>
            <a:r>
              <a:rPr lang="en-US" altLang="zh-CN" sz="1600" dirty="0">
                <a:solidFill>
                  <a:srgbClr val="FF3399"/>
                </a:solidFill>
                <a:sym typeface="+mn-ea"/>
              </a:rPr>
              <a:t>P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rocessor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9512" y="2097371"/>
            <a:ext cx="4248545" cy="42611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*节点互连： 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*访存模型：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性能优化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*通信方式：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性能优化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*同步机制：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1835696" y="2097371"/>
            <a:ext cx="6834550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节点为</a:t>
            </a:r>
            <a:r>
              <a:rPr lang="en-US" altLang="zh-CN" sz="2200" b="1" u="sng" dirty="0">
                <a:latin typeface="+mn-ea"/>
              </a:rPr>
              <a:t>CPU</a:t>
            </a:r>
            <a:r>
              <a:rPr lang="zh-CN" altLang="en-US" sz="2200" b="1" u="sng" dirty="0">
                <a:latin typeface="+mn-ea"/>
              </a:rPr>
              <a:t>或</a:t>
            </a:r>
            <a:r>
              <a:rPr lang="en-US" altLang="zh-CN" sz="2200" b="1" u="sng" dirty="0">
                <a:latin typeface="+mn-ea"/>
              </a:rPr>
              <a:t>CPU</a:t>
            </a:r>
            <a:r>
              <a:rPr lang="zh-CN" altLang="en-US" sz="2200" b="1" u="sng" dirty="0">
                <a:latin typeface="+mn-ea"/>
              </a:rPr>
              <a:t>核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为</a:t>
            </a:r>
            <a:r>
              <a:rPr lang="zh-CN" altLang="en-US" sz="2200" b="1" u="sng" dirty="0">
                <a:latin typeface="+mn-ea"/>
              </a:rPr>
              <a:t>对称式</a:t>
            </a:r>
            <a:r>
              <a:rPr lang="zh-CN" altLang="en-US" sz="2200" b="1" dirty="0">
                <a:latin typeface="+mn-ea"/>
              </a:rPr>
              <a:t>网络</a:t>
            </a:r>
            <a:r>
              <a:rPr lang="en-US" altLang="zh-CN" b="1" dirty="0">
                <a:latin typeface="+mn-ea"/>
              </a:rPr>
              <a:t>(P-MEM</a:t>
            </a:r>
            <a:r>
              <a:rPr lang="zh-CN" altLang="en-US" b="1" dirty="0">
                <a:latin typeface="+mn-ea"/>
              </a:rPr>
              <a:t>间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899592" y="2637563"/>
            <a:ext cx="5652367" cy="1188000"/>
            <a:chOff x="3995992" y="4943088"/>
            <a:chExt cx="5652367" cy="1188000"/>
          </a:xfrm>
        </p:grpSpPr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4068311" y="5411088"/>
              <a:ext cx="3492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互连网络</a:t>
              </a:r>
            </a:p>
          </p:txBody>
        </p:sp>
        <p:sp>
          <p:nvSpPr>
            <p:cNvPr id="55" name="Text Box 43"/>
            <p:cNvSpPr txBox="1">
              <a:spLocks noChangeArrowheads="1"/>
            </p:cNvSpPr>
            <p:nvPr/>
          </p:nvSpPr>
          <p:spPr bwMode="auto">
            <a:xfrm>
              <a:off x="6084216" y="4943088"/>
              <a:ext cx="432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4499992" y="4943088"/>
              <a:ext cx="648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  <a:r>
                <a:rPr lang="en-US" altLang="zh-CN" sz="1800" b="1" dirty="0">
                  <a:latin typeface="+mn-ea"/>
                  <a:ea typeface="+mn-ea"/>
                </a:rPr>
                <a:t>/C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4788024" y="5195088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5364160" y="4943088"/>
              <a:ext cx="648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2</a:t>
              </a:r>
              <a:r>
                <a:rPr lang="en-US" altLang="zh-CN" sz="1800" b="1" dirty="0">
                  <a:latin typeface="+mn-ea"/>
                  <a:ea typeface="+mn-ea"/>
                </a:rPr>
                <a:t>/C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5652120" y="5195088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6588296" y="4943088"/>
              <a:ext cx="648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P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n</a:t>
              </a:r>
              <a:r>
                <a:rPr lang="en-US" altLang="zh-CN" sz="1800" b="1" dirty="0">
                  <a:latin typeface="+mn-ea"/>
                  <a:ea typeface="+mn-ea"/>
                </a:rPr>
                <a:t>/</a:t>
              </a:r>
              <a:r>
                <a:rPr lang="en-US" altLang="zh-CN" sz="1800" b="1" dirty="0" err="1">
                  <a:latin typeface="+mn-ea"/>
                  <a:ea typeface="+mn-ea"/>
                </a:rPr>
                <a:t>C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n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6948264" y="5195088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995992" y="5879088"/>
              <a:ext cx="504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SM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4211960" y="5661501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5148064" y="5877810"/>
              <a:ext cx="432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644008" y="5879088"/>
              <a:ext cx="504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SM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4900209" y="5661501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5580112" y="5879088"/>
              <a:ext cx="504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SM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m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5868144" y="5661501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6228184" y="5879088"/>
              <a:ext cx="504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r>
                <a:rPr lang="en-US" altLang="zh-CN" sz="1800" b="1" baseline="-14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7128311" y="5879088"/>
              <a:ext cx="504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D</a:t>
              </a:r>
              <a:r>
                <a:rPr lang="en-US" altLang="zh-CN" sz="1800" b="1" baseline="-14000" dirty="0" err="1">
                  <a:latin typeface="+mn-ea"/>
                  <a:ea typeface="+mn-ea"/>
                </a:rPr>
                <a:t>d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6732288" y="5877810"/>
              <a:ext cx="432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72" name="Line 65"/>
            <p:cNvSpPr>
              <a:spLocks noChangeShapeType="1"/>
            </p:cNvSpPr>
            <p:nvPr/>
          </p:nvSpPr>
          <p:spPr bwMode="auto">
            <a:xfrm>
              <a:off x="6444208" y="5661501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7380312" y="5661501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7812359" y="4952201"/>
              <a:ext cx="1836000" cy="100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>
                  <a:latin typeface="+mn-ea"/>
                  <a:ea typeface="+mn-ea"/>
                </a:rPr>
                <a:t>P—</a:t>
              </a:r>
              <a:r>
                <a:rPr lang="zh-CN" altLang="en-US" sz="1600" b="1" dirty="0">
                  <a:latin typeface="+mn-ea"/>
                  <a:ea typeface="+mn-ea"/>
                </a:rPr>
                <a:t>处理器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r>
                <a:rPr lang="en-US" altLang="zh-CN" sz="1600" b="1" dirty="0">
                  <a:latin typeface="+mn-ea"/>
                  <a:ea typeface="+mn-ea"/>
                </a:rPr>
                <a:t>C—Cache(</a:t>
              </a:r>
              <a:r>
                <a:rPr lang="zh-CN" altLang="en-US" sz="1600" b="1" dirty="0">
                  <a:latin typeface="+mn-ea"/>
                  <a:ea typeface="+mn-ea"/>
                </a:rPr>
                <a:t>私有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1600" b="1" dirty="0">
                  <a:latin typeface="+mn-ea"/>
                  <a:ea typeface="+mn-ea"/>
                </a:rPr>
                <a:t>SM—</a:t>
              </a:r>
              <a:r>
                <a:rPr lang="zh-CN" altLang="en-US" sz="1600" b="1" dirty="0">
                  <a:latin typeface="+mn-ea"/>
                  <a:ea typeface="+mn-ea"/>
                </a:rPr>
                <a:t>系统</a:t>
              </a:r>
              <a:r>
                <a:rPr lang="en-US" altLang="zh-CN" sz="1600" b="1" dirty="0">
                  <a:latin typeface="+mn-ea"/>
                  <a:ea typeface="+mn-ea"/>
                </a:rPr>
                <a:t>MEM(</a:t>
              </a:r>
              <a:r>
                <a:rPr lang="zh-CN" altLang="en-US" sz="1600" b="1" dirty="0">
                  <a:latin typeface="+mn-ea"/>
                  <a:ea typeface="+mn-ea"/>
                </a:rPr>
                <a:t>共享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1600" b="1" dirty="0">
                  <a:latin typeface="+mn-ea"/>
                  <a:ea typeface="+mn-ea"/>
                </a:rPr>
                <a:t>D—I/O</a:t>
              </a:r>
              <a:r>
                <a:rPr lang="zh-CN" altLang="en-US" sz="1600" b="1" dirty="0">
                  <a:latin typeface="+mn-ea"/>
                  <a:ea typeface="+mn-ea"/>
                </a:rPr>
                <a:t>设备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1907704" y="3969579"/>
            <a:ext cx="6780950" cy="2483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UMA</a:t>
            </a:r>
            <a:r>
              <a:rPr lang="zh-CN" altLang="en-US" sz="2200" b="1" dirty="0">
                <a:latin typeface="+mn-ea"/>
              </a:rPr>
              <a:t>方式，时延较大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i="1" dirty="0">
                <a:latin typeface="+mn-ea"/>
              </a:rPr>
              <a:t>T</a:t>
            </a:r>
            <a:r>
              <a:rPr lang="zh-CN" altLang="en-US" b="1" baseline="-18000" dirty="0">
                <a:latin typeface="+mn-ea"/>
              </a:rPr>
              <a:t>读</a:t>
            </a:r>
            <a:r>
              <a:rPr lang="en-US" altLang="zh-CN" b="1" baseline="-18000" dirty="0">
                <a:latin typeface="+mn-ea"/>
              </a:rPr>
              <a:t>/</a:t>
            </a:r>
            <a:r>
              <a:rPr lang="zh-CN" altLang="en-US" b="1" baseline="-18000" dirty="0">
                <a:latin typeface="+mn-ea"/>
              </a:rPr>
              <a:t>写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i="1" dirty="0">
                <a:latin typeface="+mn-ea"/>
              </a:rPr>
              <a:t>T</a:t>
            </a:r>
            <a:r>
              <a:rPr lang="en-US" altLang="zh-CN" b="1" baseline="-18000" dirty="0">
                <a:latin typeface="+mn-ea"/>
              </a:rPr>
              <a:t>MEM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+</a:t>
            </a:r>
            <a:r>
              <a:rPr lang="en-US" altLang="zh-CN" b="1" i="1" dirty="0">
                <a:solidFill>
                  <a:srgbClr val="0070C0"/>
                </a:solidFill>
                <a:latin typeface="+mn-ea"/>
              </a:rPr>
              <a:t>T</a:t>
            </a:r>
            <a:r>
              <a:rPr lang="en-US" altLang="zh-CN" b="1" baseline="-18000" dirty="0">
                <a:solidFill>
                  <a:srgbClr val="0070C0"/>
                </a:solidFill>
                <a:latin typeface="+mn-ea"/>
              </a:rPr>
              <a:t>IN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</a:t>
            </a:r>
            <a:r>
              <a:rPr lang="zh-CN" altLang="en-US" sz="2200" b="1" dirty="0">
                <a:latin typeface="+mn-ea"/>
              </a:rPr>
              <a:t>用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dirty="0">
                <a:latin typeface="+mn-ea"/>
              </a:rPr>
              <a:t>缓存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私有</a:t>
            </a:r>
            <a:r>
              <a:rPr lang="zh-CN" altLang="en-US" sz="2200" b="1" u="sng" dirty="0">
                <a:latin typeface="+mn-ea"/>
              </a:rPr>
              <a:t>数据</a:t>
            </a:r>
            <a:r>
              <a:rPr lang="zh-CN" altLang="en-US" sz="2200" b="1" dirty="0">
                <a:latin typeface="+mn-ea"/>
              </a:rPr>
              <a:t>，采用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高速</a:t>
            </a:r>
            <a:r>
              <a:rPr lang="en-US" altLang="zh-CN" sz="2200" b="1" dirty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</a:rPr>
              <a:t>紧耦合</a:t>
            </a:r>
            <a:r>
              <a:rPr lang="zh-CN" altLang="en-US" sz="2200" b="1" dirty="0">
                <a:latin typeface="+mn-ea"/>
              </a:rPr>
              <a:t>互连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共享</a:t>
            </a:r>
            <a:r>
              <a:rPr lang="en-US" altLang="zh-CN" sz="2200" b="1" dirty="0">
                <a:latin typeface="+mn-ea"/>
              </a:rPr>
              <a:t>MEM</a:t>
            </a:r>
            <a:r>
              <a:rPr lang="zh-CN" altLang="en-US" sz="2200" b="1" dirty="0">
                <a:latin typeface="+mn-ea"/>
              </a:rPr>
              <a:t>方式，时延较大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en-US" altLang="zh-CN" b="1" i="1" dirty="0">
                <a:latin typeface="+mn-ea"/>
              </a:rPr>
              <a:t>T</a:t>
            </a:r>
            <a:r>
              <a:rPr lang="zh-CN" altLang="en-US" b="1" baseline="-18000" dirty="0">
                <a:latin typeface="+mn-ea"/>
              </a:rPr>
              <a:t>读</a:t>
            </a:r>
            <a:r>
              <a:rPr lang="en-US" altLang="zh-CN" b="1" baseline="-18000" dirty="0">
                <a:latin typeface="+mn-ea"/>
              </a:rPr>
              <a:t>/</a:t>
            </a:r>
            <a:r>
              <a:rPr lang="zh-CN" altLang="en-US" b="1" baseline="-18000" dirty="0">
                <a:latin typeface="+mn-ea"/>
              </a:rPr>
              <a:t>写</a:t>
            </a:r>
            <a:r>
              <a:rPr lang="zh-CN" altLang="en-US" sz="1800" b="1" dirty="0">
                <a:latin typeface="+mn-ea"/>
              </a:rPr>
              <a:t>＝</a:t>
            </a:r>
            <a:r>
              <a:rPr lang="en-US" altLang="zh-CN" b="1" i="1" dirty="0">
                <a:latin typeface="+mn-ea"/>
              </a:rPr>
              <a:t>T</a:t>
            </a:r>
            <a:r>
              <a:rPr lang="en-US" altLang="zh-CN" b="1" baseline="-18000" dirty="0">
                <a:latin typeface="+mn-ea"/>
              </a:rPr>
              <a:t>MEM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+</a:t>
            </a:r>
            <a:r>
              <a:rPr lang="en-US" altLang="zh-CN" b="1" i="1" dirty="0">
                <a:solidFill>
                  <a:srgbClr val="0070C0"/>
                </a:solidFill>
                <a:latin typeface="+mn-ea"/>
              </a:rPr>
              <a:t>T</a:t>
            </a:r>
            <a:r>
              <a:rPr lang="en-US" altLang="zh-CN" b="1" baseline="-18000" dirty="0">
                <a:solidFill>
                  <a:srgbClr val="0070C0"/>
                </a:solidFill>
                <a:latin typeface="+mn-ea"/>
              </a:rPr>
              <a:t>IN</a:t>
            </a:r>
            <a:r>
              <a:rPr lang="en-US" altLang="zh-CN" b="1" dirty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</a:t>
            </a:r>
            <a:r>
              <a:rPr lang="zh-CN" altLang="en-US" sz="2200" b="1" dirty="0">
                <a:latin typeface="+mn-ea"/>
              </a:rPr>
              <a:t>用</a:t>
            </a:r>
            <a:r>
              <a:rPr lang="en-US" altLang="zh-CN" sz="2200" b="1" dirty="0">
                <a:latin typeface="+mn-ea"/>
              </a:rPr>
              <a:t>Cache</a:t>
            </a:r>
            <a:r>
              <a:rPr lang="zh-CN" altLang="en-US" sz="2200" b="1" dirty="0">
                <a:latin typeface="+mn-ea"/>
              </a:rPr>
              <a:t>缓存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</a:rPr>
              <a:t>共享</a:t>
            </a:r>
            <a:r>
              <a:rPr lang="zh-CN" altLang="en-US" sz="2200" b="1" u="sng" dirty="0">
                <a:latin typeface="+mn-ea"/>
              </a:rPr>
              <a:t>数据</a:t>
            </a:r>
            <a:endParaRPr lang="en-US" altLang="zh-CN" b="1" dirty="0"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  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└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→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要求：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各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Cache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间</a:t>
            </a:r>
            <a:r>
              <a:rPr lang="zh-CN" altLang="en-US" sz="1800" b="1" u="sng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保持一致性</a:t>
            </a:r>
            <a:endParaRPr lang="en-US" altLang="zh-CN" sz="1800" b="1" dirty="0">
              <a:solidFill>
                <a:srgbClr val="0070C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+mn-ea"/>
              </a:rPr>
              <a:t>显式、硬件同步 </a:t>
            </a:r>
            <a:r>
              <a:rPr lang="en-US" altLang="zh-CN" b="1" dirty="0">
                <a:latin typeface="+mn-ea"/>
              </a:rPr>
              <a:t>(8.4</a:t>
            </a:r>
            <a:r>
              <a:rPr lang="zh-CN" altLang="en-US" b="1" dirty="0">
                <a:latin typeface="+mn-ea"/>
              </a:rPr>
              <a:t>节讨论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12C3D2-E912-4377-A846-DE70FD60AC3C}"/>
              </a:ext>
            </a:extLst>
          </p:cNvPr>
          <p:cNvGrpSpPr/>
          <p:nvPr/>
        </p:nvGrpSpPr>
        <p:grpSpPr>
          <a:xfrm>
            <a:off x="6804248" y="2745443"/>
            <a:ext cx="1728192" cy="1078216"/>
            <a:chOff x="6804248" y="2420888"/>
            <a:chExt cx="1728192" cy="1078216"/>
          </a:xfrm>
        </p:grpSpPr>
        <p:sp>
          <p:nvSpPr>
            <p:cNvPr id="82" name="Text Box 41"/>
            <p:cNvSpPr txBox="1">
              <a:spLocks noChangeArrowheads="1"/>
            </p:cNvSpPr>
            <p:nvPr/>
          </p:nvSpPr>
          <p:spPr bwMode="auto">
            <a:xfrm>
              <a:off x="6876256" y="2491008"/>
              <a:ext cx="282387" cy="4320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/>
                <a:t>P</a:t>
              </a:r>
              <a:r>
                <a:rPr lang="en-US" altLang="zh-CN" baseline="-18000" dirty="0"/>
                <a:t>i</a:t>
              </a:r>
            </a:p>
            <a:p>
              <a:pPr algn="ctr">
                <a:lnSpc>
                  <a:spcPct val="80000"/>
                </a:lnSpc>
                <a:spcBef>
                  <a:spcPts val="300"/>
                </a:spcBef>
              </a:pPr>
              <a:r>
                <a:rPr lang="en-US" altLang="zh-CN" dirty="0" err="1"/>
                <a:t>P</a:t>
              </a:r>
              <a:r>
                <a:rPr lang="en-US" altLang="zh-CN" baseline="-18000" dirty="0" err="1"/>
                <a:t>j</a:t>
              </a:r>
              <a:endParaRPr lang="en-US" altLang="zh-CN" baseline="-18000" dirty="0"/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7380272" y="2420888"/>
              <a:ext cx="576000" cy="104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>
              <a:off x="7380272" y="2556728"/>
              <a:ext cx="576104" cy="57390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6" name="Line 49"/>
            <p:cNvSpPr>
              <a:spLocks noChangeShapeType="1"/>
            </p:cNvSpPr>
            <p:nvPr/>
          </p:nvSpPr>
          <p:spPr bwMode="auto">
            <a:xfrm>
              <a:off x="7380272" y="2779024"/>
              <a:ext cx="576120" cy="5744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8" name="Line 61"/>
            <p:cNvSpPr>
              <a:spLocks noChangeShapeType="1"/>
            </p:cNvSpPr>
            <p:nvPr/>
          </p:nvSpPr>
          <p:spPr bwMode="auto">
            <a:xfrm flipV="1">
              <a:off x="7380272" y="2556728"/>
              <a:ext cx="576120" cy="582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9" name="Line 63"/>
            <p:cNvSpPr>
              <a:spLocks noChangeShapeType="1"/>
            </p:cNvSpPr>
            <p:nvPr/>
          </p:nvSpPr>
          <p:spPr bwMode="auto">
            <a:xfrm flipV="1">
              <a:off x="7380272" y="2777436"/>
              <a:ext cx="576104" cy="57911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7164272" y="2561412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7164272" y="3130635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7164272" y="3353500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0" name="Text Box 41"/>
            <p:cNvSpPr txBox="1">
              <a:spLocks noChangeArrowheads="1"/>
            </p:cNvSpPr>
            <p:nvPr/>
          </p:nvSpPr>
          <p:spPr bwMode="auto">
            <a:xfrm>
              <a:off x="6804248" y="3064923"/>
              <a:ext cx="365661" cy="434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 err="1"/>
                <a:t>SM</a:t>
              </a:r>
              <a:r>
                <a:rPr lang="en-US" altLang="zh-CN" baseline="-18000" dirty="0" err="1"/>
                <a:t>p</a:t>
              </a:r>
              <a:endParaRPr lang="en-US" altLang="zh-CN" baseline="-18000" dirty="0"/>
            </a:p>
            <a:p>
              <a:pPr algn="ctr">
                <a:lnSpc>
                  <a:spcPct val="80000"/>
                </a:lnSpc>
                <a:spcBef>
                  <a:spcPts val="300"/>
                </a:spcBef>
              </a:pPr>
              <a:r>
                <a:rPr lang="en-US" altLang="zh-CN" dirty="0" err="1"/>
                <a:t>SM</a:t>
              </a:r>
              <a:r>
                <a:rPr lang="en-US" altLang="zh-CN" baseline="-18000" dirty="0" err="1"/>
                <a:t>q</a:t>
              </a:r>
              <a:endParaRPr lang="en-US" altLang="zh-CN" baseline="-18000" dirty="0"/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7164288" y="2777436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 Box 41"/>
            <p:cNvSpPr txBox="1">
              <a:spLocks noChangeArrowheads="1"/>
            </p:cNvSpPr>
            <p:nvPr/>
          </p:nvSpPr>
          <p:spPr bwMode="auto">
            <a:xfrm>
              <a:off x="8178045" y="2491008"/>
              <a:ext cx="282387" cy="4320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/>
                <a:t>P</a:t>
              </a:r>
              <a:r>
                <a:rPr lang="en-US" altLang="zh-CN" baseline="-18000" dirty="0"/>
                <a:t>i</a:t>
              </a:r>
            </a:p>
            <a:p>
              <a:pPr algn="ctr">
                <a:lnSpc>
                  <a:spcPct val="80000"/>
                </a:lnSpc>
                <a:spcBef>
                  <a:spcPts val="300"/>
                </a:spcBef>
              </a:pPr>
              <a:r>
                <a:rPr lang="en-US" altLang="zh-CN" dirty="0" err="1"/>
                <a:t>P</a:t>
              </a:r>
              <a:r>
                <a:rPr lang="en-US" altLang="zh-CN" baseline="-18000" dirty="0" err="1"/>
                <a:t>j</a:t>
              </a:r>
              <a:endParaRPr lang="en-US" altLang="zh-CN" baseline="-18000" dirty="0"/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>
              <a:off x="7956376" y="2561412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7956376" y="3130635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7956376" y="3353500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41"/>
            <p:cNvSpPr txBox="1">
              <a:spLocks noChangeArrowheads="1"/>
            </p:cNvSpPr>
            <p:nvPr/>
          </p:nvSpPr>
          <p:spPr bwMode="auto">
            <a:xfrm>
              <a:off x="8166779" y="3064923"/>
              <a:ext cx="365661" cy="434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>
              <a:defPPr>
                <a:defRPr lang="zh-CN"/>
              </a:defPPr>
              <a:lvl1pPr>
                <a:lnSpc>
                  <a:spcPct val="90000"/>
                </a:lnSpc>
                <a:defRPr sz="1400" b="1">
                  <a:latin typeface="+mn-ea"/>
                  <a:ea typeface="+mn-ea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en-US" altLang="zh-CN" dirty="0" err="1"/>
                <a:t>SM</a:t>
              </a:r>
              <a:r>
                <a:rPr lang="en-US" altLang="zh-CN" baseline="-18000" dirty="0" err="1"/>
                <a:t>p</a:t>
              </a:r>
              <a:endParaRPr lang="en-US" altLang="zh-CN" baseline="-18000" dirty="0"/>
            </a:p>
            <a:p>
              <a:pPr algn="ctr">
                <a:lnSpc>
                  <a:spcPct val="80000"/>
                </a:lnSpc>
                <a:spcBef>
                  <a:spcPts val="300"/>
                </a:spcBef>
              </a:pPr>
              <a:r>
                <a:rPr lang="en-US" altLang="zh-CN" dirty="0" err="1"/>
                <a:t>SM</a:t>
              </a:r>
              <a:r>
                <a:rPr lang="en-US" altLang="zh-CN" baseline="-18000" dirty="0" err="1"/>
                <a:t>q</a:t>
              </a:r>
              <a:endParaRPr lang="en-US" altLang="zh-CN" baseline="-18000" dirty="0"/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7956392" y="2777436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15">
              <a:extLst>
                <a:ext uri="{FF2B5EF4-FFF2-40B4-BE49-F238E27FC236}">
                  <a16:creationId xmlns:a16="http://schemas.microsoft.com/office/drawing/2014/main" id="{037A1006-4D5B-4D1E-BA99-5EA23FF07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344" y="2492920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R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80" name="Text Box 15">
              <a:extLst>
                <a:ext uri="{FF2B5EF4-FFF2-40B4-BE49-F238E27FC236}">
                  <a16:creationId xmlns:a16="http://schemas.microsoft.com/office/drawing/2014/main" id="{352BA99E-5CD3-4F20-A9F8-6F1EA343C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320" y="2492920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W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3" name="Text Box 526">
            <a:extLst>
              <a:ext uri="{FF2B5EF4-FFF2-40B4-BE49-F238E27FC236}">
                <a16:creationId xmlns:a16="http://schemas.microsoft.com/office/drawing/2014/main" id="{AB5D9220-DC66-4202-954C-2D192F5F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342" y="1763524"/>
            <a:ext cx="806514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←理论上称</a:t>
            </a:r>
            <a:r>
              <a:rPr lang="zh-CN" altLang="en-US" b="1" u="none" dirty="0">
                <a:latin typeface="+mn-ea"/>
                <a:ea typeface="+mn-ea"/>
              </a:rPr>
              <a:t>为</a:t>
            </a:r>
            <a:r>
              <a:rPr lang="en-US" altLang="zh-CN" b="1" u="none" dirty="0">
                <a:latin typeface="+mn-ea"/>
                <a:ea typeface="+mn-ea"/>
              </a:rPr>
              <a:t>CSM</a:t>
            </a:r>
            <a:r>
              <a:rPr lang="en-US" altLang="zh-CN" sz="1600" b="1" u="none" dirty="0">
                <a:latin typeface="+mn-ea"/>
                <a:ea typeface="+mn-ea"/>
              </a:rPr>
              <a:t>(</a:t>
            </a:r>
            <a:r>
              <a:rPr lang="en-US" altLang="zh-CN" sz="1600" dirty="0">
                <a:solidFill>
                  <a:srgbClr val="FF3399"/>
                </a:solidFill>
              </a:rPr>
              <a:t>C</a:t>
            </a:r>
            <a:r>
              <a:rPr lang="en-US" altLang="zh-CN" sz="1600" dirty="0"/>
              <a:t>entralized </a:t>
            </a:r>
            <a:r>
              <a:rPr lang="en-US" altLang="zh-CN" sz="1600" dirty="0">
                <a:solidFill>
                  <a:srgbClr val="FF3399"/>
                </a:solidFill>
              </a:rPr>
              <a:t>S</a:t>
            </a:r>
            <a:r>
              <a:rPr lang="en-US" altLang="zh-CN" sz="1600" dirty="0"/>
              <a:t>hared-Memory </a:t>
            </a:r>
            <a:r>
              <a:rPr lang="en-US" altLang="zh-CN" sz="1600" dirty="0">
                <a:solidFill>
                  <a:srgbClr val="FF3399"/>
                </a:solidFill>
              </a:rPr>
              <a:t>M</a:t>
            </a:r>
            <a:r>
              <a:rPr lang="en-US" altLang="zh-CN" sz="1600" dirty="0"/>
              <a:t>P</a:t>
            </a:r>
            <a:r>
              <a:rPr lang="en-US" altLang="zh-CN" sz="1600" dirty="0">
                <a:latin typeface="+mn-ea"/>
                <a:ea typeface="+mn-ea"/>
              </a:rPr>
              <a:t>,</a:t>
            </a:r>
            <a:r>
              <a:rPr lang="zh-CN" altLang="en-US" sz="1600" b="1" dirty="0">
                <a:latin typeface="+mn-ea"/>
              </a:rPr>
              <a:t>集中式共享</a:t>
            </a:r>
            <a:r>
              <a:rPr lang="en-US" altLang="zh-CN" sz="1600" b="1" dirty="0">
                <a:latin typeface="+mn-ea"/>
              </a:rPr>
              <a:t>MEM</a:t>
            </a:r>
            <a:r>
              <a:rPr lang="zh-CN" altLang="en-US" sz="1600" b="1" dirty="0">
                <a:latin typeface="+mn-ea"/>
              </a:rPr>
              <a:t>多处理机</a:t>
            </a:r>
            <a:r>
              <a:rPr lang="en-US" altLang="zh-CN" sz="1600" b="1" u="none" dirty="0">
                <a:latin typeface="+mn-ea"/>
                <a:ea typeface="+mn-ea"/>
              </a:rPr>
              <a:t>)</a:t>
            </a:r>
            <a:endParaRPr lang="en-US" altLang="zh-CN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9860eee-399e-47b3-b201-01121e529597"/>
  <p:tag name="COMMONDATA" val="eyJoZGlkIjoiY2ZiYjY4MjU5YzBkYmJmZjUyNGJiOWY1ZTc3NzM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af46e1c-46e8-4886-8e46-fe2df01719d6}"/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77ecf5-ce5e-4251-8ec1-a1f42835511b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42b7664-2e14-4465-999d-6ee8ff32536f}"/>
  <p:tag name="TABLE_ENDDRAG_ORIGIN_RECT" val="583*100"/>
  <p:tag name="TABLE_ENDDRAG_RECT" val="76*392*583*10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0db5ec9-ec02-409a-b9f9-7052000e9881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7284d8b-2161-436a-9ab0-0a2e4af1214c}"/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8715966-79bb-4704-b5e1-6b7aa438bd2a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8136</Words>
  <Application>Microsoft Office PowerPoint</Application>
  <PresentationFormat>全屏显示(4:3)</PresentationFormat>
  <Paragraphs>1569</Paragraphs>
  <Slides>36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黑体</vt:lpstr>
      <vt:lpstr>宋体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耀欣 梁</cp:lastModifiedBy>
  <cp:revision>1189</cp:revision>
  <dcterms:created xsi:type="dcterms:W3CDTF">2002-02-16T03:40:00Z</dcterms:created>
  <dcterms:modified xsi:type="dcterms:W3CDTF">2024-06-14T17:15:34Z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42E00F2F92924063A31A39D3DF6BB73D_12</vt:lpwstr>
  </property>
  <property fmtid="{D5CDD505-2E9C-101B-9397-08002B2CF9AE}" pid="3" name="KSOProductBuildVer">
    <vt:lpwstr>2052-11.1.0.14309</vt:lpwstr>
  </property>
</Properties>
</file>