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72" r:id="rId3"/>
    <p:sldId id="257" r:id="rId4"/>
    <p:sldId id="374" r:id="rId5"/>
    <p:sldId id="430" r:id="rId6"/>
    <p:sldId id="427" r:id="rId7"/>
    <p:sldId id="376" r:id="rId8"/>
    <p:sldId id="426" r:id="rId9"/>
    <p:sldId id="428" r:id="rId10"/>
    <p:sldId id="429" r:id="rId11"/>
    <p:sldId id="3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1" autoAdjust="0"/>
  </p:normalViewPr>
  <p:slideViewPr>
    <p:cSldViewPr snapToGrid="0">
      <p:cViewPr varScale="1">
        <p:scale>
          <a:sx n="51" d="100"/>
          <a:sy n="51" d="100"/>
        </p:scale>
        <p:origin x="11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7E3F-D781-4108-A0F2-5FCDA0F19834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5720-973A-40D3-B6C8-D7F8C9ABB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294ED5-32EA-4121-910A-06D484ADC8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31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4ED5-32EA-4121-910A-06D484ADC8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4ED5-32EA-4121-910A-06D484ADC8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7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4ED5-32EA-4121-910A-06D484ADC8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4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语法简洁，很多内置函数用于图像读取显示处理等；</a:t>
            </a:r>
            <a:r>
              <a:rPr lang="en-US" altLang="zh-CN" dirty="0"/>
              <a:t>python</a:t>
            </a:r>
            <a:r>
              <a:rPr lang="zh-CN" altLang="en-US" dirty="0"/>
              <a:t>开源库多；</a:t>
            </a:r>
            <a:r>
              <a:rPr lang="en-US" altLang="zh-CN" dirty="0" err="1"/>
              <a:t>c++</a:t>
            </a:r>
            <a:r>
              <a:rPr lang="zh-CN" altLang="en-US" dirty="0"/>
              <a:t>高性能图像处理，</a:t>
            </a:r>
            <a:r>
              <a:rPr lang="en-US" altLang="zh-CN" dirty="0"/>
              <a:t>OpenCV</a:t>
            </a:r>
            <a:r>
              <a:rPr lang="zh-CN" altLang="en-US" dirty="0"/>
              <a:t>，部署嵌入式系统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4ED5-32EA-4121-910A-06D484ADC8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9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4ED5-32EA-4121-910A-06D484ADC8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3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4ED5-32EA-4121-910A-06D484ADC8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5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4/6</a:t>
            </a:r>
          </a:p>
          <a:p>
            <a:r>
              <a:rPr lang="en-US" altLang="zh-CN" dirty="0"/>
              <a:t>F(0, 0.67)=(1-0.67)/(1-0)*f(0,0)+(0.67-0)/(1-0)*f(0,1)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4ED5-32EA-4121-910A-06D484ADC8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4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4ED5-32EA-4121-910A-06D484ADC8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3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94ED5-32EA-4121-910A-06D484ADC8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2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9C45F-A67C-471A-88A7-770ABEAE7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B19E5-B2F6-4FEB-B715-90F4FFF1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9C8EE-3C34-42CA-A4C8-3B58E520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6286A-C3FF-4696-B003-EC2AA932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33938-DFFF-4CA8-8E56-47D22EAD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DC79-8C48-4721-A8D8-4840B46E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EB8CDF-12B9-4FA2-A94A-FF670B76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E481E-B8FE-4DE5-A1CA-EE21570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7C854-E450-44D3-A2D1-A83D6373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866B4-6399-4E27-BEE1-E07F0B86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2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59274-5316-4945-8684-BA41E96A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5C9AA-1EC5-4BAF-8BED-27996FE7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833B1-A69C-45C4-BEB4-CF3550EA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F210D-172D-4CA9-8F22-920D7AE9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77AA5-5A33-4322-A08B-67E56B86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8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40B4-1147-4EE2-B813-98A8EE0CC37E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1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486E-3D0B-4C09-909A-04A5216762C4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8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0DEA-9122-419B-8D67-497F2112755F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0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6E18-8C87-46FE-A325-30D3D3CA9BF1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5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5A35-947F-409E-9D70-B9F098441B3A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81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5B62-32F8-49E4-8BD6-9AA6830FFE93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77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F76-0CAE-4C31-B3A2-E65A2B042281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07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B36B-0991-4F91-88B0-B3295976FE59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495E2-FE9A-4111-8792-0B3D8A3D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4BA98-B7C2-4727-9695-C1945E4A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5DD8D-B0BF-4C8A-82F4-29FBD297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0F4AA-D9BA-4D80-BD95-40CF48A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F26A2-D7C8-419D-9A45-20B6762B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63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6872-E99B-4E7F-BE80-41296646A151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55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F457-99A8-42FC-AAE4-298AAE4408B7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9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BDD4-E1C5-4C99-8689-92A65C543A24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4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122EF-8FB6-4B50-BC44-31AFD246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8D2B0-DFA2-405E-9C68-14CBB142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DC1D3-3ADB-402F-B2ED-7A019C66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EC8BA-1266-49DD-9E50-BA3BC872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3D822-BDDC-4B08-AF8D-59421DB6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B8029-7821-42F8-B775-A4F6063F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BB8A3-278C-46A1-95CC-5379B3C5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74E67-1F15-4E66-97CD-751E8DAC8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1A650-4818-4817-B6A9-A3CDE08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1A8D4-2C1D-49DA-8C4E-47637BD9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F0845-9F50-4BF2-90F7-DA02C070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4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A183-2228-4D24-8010-B705CEEC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23C5F-162A-44CD-A70E-E44D8324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4AC12-F63E-459A-8BC2-D2DBBCF0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16A64A-DDF4-4D7B-B3E9-C4D48C86B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F0EEFC-224B-4D47-AE08-F2D0B9AC6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BAFFEE-D932-42DA-8553-42C6DA18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5C4C90-FDD9-4007-8EC8-6D776E24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4C409F-E60A-44D8-A843-1B6AC06F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4AC00-93F2-4C19-81B9-DD7B3487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B2B90B-9B7C-4C59-BEC7-D820C520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5AA90-ACDB-445F-A0DB-8822554B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E75EB7-26AF-4EE4-9DC8-952C92D1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7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064E9-FF64-477B-9ECC-E2EF7296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A40AFA-205C-43B0-B34B-2ECBC713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E7494-DD0A-4DD3-8F6E-AC9A58D8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3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BD426-2E1C-414C-A76D-F318EB71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C642D-EE61-4769-87CE-4F209C8C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27171-059F-4A82-A0EE-7DFBF9F92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0C5EB-771D-4199-AA0D-2485B2F6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FADB6-D783-4000-8D9B-3D25C97C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4F22F-FF20-4DBD-A55D-7F5972D7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E3A03-B6AB-438F-90A0-902D4656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2C2707-D0E5-4414-B488-F2782E98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B68D8-3BA8-4C47-88B0-234E9179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69056-FC17-476A-B954-9C4B9413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A4836-3DD0-4A15-9DEC-4CEE1083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D96C4-DE8B-42C9-BAB3-2D3F3265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0C22A8-B23A-48EE-80C8-CC77BF1F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D32A2-45B1-494B-B24E-2CCCB5DD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9256C-4FF8-430F-ADC4-19FD3C768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D679E-2F97-4273-920D-AF38DF59E79A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20370-A503-4DE6-9072-0531A9A34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804EF-7A5C-4F03-A6F0-C28297618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07FD-AF5F-47D5-9FA3-103EC6F4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FA9F-BB3B-4015-8E8F-8B94A0CCB12F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F8E7-02D3-469A-AC67-D16AF32FB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1010A-097F-45EA-8528-73AAD33D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8FF8E7-02D3-469A-AC67-D16AF32FB2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B469D0-171A-4654-AD27-A529C2B04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30"/>
          <a:stretch/>
        </p:blipFill>
        <p:spPr>
          <a:xfrm>
            <a:off x="0" y="0"/>
            <a:ext cx="579755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E75C37F-D5DF-44B9-9504-39B19D18F39B}"/>
              </a:ext>
            </a:extLst>
          </p:cNvPr>
          <p:cNvSpPr/>
          <p:nvPr/>
        </p:nvSpPr>
        <p:spPr>
          <a:xfrm>
            <a:off x="5797550" y="1"/>
            <a:ext cx="6394450" cy="6858000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1726B499-D598-4F63-95A5-8ABD92243E71}"/>
              </a:ext>
            </a:extLst>
          </p:cNvPr>
          <p:cNvSpPr txBox="1">
            <a:spLocks noChangeArrowheads="1"/>
          </p:cNvSpPr>
          <p:nvPr/>
        </p:nvSpPr>
        <p:spPr>
          <a:xfrm>
            <a:off x="5797550" y="3782060"/>
            <a:ext cx="6394450" cy="257428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indent="0" algn="ctr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2754C4"/>
              </a:buClr>
              <a:buSzPct val="75000"/>
              <a:buFont typeface="Wingdings" panose="05000000000000000000" pitchFamily="2" charset="2"/>
              <a:buNone/>
              <a:defRPr kumimoji="1" sz="2400" b="0">
                <a:solidFill>
                  <a:schemeClr val="bg1"/>
                </a:solidFill>
                <a:latin typeface="+mj-ea"/>
                <a:ea typeface="+mj-ea"/>
                <a:cs typeface="阿里巴巴普惠体" panose="00020600040101010101" charset="-122"/>
              </a:defRPr>
            </a:lvl1pPr>
            <a:lvl2pPr marL="908050" indent="-43688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18EDE"/>
              </a:buClr>
              <a:buSzPct val="7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2pPr>
            <a:lvl3pPr marL="1304925" indent="-395605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18EDE"/>
              </a:buClr>
              <a:buSzPct val="75000"/>
              <a:buFont typeface="Wingdings" panose="05000000000000000000" charset="0"/>
              <a:buChar char="Ø"/>
              <a:defRPr kumimoji="1" sz="200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3pPr>
            <a:lvl4pPr marL="1306830" indent="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微软雅黑" panose="020B0503020204020204" charset="-122"/>
              </a:defRPr>
            </a:lvl4pPr>
            <a:lvl5pPr marL="2094230" indent="-398780" algn="l" rtl="0" eaLnBrk="0" fontAlgn="base" hangingPunct="0">
              <a:lnSpc>
                <a:spcPct val="130000"/>
              </a:lnSpc>
              <a:spcBef>
                <a:spcPct val="25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微软雅黑" panose="020B0503020204020204" charset="-122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2754C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张谊坤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陆紫薇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实验课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2754C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计算机科学与工程学院</a:t>
            </a: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2754C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邮箱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: luziwei@seu.edu.cn,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电话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: 52090983</a:t>
            </a: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2754C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办公室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: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计算机科学与工程学院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118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/>
                <a:cs typeface="Times New Roman" panose="02020603050405020304" pitchFamily="18" charset="0"/>
              </a:rPr>
              <a:t>室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阿里巴巴普惠体" panose="00020600040101010101"/>
              <a:cs typeface="Times New Roman" panose="02020603050405020304" pitchFamily="18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87A6968-2E85-4591-8F54-F57FB65DA6DB}"/>
              </a:ext>
            </a:extLst>
          </p:cNvPr>
          <p:cNvSpPr txBox="1">
            <a:spLocks noChangeArrowheads="1"/>
          </p:cNvSpPr>
          <p:nvPr/>
        </p:nvSpPr>
        <p:spPr>
          <a:xfrm>
            <a:off x="5797550" y="684086"/>
            <a:ext cx="6394450" cy="2574290"/>
          </a:xfrm>
          <a:prstGeom prst="rect">
            <a:avLst/>
          </a:prstGeom>
          <a:noFill/>
          <a:ln w="9525">
            <a:noFill/>
          </a:ln>
          <a:effectLst/>
        </p:spPr>
        <p:txBody>
          <a:bodyPr anchor="ctr"/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6000" b="1" i="0" u="none" strike="noStrike" kern="0" cap="none" spc="600" normalizeH="0">
                <a:ln w="22225">
                  <a:noFill/>
                  <a:prstDash val="solid"/>
                </a:ln>
                <a:solidFill>
                  <a:schemeClr val="accent4"/>
                </a:solidFill>
                <a:effectLst/>
                <a:uFillTx/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accent2"/>
                </a:solidFill>
                <a:latin typeface="Verdana" panose="020B060403050404020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accent2"/>
                </a:solidFill>
                <a:latin typeface="Verdana" panose="020B060403050404020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accent2"/>
                </a:solidFill>
                <a:latin typeface="Verdana" panose="020B060403050404020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accent2"/>
                </a:solidFill>
                <a:latin typeface="Verdana" panose="020B060403050404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600" normalizeH="0" baseline="0" noProof="0" dirty="0">
                <a:ln w="22225">
                  <a:noFill/>
                  <a:prstDash val="solid"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数字图像处理</a:t>
            </a:r>
            <a:endParaRPr kumimoji="0" lang="zh-CN" altLang="en-US" sz="2400" b="1" i="0" u="none" strike="noStrike" kern="0" cap="none" spc="0" normalizeH="0" baseline="0" noProof="0" dirty="0">
              <a:ln w="22225">
                <a:noFill/>
                <a:prstDash val="solid"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21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2575-813B-4EFA-9B8A-18489B247B92}"/>
              </a:ext>
            </a:extLst>
          </p:cNvPr>
          <p:cNvSpPr/>
          <p:nvPr/>
        </p:nvSpPr>
        <p:spPr>
          <a:xfrm>
            <a:off x="0" y="0"/>
            <a:ext cx="12192000" cy="962526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实验安排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5952C31-AD65-4FBD-9422-913EE2D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19AF7A-CB29-4163-AB31-97348EC8CC2F}"/>
              </a:ext>
            </a:extLst>
          </p:cNvPr>
          <p:cNvSpPr txBox="1"/>
          <p:nvPr/>
        </p:nvSpPr>
        <p:spPr>
          <a:xfrm>
            <a:off x="441960" y="1105007"/>
            <a:ext cx="2813591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indent="-469900" defTabSz="914400" eaLnBrk="0" fontAlgn="base" hangingPunct="0">
              <a:lnSpc>
                <a:spcPct val="130000"/>
              </a:lnSpc>
              <a:spcBef>
                <a:spcPct val="20000"/>
              </a:spcBef>
              <a:buClr>
                <a:srgbClr val="2754C4"/>
              </a:buClr>
              <a:buSzPct val="75000"/>
              <a:buFont typeface="Wingdings" panose="05000000000000000000" charset="0"/>
              <a:buChar char="l"/>
            </a:pPr>
            <a:r>
              <a:rPr kumimoji="1" lang="zh-CN" altLang="en-US" sz="2800" b="1" kern="0" dirty="0">
                <a:solidFill>
                  <a:srgbClr val="275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实验注意事项</a:t>
            </a:r>
            <a:endParaRPr kumimoji="1" lang="en-US" altLang="zh-CN" sz="2800" b="1" kern="0" dirty="0">
              <a:solidFill>
                <a:srgbClr val="275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B79758-E989-4647-88D1-DE49D0F97155}"/>
              </a:ext>
            </a:extLst>
          </p:cNvPr>
          <p:cNvSpPr txBox="1"/>
          <p:nvPr/>
        </p:nvSpPr>
        <p:spPr>
          <a:xfrm>
            <a:off x="467361" y="1803074"/>
            <a:ext cx="10992853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实验算法代码体现自己的工作量，实在不行可调用现有的函数，不过要有自己对相关方法的思考，也不要有抄袭（会有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手段检查）。代码可用相关注释体现自己的思考，也可书写相关文档进行代码、方法的展示（任何觉得合适的形式均可）。</a:t>
            </a:r>
          </a:p>
        </p:txBody>
      </p:sp>
    </p:spTree>
    <p:extLst>
      <p:ext uri="{BB962C8B-B14F-4D97-AF65-F5344CB8AC3E}">
        <p14:creationId xmlns:p14="http://schemas.microsoft.com/office/powerpoint/2010/main" val="29984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2575-813B-4EFA-9B8A-18489B247B92}"/>
              </a:ext>
            </a:extLst>
          </p:cNvPr>
          <p:cNvSpPr/>
          <p:nvPr/>
        </p:nvSpPr>
        <p:spPr>
          <a:xfrm>
            <a:off x="0" y="0"/>
            <a:ext cx="12192000" cy="962526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5952C31-AD65-4FBD-9422-913EE2D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19AF7A-CB29-4163-AB31-97348EC8CC2F}"/>
              </a:ext>
            </a:extLst>
          </p:cNvPr>
          <p:cNvSpPr txBox="1"/>
          <p:nvPr/>
        </p:nvSpPr>
        <p:spPr>
          <a:xfrm>
            <a:off x="441960" y="1105007"/>
            <a:ext cx="2095445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indent="-469900" defTabSz="914400" eaLnBrk="0" fontAlgn="base" hangingPunct="0">
              <a:lnSpc>
                <a:spcPct val="130000"/>
              </a:lnSpc>
              <a:spcBef>
                <a:spcPct val="20000"/>
              </a:spcBef>
              <a:buClr>
                <a:srgbClr val="2754C4"/>
              </a:buClr>
              <a:buSzPct val="75000"/>
              <a:buFont typeface="Wingdings" panose="05000000000000000000" charset="0"/>
              <a:buChar char="l"/>
            </a:pPr>
            <a:r>
              <a:rPr kumimoji="1" lang="zh-CN" altLang="en-US" sz="2800" b="1" kern="0" dirty="0">
                <a:solidFill>
                  <a:srgbClr val="275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课程形式</a:t>
            </a:r>
            <a:endParaRPr kumimoji="1" lang="en-US" altLang="zh-CN" sz="2800" b="1" kern="0" dirty="0">
              <a:solidFill>
                <a:srgbClr val="275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9B284A7-516D-4AB8-B347-C4C930B6BB55}"/>
              </a:ext>
            </a:extLst>
          </p:cNvPr>
          <p:cNvGrpSpPr/>
          <p:nvPr/>
        </p:nvGrpSpPr>
        <p:grpSpPr>
          <a:xfrm>
            <a:off x="872410" y="4204258"/>
            <a:ext cx="9744790" cy="1885715"/>
            <a:chOff x="872410" y="4064958"/>
            <a:chExt cx="10464650" cy="202501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27E13B-C766-4123-999E-E689B2B2E4C5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545903" y="4064958"/>
              <a:ext cx="2025015" cy="2025015"/>
              <a:chOff x="1228725" y="3267075"/>
              <a:chExt cx="2381250" cy="2381250"/>
            </a:xfrm>
          </p:grpSpPr>
          <p:sp>
            <p:nvSpPr>
              <p:cNvPr id="23" name="同心圆 25">
                <a:extLst>
                  <a:ext uri="{FF2B5EF4-FFF2-40B4-BE49-F238E27FC236}">
                    <a16:creationId xmlns:a16="http://schemas.microsoft.com/office/drawing/2014/main" id="{B1643511-F3F4-40B4-8824-B3E577BB021C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228725" y="3267075"/>
                <a:ext cx="2381250" cy="2381250"/>
              </a:xfrm>
              <a:prstGeom prst="donut">
                <a:avLst>
                  <a:gd name="adj" fmla="val 1323"/>
                </a:avLst>
              </a:prstGeom>
              <a:solidFill>
                <a:srgbClr val="66D9AA"/>
              </a:solidFill>
              <a:ln>
                <a:noFill/>
              </a:ln>
            </p:spPr>
            <p:style>
              <a:lnRef idx="2">
                <a:srgbClr val="2CBEBB">
                  <a:shade val="50000"/>
                </a:srgbClr>
              </a:lnRef>
              <a:fillRef idx="1">
                <a:srgbClr val="2CBEBB"/>
              </a:fillRef>
              <a:effectRef idx="0">
                <a:srgbClr val="2CBEBB"/>
              </a:effectRef>
              <a:fontRef idx="minor">
                <a:srgbClr val="FFFFFF"/>
              </a:fontRef>
            </p:style>
            <p:txBody>
              <a:bodyPr tIns="0" bIns="0" rtlCol="0" anchor="t">
                <a:normAutofit/>
              </a:bodyPr>
              <a:lstStyle/>
              <a:p>
                <a:pPr algn="ctr"/>
                <a:endParaRPr lang="zh-CN" altLang="en-US" sz="4265" dirty="0">
                  <a:solidFill>
                    <a:srgbClr val="2CBEBB"/>
                  </a:solidFill>
                  <a:cs typeface="阿里巴巴普惠体" panose="000206000401010101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 26">
                <a:extLst>
                  <a:ext uri="{FF2B5EF4-FFF2-40B4-BE49-F238E27FC236}">
                    <a16:creationId xmlns:a16="http://schemas.microsoft.com/office/drawing/2014/main" id="{A5F5EF03-BC16-4AE7-8D91-0244B2A0A3D7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1347787" y="3867150"/>
                <a:ext cx="2143126" cy="1662114"/>
              </a:xfrm>
              <a:custGeom>
                <a:avLst/>
                <a:gdLst>
                  <a:gd name="connsiteX0" fmla="*/ 177800 w 2143126"/>
                  <a:gd name="connsiteY0" fmla="*/ 0 h 1662114"/>
                  <a:gd name="connsiteX1" fmla="*/ 1965327 w 2143126"/>
                  <a:gd name="connsiteY1" fmla="*/ 0 h 1662114"/>
                  <a:gd name="connsiteX2" fmla="*/ 2013794 w 2143126"/>
                  <a:gd name="connsiteY2" fmla="*/ 79781 h 1662114"/>
                  <a:gd name="connsiteX3" fmla="*/ 2143126 w 2143126"/>
                  <a:gd name="connsiteY3" fmla="*/ 590551 h 1662114"/>
                  <a:gd name="connsiteX4" fmla="*/ 1071563 w 2143126"/>
                  <a:gd name="connsiteY4" fmla="*/ 1662114 h 1662114"/>
                  <a:gd name="connsiteX5" fmla="*/ 0 w 2143126"/>
                  <a:gd name="connsiteY5" fmla="*/ 590551 h 1662114"/>
                  <a:gd name="connsiteX6" fmla="*/ 129332 w 2143126"/>
                  <a:gd name="connsiteY6" fmla="*/ 79781 h 166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3126" h="1662114">
                    <a:moveTo>
                      <a:pt x="177800" y="0"/>
                    </a:moveTo>
                    <a:lnTo>
                      <a:pt x="1965327" y="0"/>
                    </a:lnTo>
                    <a:lnTo>
                      <a:pt x="2013794" y="79781"/>
                    </a:lnTo>
                    <a:cubicBezTo>
                      <a:pt x="2096275" y="231614"/>
                      <a:pt x="2143126" y="405611"/>
                      <a:pt x="2143126" y="590551"/>
                    </a:cubicBezTo>
                    <a:cubicBezTo>
                      <a:pt x="2143126" y="1182359"/>
                      <a:pt x="1663371" y="1662114"/>
                      <a:pt x="1071563" y="1662114"/>
                    </a:cubicBezTo>
                    <a:cubicBezTo>
                      <a:pt x="479755" y="1662114"/>
                      <a:pt x="0" y="1182359"/>
                      <a:pt x="0" y="590551"/>
                    </a:cubicBezTo>
                    <a:cubicBezTo>
                      <a:pt x="0" y="405611"/>
                      <a:pt x="46851" y="231614"/>
                      <a:pt x="129332" y="79781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rgbClr val="2CBEBB">
                  <a:shade val="50000"/>
                </a:srgbClr>
              </a:lnRef>
              <a:fillRef idx="1">
                <a:srgbClr val="2CBEBB"/>
              </a:fillRef>
              <a:effectRef idx="0">
                <a:srgbClr val="2CBEBB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zh-CN" altLang="en-US" sz="2665" b="1" dirty="0">
                    <a:cs typeface="阿里巴巴普惠体" panose="00020600040101010101" charset="-122"/>
                    <a:sym typeface="+mn-ea"/>
                  </a:rPr>
                  <a:t>课程实验</a:t>
                </a:r>
                <a:endParaRPr lang="en-US" altLang="zh-CN" sz="2665" b="1" dirty="0">
                  <a:cs typeface="阿里巴巴普惠体" panose="00020600040101010101" charset="-122"/>
                  <a:sym typeface="+mn-ea"/>
                </a:endParaRPr>
              </a:p>
              <a:p>
                <a:pPr algn="ctr"/>
                <a:r>
                  <a:rPr lang="en-US" altLang="zh-CN" sz="2665" b="1" dirty="0">
                    <a:cs typeface="阿里巴巴普惠体" panose="00020600040101010101" charset="-122"/>
                    <a:sym typeface="+mn-ea"/>
                  </a:rPr>
                  <a:t>25%</a:t>
                </a:r>
                <a:endParaRPr lang="zh-CN" altLang="en-US" sz="1800" dirty="0">
                  <a:cs typeface="阿里巴巴普惠体" panose="00020600040101010101" charset="-122"/>
                  <a:sym typeface="+mn-ea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D61C847-402E-4957-8678-A096B2EF0F0A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2181225" y="3343931"/>
                <a:ext cx="47625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95000"/>
              </a:bodyPr>
              <a:lstStyle/>
              <a:p>
                <a:pPr algn="ctr"/>
                <a:r>
                  <a:rPr lang="en-US" altLang="zh-CN" dirty="0">
                    <a:solidFill>
                      <a:srgbClr val="2CBEBB"/>
                    </a:solidFill>
                    <a:ea typeface="阿里巴巴普惠体" panose="00020600040101010101" charset="-122"/>
                    <a:cs typeface="阿里巴巴普惠体" panose="00020600040101010101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rgbClr val="2CBEBB"/>
                  </a:solidFill>
                  <a:ea typeface="阿里巴巴普惠体" panose="00020600040101010101" charset="-122"/>
                  <a:cs typeface="阿里巴巴普惠体" panose="0002060004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FB340D4-F7C3-4E11-9D9C-8DB2FAB220F6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9312045" y="4064958"/>
              <a:ext cx="2025015" cy="2025015"/>
              <a:chOff x="1228725" y="3267075"/>
              <a:chExt cx="2381250" cy="2381250"/>
            </a:xfrm>
          </p:grpSpPr>
          <p:sp>
            <p:nvSpPr>
              <p:cNvPr id="27" name="同心圆 25">
                <a:extLst>
                  <a:ext uri="{FF2B5EF4-FFF2-40B4-BE49-F238E27FC236}">
                    <a16:creationId xmlns:a16="http://schemas.microsoft.com/office/drawing/2014/main" id="{4B3B831B-45CB-4768-943B-11904F4CBB8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228725" y="3267075"/>
                <a:ext cx="2381250" cy="2381250"/>
              </a:xfrm>
              <a:prstGeom prst="donut">
                <a:avLst>
                  <a:gd name="adj" fmla="val 1323"/>
                </a:avLst>
              </a:prstGeom>
              <a:solidFill>
                <a:srgbClr val="66D9AA"/>
              </a:solidFill>
              <a:ln>
                <a:noFill/>
              </a:ln>
            </p:spPr>
            <p:style>
              <a:lnRef idx="2">
                <a:srgbClr val="2CBEBB">
                  <a:shade val="50000"/>
                </a:srgbClr>
              </a:lnRef>
              <a:fillRef idx="1">
                <a:srgbClr val="2CBEBB"/>
              </a:fillRef>
              <a:effectRef idx="0">
                <a:srgbClr val="2CBEBB"/>
              </a:effectRef>
              <a:fontRef idx="minor">
                <a:srgbClr val="FFFFFF"/>
              </a:fontRef>
            </p:style>
            <p:txBody>
              <a:bodyPr tIns="0" bIns="0" rtlCol="0" anchor="t">
                <a:normAutofit/>
              </a:bodyPr>
              <a:lstStyle/>
              <a:p>
                <a:pPr algn="ctr"/>
                <a:endParaRPr lang="zh-CN" altLang="en-US" sz="4265" dirty="0">
                  <a:solidFill>
                    <a:srgbClr val="2CBEBB"/>
                  </a:solidFill>
                  <a:cs typeface="阿里巴巴普惠体" panose="000206000401010101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任意多边形 26">
                <a:extLst>
                  <a:ext uri="{FF2B5EF4-FFF2-40B4-BE49-F238E27FC236}">
                    <a16:creationId xmlns:a16="http://schemas.microsoft.com/office/drawing/2014/main" id="{8D609D3E-42EB-4ADB-AC3E-5331D8D0BDE7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347787" y="3867150"/>
                <a:ext cx="2143126" cy="1662114"/>
              </a:xfrm>
              <a:custGeom>
                <a:avLst/>
                <a:gdLst>
                  <a:gd name="connsiteX0" fmla="*/ 177800 w 2143126"/>
                  <a:gd name="connsiteY0" fmla="*/ 0 h 1662114"/>
                  <a:gd name="connsiteX1" fmla="*/ 1965327 w 2143126"/>
                  <a:gd name="connsiteY1" fmla="*/ 0 h 1662114"/>
                  <a:gd name="connsiteX2" fmla="*/ 2013794 w 2143126"/>
                  <a:gd name="connsiteY2" fmla="*/ 79781 h 1662114"/>
                  <a:gd name="connsiteX3" fmla="*/ 2143126 w 2143126"/>
                  <a:gd name="connsiteY3" fmla="*/ 590551 h 1662114"/>
                  <a:gd name="connsiteX4" fmla="*/ 1071563 w 2143126"/>
                  <a:gd name="connsiteY4" fmla="*/ 1662114 h 1662114"/>
                  <a:gd name="connsiteX5" fmla="*/ 0 w 2143126"/>
                  <a:gd name="connsiteY5" fmla="*/ 590551 h 1662114"/>
                  <a:gd name="connsiteX6" fmla="*/ 129332 w 2143126"/>
                  <a:gd name="connsiteY6" fmla="*/ 79781 h 166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3126" h="1662114">
                    <a:moveTo>
                      <a:pt x="177800" y="0"/>
                    </a:moveTo>
                    <a:lnTo>
                      <a:pt x="1965327" y="0"/>
                    </a:lnTo>
                    <a:lnTo>
                      <a:pt x="2013794" y="79781"/>
                    </a:lnTo>
                    <a:cubicBezTo>
                      <a:pt x="2096275" y="231614"/>
                      <a:pt x="2143126" y="405611"/>
                      <a:pt x="2143126" y="590551"/>
                    </a:cubicBezTo>
                    <a:cubicBezTo>
                      <a:pt x="2143126" y="1182359"/>
                      <a:pt x="1663371" y="1662114"/>
                      <a:pt x="1071563" y="1662114"/>
                    </a:cubicBezTo>
                    <a:cubicBezTo>
                      <a:pt x="479755" y="1662114"/>
                      <a:pt x="0" y="1182359"/>
                      <a:pt x="0" y="590551"/>
                    </a:cubicBezTo>
                    <a:cubicBezTo>
                      <a:pt x="0" y="405611"/>
                      <a:pt x="46851" y="231614"/>
                      <a:pt x="129332" y="79781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rgbClr val="2CBEBB">
                  <a:shade val="50000"/>
                </a:srgbClr>
              </a:lnRef>
              <a:fillRef idx="1">
                <a:srgbClr val="2CBEBB"/>
              </a:fillRef>
              <a:effectRef idx="0">
                <a:srgbClr val="2CBEBB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zh-CN" altLang="en-US" sz="2665" b="1" dirty="0">
                    <a:cs typeface="阿里巴巴普惠体" panose="00020600040101010101" charset="-122"/>
                    <a:sym typeface="+mn-ea"/>
                  </a:rPr>
                  <a:t>期末考试</a:t>
                </a:r>
                <a:endParaRPr lang="en-US" altLang="zh-CN" sz="2665" b="1" dirty="0">
                  <a:cs typeface="阿里巴巴普惠体" panose="00020600040101010101" charset="-122"/>
                  <a:sym typeface="+mn-ea"/>
                </a:endParaRPr>
              </a:p>
              <a:p>
                <a:pPr algn="ctr"/>
                <a:r>
                  <a:rPr lang="en-US" altLang="zh-CN" sz="2665" b="1" dirty="0">
                    <a:cs typeface="阿里巴巴普惠体" panose="00020600040101010101" charset="-122"/>
                    <a:sym typeface="+mn-ea"/>
                  </a:rPr>
                  <a:t>50%</a:t>
                </a:r>
                <a:endParaRPr lang="zh-CN" altLang="en-US" sz="1800" dirty="0">
                  <a:cs typeface="阿里巴巴普惠体" panose="00020600040101010101" charset="-122"/>
                  <a:sym typeface="+mn-ea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1D932D6-0527-4A65-B83D-FB41FDAA33CF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181225" y="3343931"/>
                <a:ext cx="47625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95000"/>
              </a:bodyPr>
              <a:lstStyle/>
              <a:p>
                <a:pPr algn="ctr"/>
                <a:r>
                  <a:rPr lang="en-US" altLang="zh-CN" dirty="0">
                    <a:solidFill>
                      <a:srgbClr val="2CBEBB"/>
                    </a:solidFill>
                    <a:ea typeface="阿里巴巴普惠体" panose="00020600040101010101" charset="-122"/>
                    <a:cs typeface="阿里巴巴普惠体" panose="00020600040101010101" charset="-122"/>
                    <a:sym typeface="Arial" panose="020B0604020202020204" pitchFamily="34" charset="0"/>
                  </a:rPr>
                  <a:t>C</a:t>
                </a:r>
                <a:endParaRPr lang="zh-CN" altLang="en-US" dirty="0">
                  <a:solidFill>
                    <a:srgbClr val="2CBEBB"/>
                  </a:solidFill>
                  <a:ea typeface="阿里巴巴普惠体" panose="00020600040101010101" charset="-122"/>
                  <a:cs typeface="阿里巴巴普惠体" panose="0002060004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0369EEB-F9F7-4054-8A6A-2351463E900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779758" y="4064958"/>
              <a:ext cx="2025015" cy="2025015"/>
              <a:chOff x="1228725" y="3267075"/>
              <a:chExt cx="2381250" cy="2381250"/>
            </a:xfrm>
          </p:grpSpPr>
          <p:sp>
            <p:nvSpPr>
              <p:cNvPr id="35" name="同心圆 25">
                <a:extLst>
                  <a:ext uri="{FF2B5EF4-FFF2-40B4-BE49-F238E27FC236}">
                    <a16:creationId xmlns:a16="http://schemas.microsoft.com/office/drawing/2014/main" id="{DF0B6697-9D68-40FA-954A-541AB7ACCC6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228725" y="3267075"/>
                <a:ext cx="2381250" cy="2381250"/>
              </a:xfrm>
              <a:prstGeom prst="donut">
                <a:avLst>
                  <a:gd name="adj" fmla="val 1323"/>
                </a:avLst>
              </a:prstGeom>
              <a:solidFill>
                <a:srgbClr val="66D9AA"/>
              </a:solidFill>
              <a:ln>
                <a:noFill/>
              </a:ln>
            </p:spPr>
            <p:style>
              <a:lnRef idx="2">
                <a:srgbClr val="2CBEBB">
                  <a:shade val="50000"/>
                </a:srgbClr>
              </a:lnRef>
              <a:fillRef idx="1">
                <a:srgbClr val="2CBEBB"/>
              </a:fillRef>
              <a:effectRef idx="0">
                <a:srgbClr val="2CBEBB"/>
              </a:effectRef>
              <a:fontRef idx="minor">
                <a:srgbClr val="FFFFFF"/>
              </a:fontRef>
            </p:style>
            <p:txBody>
              <a:bodyPr tIns="0" bIns="0" rtlCol="0" anchor="t">
                <a:normAutofit/>
              </a:bodyPr>
              <a:lstStyle/>
              <a:p>
                <a:pPr algn="ctr"/>
                <a:endParaRPr lang="zh-CN" altLang="en-US" sz="4265" dirty="0">
                  <a:solidFill>
                    <a:srgbClr val="2CBEBB"/>
                  </a:solidFill>
                  <a:cs typeface="阿里巴巴普惠体" panose="00020600040101010101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任意多边形 26">
                <a:extLst>
                  <a:ext uri="{FF2B5EF4-FFF2-40B4-BE49-F238E27FC236}">
                    <a16:creationId xmlns:a16="http://schemas.microsoft.com/office/drawing/2014/main" id="{80D1D166-EBA8-493B-A818-5158715F115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347787" y="3867150"/>
                <a:ext cx="2143126" cy="1662114"/>
              </a:xfrm>
              <a:custGeom>
                <a:avLst/>
                <a:gdLst>
                  <a:gd name="connsiteX0" fmla="*/ 177800 w 2143126"/>
                  <a:gd name="connsiteY0" fmla="*/ 0 h 1662114"/>
                  <a:gd name="connsiteX1" fmla="*/ 1965327 w 2143126"/>
                  <a:gd name="connsiteY1" fmla="*/ 0 h 1662114"/>
                  <a:gd name="connsiteX2" fmla="*/ 2013794 w 2143126"/>
                  <a:gd name="connsiteY2" fmla="*/ 79781 h 1662114"/>
                  <a:gd name="connsiteX3" fmla="*/ 2143126 w 2143126"/>
                  <a:gd name="connsiteY3" fmla="*/ 590551 h 1662114"/>
                  <a:gd name="connsiteX4" fmla="*/ 1071563 w 2143126"/>
                  <a:gd name="connsiteY4" fmla="*/ 1662114 h 1662114"/>
                  <a:gd name="connsiteX5" fmla="*/ 0 w 2143126"/>
                  <a:gd name="connsiteY5" fmla="*/ 590551 h 1662114"/>
                  <a:gd name="connsiteX6" fmla="*/ 129332 w 2143126"/>
                  <a:gd name="connsiteY6" fmla="*/ 79781 h 166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3126" h="1662114">
                    <a:moveTo>
                      <a:pt x="177800" y="0"/>
                    </a:moveTo>
                    <a:lnTo>
                      <a:pt x="1965327" y="0"/>
                    </a:lnTo>
                    <a:lnTo>
                      <a:pt x="2013794" y="79781"/>
                    </a:lnTo>
                    <a:cubicBezTo>
                      <a:pt x="2096275" y="231614"/>
                      <a:pt x="2143126" y="405611"/>
                      <a:pt x="2143126" y="590551"/>
                    </a:cubicBezTo>
                    <a:cubicBezTo>
                      <a:pt x="2143126" y="1182359"/>
                      <a:pt x="1663371" y="1662114"/>
                      <a:pt x="1071563" y="1662114"/>
                    </a:cubicBezTo>
                    <a:cubicBezTo>
                      <a:pt x="479755" y="1662114"/>
                      <a:pt x="0" y="1182359"/>
                      <a:pt x="0" y="590551"/>
                    </a:cubicBezTo>
                    <a:cubicBezTo>
                      <a:pt x="0" y="405611"/>
                      <a:pt x="46851" y="231614"/>
                      <a:pt x="129332" y="79781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rgbClr val="2CBEBB">
                  <a:shade val="50000"/>
                </a:srgbClr>
              </a:lnRef>
              <a:fillRef idx="1">
                <a:srgbClr val="2CBEBB"/>
              </a:fillRef>
              <a:effectRef idx="0">
                <a:srgbClr val="2CBEBB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zh-CN" altLang="en-US" sz="2665" b="1" dirty="0">
                    <a:cs typeface="阿里巴巴普惠体" panose="00020600040101010101" charset="-122"/>
                    <a:sym typeface="+mn-ea"/>
                  </a:rPr>
                  <a:t>平时成绩</a:t>
                </a:r>
                <a:endParaRPr lang="en-US" altLang="zh-CN" sz="2665" b="1" dirty="0">
                  <a:cs typeface="阿里巴巴普惠体" panose="00020600040101010101" charset="-122"/>
                  <a:sym typeface="+mn-ea"/>
                </a:endParaRPr>
              </a:p>
              <a:p>
                <a:pPr algn="ctr"/>
                <a:r>
                  <a:rPr lang="en-US" altLang="zh-CN" sz="2665" b="1" dirty="0">
                    <a:cs typeface="阿里巴巴普惠体" panose="00020600040101010101" charset="-122"/>
                    <a:sym typeface="+mn-ea"/>
                  </a:rPr>
                  <a:t>25%</a:t>
                </a:r>
                <a:endParaRPr lang="zh-CN" altLang="en-US" sz="1800" dirty="0">
                  <a:cs typeface="阿里巴巴普惠体" panose="00020600040101010101" charset="-122"/>
                  <a:sym typeface="+mn-ea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EA5179D-BC94-4922-94E2-8CFB0191A93A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181225" y="3343931"/>
                <a:ext cx="47625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95000"/>
              </a:bodyPr>
              <a:lstStyle/>
              <a:p>
                <a:pPr algn="ctr"/>
                <a:r>
                  <a:rPr lang="en-US" altLang="zh-CN" dirty="0">
                    <a:solidFill>
                      <a:srgbClr val="2CBEBB"/>
                    </a:solidFill>
                    <a:ea typeface="阿里巴巴普惠体" panose="00020600040101010101" charset="-122"/>
                    <a:cs typeface="阿里巴巴普惠体" panose="00020600040101010101" charset="-122"/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rgbClr val="2CBEBB"/>
                  </a:solidFill>
                  <a:ea typeface="阿里巴巴普惠体" panose="00020600040101010101" charset="-122"/>
                  <a:cs typeface="阿里巴巴普惠体" panose="00020600040101010101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8" name="十字形 37">
              <a:extLst>
                <a:ext uri="{FF2B5EF4-FFF2-40B4-BE49-F238E27FC236}">
                  <a16:creationId xmlns:a16="http://schemas.microsoft.com/office/drawing/2014/main" id="{C4F40628-5F6F-4917-9599-597AC228A6CB}"/>
                </a:ext>
              </a:extLst>
            </p:cNvPr>
            <p:cNvSpPr/>
            <p:nvPr/>
          </p:nvSpPr>
          <p:spPr>
            <a:xfrm>
              <a:off x="5979239" y="4881366"/>
              <a:ext cx="392198" cy="392198"/>
            </a:xfrm>
            <a:prstGeom prst="plus">
              <a:avLst>
                <a:gd name="adj" fmla="val 44243"/>
              </a:avLst>
            </a:prstGeom>
            <a:solidFill>
              <a:srgbClr val="2CBEBB"/>
            </a:solidFill>
            <a:ln>
              <a:solidFill>
                <a:srgbClr val="2CB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十字形 38">
              <a:extLst>
                <a:ext uri="{FF2B5EF4-FFF2-40B4-BE49-F238E27FC236}">
                  <a16:creationId xmlns:a16="http://schemas.microsoft.com/office/drawing/2014/main" id="{F613DBEC-1778-4D81-A296-FFAC2F5A33AF}"/>
                </a:ext>
              </a:extLst>
            </p:cNvPr>
            <p:cNvSpPr/>
            <p:nvPr/>
          </p:nvSpPr>
          <p:spPr>
            <a:xfrm>
              <a:off x="8745384" y="4881366"/>
              <a:ext cx="392198" cy="392198"/>
            </a:xfrm>
            <a:prstGeom prst="plus">
              <a:avLst>
                <a:gd name="adj" fmla="val 44243"/>
              </a:avLst>
            </a:prstGeom>
            <a:solidFill>
              <a:srgbClr val="2CBEBB"/>
            </a:solidFill>
            <a:ln>
              <a:solidFill>
                <a:srgbClr val="2CB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F1860D0-9BD7-4D8F-9BE1-63D95D69DF56}"/>
                </a:ext>
              </a:extLst>
            </p:cNvPr>
            <p:cNvGrpSpPr/>
            <p:nvPr/>
          </p:nvGrpSpPr>
          <p:grpSpPr>
            <a:xfrm>
              <a:off x="872410" y="4064958"/>
              <a:ext cx="2025015" cy="2025015"/>
              <a:chOff x="512390" y="3000023"/>
              <a:chExt cx="2025015" cy="2025015"/>
            </a:xfrm>
          </p:grpSpPr>
          <p:sp>
            <p:nvSpPr>
              <p:cNvPr id="41" name="同心圆 25">
                <a:extLst>
                  <a:ext uri="{FF2B5EF4-FFF2-40B4-BE49-F238E27FC236}">
                    <a16:creationId xmlns:a16="http://schemas.microsoft.com/office/drawing/2014/main" id="{17AC8F97-5E9D-4B73-830C-7924278985A5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12390" y="3000023"/>
                <a:ext cx="2025015" cy="2025015"/>
              </a:xfrm>
              <a:prstGeom prst="donut">
                <a:avLst>
                  <a:gd name="adj" fmla="val 1323"/>
                </a:avLst>
              </a:prstGeom>
              <a:solidFill>
                <a:srgbClr val="66D9AA"/>
              </a:solidFill>
              <a:ln>
                <a:noFill/>
              </a:ln>
            </p:spPr>
            <p:style>
              <a:lnRef idx="2">
                <a:srgbClr val="2CBEBB">
                  <a:shade val="50000"/>
                </a:srgbClr>
              </a:lnRef>
              <a:fillRef idx="1">
                <a:srgbClr val="2CBEBB"/>
              </a:fillRef>
              <a:effectRef idx="0">
                <a:srgbClr val="2CBEBB"/>
              </a:effectRef>
              <a:fontRef idx="minor">
                <a:srgbClr val="FFFFFF"/>
              </a:fontRef>
            </p:style>
            <p:txBody>
              <a:bodyPr tIns="0" bIns="0" rtlCol="0" anchor="t">
                <a:normAutofit/>
              </a:bodyPr>
              <a:lstStyle/>
              <a:p>
                <a:pPr algn="ctr"/>
                <a:endParaRPr lang="zh-CN" altLang="en-US" sz="4265" dirty="0">
                  <a:solidFill>
                    <a:srgbClr val="2CBEBB"/>
                  </a:solidFill>
                  <a:cs typeface="阿里巴巴普惠体" panose="0002060004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44ACE207-EEED-4DF4-9E47-9386EF2B8DC1}"/>
                  </a:ext>
                </a:extLst>
              </p:cNvPr>
              <p:cNvGrpSpPr/>
              <p:nvPr/>
            </p:nvGrpSpPr>
            <p:grpSpPr>
              <a:xfrm>
                <a:off x="613640" y="3090780"/>
                <a:ext cx="1829657" cy="1833009"/>
                <a:chOff x="613640" y="3090780"/>
                <a:chExt cx="1829657" cy="1833009"/>
              </a:xfrm>
            </p:grpSpPr>
            <p:sp>
              <p:nvSpPr>
                <p:cNvPr id="42" name="任意多边形 26">
                  <a:extLst>
                    <a:ext uri="{FF2B5EF4-FFF2-40B4-BE49-F238E27FC236}">
                      <a16:creationId xmlns:a16="http://schemas.microsoft.com/office/drawing/2014/main" id="{901693C6-6257-48D4-AFC8-9D50FC6DE417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613640" y="3510327"/>
                  <a:ext cx="1822514" cy="1413462"/>
                </a:xfrm>
                <a:custGeom>
                  <a:avLst/>
                  <a:gdLst>
                    <a:gd name="connsiteX0" fmla="*/ 177800 w 2143126"/>
                    <a:gd name="connsiteY0" fmla="*/ 0 h 1662114"/>
                    <a:gd name="connsiteX1" fmla="*/ 1965327 w 2143126"/>
                    <a:gd name="connsiteY1" fmla="*/ 0 h 1662114"/>
                    <a:gd name="connsiteX2" fmla="*/ 2013794 w 2143126"/>
                    <a:gd name="connsiteY2" fmla="*/ 79781 h 1662114"/>
                    <a:gd name="connsiteX3" fmla="*/ 2143126 w 2143126"/>
                    <a:gd name="connsiteY3" fmla="*/ 590551 h 1662114"/>
                    <a:gd name="connsiteX4" fmla="*/ 1071563 w 2143126"/>
                    <a:gd name="connsiteY4" fmla="*/ 1662114 h 1662114"/>
                    <a:gd name="connsiteX5" fmla="*/ 0 w 2143126"/>
                    <a:gd name="connsiteY5" fmla="*/ 590551 h 1662114"/>
                    <a:gd name="connsiteX6" fmla="*/ 129332 w 2143126"/>
                    <a:gd name="connsiteY6" fmla="*/ 79781 h 1662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3126" h="1662114">
                      <a:moveTo>
                        <a:pt x="177800" y="0"/>
                      </a:moveTo>
                      <a:lnTo>
                        <a:pt x="1965327" y="0"/>
                      </a:lnTo>
                      <a:lnTo>
                        <a:pt x="2013794" y="79781"/>
                      </a:lnTo>
                      <a:cubicBezTo>
                        <a:pt x="2096275" y="231614"/>
                        <a:pt x="2143126" y="405611"/>
                        <a:pt x="2143126" y="590551"/>
                      </a:cubicBezTo>
                      <a:cubicBezTo>
                        <a:pt x="2143126" y="1182359"/>
                        <a:pt x="1663371" y="1662114"/>
                        <a:pt x="1071563" y="1662114"/>
                      </a:cubicBezTo>
                      <a:cubicBezTo>
                        <a:pt x="479755" y="1662114"/>
                        <a:pt x="0" y="1182359"/>
                        <a:pt x="0" y="590551"/>
                      </a:cubicBezTo>
                      <a:cubicBezTo>
                        <a:pt x="0" y="405611"/>
                        <a:pt x="46851" y="231614"/>
                        <a:pt x="129332" y="7978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rgbClr val="2CBEBB">
                    <a:shade val="50000"/>
                  </a:srgbClr>
                </a:lnRef>
                <a:fillRef idx="1">
                  <a:srgbClr val="2CBEBB"/>
                </a:fillRef>
                <a:effectRef idx="0">
                  <a:srgbClr val="2CBEBB"/>
                </a:effectRef>
                <a:fontRef idx="minor">
                  <a:srgbClr val="FFFFFF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sz="1800" dirty="0">
                    <a:cs typeface="阿里巴巴普惠体" panose="00020600040101010101" charset="-122"/>
                    <a:sym typeface="+mn-ea"/>
                  </a:endParaRPr>
                </a:p>
              </p:txBody>
            </p:sp>
            <p:sp>
              <p:nvSpPr>
                <p:cNvPr id="48" name="任意多边形 26">
                  <a:extLst>
                    <a:ext uri="{FF2B5EF4-FFF2-40B4-BE49-F238E27FC236}">
                      <a16:creationId xmlns:a16="http://schemas.microsoft.com/office/drawing/2014/main" id="{E1AC6217-7AB0-4771-A125-4F3B9D0B89B7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 rot="10800000">
                  <a:off x="620783" y="3090780"/>
                  <a:ext cx="1822514" cy="1413462"/>
                </a:xfrm>
                <a:custGeom>
                  <a:avLst/>
                  <a:gdLst>
                    <a:gd name="connsiteX0" fmla="*/ 177800 w 2143126"/>
                    <a:gd name="connsiteY0" fmla="*/ 0 h 1662114"/>
                    <a:gd name="connsiteX1" fmla="*/ 1965327 w 2143126"/>
                    <a:gd name="connsiteY1" fmla="*/ 0 h 1662114"/>
                    <a:gd name="connsiteX2" fmla="*/ 2013794 w 2143126"/>
                    <a:gd name="connsiteY2" fmla="*/ 79781 h 1662114"/>
                    <a:gd name="connsiteX3" fmla="*/ 2143126 w 2143126"/>
                    <a:gd name="connsiteY3" fmla="*/ 590551 h 1662114"/>
                    <a:gd name="connsiteX4" fmla="*/ 1071563 w 2143126"/>
                    <a:gd name="connsiteY4" fmla="*/ 1662114 h 1662114"/>
                    <a:gd name="connsiteX5" fmla="*/ 0 w 2143126"/>
                    <a:gd name="connsiteY5" fmla="*/ 590551 h 1662114"/>
                    <a:gd name="connsiteX6" fmla="*/ 129332 w 2143126"/>
                    <a:gd name="connsiteY6" fmla="*/ 79781 h 1662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3126" h="1662114">
                      <a:moveTo>
                        <a:pt x="177800" y="0"/>
                      </a:moveTo>
                      <a:lnTo>
                        <a:pt x="1965327" y="0"/>
                      </a:lnTo>
                      <a:lnTo>
                        <a:pt x="2013794" y="79781"/>
                      </a:lnTo>
                      <a:cubicBezTo>
                        <a:pt x="2096275" y="231614"/>
                        <a:pt x="2143126" y="405611"/>
                        <a:pt x="2143126" y="590551"/>
                      </a:cubicBezTo>
                      <a:cubicBezTo>
                        <a:pt x="2143126" y="1182359"/>
                        <a:pt x="1663371" y="1662114"/>
                        <a:pt x="1071563" y="1662114"/>
                      </a:cubicBezTo>
                      <a:cubicBezTo>
                        <a:pt x="479755" y="1662114"/>
                        <a:pt x="0" y="1182359"/>
                        <a:pt x="0" y="590551"/>
                      </a:cubicBezTo>
                      <a:cubicBezTo>
                        <a:pt x="0" y="405611"/>
                        <a:pt x="46851" y="231614"/>
                        <a:pt x="129332" y="7978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rgbClr val="2CBEBB">
                    <a:shade val="50000"/>
                  </a:srgbClr>
                </a:lnRef>
                <a:fillRef idx="1">
                  <a:srgbClr val="2CBEBB"/>
                </a:fillRef>
                <a:effectRef idx="0">
                  <a:srgbClr val="2CBEBB"/>
                </a:effectRef>
                <a:fontRef idx="minor">
                  <a:srgbClr val="FFFFFF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sz="1800" dirty="0">
                    <a:cs typeface="阿里巴巴普惠体" panose="00020600040101010101" charset="-122"/>
                    <a:sym typeface="+mn-ea"/>
                  </a:endParaRPr>
                </a:p>
              </p:txBody>
            </p: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3ABBEA-D1B8-4548-A663-9A33B1F377CE}"/>
                  </a:ext>
                </a:extLst>
              </p:cNvPr>
              <p:cNvSpPr txBox="1"/>
              <p:nvPr/>
            </p:nvSpPr>
            <p:spPr>
              <a:xfrm>
                <a:off x="610169" y="3736432"/>
                <a:ext cx="1759679" cy="539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665" b="1" dirty="0">
                    <a:solidFill>
                      <a:srgbClr val="FFFFFF"/>
                    </a:solidFill>
                    <a:sym typeface="+mn-ea"/>
                  </a:rPr>
                  <a:t>课程成绩</a:t>
                </a:r>
                <a:endParaRPr lang="en-US" altLang="zh-CN" sz="2665" b="1" dirty="0">
                  <a:solidFill>
                    <a:srgbClr val="FFFFFF"/>
                  </a:solidFill>
                  <a:sym typeface="+mn-ea"/>
                </a:endParaRPr>
              </a:p>
            </p:txBody>
          </p:sp>
        </p:grpSp>
        <p:sp>
          <p:nvSpPr>
            <p:cNvPr id="52" name="等号 51">
              <a:extLst>
                <a:ext uri="{FF2B5EF4-FFF2-40B4-BE49-F238E27FC236}">
                  <a16:creationId xmlns:a16="http://schemas.microsoft.com/office/drawing/2014/main" id="{C7C8A2D8-F15B-4EBF-ABBB-5DEA75EBBDBF}"/>
                </a:ext>
              </a:extLst>
            </p:cNvPr>
            <p:cNvSpPr/>
            <p:nvPr/>
          </p:nvSpPr>
          <p:spPr>
            <a:xfrm>
              <a:off x="3071891" y="4937032"/>
              <a:ext cx="533401" cy="280866"/>
            </a:xfrm>
            <a:prstGeom prst="mathEqual">
              <a:avLst>
                <a:gd name="adj1" fmla="val 17491"/>
                <a:gd name="adj2" fmla="val 29847"/>
              </a:avLst>
            </a:prstGeom>
            <a:solidFill>
              <a:srgbClr val="2CBEBB"/>
            </a:solidFill>
            <a:ln>
              <a:solidFill>
                <a:srgbClr val="2CB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68F75D84-967D-4A4C-96B6-52AB3E9E212C}"/>
              </a:ext>
            </a:extLst>
          </p:cNvPr>
          <p:cNvSpPr txBox="1"/>
          <p:nvPr/>
        </p:nvSpPr>
        <p:spPr>
          <a:xfrm>
            <a:off x="441960" y="3302642"/>
            <a:ext cx="2095445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indent="-469900" defTabSz="914400" eaLnBrk="0" fontAlgn="base" hangingPunct="0">
              <a:lnSpc>
                <a:spcPct val="130000"/>
              </a:lnSpc>
              <a:spcBef>
                <a:spcPct val="20000"/>
              </a:spcBef>
              <a:buClr>
                <a:srgbClr val="2754C4"/>
              </a:buClr>
              <a:buSzPct val="75000"/>
              <a:buFont typeface="Wingdings" panose="05000000000000000000" charset="0"/>
              <a:buChar char="l"/>
            </a:pPr>
            <a:r>
              <a:rPr kumimoji="1" lang="zh-CN" altLang="en-US" sz="2800" b="1" kern="0" dirty="0">
                <a:solidFill>
                  <a:srgbClr val="275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考核方式</a:t>
            </a:r>
            <a:endParaRPr kumimoji="1" lang="en-US" altLang="zh-CN" sz="2800" b="1" kern="0" dirty="0">
              <a:solidFill>
                <a:srgbClr val="275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B79758-E989-4647-88D1-DE49D0F97155}"/>
              </a:ext>
            </a:extLst>
          </p:cNvPr>
          <p:cNvSpPr txBox="1"/>
          <p:nvPr/>
        </p:nvSpPr>
        <p:spPr>
          <a:xfrm>
            <a:off x="467361" y="1803074"/>
            <a:ext cx="10992853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defTabSz="9144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理论课（张谊坤老师）：第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1-16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周，周三（每周），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节，教二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-507</a:t>
            </a:r>
          </a:p>
          <a:p>
            <a:pPr marL="469900" indent="-469900" defTabSz="9144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实验课（陆紫薇老师）：第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1-16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周，周五（双周），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4-5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节，教二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-507</a:t>
            </a:r>
            <a:endParaRPr kumimoji="1"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73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2575-813B-4EFA-9B8A-18489B247B92}"/>
              </a:ext>
            </a:extLst>
          </p:cNvPr>
          <p:cNvSpPr/>
          <p:nvPr/>
        </p:nvSpPr>
        <p:spPr>
          <a:xfrm>
            <a:off x="0" y="0"/>
            <a:ext cx="12192000" cy="962526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实验安排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5952C31-AD65-4FBD-9422-913EE2D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8F75D84-967D-4A4C-96B6-52AB3E9E212C}"/>
              </a:ext>
            </a:extLst>
          </p:cNvPr>
          <p:cNvSpPr txBox="1"/>
          <p:nvPr/>
        </p:nvSpPr>
        <p:spPr>
          <a:xfrm>
            <a:off x="335545" y="3115529"/>
            <a:ext cx="2095445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indent="-469900" defTabSz="914400" eaLnBrk="0" fontAlgn="base" hangingPunct="0">
              <a:lnSpc>
                <a:spcPct val="130000"/>
              </a:lnSpc>
              <a:spcBef>
                <a:spcPct val="20000"/>
              </a:spcBef>
              <a:buClr>
                <a:srgbClr val="2754C4"/>
              </a:buClr>
              <a:buSzPct val="75000"/>
              <a:buFont typeface="Wingdings" panose="05000000000000000000" charset="0"/>
              <a:buChar char="l"/>
            </a:pPr>
            <a:r>
              <a:rPr kumimoji="1" lang="zh-CN" altLang="en-US" sz="2800" b="1" kern="0" dirty="0">
                <a:solidFill>
                  <a:srgbClr val="275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kumimoji="1" lang="en-US" altLang="zh-CN" sz="2800" b="1" kern="0" dirty="0">
              <a:solidFill>
                <a:srgbClr val="275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939B1A-FD48-4967-9DD5-D111FEA49EDC}"/>
              </a:ext>
            </a:extLst>
          </p:cNvPr>
          <p:cNvSpPr txBox="1"/>
          <p:nvPr/>
        </p:nvSpPr>
        <p:spPr>
          <a:xfrm>
            <a:off x="360947" y="1128519"/>
            <a:ext cx="2095445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indent="-469900" defTabSz="914400" eaLnBrk="0" fontAlgn="base" hangingPunct="0">
              <a:lnSpc>
                <a:spcPct val="130000"/>
              </a:lnSpc>
              <a:spcBef>
                <a:spcPct val="20000"/>
              </a:spcBef>
              <a:buClr>
                <a:srgbClr val="2754C4"/>
              </a:buClr>
              <a:buSzPct val="75000"/>
              <a:buFont typeface="Wingdings" panose="05000000000000000000" charset="0"/>
              <a:buChar char="l"/>
            </a:pPr>
            <a:r>
              <a:rPr kumimoji="1" lang="zh-CN" altLang="en-US" sz="2800" b="1" kern="0" dirty="0">
                <a:solidFill>
                  <a:srgbClr val="275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实验验收</a:t>
            </a:r>
            <a:endParaRPr kumimoji="1" lang="en-US" altLang="zh-CN" sz="2800" b="1" kern="0" dirty="0">
              <a:solidFill>
                <a:srgbClr val="275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8B5A2CB-956C-4588-91F9-80C65B95D2B5}"/>
              </a:ext>
            </a:extLst>
          </p:cNvPr>
          <p:cNvSpPr txBox="1"/>
          <p:nvPr/>
        </p:nvSpPr>
        <p:spPr>
          <a:xfrm>
            <a:off x="335545" y="1744550"/>
            <a:ext cx="10992853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defTabSz="9144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1"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当堂验收更好</a:t>
            </a:r>
            <a:endParaRPr kumimoji="1"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 defTabSz="9144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展示实验效果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E19723-C80A-4248-99D7-329EA61FCF59}"/>
              </a:ext>
            </a:extLst>
          </p:cNvPr>
          <p:cNvSpPr txBox="1"/>
          <p:nvPr/>
        </p:nvSpPr>
        <p:spPr>
          <a:xfrm>
            <a:off x="360947" y="3627565"/>
            <a:ext cx="109928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defTabSz="9144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下次实验课前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作业提交实验报告（两周时间）</a:t>
            </a:r>
            <a:endParaRPr kumimoji="1"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D3D442-4152-4AD4-BFFA-EDF7AA851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3978" y="18110"/>
            <a:ext cx="5934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2575-813B-4EFA-9B8A-18489B247B92}"/>
              </a:ext>
            </a:extLst>
          </p:cNvPr>
          <p:cNvSpPr/>
          <p:nvPr/>
        </p:nvSpPr>
        <p:spPr>
          <a:xfrm>
            <a:off x="0" y="0"/>
            <a:ext cx="12192000" cy="962526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实验安排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5952C31-AD65-4FBD-9422-913EE2D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19AF7A-CB29-4163-AB31-97348EC8CC2F}"/>
              </a:ext>
            </a:extLst>
          </p:cNvPr>
          <p:cNvSpPr txBox="1"/>
          <p:nvPr/>
        </p:nvSpPr>
        <p:spPr>
          <a:xfrm>
            <a:off x="441960" y="1105007"/>
            <a:ext cx="2095445" cy="59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indent="-469900" defTabSz="914400" eaLnBrk="0" fontAlgn="base" hangingPunct="0">
              <a:lnSpc>
                <a:spcPct val="130000"/>
              </a:lnSpc>
              <a:spcBef>
                <a:spcPct val="20000"/>
              </a:spcBef>
              <a:buClr>
                <a:srgbClr val="2754C4"/>
              </a:buClr>
              <a:buSzPct val="75000"/>
              <a:buFont typeface="Wingdings" panose="05000000000000000000" charset="0"/>
              <a:buChar char="l"/>
            </a:pPr>
            <a:r>
              <a:rPr kumimoji="1" lang="zh-CN" altLang="en-US" sz="2800" b="1" kern="0" dirty="0">
                <a:solidFill>
                  <a:srgbClr val="275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实验语言</a:t>
            </a:r>
            <a:endParaRPr kumimoji="1" lang="en-US" altLang="zh-CN" sz="2800" b="1" kern="0" dirty="0">
              <a:solidFill>
                <a:srgbClr val="275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B79758-E989-4647-88D1-DE49D0F97155}"/>
              </a:ext>
            </a:extLst>
          </p:cNvPr>
          <p:cNvSpPr txBox="1"/>
          <p:nvPr/>
        </p:nvSpPr>
        <p:spPr>
          <a:xfrm>
            <a:off x="441960" y="1635477"/>
            <a:ext cx="1099285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defTabSz="9144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MATLAB, Python, C++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939B1A-FD48-4967-9DD5-D111FEA49EDC}"/>
              </a:ext>
            </a:extLst>
          </p:cNvPr>
          <p:cNvSpPr txBox="1"/>
          <p:nvPr/>
        </p:nvSpPr>
        <p:spPr>
          <a:xfrm>
            <a:off x="441961" y="2045097"/>
            <a:ext cx="3531736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defTabSz="914400" eaLnBrk="0" fontAlgn="base" hangingPunct="0">
              <a:lnSpc>
                <a:spcPct val="130000"/>
              </a:lnSpc>
              <a:spcBef>
                <a:spcPct val="20000"/>
              </a:spcBef>
              <a:buClr>
                <a:srgbClr val="2754C4"/>
              </a:buClr>
              <a:buSzPct val="75000"/>
              <a:buFont typeface="Wingdings" panose="05000000000000000000" charset="0"/>
              <a:buChar char="l"/>
            </a:pPr>
            <a:r>
              <a:rPr kumimoji="1" lang="zh-CN" altLang="en-US" sz="2800" b="1" kern="0" dirty="0">
                <a:solidFill>
                  <a:srgbClr val="275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自行安装开发环境</a:t>
            </a:r>
            <a:endParaRPr kumimoji="1" lang="en-US" altLang="zh-CN" sz="2800" b="1" kern="0" dirty="0">
              <a:solidFill>
                <a:srgbClr val="275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8B5A2CB-956C-4588-91F9-80C65B95D2B5}"/>
              </a:ext>
            </a:extLst>
          </p:cNvPr>
          <p:cNvSpPr txBox="1"/>
          <p:nvPr/>
        </p:nvSpPr>
        <p:spPr>
          <a:xfrm>
            <a:off x="441960" y="2567274"/>
            <a:ext cx="12628438" cy="429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defTabSz="9144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东南大学</a:t>
            </a:r>
            <a:r>
              <a:rPr kumimoji="1"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正版化软件下载</a:t>
            </a:r>
            <a:endParaRPr kumimoji="1"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69900" indent="-469900" defTabSz="9144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推荐安装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Anaconda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(IDE)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install 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opencv</a:t>
            </a:r>
            <a:endParaRPr kumimoji="1"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69900" indent="-469900" defTabSz="9144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Visual Studio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OpenCV</a:t>
            </a:r>
          </a:p>
          <a:p>
            <a:pPr marL="927100" lvl="1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项目属性中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VC++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Include Directories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（包含目录）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xxxxxx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opencv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/build/include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kumimoji="1"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7100" lvl="1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VC++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Library Directories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（库目录）</a:t>
            </a:r>
            <a:r>
              <a:rPr kumimoji="1" lang="zh-CN" altLang="en-US" b="0" i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xxxxxx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opencv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/build/x64/vc14/lib</a:t>
            </a:r>
            <a:r>
              <a:rPr kumimoji="1" lang="zh-CN" altLang="en-US" b="0" i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kumimoji="1" lang="en-US" altLang="zh-CN" b="0" i="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27100" lvl="1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Linker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（链接器）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（输入）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--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Additional Dependencies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（附加依赖项）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opencv_world345d.lib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0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2575-813B-4EFA-9B8A-18489B247B92}"/>
              </a:ext>
            </a:extLst>
          </p:cNvPr>
          <p:cNvSpPr/>
          <p:nvPr/>
        </p:nvSpPr>
        <p:spPr>
          <a:xfrm>
            <a:off x="0" y="0"/>
            <a:ext cx="12192000" cy="962526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彩色图像转灰色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5952C31-AD65-4FBD-9422-913EE2D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B79758-E989-4647-88D1-DE49D0F97155}"/>
              </a:ext>
            </a:extLst>
          </p:cNvPr>
          <p:cNvSpPr txBox="1"/>
          <p:nvPr/>
        </p:nvSpPr>
        <p:spPr>
          <a:xfrm>
            <a:off x="491425" y="1454894"/>
            <a:ext cx="10992853" cy="412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Matlab: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rgb2gray(RGB)</a:t>
            </a:r>
          </a:p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Python: OpenCV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库直接以灰度方式读取</a:t>
            </a:r>
            <a:r>
              <a:rPr kumimoji="1" lang="en-US" altLang="zh-CN" sz="24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cv.imread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img_path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0)</a:t>
            </a:r>
          </a:p>
          <a:p>
            <a:pPr eaLnBrk="0" fontAlgn="base" hangingPunct="0">
              <a:lnSpc>
                <a:spcPct val="150000"/>
              </a:lnSpc>
              <a:spcBef>
                <a:spcPts val="1200"/>
              </a:spcBef>
              <a:buSzPct val="75000"/>
            </a:pP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scikit-image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库的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color.rgb2gray(RGB)</a:t>
            </a:r>
          </a:p>
          <a:p>
            <a:pPr eaLnBrk="0" fontAlgn="base" hangingPunct="0">
              <a:lnSpc>
                <a:spcPct val="150000"/>
              </a:lnSpc>
              <a:spcBef>
                <a:spcPts val="1200"/>
              </a:spcBef>
              <a:buSzPct val="75000"/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pillow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库的</a:t>
            </a:r>
            <a:r>
              <a:rPr kumimoji="1" lang="en-US" altLang="zh-CN" sz="24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image.convert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C++: OpenCV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库的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cv::</a:t>
            </a:r>
            <a:r>
              <a:rPr kumimoji="1" lang="en-US" altLang="zh-CN" sz="24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cvtColor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(origin, result, cv::COLOR_BGR2GRAY)</a:t>
            </a:r>
          </a:p>
          <a:p>
            <a:pPr eaLnBrk="0" fontAlgn="base" hangingPunct="0">
              <a:lnSpc>
                <a:spcPct val="150000"/>
              </a:lnSpc>
              <a:spcBef>
                <a:spcPts val="1200"/>
              </a:spcBef>
              <a:buSzPct val="75000"/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endParaRPr kumimoji="1"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6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2575-813B-4EFA-9B8A-18489B247B92}"/>
              </a:ext>
            </a:extLst>
          </p:cNvPr>
          <p:cNvSpPr/>
          <p:nvPr/>
        </p:nvSpPr>
        <p:spPr>
          <a:xfrm>
            <a:off x="0" y="0"/>
            <a:ext cx="12192000" cy="962526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第一次课程实验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5952C31-AD65-4FBD-9422-913EE2D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B79758-E989-4647-88D1-DE49D0F97155}"/>
              </a:ext>
            </a:extLst>
          </p:cNvPr>
          <p:cNvSpPr txBox="1"/>
          <p:nvPr/>
        </p:nvSpPr>
        <p:spPr>
          <a:xfrm>
            <a:off x="491425" y="1454894"/>
            <a:ext cx="10992853" cy="310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一幅图像采用不同的插值方式放大或缩小到不同尺寸，查看图像存储大小以及图像质量变化；</a:t>
            </a:r>
            <a:endParaRPr kumimoji="1"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对东南大学校徽进行不同类型的仿射变换，并进行逆变换，对比前后变化；</a:t>
            </a:r>
            <a:endParaRPr kumimoji="1"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将前面仿射变换后的校徽（至少包含平移、旋转、放缩、剪切中的三种）和正常的校徽进行配准。</a:t>
            </a:r>
          </a:p>
        </p:txBody>
      </p:sp>
      <p:pic>
        <p:nvPicPr>
          <p:cNvPr id="7" name="图片 6" descr="东南大学- 维基百科，自由的百科全书">
            <a:extLst>
              <a:ext uri="{FF2B5EF4-FFF2-40B4-BE49-F238E27FC236}">
                <a16:creationId xmlns:a16="http://schemas.microsoft.com/office/drawing/2014/main" id="{A3DB64D1-88EF-434E-BB58-6CC9BF3318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59" y="4555791"/>
            <a:ext cx="2190082" cy="2165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79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2575-813B-4EFA-9B8A-18489B247B92}"/>
              </a:ext>
            </a:extLst>
          </p:cNvPr>
          <p:cNvSpPr/>
          <p:nvPr/>
        </p:nvSpPr>
        <p:spPr>
          <a:xfrm>
            <a:off x="0" y="0"/>
            <a:ext cx="12192000" cy="962526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第一次课程实验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5952C31-AD65-4FBD-9422-913EE2D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B79758-E989-4647-88D1-DE49D0F97155}"/>
              </a:ext>
            </a:extLst>
          </p:cNvPr>
          <p:cNvSpPr txBox="1"/>
          <p:nvPr/>
        </p:nvSpPr>
        <p:spPr>
          <a:xfrm>
            <a:off x="491425" y="1454894"/>
            <a:ext cx="10992853" cy="237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一幅图像采用不同的插值方式放大或缩小到不同尺寸，查看图像存储大小以及图像质量变化；</a:t>
            </a:r>
            <a:endParaRPr kumimoji="1"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最近邻插值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Arial" panose="020B0604020202020204" pitchFamily="34" charset="0"/>
              <a:buChar char="•"/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双线性插值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 descr="数字图像处理（十三）图像放大及双线性插值算法_图片放大 插值-CSDN博客">
            <a:extLst>
              <a:ext uri="{FF2B5EF4-FFF2-40B4-BE49-F238E27FC236}">
                <a16:creationId xmlns:a16="http://schemas.microsoft.com/office/drawing/2014/main" id="{4C02F83B-B15A-43B1-B99D-1BBFB3293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824" y="-209999"/>
            <a:ext cx="6511740" cy="30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双线性插值_双线性内插-CSDN博客">
            <a:extLst>
              <a:ext uri="{FF2B5EF4-FFF2-40B4-BE49-F238E27FC236}">
                <a16:creationId xmlns:a16="http://schemas.microsoft.com/office/drawing/2014/main" id="{2959C547-7959-41A4-850F-56C305A0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464" y="2377234"/>
            <a:ext cx="4050136" cy="354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2F64CA0-19CA-4DDD-BA03-454A1AF5EE3D}"/>
                  </a:ext>
                </a:extLst>
              </p:cNvPr>
              <p:cNvSpPr txBox="1"/>
              <p:nvPr/>
            </p:nvSpPr>
            <p:spPr>
              <a:xfrm>
                <a:off x="2764585" y="6108461"/>
                <a:ext cx="8070574" cy="495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2F64CA0-19CA-4DDD-BA03-454A1AF5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85" y="6108461"/>
                <a:ext cx="8070574" cy="495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37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2575-813B-4EFA-9B8A-18489B247B92}"/>
              </a:ext>
            </a:extLst>
          </p:cNvPr>
          <p:cNvSpPr/>
          <p:nvPr/>
        </p:nvSpPr>
        <p:spPr>
          <a:xfrm>
            <a:off x="0" y="0"/>
            <a:ext cx="12192000" cy="962526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第一次课程实验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5952C31-AD65-4FBD-9422-913EE2D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B79758-E989-4647-88D1-DE49D0F97155}"/>
              </a:ext>
            </a:extLst>
          </p:cNvPr>
          <p:cNvSpPr txBox="1"/>
          <p:nvPr/>
        </p:nvSpPr>
        <p:spPr>
          <a:xfrm>
            <a:off x="491425" y="1454894"/>
            <a:ext cx="109928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对东南大学校徽进行不同类型的仿射变换，并进行逆变换，对比前后变化； </a:t>
            </a:r>
            <a:endParaRPr kumimoji="1"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830263-CC3B-4B4F-807D-10F16DEF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7332"/>
            <a:ext cx="4691602" cy="43307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16FEBE-4C19-4AA1-8885-76665820B38B}"/>
              </a:ext>
            </a:extLst>
          </p:cNvPr>
          <p:cNvSpPr txBox="1"/>
          <p:nvPr/>
        </p:nvSpPr>
        <p:spPr>
          <a:xfrm>
            <a:off x="192435" y="3429000"/>
            <a:ext cx="6102802" cy="495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8050" marR="0" lvl="1" indent="-43688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318EDE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200" b="1" kern="0" dirty="0">
                <a:solidFill>
                  <a:prstClr val="black"/>
                </a:solidFill>
                <a:ea typeface="阿里巴巴普惠体" panose="00020600040101010101" charset="-122"/>
                <a:sym typeface="+mn-ea"/>
              </a:rPr>
              <a:t>用齐次坐标表示所有仿射变换</a:t>
            </a:r>
            <a:r>
              <a:rPr kumimoji="1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charset="-122"/>
                <a:sym typeface="+mn-ea"/>
              </a:rPr>
              <a:t> </a:t>
            </a:r>
            <a:endParaRPr kumimoji="1" lang="zh-CN" altLang="en-US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阿里巴巴普惠体" panose="0002060004010101010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6C8546-B296-497C-8926-4019CACFD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42" y="4402709"/>
            <a:ext cx="4107815" cy="13055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6B03E0-22EF-4ADF-82B3-161C8789A261}"/>
              </a:ext>
            </a:extLst>
          </p:cNvPr>
          <p:cNvSpPr txBox="1"/>
          <p:nvPr/>
        </p:nvSpPr>
        <p:spPr>
          <a:xfrm>
            <a:off x="1065475" y="2146852"/>
            <a:ext cx="374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平移、旋转、缩放、斜切</a:t>
            </a:r>
          </a:p>
        </p:txBody>
      </p:sp>
    </p:spTree>
    <p:extLst>
      <p:ext uri="{BB962C8B-B14F-4D97-AF65-F5344CB8AC3E}">
        <p14:creationId xmlns:p14="http://schemas.microsoft.com/office/powerpoint/2010/main" val="168705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392575-813B-4EFA-9B8A-18489B247B92}"/>
              </a:ext>
            </a:extLst>
          </p:cNvPr>
          <p:cNvSpPr/>
          <p:nvPr/>
        </p:nvSpPr>
        <p:spPr>
          <a:xfrm>
            <a:off x="0" y="0"/>
            <a:ext cx="12192000" cy="962526"/>
          </a:xfrm>
          <a:prstGeom prst="rect">
            <a:avLst/>
          </a:prstGeom>
          <a:solidFill>
            <a:srgbClr val="1C3F8F"/>
          </a:solidFill>
          <a:ln>
            <a:solidFill>
              <a:srgbClr val="1C3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第一次课程实验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5952C31-AD65-4FBD-9422-913EE2D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8E7-02D3-469A-AC67-D16AF32FB2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B79758-E989-4647-88D1-DE49D0F97155}"/>
              </a:ext>
            </a:extLst>
          </p:cNvPr>
          <p:cNvSpPr txBox="1"/>
          <p:nvPr/>
        </p:nvSpPr>
        <p:spPr>
          <a:xfrm>
            <a:off x="491425" y="1454894"/>
            <a:ext cx="10992853" cy="18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将前面仿射变换后的校徽（至少包含平移、旋转、放缩、剪切中的三种）和正常的校徽进行配准。</a:t>
            </a:r>
            <a:endParaRPr kumimoji="1"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 eaLnBrk="0" fontAlgn="base" hangingPunct="0">
              <a:lnSpc>
                <a:spcPct val="150000"/>
              </a:lnSpc>
              <a:spcBef>
                <a:spcPts val="1200"/>
              </a:spcBef>
              <a:buSzPct val="75000"/>
              <a:buFont typeface="Wingdings" panose="05000000000000000000" pitchFamily="2" charset="2"/>
              <a:buChar char="Ø"/>
            </a:pPr>
            <a:endParaRPr kumimoji="1"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6B03E0-22EF-4ADF-82B3-161C8789A261}"/>
              </a:ext>
            </a:extLst>
          </p:cNvPr>
          <p:cNvSpPr txBox="1"/>
          <p:nvPr/>
        </p:nvSpPr>
        <p:spPr>
          <a:xfrm>
            <a:off x="866691" y="2796902"/>
            <a:ext cx="95336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输入两幅图片，已知一副图像是另外一副图像变换得到，通过计算反推出变化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可以利用现有函数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特征点检测（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ORB, SIFT…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特征点匹配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筛选匹配点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计算变换矩阵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进行仿射变换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01CD53-BDC0-4D49-8E95-AE5D8A296DBB}"/>
              </a:ext>
            </a:extLst>
          </p:cNvPr>
          <p:cNvGrpSpPr/>
          <p:nvPr/>
        </p:nvGrpSpPr>
        <p:grpSpPr>
          <a:xfrm>
            <a:off x="975363" y="2656871"/>
            <a:ext cx="10241274" cy="3487206"/>
            <a:chOff x="1164920" y="2716560"/>
            <a:chExt cx="10241274" cy="348720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BF1FAAC-F718-4E47-8B17-FD6CD140A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920" y="2716562"/>
              <a:ext cx="5899759" cy="348720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8FD1C01-2811-441E-B387-C6DBDC036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4068" y="2716560"/>
              <a:ext cx="3732126" cy="3487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6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63_4*i*8"/>
  <p:tag name="KSO_WM_TEMPLATE_CATEGORY" val="diagram"/>
  <p:tag name="KSO_WM_TEMPLATE_INDEX" val="160163"/>
  <p:tag name="KSO_WM_UNIT_INDEX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3"/>
  <p:tag name="KSO_WM_UNIT_ID" val="diagram160163_4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2_1"/>
  <p:tag name="KSO_WM_UNIT_ID" val="diagram160163_4*m_h_f*1_2_1"/>
  <p:tag name="KSO_WM_UNIT_CLEAR" val="1"/>
  <p:tag name="KSO_WM_UNIT_LAYERLEVEL" val="1_1_1"/>
  <p:tag name="KSO_WM_UNIT_VALUE" val="35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4"/>
  <p:tag name="KSO_WM_UNIT_ID" val="diagram160163_4*m_i*1_4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3"/>
  <p:tag name="KSO_WM_UNIT_ID" val="diagram160163_4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2_1"/>
  <p:tag name="KSO_WM_UNIT_ID" val="diagram160163_4*m_h_f*1_2_1"/>
  <p:tag name="KSO_WM_UNIT_CLEAR" val="1"/>
  <p:tag name="KSO_WM_UNIT_LAYERLEVEL" val="1_1_1"/>
  <p:tag name="KSO_WM_UNIT_VALUE" val="35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4"/>
  <p:tag name="KSO_WM_UNIT_ID" val="diagram160163_4*m_i*1_4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63_4*i*8"/>
  <p:tag name="KSO_WM_TEMPLATE_CATEGORY" val="diagram"/>
  <p:tag name="KSO_WM_TEMPLATE_INDEX" val="160163"/>
  <p:tag name="KSO_WM_UNIT_INDEX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63_4*i*8"/>
  <p:tag name="KSO_WM_TEMPLATE_CATEGORY" val="diagram"/>
  <p:tag name="KSO_WM_TEMPLATE_INDEX" val="160163"/>
  <p:tag name="KSO_WM_UNIT_INDEX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3"/>
  <p:tag name="KSO_WM_UNIT_ID" val="diagram160163_4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2_1"/>
  <p:tag name="KSO_WM_UNIT_ID" val="diagram160163_4*m_h_f*1_2_1"/>
  <p:tag name="KSO_WM_UNIT_CLEAR" val="1"/>
  <p:tag name="KSO_WM_UNIT_LAYERLEVEL" val="1_1_1"/>
  <p:tag name="KSO_WM_UNIT_VALUE" val="35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2_1"/>
  <p:tag name="KSO_WM_UNIT_ID" val="diagram160163_4*m_h_f*1_2_1"/>
  <p:tag name="KSO_WM_UNIT_CLEAR" val="1"/>
  <p:tag name="KSO_WM_UNIT_LAYERLEVEL" val="1_1_1"/>
  <p:tag name="KSO_WM_UNIT_VALUE" val="35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3"/>
  <p:tag name="KSO_WM_UNIT_ID" val="diagram160163_4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2_1"/>
  <p:tag name="KSO_WM_UNIT_ID" val="diagram160163_4*m_h_f*1_2_1"/>
  <p:tag name="KSO_WM_UNIT_CLEAR" val="1"/>
  <p:tag name="KSO_WM_UNIT_LAYERLEVEL" val="1_1_1"/>
  <p:tag name="KSO_WM_UNIT_VALUE" val="35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4"/>
  <p:tag name="KSO_WM_UNIT_ID" val="diagram160163_4*m_i*1_4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680</Words>
  <Application>Microsoft Office PowerPoint</Application>
  <PresentationFormat>宽屏</PresentationFormat>
  <Paragraphs>93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仿宋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vv L</dc:creator>
  <cp:lastModifiedBy>紫薇</cp:lastModifiedBy>
  <cp:revision>40</cp:revision>
  <dcterms:created xsi:type="dcterms:W3CDTF">2024-09-23T06:51:28Z</dcterms:created>
  <dcterms:modified xsi:type="dcterms:W3CDTF">2024-09-26T13:34:19Z</dcterms:modified>
</cp:coreProperties>
</file>