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7"/>
  </p:handoutMasterIdLst>
  <p:sldIdLst>
    <p:sldId id="256" r:id="rId3"/>
    <p:sldId id="257" r:id="rId5"/>
    <p:sldId id="304" r:id="rId6"/>
    <p:sldId id="305" r:id="rId7"/>
    <p:sldId id="306" r:id="rId8"/>
    <p:sldId id="307" r:id="rId9"/>
    <p:sldId id="258" r:id="rId10"/>
    <p:sldId id="308" r:id="rId11"/>
    <p:sldId id="259" r:id="rId12"/>
    <p:sldId id="309" r:id="rId13"/>
    <p:sldId id="260" r:id="rId14"/>
    <p:sldId id="310" r:id="rId15"/>
    <p:sldId id="311" r:id="rId16"/>
    <p:sldId id="261" r:id="rId17"/>
    <p:sldId id="312" r:id="rId18"/>
    <p:sldId id="262" r:id="rId19"/>
    <p:sldId id="313" r:id="rId20"/>
    <p:sldId id="314" r:id="rId21"/>
    <p:sldId id="315" r:id="rId22"/>
    <p:sldId id="303" r:id="rId23"/>
    <p:sldId id="316" r:id="rId24"/>
    <p:sldId id="302" r:id="rId25"/>
    <p:sldId id="263" r:id="rId26"/>
    <p:sldId id="317" r:id="rId27"/>
    <p:sldId id="318" r:id="rId28"/>
    <p:sldId id="319" r:id="rId29"/>
    <p:sldId id="320" r:id="rId30"/>
    <p:sldId id="321" r:id="rId31"/>
    <p:sldId id="264" r:id="rId32"/>
    <p:sldId id="322" r:id="rId33"/>
    <p:sldId id="323" r:id="rId34"/>
    <p:sldId id="324" r:id="rId35"/>
    <p:sldId id="325" r:id="rId36"/>
    <p:sldId id="328" r:id="rId37"/>
    <p:sldId id="329" r:id="rId38"/>
    <p:sldId id="330" r:id="rId39"/>
    <p:sldId id="331" r:id="rId40"/>
    <p:sldId id="268" r:id="rId41"/>
    <p:sldId id="326" r:id="rId42"/>
    <p:sldId id="327" r:id="rId43"/>
    <p:sldId id="332" r:id="rId44"/>
    <p:sldId id="333" r:id="rId45"/>
    <p:sldId id="271" r:id="rId46"/>
    <p:sldId id="338" r:id="rId47"/>
    <p:sldId id="340" r:id="rId48"/>
    <p:sldId id="341" r:id="rId49"/>
    <p:sldId id="342" r:id="rId50"/>
    <p:sldId id="343" r:id="rId51"/>
    <p:sldId id="339" r:id="rId52"/>
    <p:sldId id="344" r:id="rId53"/>
    <p:sldId id="345" r:id="rId54"/>
    <p:sldId id="346" r:id="rId55"/>
    <p:sldId id="334" r:id="rId56"/>
    <p:sldId id="347" r:id="rId57"/>
    <p:sldId id="348" r:id="rId58"/>
    <p:sldId id="349" r:id="rId59"/>
    <p:sldId id="335" r:id="rId60"/>
    <p:sldId id="350" r:id="rId61"/>
    <p:sldId id="351" r:id="rId62"/>
    <p:sldId id="352" r:id="rId63"/>
    <p:sldId id="353" r:id="rId64"/>
    <p:sldId id="354" r:id="rId65"/>
    <p:sldId id="355" r:id="rId66"/>
    <p:sldId id="336" r:id="rId67"/>
    <p:sldId id="356" r:id="rId68"/>
    <p:sldId id="358" r:id="rId69"/>
    <p:sldId id="359" r:id="rId70"/>
    <p:sldId id="360" r:id="rId71"/>
    <p:sldId id="361" r:id="rId72"/>
    <p:sldId id="362" r:id="rId73"/>
    <p:sldId id="363" r:id="rId74"/>
    <p:sldId id="357" r:id="rId75"/>
    <p:sldId id="337" r:id="rId76"/>
  </p:sldIdLst>
  <p:sldSz cx="9144000" cy="6858000" type="screen4x3"/>
  <p:notesSz cx="7099300" cy="10234295"/>
  <p:custDataLst>
    <p:tags r:id="rId81"/>
  </p:custDataLst>
  <p:kinsoku lang="zh-CN" invalStChars="!),.:;?]}、。—ˇ¨〃々～‖…’”〕〉》」』〗】∶！＂＇），．：；？］｀｜｝·" invalEndChars="([{‘“〔〈《「『〖【（［｛．·"/>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359FB"/>
    <a:srgbClr val="00CC00"/>
    <a:srgbClr val="FF3300"/>
    <a:srgbClr val="00CB00"/>
    <a:srgbClr val="000099"/>
    <a:srgbClr val="2359F4"/>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34" autoAdjust="0"/>
    <p:restoredTop sz="86456" autoAdjust="0"/>
  </p:normalViewPr>
  <p:slideViewPr>
    <p:cSldViewPr>
      <p:cViewPr varScale="1">
        <p:scale>
          <a:sx n="60" d="100"/>
          <a:sy n="60" d="100"/>
        </p:scale>
        <p:origin x="-1650" y="-96"/>
      </p:cViewPr>
      <p:guideLst>
        <p:guide orient="horz" pos="2160"/>
        <p:guide pos="2880"/>
      </p:guideLst>
    </p:cSldViewPr>
  </p:slideViewPr>
  <p:outlineViewPr>
    <p:cViewPr>
      <p:scale>
        <a:sx n="33" d="100"/>
        <a:sy n="33" d="100"/>
      </p:scale>
      <p:origin x="0" y="9468"/>
    </p:cViewPr>
  </p:outlineViewPr>
  <p:notesTextViewPr>
    <p:cViewPr>
      <p:scale>
        <a:sx n="100" d="100"/>
        <a:sy n="100" d="100"/>
      </p:scale>
      <p:origin x="0" y="0"/>
    </p:cViewPr>
  </p:notesTextViewPr>
  <p:sorterViewPr>
    <p:cViewPr>
      <p:scale>
        <a:sx n="66" d="100"/>
        <a:sy n="66" d="100"/>
      </p:scale>
      <p:origin x="0" y="113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idx="2"/>
          </p:nvPr>
        </p:nvSpPr>
        <p:spPr bwMode="auto">
          <a:xfrm>
            <a:off x="1000125" y="774700"/>
            <a:ext cx="5099050" cy="3824288"/>
          </a:xfrm>
          <a:prstGeom prst="rect">
            <a:avLst/>
          </a:prstGeom>
          <a:noFill/>
          <a:ln w="12700">
            <a:solidFill>
              <a:srgbClr val="000000"/>
            </a:solidFill>
            <a:miter lim="800000"/>
          </a:ln>
        </p:spPr>
      </p:sp>
      <p:sp>
        <p:nvSpPr>
          <p:cNvPr id="2051" name="Rectangle 3"/>
          <p:cNvSpPr>
            <a:spLocks noGrp="1" noChangeArrowheads="1"/>
          </p:cNvSpPr>
          <p:nvPr>
            <p:ph type="body" sz="quarter" idx="3"/>
          </p:nvPr>
        </p:nvSpPr>
        <p:spPr bwMode="auto">
          <a:xfrm>
            <a:off x="709613" y="4860925"/>
            <a:ext cx="5680075" cy="4605338"/>
          </a:xfrm>
          <a:prstGeom prst="rect">
            <a:avLst/>
          </a:prstGeom>
          <a:noFill/>
          <a:ln w="12700">
            <a:noFill/>
            <a:miter lim="800000"/>
          </a:ln>
          <a:effectLst/>
        </p:spPr>
        <p:txBody>
          <a:bodyPr vert="horz" wrap="square" lIns="98017" tIns="48148" rIns="98017" bIns="48148"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4021138" y="9721850"/>
            <a:ext cx="3076575" cy="511175"/>
          </a:xfrm>
          <a:prstGeom prst="rect">
            <a:avLst/>
          </a:prstGeom>
          <a:noFill/>
          <a:ln w="12700">
            <a:noFill/>
            <a:miter lim="800000"/>
          </a:ln>
        </p:spPr>
        <p:txBody>
          <a:bodyPr lIns="98017" tIns="48148" rIns="98017" bIns="48148" anchor="b"/>
          <a:lstStyle/>
          <a:p>
            <a:pPr algn="r" defTabSz="990600"/>
            <a:r>
              <a:rPr kumimoji="1" lang="en-US" altLang="zh-CN" sz="1300" b="0"/>
              <a:t>1</a:t>
            </a:r>
            <a:endParaRPr kumimoji="1" lang="en-US" altLang="zh-CN" sz="1300" b="0"/>
          </a:p>
        </p:txBody>
      </p:sp>
      <p:sp>
        <p:nvSpPr>
          <p:cNvPr id="83971" name="Rectangle 3"/>
          <p:cNvSpPr>
            <a:spLocks noGrp="1" noRot="1" noChangeAspect="1" noChangeArrowheads="1" noTextEdit="1"/>
          </p:cNvSpPr>
          <p:nvPr>
            <p:ph type="sldImg"/>
          </p:nvPr>
        </p:nvSpPr>
        <p:spPr>
          <a:ln cap="flat"/>
        </p:spPr>
      </p:sp>
      <p:sp>
        <p:nvSpPr>
          <p:cNvPr id="83972" name="Rectangle 4"/>
          <p:cNvSpPr>
            <a:spLocks noGrp="1" noChangeArrowheads="1"/>
          </p:cNvSpPr>
          <p:nvPr>
            <p:ph type="body" idx="1"/>
          </p:nvPr>
        </p:nvSpPr>
        <p:spPr>
          <a:noFill/>
          <a:ln w="9525"/>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3FA10599-77CA-4BB6-82AB-3FE02E4A5C8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33A3E2F-76AD-46FC-9F7F-DB8A0CCC83BA}"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5ECA564-9FC1-41F8-94DA-D45C3D8EFA8A}"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5103825-71D5-498B-B85C-B6957F09DEBD}"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BEECD49-D074-4C4F-9046-7B777CDA814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51684AA-0AEB-4022-9C74-93F88C41E499}"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Lexical Analysis</a:t>
            </a:r>
            <a:endParaRPr lang="zh-CN" altLang="en-US"/>
          </a:p>
        </p:txBody>
      </p:sp>
      <p:sp>
        <p:nvSpPr>
          <p:cNvPr id="7" name="灯片编号占位符 6"/>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2E7757D-2061-4B14-92D1-FCA2D2F4E0CF}"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Lexical Analysis</a:t>
            </a:r>
            <a:endParaRPr lang="zh-CN" altLang="en-US"/>
          </a:p>
        </p:txBody>
      </p:sp>
      <p:sp>
        <p:nvSpPr>
          <p:cNvPr id="9" name="灯片编号占位符 8"/>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785013E-8C72-45EA-80B0-CB46E182D2D8}"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Lexical Analysis</a:t>
            </a:r>
            <a:endParaRPr lang="zh-CN" altLang="en-US"/>
          </a:p>
        </p:txBody>
      </p:sp>
      <p:sp>
        <p:nvSpPr>
          <p:cNvPr id="5" name="灯片编号占位符 4"/>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67E4552-83E9-4AC9-9B94-6FA094D62B77}"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6" name="Picture 2" descr="http://www.godist.cn/History/Upload/encyclopedia/big/48e35e5e-a060-4abd-9194-3a94eea3eafb_big.jpg"/>
          <p:cNvPicPr>
            <a:picLocks noChangeAspect="1" noChangeArrowheads="1"/>
          </p:cNvPicPr>
          <p:nvPr userDrawn="1"/>
        </p:nvPicPr>
        <p:blipFill>
          <a:blip r:embed="rId2" cstate="print"/>
          <a:srcRect/>
          <a:stretch>
            <a:fillRect/>
          </a:stretch>
        </p:blipFill>
        <p:spPr bwMode="auto">
          <a:xfrm>
            <a:off x="251520" y="188640"/>
            <a:ext cx="1584176" cy="450437"/>
          </a:xfrm>
          <a:prstGeom prst="rect">
            <a:avLst/>
          </a:prstGeom>
          <a:noFill/>
          <a:ln w="9525">
            <a:noFill/>
            <a:miter lim="800000"/>
            <a:headEnd/>
            <a:tailEnd/>
          </a:ln>
        </p:spPr>
      </p:pic>
      <p:sp>
        <p:nvSpPr>
          <p:cNvPr id="7" name="TextBox 6"/>
          <p:cNvSpPr txBox="1"/>
          <p:nvPr userDrawn="1"/>
        </p:nvSpPr>
        <p:spPr>
          <a:xfrm rot="19411286">
            <a:off x="335859" y="2740571"/>
            <a:ext cx="8240376" cy="923330"/>
          </a:xfrm>
          <a:prstGeom prst="rect">
            <a:avLst/>
          </a:prstGeom>
          <a:noFill/>
        </p:spPr>
        <p:txBody>
          <a:bodyPr wrap="square" rtlCol="0">
            <a:spAutoFit/>
          </a:bodyPr>
          <a:lstStyle/>
          <a:p>
            <a:r>
              <a:rPr lang="en-US" altLang="zh-CN" sz="5400" dirty="0" smtClean="0">
                <a:solidFill>
                  <a:schemeClr val="bg1">
                    <a:lumMod val="95000"/>
                  </a:schemeClr>
                </a:solidFill>
              </a:rPr>
              <a:t>Seu_zzz@seu.edu.cn</a:t>
            </a:r>
            <a:endParaRPr lang="zh-CN" altLang="en-US" sz="5400" dirty="0">
              <a:solidFill>
                <a:schemeClr val="bg1">
                  <a:lumMod val="95000"/>
                </a:scheme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79EADB82-9673-4960-BC83-D1CEFEB948C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Lexical Analysis</a:t>
            </a:r>
            <a:endParaRPr lang="zh-CN" altLang="en-US"/>
          </a:p>
        </p:txBody>
      </p:sp>
      <p:sp>
        <p:nvSpPr>
          <p:cNvPr id="7" name="灯片编号占位符 6"/>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85090D5-E38A-46F4-BA0B-7333EFF54EF4}"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Lexical Analysis</a:t>
            </a:r>
            <a:endParaRPr lang="zh-CN" altLang="en-US"/>
          </a:p>
        </p:txBody>
      </p:sp>
      <p:sp>
        <p:nvSpPr>
          <p:cNvPr id="7" name="灯片编号占位符 6"/>
          <p:cNvSpPr>
            <a:spLocks noGrp="1"/>
          </p:cNvSpPr>
          <p:nvPr>
            <p:ph type="sldNum" sz="quarter" idx="12"/>
          </p:nvPr>
        </p:nvSpPr>
        <p:spPr/>
        <p:txBody>
          <a:bodyPr/>
          <a:lstStyle/>
          <a:p>
            <a:fld id="{18C06F48-B873-4732-A4EF-1AC81A25666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D722-C9D1-4DC4-96EF-4FBDD379DC3B}"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Lexical Analysis</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06F48-B873-4732-A4EF-1AC81A25666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subTitle" idx="4294967295"/>
          </p:nvPr>
        </p:nvSpPr>
        <p:spPr>
          <a:xfrm>
            <a:off x="1312366" y="3551238"/>
            <a:ext cx="7004050" cy="2490787"/>
          </a:xfrm>
        </p:spPr>
        <p:txBody>
          <a:bodyPr/>
          <a:lstStyle/>
          <a:p>
            <a:pPr marL="0" indent="0" algn="ctr">
              <a:buFont typeface="Wingdings" panose="05000000000000000000" pitchFamily="2" charset="2"/>
              <a:buNone/>
              <a:defRPr/>
            </a:pPr>
            <a:r>
              <a:rPr lang="en-US" altLang="zh-CN" sz="4000" dirty="0" err="1" smtClean="0">
                <a:effectLst>
                  <a:outerShdw blurRad="38100" dist="38100" dir="2700000" algn="tl">
                    <a:srgbClr val="C0C0C0"/>
                  </a:outerShdw>
                </a:effectLst>
                <a:latin typeface="Verdana" panose="020B0604030504040204" pitchFamily="34" charset="0"/>
              </a:rPr>
              <a:t>Zhizheng</a:t>
            </a:r>
            <a:r>
              <a:rPr lang="en-US" altLang="zh-CN" sz="4000" dirty="0" smtClean="0">
                <a:effectLst>
                  <a:outerShdw blurRad="38100" dist="38100" dir="2700000" algn="tl">
                    <a:srgbClr val="C0C0C0"/>
                  </a:outerShdw>
                </a:effectLst>
                <a:latin typeface="Verdana" panose="020B0604030504040204" pitchFamily="34" charset="0"/>
              </a:rPr>
              <a:t> Zhang</a:t>
            </a:r>
            <a:endParaRPr lang="en-US" altLang="zh-CN" sz="4000" dirty="0" smtClean="0">
              <a:effectLst>
                <a:outerShdw blurRad="38100" dist="38100" dir="2700000" algn="tl">
                  <a:srgbClr val="C0C0C0"/>
                </a:outerShdw>
              </a:effectLst>
              <a:latin typeface="Verdana" panose="020B0604030504040204" pitchFamily="34" charset="0"/>
            </a:endParaRPr>
          </a:p>
          <a:p>
            <a:pPr marL="0" indent="0" algn="ctr">
              <a:buFont typeface="Wingdings" panose="05000000000000000000" pitchFamily="2" charset="2"/>
              <a:buNone/>
              <a:defRPr/>
            </a:pPr>
            <a:r>
              <a:rPr lang="en-US" altLang="zh-CN" sz="3200" b="0" dirty="0" smtClean="0">
                <a:effectLst>
                  <a:outerShdw blurRad="38100" dist="38100" dir="2700000" algn="tl">
                    <a:srgbClr val="C0C0C0"/>
                  </a:outerShdw>
                </a:effectLst>
                <a:latin typeface="Verdana" panose="020B0604030504040204" pitchFamily="34" charset="0"/>
                <a:ea typeface="Gulim" pitchFamily="34" charset="-127"/>
              </a:rPr>
              <a:t>Southeast University</a:t>
            </a:r>
            <a:endParaRPr lang="en-US" altLang="zh-CN" sz="3200" b="0" dirty="0" smtClean="0">
              <a:latin typeface="Gulim" pitchFamily="34" charset="-127"/>
              <a:ea typeface="Gulim" pitchFamily="34" charset="-127"/>
            </a:endParaRPr>
          </a:p>
        </p:txBody>
      </p:sp>
      <p:sp>
        <p:nvSpPr>
          <p:cNvPr id="2051" name="Line 6"/>
          <p:cNvSpPr>
            <a:spLocks noChangeShapeType="1"/>
          </p:cNvSpPr>
          <p:nvPr/>
        </p:nvSpPr>
        <p:spPr bwMode="auto">
          <a:xfrm>
            <a:off x="576263" y="2924175"/>
            <a:ext cx="7956550" cy="0"/>
          </a:xfrm>
          <a:prstGeom prst="line">
            <a:avLst/>
          </a:prstGeom>
          <a:noFill/>
          <a:ln w="25400">
            <a:solidFill>
              <a:srgbClr val="2359FB"/>
            </a:solidFill>
            <a:round/>
          </a:ln>
        </p:spPr>
        <p:txBody>
          <a:bodyPr/>
          <a:lstStyle/>
          <a:p>
            <a:endParaRPr lang="zh-CN" altLang="en-US"/>
          </a:p>
        </p:txBody>
      </p:sp>
      <p:sp>
        <p:nvSpPr>
          <p:cNvPr id="2" name="WordArt 10"/>
          <p:cNvSpPr>
            <a:spLocks noChangeArrowheads="1" noChangeShapeType="1" noTextEdit="1"/>
          </p:cNvSpPr>
          <p:nvPr/>
        </p:nvSpPr>
        <p:spPr bwMode="auto">
          <a:xfrm>
            <a:off x="1258888" y="1341438"/>
            <a:ext cx="6842125" cy="1511300"/>
          </a:xfrm>
          <a:prstGeom prst="rect">
            <a:avLst/>
          </a:prstGeom>
        </p:spPr>
        <p:txBody>
          <a:bodyPr wrap="none" fromWordArt="1">
            <a:prstTxWarp prst="textPlain">
              <a:avLst>
                <a:gd name="adj" fmla="val 50000"/>
              </a:avLst>
            </a:prstTxWarp>
          </a:bodyPr>
          <a:lstStyle/>
          <a:p>
            <a:pPr algn="ctr"/>
            <a:r>
              <a:rPr lang="en-US" altLang="zh-CN" sz="7200" kern="10" dirty="0" smtClean="0">
                <a:ln w="9525">
                  <a:noFill/>
                  <a:round/>
                </a:ln>
                <a:solidFill>
                  <a:srgbClr val="990000"/>
                </a:solidFill>
                <a:effectLst>
                  <a:outerShdw dist="38100" dir="2700000" algn="tl" rotWithShape="0">
                    <a:srgbClr val="C0C0C0"/>
                  </a:outerShdw>
                </a:effectLst>
                <a:latin typeface="方正公文小标宋" panose="02000500000000000000" charset="-122"/>
                <a:ea typeface="方正公文小标宋" panose="02000500000000000000" charset="-122"/>
                <a:cs typeface="IrisUPC"/>
              </a:rPr>
              <a:t>Compiler Principle</a:t>
            </a:r>
            <a:endParaRPr lang="en-US" altLang="zh-CN" sz="7200" kern="10" dirty="0" smtClean="0">
              <a:ln w="9525">
                <a:noFill/>
                <a:round/>
              </a:ln>
              <a:solidFill>
                <a:srgbClr val="990000"/>
              </a:solidFill>
              <a:effectLst>
                <a:outerShdw dist="38100" dir="2700000" algn="tl" rotWithShape="0">
                  <a:srgbClr val="C0C0C0"/>
                </a:outerShdw>
              </a:effectLst>
              <a:latin typeface="方正公文小标宋" panose="02000500000000000000" charset="-122"/>
              <a:ea typeface="方正公文小标宋" panose="02000500000000000000" charset="-122"/>
              <a:cs typeface="IrisUPC"/>
            </a:endParaRPr>
          </a:p>
          <a:p>
            <a:pPr algn="ctr"/>
            <a:r>
              <a:rPr lang="en-US" altLang="zh-CN" sz="7200" kern="10" dirty="0" smtClean="0">
                <a:ln w="9525">
                  <a:noFill/>
                  <a:round/>
                </a:ln>
                <a:solidFill>
                  <a:srgbClr val="990000"/>
                </a:solidFill>
                <a:effectLst>
                  <a:outerShdw dist="38100" dir="2700000" algn="tl" rotWithShape="0">
                    <a:srgbClr val="C0C0C0"/>
                  </a:outerShdw>
                </a:effectLst>
                <a:latin typeface="方正公文小标宋" panose="02000500000000000000" charset="-122"/>
                <a:ea typeface="方正公文小标宋" panose="02000500000000000000" charset="-122"/>
                <a:cs typeface="IrisUPC"/>
              </a:rPr>
              <a:t>——Lexical Analysis</a:t>
            </a:r>
            <a:endParaRPr lang="zh-CN" altLang="en-US" sz="7200" kern="10" dirty="0">
              <a:ln w="9525">
                <a:noFill/>
                <a:round/>
              </a:ln>
              <a:solidFill>
                <a:srgbClr val="990000"/>
              </a:solidFill>
              <a:effectLst>
                <a:outerShdw dist="38100" dir="2700000" algn="tl" rotWithShape="0">
                  <a:srgbClr val="C0C0C0"/>
                </a:outerShdw>
              </a:effectLst>
              <a:latin typeface="方正公文小标宋" panose="02000500000000000000" charset="-122"/>
              <a:ea typeface="方正公文小标宋" panose="02000500000000000000" charset="-122"/>
              <a:cs typeface="IrisUPC"/>
            </a:endParaRPr>
          </a:p>
        </p:txBody>
      </p:sp>
      <p:sp>
        <p:nvSpPr>
          <p:cNvPr id="6" name="灯片编号占位符 5"/>
          <p:cNvSpPr>
            <a:spLocks noGrp="1"/>
          </p:cNvSpPr>
          <p:nvPr>
            <p:ph type="sldNum" sz="quarter" idx="12"/>
          </p:nvPr>
        </p:nvSpPr>
        <p:spPr/>
        <p:txBody>
          <a:bodyPr/>
          <a:lstStyle/>
          <a:p>
            <a:fld id="{18C06F48-B873-4732-A4EF-1AC81A256663}" type="slidenum">
              <a:rPr lang="zh-CN" altLang="en-US" smtClean="0"/>
            </a:fld>
            <a:endParaRPr lang="zh-CN" altLang="en-US" dirty="0"/>
          </a:p>
        </p:txBody>
      </p:sp>
      <p:sp>
        <p:nvSpPr>
          <p:cNvPr id="7" name="页脚占位符 6"/>
          <p:cNvSpPr>
            <a:spLocks noGrp="1"/>
          </p:cNvSpPr>
          <p:nvPr>
            <p:ph type="ftr" sz="quarter" idx="11"/>
          </p:nvPr>
        </p:nvSpPr>
        <p:spPr/>
        <p:txBody>
          <a:bodyPr/>
          <a:lstStyle/>
          <a:p>
            <a:r>
              <a:rPr lang="en-US" altLang="zh-CN" smtClean="0"/>
              <a:t>Lexical Analysis</a:t>
            </a:r>
            <a:endParaRPr lang="zh-CN" altLang="en-US" dirty="0"/>
          </a:p>
        </p:txBody>
      </p:sp>
      <p:sp>
        <p:nvSpPr>
          <p:cNvPr id="8" name="日期占位符 7"/>
          <p:cNvSpPr>
            <a:spLocks noGrp="1"/>
          </p:cNvSpPr>
          <p:nvPr>
            <p:ph type="dt" sz="half" idx="10"/>
          </p:nvPr>
        </p:nvSpPr>
        <p:spPr/>
        <p:txBody>
          <a:bodyPr/>
          <a:lstStyle/>
          <a:p>
            <a:fld id="{54794AC0-2DE7-41E2-A226-7642328A7A0A}" type="datetime1">
              <a:rPr lang="zh-CN" altLang="en-US" smtClean="0"/>
            </a:fld>
            <a:endParaRPr lang="zh-CN" alt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FA13E7-6D9B-4F20-AEDE-5DB0A522EF38}"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2411760" y="1124744"/>
            <a:ext cx="4392488" cy="830997"/>
          </a:xfrm>
          <a:prstGeom prst="rect">
            <a:avLst/>
          </a:prstGeom>
          <a:noFill/>
        </p:spPr>
        <p:txBody>
          <a:bodyPr wrap="square" rtlCol="0">
            <a:spAutoFit/>
          </a:bodyPr>
          <a:lstStyle/>
          <a:p>
            <a:r>
              <a:rPr lang="en-US" altLang="zh-CN" sz="4800" dirty="0" smtClean="0"/>
              <a:t>E = M </a:t>
            </a:r>
            <a:r>
              <a:rPr lang="en-US" altLang="zh-CN" sz="4800" dirty="0" smtClean="0">
                <a:sym typeface="Symbol" panose="05050102010706020507"/>
              </a:rPr>
              <a:t></a:t>
            </a:r>
            <a:r>
              <a:rPr lang="en-US" altLang="zh-CN" sz="4800" dirty="0" smtClean="0"/>
              <a:t> C </a:t>
            </a:r>
            <a:r>
              <a:rPr lang="en-US" altLang="zh-CN" sz="4800" dirty="0" smtClean="0">
                <a:sym typeface="Symbol" panose="05050102010706020507"/>
              </a:rPr>
              <a:t> </a:t>
            </a:r>
            <a:r>
              <a:rPr lang="en-US" altLang="zh-CN" sz="4800" dirty="0" smtClean="0"/>
              <a:t>2</a:t>
            </a:r>
            <a:endParaRPr lang="zh-CN" altLang="en-US" sz="4800" dirty="0"/>
          </a:p>
        </p:txBody>
      </p:sp>
      <p:sp>
        <p:nvSpPr>
          <p:cNvPr id="6" name="矩形 5"/>
          <p:cNvSpPr/>
          <p:nvPr/>
        </p:nvSpPr>
        <p:spPr>
          <a:xfrm>
            <a:off x="1475656" y="2996952"/>
            <a:ext cx="6696744" cy="3108543"/>
          </a:xfrm>
          <a:prstGeom prst="rect">
            <a:avLst/>
          </a:prstGeom>
        </p:spPr>
        <p:txBody>
          <a:bodyPr wrap="square">
            <a:spAutoFit/>
          </a:bodyPr>
          <a:lstStyle/>
          <a:p>
            <a:r>
              <a:rPr lang="en-US" altLang="zh-CN" sz="2800" b="0" dirty="0" smtClean="0"/>
              <a:t>&lt;</a:t>
            </a:r>
            <a:r>
              <a:rPr lang="en-US" altLang="zh-CN" sz="2800" dirty="0" smtClean="0"/>
              <a:t>id</a:t>
            </a:r>
            <a:r>
              <a:rPr lang="en-US" altLang="zh-CN" sz="2800" b="0" dirty="0" smtClean="0"/>
              <a:t>, pointer to symbol-table entry for E&gt;</a:t>
            </a:r>
            <a:endParaRPr lang="en-US" altLang="zh-CN" sz="2800" b="0" dirty="0" smtClean="0"/>
          </a:p>
          <a:p>
            <a:r>
              <a:rPr lang="en-US" altLang="zh-CN" sz="2800" b="0" dirty="0" smtClean="0"/>
              <a:t>&lt; assign-op &gt;</a:t>
            </a:r>
            <a:endParaRPr lang="en-US" altLang="zh-CN" sz="2800" b="0" dirty="0" smtClean="0"/>
          </a:p>
          <a:p>
            <a:r>
              <a:rPr lang="en-US" altLang="zh-CN" sz="2800" b="0" dirty="0" smtClean="0"/>
              <a:t>&lt;</a:t>
            </a:r>
            <a:r>
              <a:rPr lang="en-US" altLang="zh-CN" sz="2800" dirty="0" smtClean="0"/>
              <a:t>id</a:t>
            </a:r>
            <a:r>
              <a:rPr lang="en-US" altLang="zh-CN" sz="2800" b="0" dirty="0" smtClean="0"/>
              <a:t>, pointer to symbol-table entry for M&gt;</a:t>
            </a:r>
            <a:endParaRPr lang="en-US" altLang="zh-CN" sz="2800" b="0" dirty="0" smtClean="0"/>
          </a:p>
          <a:p>
            <a:r>
              <a:rPr lang="en-US" altLang="zh-CN" sz="2800" b="0" dirty="0" smtClean="0"/>
              <a:t>&lt;</a:t>
            </a:r>
            <a:r>
              <a:rPr lang="en-US" altLang="zh-CN" sz="2800" dirty="0" err="1" smtClean="0"/>
              <a:t>mult</a:t>
            </a:r>
            <a:r>
              <a:rPr lang="en-US" altLang="zh-CN" sz="2800" dirty="0" smtClean="0"/>
              <a:t> -op</a:t>
            </a:r>
            <a:r>
              <a:rPr lang="en-US" altLang="zh-CN" sz="2800" b="0" dirty="0" smtClean="0"/>
              <a:t>&gt;</a:t>
            </a:r>
            <a:endParaRPr lang="en-US" altLang="zh-CN" sz="2800" b="0" dirty="0" smtClean="0"/>
          </a:p>
          <a:p>
            <a:r>
              <a:rPr lang="en-US" altLang="zh-CN" sz="2800" b="0" dirty="0" smtClean="0"/>
              <a:t>&lt;</a:t>
            </a:r>
            <a:r>
              <a:rPr lang="en-US" altLang="zh-CN" sz="2800" dirty="0" smtClean="0"/>
              <a:t>id</a:t>
            </a:r>
            <a:r>
              <a:rPr lang="en-US" altLang="zh-CN" sz="2800" b="0" dirty="0" smtClean="0"/>
              <a:t>, pointer to symbol-table entry for C&gt;</a:t>
            </a:r>
            <a:endParaRPr lang="en-US" altLang="zh-CN" sz="2800" b="0" dirty="0" smtClean="0"/>
          </a:p>
          <a:p>
            <a:r>
              <a:rPr lang="en-US" altLang="zh-CN" sz="2800" b="0" dirty="0" smtClean="0"/>
              <a:t>&lt;</a:t>
            </a:r>
            <a:r>
              <a:rPr lang="en-US" altLang="zh-CN" sz="2800" dirty="0" smtClean="0"/>
              <a:t>exp-op</a:t>
            </a:r>
            <a:r>
              <a:rPr lang="en-US" altLang="zh-CN" sz="2800" b="0" dirty="0" smtClean="0"/>
              <a:t>&gt;</a:t>
            </a:r>
            <a:endParaRPr lang="en-US" altLang="zh-CN" sz="2800" b="0" dirty="0" smtClean="0"/>
          </a:p>
          <a:p>
            <a:r>
              <a:rPr lang="en-US" altLang="zh-CN" sz="2800" b="0" dirty="0" smtClean="0"/>
              <a:t>&lt;</a:t>
            </a:r>
            <a:r>
              <a:rPr lang="en-US" altLang="zh-CN" sz="2800" dirty="0" smtClean="0"/>
              <a:t>number</a:t>
            </a:r>
            <a:r>
              <a:rPr lang="en-US" altLang="zh-CN" sz="2800" b="0" dirty="0" smtClean="0"/>
              <a:t> , integer value 2 &gt;</a:t>
            </a:r>
            <a:endParaRPr lang="zh-CN" altLang="en-US" sz="2800" b="0" dirty="0"/>
          </a:p>
        </p:txBody>
      </p:sp>
      <p:sp>
        <p:nvSpPr>
          <p:cNvPr id="7" name="下箭头 6"/>
          <p:cNvSpPr/>
          <p:nvPr/>
        </p:nvSpPr>
        <p:spPr>
          <a:xfrm>
            <a:off x="4067944" y="2060848"/>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9396D7E-6582-4253-94F7-C4ED0BE3F0BD}"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Lexical Analysis</a:t>
            </a:r>
            <a:endParaRPr lang="zh-CN" altLang="en-US"/>
          </a:p>
        </p:txBody>
      </p:sp>
      <p:sp>
        <p:nvSpPr>
          <p:cNvPr id="9"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1. 4 Lexical Errors</a:t>
            </a:r>
            <a:endParaRPr kumimoji="1" lang="zh-CN" altLang="en-US" sz="4000" dirty="0">
              <a:solidFill>
                <a:srgbClr val="C00000"/>
              </a:solidFill>
              <a:latin typeface="Verdana" panose="020B0604030504040204" pitchFamily="34" charset="0"/>
            </a:endParaRPr>
          </a:p>
        </p:txBody>
      </p:sp>
      <p:sp>
        <p:nvSpPr>
          <p:cNvPr id="10" name="矩形 9"/>
          <p:cNvSpPr/>
          <p:nvPr/>
        </p:nvSpPr>
        <p:spPr>
          <a:xfrm>
            <a:off x="539552" y="1916832"/>
            <a:ext cx="7920880" cy="3385542"/>
          </a:xfrm>
          <a:prstGeom prst="rect">
            <a:avLst/>
          </a:prstGeom>
        </p:spPr>
        <p:txBody>
          <a:bodyPr wrap="square">
            <a:spAutoFit/>
          </a:bodyPr>
          <a:lstStyle/>
          <a:p>
            <a:r>
              <a:rPr lang="en-US" altLang="zh-CN" sz="2800" dirty="0" smtClean="0"/>
              <a:t>It is hard for a lexical analyzer to tell, without the aid of other components.</a:t>
            </a:r>
            <a:endParaRPr lang="en-US" altLang="zh-CN" sz="2800" dirty="0" smtClean="0"/>
          </a:p>
          <a:p>
            <a:endParaRPr lang="en-US" altLang="zh-CN" sz="2800" dirty="0" smtClean="0"/>
          </a:p>
          <a:p>
            <a:r>
              <a:rPr lang="en-US" altLang="zh-CN" sz="2800" dirty="0" smtClean="0"/>
              <a:t>E.g., </a:t>
            </a:r>
            <a:r>
              <a:rPr lang="en-US" altLang="zh-CN" sz="2800" dirty="0" err="1" smtClean="0">
                <a:solidFill>
                  <a:srgbClr val="2359FB"/>
                </a:solidFill>
                <a:latin typeface="Times New Roman" panose="02020603050405020304" pitchFamily="18" charset="0"/>
                <a:cs typeface="Times New Roman" panose="02020603050405020304" pitchFamily="18" charset="0"/>
              </a:rPr>
              <a:t>fi</a:t>
            </a:r>
            <a:r>
              <a:rPr lang="en-US" altLang="zh-CN" sz="2800" dirty="0" smtClean="0">
                <a:solidFill>
                  <a:srgbClr val="2359FB"/>
                </a:solidFill>
                <a:latin typeface="Times New Roman" panose="02020603050405020304" pitchFamily="18" charset="0"/>
                <a:cs typeface="Times New Roman" panose="02020603050405020304" pitchFamily="18" charset="0"/>
              </a:rPr>
              <a:t> (b == f(x)) …</a:t>
            </a:r>
            <a:endParaRPr lang="en-US" altLang="zh-CN" sz="2800" dirty="0" smtClean="0">
              <a:solidFill>
                <a:srgbClr val="2359FB"/>
              </a:solidFill>
              <a:latin typeface="Times New Roman" panose="02020603050405020304" pitchFamily="18" charset="0"/>
              <a:cs typeface="Times New Roman" panose="02020603050405020304" pitchFamily="18" charset="0"/>
            </a:endParaRPr>
          </a:p>
          <a:p>
            <a:endParaRPr lang="en-US" altLang="zh-CN" sz="2800" dirty="0" smtClean="0">
              <a:solidFill>
                <a:srgbClr val="2359FB"/>
              </a:solidFill>
              <a:latin typeface="Times New Roman" panose="02020603050405020304" pitchFamily="18" charset="0"/>
              <a:cs typeface="Times New Roman" panose="02020603050405020304" pitchFamily="18" charset="0"/>
            </a:endParaRPr>
          </a:p>
          <a:p>
            <a:r>
              <a:rPr lang="en-US" altLang="zh-CN" sz="2800" dirty="0" smtClean="0">
                <a:latin typeface="Times New Roman" panose="02020603050405020304" pitchFamily="18" charset="0"/>
                <a:cs typeface="Times New Roman" panose="02020603050405020304" pitchFamily="18" charset="0"/>
              </a:rPr>
              <a:t>The lexical Analyzer cannot tell </a:t>
            </a:r>
            <a:r>
              <a:rPr lang="en-US" altLang="zh-CN" sz="2800" dirty="0" err="1" smtClean="0">
                <a:solidFill>
                  <a:srgbClr val="2359FB"/>
                </a:solidFill>
                <a:latin typeface="Times New Roman" panose="02020603050405020304" pitchFamily="18" charset="0"/>
                <a:cs typeface="Times New Roman" panose="02020603050405020304" pitchFamily="18" charset="0"/>
              </a:rPr>
              <a:t>fi</a:t>
            </a:r>
            <a:r>
              <a:rPr lang="en-US" altLang="zh-CN" sz="2800" dirty="0" smtClean="0">
                <a:latin typeface="Times New Roman" panose="02020603050405020304" pitchFamily="18" charset="0"/>
                <a:cs typeface="Times New Roman" panose="02020603050405020304" pitchFamily="18" charset="0"/>
              </a:rPr>
              <a:t> is wrong without the help of parser.</a:t>
            </a:r>
            <a:endParaRPr lang="en-US" altLang="zh-CN" sz="2800" dirty="0" smtClean="0">
              <a:latin typeface="Times New Roman" panose="02020603050405020304" pitchFamily="18"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929BC27-1D74-4889-B07B-CE4D6D81C009}"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251520" y="1052736"/>
            <a:ext cx="8712968" cy="4585871"/>
          </a:xfrm>
          <a:prstGeom prst="rect">
            <a:avLst/>
          </a:prstGeom>
        </p:spPr>
        <p:txBody>
          <a:bodyPr wrap="square">
            <a:spAutoFit/>
          </a:bodyPr>
          <a:lstStyle/>
          <a:p>
            <a:r>
              <a:rPr lang="en-US" altLang="zh-CN" sz="2400" dirty="0" smtClean="0"/>
              <a:t>If the lexical analyzer is unable to proceed because none of the patterns for tokens matches any prefix of the remaining input. Possible error-recovery actions are:</a:t>
            </a:r>
            <a:endParaRPr lang="en-US" altLang="zh-CN" sz="2400" dirty="0" smtClean="0"/>
          </a:p>
          <a:p>
            <a:endParaRPr lang="en-US" altLang="zh-CN" sz="2400" dirty="0" smtClean="0"/>
          </a:p>
          <a:p>
            <a:pPr marL="514350" indent="-514350">
              <a:buAutoNum type="arabicPeriod"/>
            </a:pPr>
            <a:r>
              <a:rPr lang="en-US" altLang="zh-CN" sz="2800" b="0" dirty="0" smtClean="0"/>
              <a:t>Delete one character from the remaining input.</a:t>
            </a:r>
            <a:endParaRPr lang="en-US" altLang="zh-CN" sz="2800" b="0" dirty="0" smtClean="0"/>
          </a:p>
          <a:p>
            <a:pPr marL="514350" indent="-514350"/>
            <a:endParaRPr lang="en-US" altLang="zh-CN" sz="2800" b="0" dirty="0" smtClean="0"/>
          </a:p>
          <a:p>
            <a:r>
              <a:rPr lang="en-US" altLang="zh-CN" sz="2800" b="0" dirty="0" smtClean="0"/>
              <a:t>2.  Insert a missing character into the remaining input.</a:t>
            </a:r>
            <a:endParaRPr lang="en-US" altLang="zh-CN" sz="2800" b="0" dirty="0" smtClean="0"/>
          </a:p>
          <a:p>
            <a:endParaRPr lang="en-US" altLang="zh-CN" sz="2800" b="0" dirty="0" smtClean="0"/>
          </a:p>
          <a:p>
            <a:r>
              <a:rPr lang="en-US" altLang="zh-CN" sz="2800" b="0" dirty="0" smtClean="0"/>
              <a:t>3. Replace a character by another character.</a:t>
            </a:r>
            <a:endParaRPr lang="en-US" altLang="zh-CN" sz="2800" b="0" dirty="0" smtClean="0"/>
          </a:p>
          <a:p>
            <a:endParaRPr lang="en-US" altLang="zh-CN" sz="2800" b="0" dirty="0" smtClean="0"/>
          </a:p>
          <a:p>
            <a:r>
              <a:rPr lang="en-US" altLang="zh-CN" sz="2800" b="0" dirty="0" smtClean="0"/>
              <a:t>4. Transpose two adjacent characters.</a:t>
            </a:r>
            <a:endParaRPr lang="zh-CN" altLang="en-US" sz="2800" b="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5B3D09-7D27-48E4-9675-11FD505B2983}"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683568" y="1052736"/>
            <a:ext cx="7992888" cy="4031873"/>
          </a:xfrm>
          <a:prstGeom prst="rect">
            <a:avLst/>
          </a:prstGeom>
          <a:noFill/>
        </p:spPr>
        <p:txBody>
          <a:bodyPr wrap="square" rtlCol="0">
            <a:spAutoFit/>
          </a:bodyPr>
          <a:lstStyle/>
          <a:p>
            <a:r>
              <a:rPr lang="en-US" altLang="zh-CN" sz="3600" dirty="0" smtClean="0">
                <a:solidFill>
                  <a:srgbClr val="2359FB"/>
                </a:solidFill>
              </a:rPr>
              <a:t>Exercise. 3.1.2</a:t>
            </a:r>
            <a:endParaRPr lang="en-US" altLang="zh-CN" sz="3600" dirty="0" smtClean="0">
              <a:solidFill>
                <a:srgbClr val="2359FB"/>
              </a:solidFill>
            </a:endParaRPr>
          </a:p>
          <a:p>
            <a:r>
              <a:rPr lang="en-US" altLang="zh-CN" sz="2000" dirty="0" smtClean="0"/>
              <a:t>Tagged languages like HTML or XML are different from conventional programming languages in that the punctuation (tags) are either very numerous (as in HTML) or a user-definable set (as in XML). Further, tags can often have parameters. Suggest how to divide the following HTML document:</a:t>
            </a:r>
            <a:endParaRPr lang="en-US" altLang="zh-CN" sz="2000" dirty="0" smtClean="0"/>
          </a:p>
          <a:p>
            <a:r>
              <a:rPr lang="en-US" altLang="zh-CN" sz="2000" b="0" dirty="0" smtClean="0"/>
              <a:t>Here is a photo of &lt;B&gt;my house&lt;/B&gt;:</a:t>
            </a:r>
            <a:endParaRPr lang="en-US" altLang="zh-CN" sz="2000" b="0" dirty="0" smtClean="0"/>
          </a:p>
          <a:p>
            <a:r>
              <a:rPr lang="en-US" altLang="zh-CN" sz="2000" b="0" dirty="0" smtClean="0"/>
              <a:t>&lt;P&gt;&lt;IMG SRC = "house. gif I1&gt;&lt;BR&gt;</a:t>
            </a:r>
            <a:endParaRPr lang="en-US" altLang="zh-CN" sz="2000" b="0" dirty="0" smtClean="0"/>
          </a:p>
          <a:p>
            <a:r>
              <a:rPr lang="en-US" altLang="zh-CN" sz="2000" b="0" dirty="0" smtClean="0"/>
              <a:t>See &lt;A HREF = "</a:t>
            </a:r>
            <a:r>
              <a:rPr lang="en-US" altLang="zh-CN" sz="2000" b="0" dirty="0" err="1" smtClean="0"/>
              <a:t>morePix</a:t>
            </a:r>
            <a:r>
              <a:rPr lang="en-US" altLang="zh-CN" sz="2000" b="0" dirty="0" smtClean="0"/>
              <a:t>. Html’'&gt;More Pictures&lt;/A&gt; if you</a:t>
            </a:r>
            <a:endParaRPr lang="en-US" altLang="zh-CN" sz="2000" b="0" dirty="0" smtClean="0"/>
          </a:p>
          <a:p>
            <a:r>
              <a:rPr lang="en-US" altLang="zh-CN" sz="2000" b="0" dirty="0" smtClean="0"/>
              <a:t>liked that one. &lt;P&gt;</a:t>
            </a:r>
            <a:endParaRPr lang="en-US" altLang="zh-CN" sz="2000" b="0" dirty="0" smtClean="0"/>
          </a:p>
          <a:p>
            <a:r>
              <a:rPr lang="en-US" altLang="zh-CN" sz="2000" dirty="0" smtClean="0"/>
              <a:t>into appropriate lexemes. Which lexemes should get associated lexical values, and what should those values be?</a:t>
            </a:r>
            <a:endParaRPr lang="zh-CN" altLang="en-US" sz="2000" b="0"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5536" y="1931348"/>
            <a:ext cx="8496944" cy="1569660"/>
          </a:xfrm>
          <a:prstGeom prst="rect">
            <a:avLst/>
          </a:prstGeom>
          <a:noFill/>
        </p:spPr>
        <p:txBody>
          <a:bodyPr wrap="square" rtlCol="0">
            <a:spAutoFit/>
          </a:bodyPr>
          <a:lstStyle/>
          <a:p>
            <a:r>
              <a:rPr lang="en-US" altLang="zh-CN" sz="3200" dirty="0" smtClean="0"/>
              <a:t>Problem</a:t>
            </a:r>
            <a:r>
              <a:rPr lang="en-US" altLang="zh-CN" sz="3200" b="0" dirty="0" smtClean="0"/>
              <a:t>: </a:t>
            </a:r>
            <a:endParaRPr lang="en-US" altLang="zh-CN" sz="3200" b="0" dirty="0" smtClean="0"/>
          </a:p>
          <a:p>
            <a:r>
              <a:rPr lang="en-US" altLang="zh-CN" sz="3200" b="0" dirty="0" smtClean="0"/>
              <a:t>How to read the source program fast and correctly.</a:t>
            </a:r>
            <a:endParaRPr lang="en-US" altLang="zh-CN" sz="3200" b="0" dirty="0" smtClean="0"/>
          </a:p>
        </p:txBody>
      </p:sp>
      <p:sp>
        <p:nvSpPr>
          <p:cNvPr id="7" name="日期占位符 6"/>
          <p:cNvSpPr>
            <a:spLocks noGrp="1"/>
          </p:cNvSpPr>
          <p:nvPr>
            <p:ph type="dt" sz="half" idx="10"/>
          </p:nvPr>
        </p:nvSpPr>
        <p:spPr/>
        <p:txBody>
          <a:bodyPr/>
          <a:lstStyle/>
          <a:p>
            <a:fld id="{900F14A7-4852-485E-BDC7-3E0D0C035306}" type="datetime1">
              <a:rPr lang="zh-CN" altLang="en-US" smtClean="0"/>
            </a:fld>
            <a:endParaRPr lang="zh-CN" altLang="en-US"/>
          </a:p>
        </p:txBody>
      </p:sp>
      <p:sp>
        <p:nvSpPr>
          <p:cNvPr id="8" name="灯片编号占位符 7"/>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9" name="页脚占位符 8"/>
          <p:cNvSpPr>
            <a:spLocks noGrp="1"/>
          </p:cNvSpPr>
          <p:nvPr>
            <p:ph type="ftr" sz="quarter" idx="11"/>
          </p:nvPr>
        </p:nvSpPr>
        <p:spPr/>
        <p:txBody>
          <a:bodyPr/>
          <a:lstStyle/>
          <a:p>
            <a:r>
              <a:rPr lang="en-US" altLang="zh-CN" smtClean="0"/>
              <a:t>Lexical Analysis</a:t>
            </a:r>
            <a:endParaRPr lang="zh-CN" altLang="en-US"/>
          </a:p>
        </p:txBody>
      </p:sp>
      <p:sp>
        <p:nvSpPr>
          <p:cNvPr id="10"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2. Input Buffering</a:t>
            </a:r>
            <a:endParaRPr kumimoji="1" lang="zh-CN" altLang="en-US" sz="4000" dirty="0">
              <a:solidFill>
                <a:srgbClr val="C00000"/>
              </a:solidFill>
              <a:latin typeface="Verdana" panose="020B0604030504040204" pitchFamily="34" charset="0"/>
            </a:endParaRPr>
          </a:p>
        </p:txBody>
      </p:sp>
      <p:sp>
        <p:nvSpPr>
          <p:cNvPr id="11" name="矩形 10"/>
          <p:cNvSpPr/>
          <p:nvPr/>
        </p:nvSpPr>
        <p:spPr>
          <a:xfrm>
            <a:off x="395536" y="3927827"/>
            <a:ext cx="8496944" cy="1877437"/>
          </a:xfrm>
          <a:prstGeom prst="rect">
            <a:avLst/>
          </a:prstGeom>
        </p:spPr>
        <p:txBody>
          <a:bodyPr wrap="square">
            <a:spAutoFit/>
          </a:bodyPr>
          <a:lstStyle/>
          <a:p>
            <a:r>
              <a:rPr lang="en-US" altLang="zh-CN" sz="3200" dirty="0" smtClean="0"/>
              <a:t>Difficult:</a:t>
            </a:r>
            <a:endParaRPr lang="en-US" altLang="zh-CN" sz="3200" dirty="0" smtClean="0"/>
          </a:p>
          <a:p>
            <a:r>
              <a:rPr lang="en-US" altLang="zh-CN" sz="2800" b="0" dirty="0" smtClean="0"/>
              <a:t>Have to look one or more characters beyond the next lexeme before we can be sure we have the right lexeme.</a:t>
            </a:r>
            <a:endParaRPr lang="zh-CN" altLang="en-US" sz="2800"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D150A8-D9E8-4FD9-8351-BEAD848D1917}"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755576" y="1052736"/>
            <a:ext cx="7992888" cy="3170099"/>
          </a:xfrm>
          <a:prstGeom prst="rect">
            <a:avLst/>
          </a:prstGeom>
        </p:spPr>
        <p:txBody>
          <a:bodyPr wrap="square">
            <a:spAutoFit/>
          </a:bodyPr>
          <a:lstStyle/>
          <a:p>
            <a:r>
              <a:rPr lang="en-US" altLang="zh-CN" sz="3200" dirty="0" smtClean="0">
                <a:solidFill>
                  <a:srgbClr val="2359FB"/>
                </a:solidFill>
              </a:rPr>
              <a:t>For instance,</a:t>
            </a:r>
            <a:endParaRPr lang="en-US" altLang="zh-CN" sz="3200" dirty="0" smtClean="0">
              <a:solidFill>
                <a:srgbClr val="2359FB"/>
              </a:solidFill>
            </a:endParaRPr>
          </a:p>
          <a:p>
            <a:pPr marL="514350" indent="-514350">
              <a:buFont typeface="+mj-lt"/>
              <a:buAutoNum type="romanUcPeriod"/>
            </a:pPr>
            <a:r>
              <a:rPr lang="en-US" altLang="zh-CN" sz="2400" dirty="0" smtClean="0"/>
              <a:t>We cannot be sure we've seen the end of an identifier until we see a character that is not a letter or digit.</a:t>
            </a:r>
            <a:endParaRPr lang="en-US" altLang="zh-CN" sz="2400" dirty="0" smtClean="0"/>
          </a:p>
          <a:p>
            <a:pPr marL="514350" indent="-514350">
              <a:buFont typeface="+mj-lt"/>
              <a:buAutoNum type="romanUcPeriod"/>
            </a:pPr>
            <a:endParaRPr lang="en-US" altLang="zh-CN" sz="2400" dirty="0" smtClean="0"/>
          </a:p>
          <a:p>
            <a:pPr marL="514350" indent="-514350">
              <a:buFont typeface="+mj-lt"/>
              <a:buAutoNum type="romanUcPeriod"/>
            </a:pPr>
            <a:r>
              <a:rPr lang="en-US" altLang="zh-CN" sz="2400" dirty="0" smtClean="0"/>
              <a:t>In C, single-character operators like -, =, or &lt; could also be the beginning of a two-character operator like -&gt;, ==, or &lt;=.</a:t>
            </a:r>
            <a:endParaRPr lang="zh-CN"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15339D55-85AC-4829-837D-5E9AC2FF3F03}"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2.1 Buffer Pairs</a:t>
            </a:r>
            <a:endParaRPr kumimoji="1" lang="zh-CN" altLang="en-US" sz="4000" dirty="0">
              <a:solidFill>
                <a:srgbClr val="C00000"/>
              </a:solidFill>
              <a:latin typeface="Verdana" panose="020B0604030504040204" pitchFamily="34" charset="0"/>
            </a:endParaRPr>
          </a:p>
        </p:txBody>
      </p:sp>
      <p:pic>
        <p:nvPicPr>
          <p:cNvPr id="3074" name="Picture 2"/>
          <p:cNvPicPr>
            <a:picLocks noChangeAspect="1" noChangeArrowheads="1"/>
          </p:cNvPicPr>
          <p:nvPr/>
        </p:nvPicPr>
        <p:blipFill>
          <a:blip r:embed="rId1" cstate="print"/>
          <a:srcRect/>
          <a:stretch>
            <a:fillRect/>
          </a:stretch>
        </p:blipFill>
        <p:spPr bwMode="auto">
          <a:xfrm>
            <a:off x="719908" y="2022550"/>
            <a:ext cx="7884540" cy="1550466"/>
          </a:xfrm>
          <a:prstGeom prst="rect">
            <a:avLst/>
          </a:prstGeom>
          <a:noFill/>
          <a:ln w="9525">
            <a:noFill/>
            <a:miter lim="800000"/>
            <a:headEnd/>
            <a:tailEnd/>
          </a:ln>
        </p:spPr>
      </p:pic>
      <p:sp>
        <p:nvSpPr>
          <p:cNvPr id="9" name="矩形 8"/>
          <p:cNvSpPr/>
          <p:nvPr/>
        </p:nvSpPr>
        <p:spPr>
          <a:xfrm>
            <a:off x="2195736" y="3995772"/>
            <a:ext cx="4977645" cy="523220"/>
          </a:xfrm>
          <a:prstGeom prst="rect">
            <a:avLst/>
          </a:prstGeom>
        </p:spPr>
        <p:txBody>
          <a:bodyPr wrap="none">
            <a:spAutoFit/>
          </a:bodyPr>
          <a:lstStyle/>
          <a:p>
            <a:r>
              <a:rPr lang="en-US" altLang="zh-CN" sz="2800" dirty="0" smtClean="0">
                <a:solidFill>
                  <a:srgbClr val="2359FB"/>
                </a:solidFill>
              </a:rPr>
              <a:t>Using a pair of input buffers</a:t>
            </a:r>
            <a:endParaRPr lang="zh-CN" altLang="en-US" sz="2800" dirty="0">
              <a:solidFill>
                <a:srgbClr val="2359FB"/>
              </a:solidFill>
            </a:endParaRPr>
          </a:p>
        </p:txBody>
      </p:sp>
      <p:sp>
        <p:nvSpPr>
          <p:cNvPr id="10" name="矩形 9"/>
          <p:cNvSpPr/>
          <p:nvPr/>
        </p:nvSpPr>
        <p:spPr>
          <a:xfrm>
            <a:off x="2339752" y="4941168"/>
            <a:ext cx="4572000" cy="923330"/>
          </a:xfrm>
          <a:prstGeom prst="rect">
            <a:avLst/>
          </a:prstGeom>
        </p:spPr>
        <p:txBody>
          <a:bodyPr>
            <a:spAutoFit/>
          </a:bodyPr>
          <a:lstStyle/>
          <a:p>
            <a:r>
              <a:rPr lang="en-US" altLang="zh-CN" dirty="0" smtClean="0"/>
              <a:t>Each buffer is of the same size N, and N is usually the size of a disk block,</a:t>
            </a:r>
            <a:endParaRPr lang="en-US" altLang="zh-CN" dirty="0" smtClean="0"/>
          </a:p>
          <a:p>
            <a:r>
              <a:rPr lang="en-US" altLang="zh-CN" dirty="0" smtClean="0"/>
              <a:t>e.g., 4096 bytes</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C628B63-F0C3-4DF9-A4DB-2A293AA6ABEF}"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692696"/>
            <a:ext cx="8208912" cy="2800767"/>
          </a:xfrm>
          <a:prstGeom prst="rect">
            <a:avLst/>
          </a:prstGeom>
        </p:spPr>
        <p:txBody>
          <a:bodyPr wrap="square">
            <a:spAutoFit/>
          </a:bodyPr>
          <a:lstStyle/>
          <a:p>
            <a:r>
              <a:rPr lang="en-US" altLang="zh-CN" sz="3200" dirty="0" smtClean="0"/>
              <a:t>Two pointers to the input are maintained:</a:t>
            </a:r>
            <a:endParaRPr lang="en-US" altLang="zh-CN" sz="3200" dirty="0" smtClean="0"/>
          </a:p>
          <a:p>
            <a:pPr marL="342900" indent="-342900">
              <a:buFont typeface="+mj-lt"/>
              <a:buAutoNum type="romanUcPeriod"/>
            </a:pPr>
            <a:r>
              <a:rPr lang="en-US" altLang="zh-CN" sz="2400" b="0" dirty="0" smtClean="0"/>
              <a:t>Pointer </a:t>
            </a:r>
            <a:r>
              <a:rPr lang="en-US" altLang="zh-CN" sz="2400" b="0" i="1" dirty="0" err="1" smtClean="0">
                <a:latin typeface="Times New Roman" panose="02020603050405020304" pitchFamily="18" charset="0"/>
                <a:cs typeface="Times New Roman" panose="02020603050405020304" pitchFamily="18" charset="0"/>
              </a:rPr>
              <a:t>lexemeBegin</a:t>
            </a:r>
            <a:r>
              <a:rPr lang="en-US" altLang="zh-CN" sz="2400" b="0" dirty="0" smtClean="0"/>
              <a:t>, marks the beginning of the current lexeme, whose extent we are attempting to determine.</a:t>
            </a:r>
            <a:endParaRPr lang="en-US" altLang="zh-CN" sz="2400" b="0" dirty="0" smtClean="0"/>
          </a:p>
          <a:p>
            <a:pPr marL="342900" indent="-342900">
              <a:buFont typeface="+mj-lt"/>
              <a:buAutoNum type="romanUcPeriod"/>
            </a:pPr>
            <a:endParaRPr lang="en-US" altLang="zh-CN" sz="2400" b="0" dirty="0" smtClean="0"/>
          </a:p>
          <a:p>
            <a:pPr marL="342900" indent="-342900">
              <a:buFont typeface="+mj-lt"/>
              <a:buAutoNum type="romanUcPeriod"/>
            </a:pPr>
            <a:r>
              <a:rPr lang="en-US" altLang="zh-CN" sz="2400" b="0" dirty="0" smtClean="0"/>
              <a:t>Pointer </a:t>
            </a:r>
            <a:r>
              <a:rPr lang="en-US" altLang="zh-CN" sz="2400" b="0" i="1" dirty="0" smtClean="0">
                <a:latin typeface="Times New Roman" panose="02020603050405020304" pitchFamily="18" charset="0"/>
                <a:cs typeface="Times New Roman" panose="02020603050405020304" pitchFamily="18" charset="0"/>
              </a:rPr>
              <a:t>forward</a:t>
            </a:r>
            <a:r>
              <a:rPr lang="en-US" altLang="zh-CN" sz="2400" b="0" dirty="0" smtClean="0"/>
              <a:t> scans ahead until a pattern match is found.</a:t>
            </a:r>
            <a:endParaRPr lang="en-US" altLang="zh-CN" sz="2400" b="0" dirty="0" smtClean="0"/>
          </a:p>
          <a:p>
            <a:pPr marL="342900" indent="-342900">
              <a:buFont typeface="+mj-lt"/>
              <a:buAutoNum type="romanUcPeriod"/>
            </a:pPr>
            <a:endParaRPr lang="en-US" altLang="zh-CN" sz="2400" b="0"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D61EDB4-1AB6-4806-A770-7941326C8B54}"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692696"/>
            <a:ext cx="8208912" cy="5016758"/>
          </a:xfrm>
          <a:prstGeom prst="rect">
            <a:avLst/>
          </a:prstGeom>
        </p:spPr>
        <p:txBody>
          <a:bodyPr wrap="square">
            <a:spAutoFit/>
          </a:bodyPr>
          <a:lstStyle/>
          <a:p>
            <a:r>
              <a:rPr lang="en-US" altLang="zh-CN" sz="3200" dirty="0" smtClean="0"/>
              <a:t>Works in this way…</a:t>
            </a:r>
            <a:endParaRPr lang="en-US" altLang="zh-CN" sz="3200" dirty="0" smtClean="0"/>
          </a:p>
          <a:p>
            <a:pPr marL="342900" indent="-342900">
              <a:buFont typeface="+mj-lt"/>
              <a:buAutoNum type="romanUcPeriod"/>
            </a:pPr>
            <a:endParaRPr lang="en-US" altLang="zh-CN" sz="2400" b="0" dirty="0" smtClean="0"/>
          </a:p>
          <a:p>
            <a:pPr marL="342900" indent="-342900">
              <a:buFont typeface="+mj-lt"/>
              <a:buAutoNum type="romanUcPeriod"/>
            </a:pPr>
            <a:r>
              <a:rPr lang="en-US" altLang="zh-CN" sz="2400" b="0" dirty="0" smtClean="0"/>
              <a:t>Once the next lexeme is determined, </a:t>
            </a:r>
            <a:r>
              <a:rPr lang="en-US" altLang="zh-CN" sz="2400" b="0" i="1" dirty="0" smtClean="0">
                <a:latin typeface="Times New Roman" panose="02020603050405020304" pitchFamily="18" charset="0"/>
                <a:cs typeface="Times New Roman" panose="02020603050405020304" pitchFamily="18" charset="0"/>
              </a:rPr>
              <a:t>forward</a:t>
            </a:r>
            <a:r>
              <a:rPr lang="en-US" altLang="zh-CN" sz="2400" b="0" dirty="0" smtClean="0"/>
              <a:t> is set to the character at its right end. </a:t>
            </a:r>
            <a:endParaRPr lang="en-US" altLang="zh-CN" sz="2400" b="0" dirty="0" smtClean="0"/>
          </a:p>
          <a:p>
            <a:pPr marL="342900" indent="-342900">
              <a:buFont typeface="+mj-lt"/>
              <a:buAutoNum type="romanUcPeriod"/>
            </a:pPr>
            <a:endParaRPr lang="en-US" altLang="zh-CN" sz="2400" b="0" dirty="0" smtClean="0"/>
          </a:p>
          <a:p>
            <a:pPr marL="342900" indent="-342900">
              <a:buFont typeface="+mj-lt"/>
              <a:buAutoNum type="romanUcPeriod"/>
            </a:pPr>
            <a:r>
              <a:rPr lang="en-US" altLang="zh-CN" sz="2400" b="0" dirty="0" smtClean="0"/>
              <a:t>After the lexeme is recorded as an attribute value of a token returned to the parser</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lexemeBegin</a:t>
            </a:r>
            <a:r>
              <a:rPr lang="en-US" altLang="zh-CN" sz="2400" b="0" i="1" dirty="0" smtClean="0">
                <a:latin typeface="Times New Roman" panose="02020603050405020304" pitchFamily="18" charset="0"/>
                <a:cs typeface="Times New Roman" panose="02020603050405020304" pitchFamily="18" charset="0"/>
              </a:rPr>
              <a:t> </a:t>
            </a:r>
            <a:r>
              <a:rPr lang="en-US" altLang="zh-CN" sz="2400" b="0" dirty="0" smtClean="0"/>
              <a:t>is set to the character immediately after the lexeme just found.</a:t>
            </a:r>
            <a:endParaRPr lang="en-US" altLang="zh-CN" sz="2400" b="0" dirty="0" smtClean="0"/>
          </a:p>
          <a:p>
            <a:pPr marL="342900" indent="-342900">
              <a:buFont typeface="+mj-lt"/>
              <a:buAutoNum type="romanUcPeriod"/>
            </a:pPr>
            <a:endParaRPr lang="en-US" altLang="zh-CN" sz="2400" b="0" dirty="0" smtClean="0"/>
          </a:p>
          <a:p>
            <a:pPr marL="342900" indent="-342900">
              <a:buFont typeface="+mj-lt"/>
              <a:buAutoNum type="romanUcPeriod"/>
            </a:pPr>
            <a:r>
              <a:rPr lang="en-US" altLang="zh-CN" sz="2400" b="0" dirty="0" smtClean="0"/>
              <a:t>Advancing forward requires that we first test whether we have reached the end of one of the buffers, and if so, we must reload the other buffer from the input, and move forward to the beginning of the newly loaded buffer</a:t>
            </a:r>
            <a:endParaRPr lang="en-US" altLang="zh-CN" sz="2400" b="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870A99-EF48-4E6B-B2D6-1633AB1DF8F8}"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467544" y="1268760"/>
            <a:ext cx="8280920" cy="3046988"/>
          </a:xfrm>
          <a:prstGeom prst="rect">
            <a:avLst/>
          </a:prstGeom>
        </p:spPr>
        <p:txBody>
          <a:bodyPr wrap="square">
            <a:spAutoFit/>
          </a:bodyPr>
          <a:lstStyle/>
          <a:p>
            <a:r>
              <a:rPr lang="en-US" altLang="zh-CN" sz="3200" dirty="0" smtClean="0">
                <a:solidFill>
                  <a:srgbClr val="FFC000"/>
                </a:solidFill>
              </a:rPr>
              <a:t>NOTE</a:t>
            </a:r>
            <a:r>
              <a:rPr lang="en-US" altLang="zh-CN" sz="3200" b="0" dirty="0" smtClean="0"/>
              <a:t>: </a:t>
            </a:r>
            <a:r>
              <a:rPr lang="en-US" altLang="zh-CN" sz="3200" dirty="0" smtClean="0"/>
              <a:t>As long as we never need to look so far ahead of the actual lexeme that the sum of the lexeme's length plus the distance we look ahead is greater than N, we shall never overwrite the lexeme in its buffer before determining it.</a:t>
            </a:r>
            <a:endParaRPr lang="zh-CN" altLang="en-US" sz="32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05799CF-1CCB-493C-B7CE-26D09C343A85}"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1. The Role of Lexical Analyzer</a:t>
            </a:r>
            <a:endParaRPr kumimoji="1" lang="zh-CN" altLang="en-US" sz="4000" dirty="0">
              <a:solidFill>
                <a:srgbClr val="C00000"/>
              </a:solidFill>
              <a:latin typeface="Verdana" panose="020B0604030504040204" pitchFamily="34" charset="0"/>
            </a:endParaRPr>
          </a:p>
        </p:txBody>
      </p:sp>
      <p:pic>
        <p:nvPicPr>
          <p:cNvPr id="1026" name="Picture 2"/>
          <p:cNvPicPr>
            <a:picLocks noChangeAspect="1" noChangeArrowheads="1"/>
          </p:cNvPicPr>
          <p:nvPr/>
        </p:nvPicPr>
        <p:blipFill>
          <a:blip r:embed="rId1" cstate="print"/>
          <a:srcRect/>
          <a:stretch>
            <a:fillRect/>
          </a:stretch>
        </p:blipFill>
        <p:spPr bwMode="auto">
          <a:xfrm>
            <a:off x="1115616" y="2636912"/>
            <a:ext cx="6810375" cy="2828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177E214-544F-4163-AF6D-E1AD57BA390B}"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2.2 Sentinels</a:t>
            </a:r>
            <a:endParaRPr kumimoji="1" lang="zh-CN" altLang="en-US" sz="4000" dirty="0">
              <a:solidFill>
                <a:srgbClr val="C00000"/>
              </a:solidFill>
              <a:latin typeface="Verdana" panose="020B0604030504040204" pitchFamily="34" charset="0"/>
            </a:endParaRPr>
          </a:p>
        </p:txBody>
      </p:sp>
      <p:pic>
        <p:nvPicPr>
          <p:cNvPr id="4098" name="Picture 2"/>
          <p:cNvPicPr>
            <a:picLocks noChangeAspect="1" noChangeArrowheads="1"/>
          </p:cNvPicPr>
          <p:nvPr/>
        </p:nvPicPr>
        <p:blipFill>
          <a:blip r:embed="rId1" cstate="print"/>
          <a:srcRect/>
          <a:stretch>
            <a:fillRect/>
          </a:stretch>
        </p:blipFill>
        <p:spPr bwMode="auto">
          <a:xfrm>
            <a:off x="523549" y="3276273"/>
            <a:ext cx="8464941" cy="1656184"/>
          </a:xfrm>
          <a:prstGeom prst="rect">
            <a:avLst/>
          </a:prstGeom>
          <a:noFill/>
          <a:ln w="9525">
            <a:noFill/>
            <a:miter lim="800000"/>
            <a:headEnd/>
            <a:tailEnd/>
          </a:ln>
        </p:spPr>
      </p:pic>
      <p:sp>
        <p:nvSpPr>
          <p:cNvPr id="9" name="矩形 8"/>
          <p:cNvSpPr/>
          <p:nvPr/>
        </p:nvSpPr>
        <p:spPr>
          <a:xfrm>
            <a:off x="1115616" y="5220489"/>
            <a:ext cx="6873998" cy="584775"/>
          </a:xfrm>
          <a:prstGeom prst="rect">
            <a:avLst/>
          </a:prstGeom>
        </p:spPr>
        <p:txBody>
          <a:bodyPr wrap="none">
            <a:spAutoFit/>
          </a:bodyPr>
          <a:lstStyle/>
          <a:p>
            <a:r>
              <a:rPr lang="en-US" altLang="zh-CN" sz="3200" dirty="0" smtClean="0"/>
              <a:t>Sentinels at the end of each buffer</a:t>
            </a:r>
            <a:endParaRPr lang="zh-CN" altLang="en-US" sz="3200" dirty="0"/>
          </a:p>
        </p:txBody>
      </p:sp>
      <p:sp>
        <p:nvSpPr>
          <p:cNvPr id="10" name="椭圆 9"/>
          <p:cNvSpPr/>
          <p:nvPr/>
        </p:nvSpPr>
        <p:spPr>
          <a:xfrm>
            <a:off x="4283968" y="3492297"/>
            <a:ext cx="504056" cy="648072"/>
          </a:xfrm>
          <a:prstGeom prst="ellipse">
            <a:avLst/>
          </a:prstGeom>
          <a:solidFill>
            <a:srgbClr val="FF0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388424" y="3564305"/>
            <a:ext cx="504056" cy="648072"/>
          </a:xfrm>
          <a:prstGeom prst="ellipse">
            <a:avLst/>
          </a:prstGeom>
          <a:solidFill>
            <a:srgbClr val="FF0000">
              <a:alpha val="2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27584" y="1857598"/>
            <a:ext cx="7920880" cy="1200329"/>
          </a:xfrm>
          <a:prstGeom prst="rect">
            <a:avLst/>
          </a:prstGeom>
        </p:spPr>
        <p:txBody>
          <a:bodyPr wrap="square">
            <a:spAutoFit/>
          </a:bodyPr>
          <a:lstStyle/>
          <a:p>
            <a:r>
              <a:rPr lang="en-US" altLang="zh-CN" sz="2400" dirty="0" smtClean="0"/>
              <a:t>We can combine the buffer-end test with the test for the current character if we extend each buffer to hold a sentinel character at the end.</a:t>
            </a:r>
            <a:endParaRPr lang="zh-CN" alt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EA4628-339C-415C-A6AC-01701085B3D3}"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5122" name="Picture 2"/>
          <p:cNvPicPr>
            <a:picLocks noChangeAspect="1" noChangeArrowheads="1"/>
          </p:cNvPicPr>
          <p:nvPr/>
        </p:nvPicPr>
        <p:blipFill>
          <a:blip r:embed="rId1" cstate="print"/>
          <a:srcRect/>
          <a:stretch>
            <a:fillRect/>
          </a:stretch>
        </p:blipFill>
        <p:spPr bwMode="auto">
          <a:xfrm>
            <a:off x="1381125" y="1433513"/>
            <a:ext cx="6381750" cy="3990975"/>
          </a:xfrm>
          <a:prstGeom prst="rect">
            <a:avLst/>
          </a:prstGeom>
          <a:noFill/>
          <a:ln w="9525">
            <a:noFill/>
            <a:miter lim="800000"/>
            <a:headEnd/>
            <a:tailEnd/>
          </a:ln>
        </p:spPr>
      </p:pic>
      <p:sp>
        <p:nvSpPr>
          <p:cNvPr id="6" name="矩形 5"/>
          <p:cNvSpPr/>
          <p:nvPr/>
        </p:nvSpPr>
        <p:spPr>
          <a:xfrm>
            <a:off x="1619672" y="5661248"/>
            <a:ext cx="6236003" cy="584775"/>
          </a:xfrm>
          <a:prstGeom prst="rect">
            <a:avLst/>
          </a:prstGeom>
        </p:spPr>
        <p:txBody>
          <a:bodyPr wrap="none">
            <a:spAutoFit/>
          </a:bodyPr>
          <a:lstStyle/>
          <a:p>
            <a:r>
              <a:rPr lang="en-US" altLang="zh-CN" sz="3200" dirty="0" err="1" smtClean="0"/>
              <a:t>Lookahead</a:t>
            </a:r>
            <a:r>
              <a:rPr lang="en-US" altLang="zh-CN" sz="3200" dirty="0" smtClean="0"/>
              <a:t> code with sentinels</a:t>
            </a:r>
            <a:endParaRPr lang="zh-CN" altLang="en-US" sz="3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916832"/>
            <a:ext cx="8208912" cy="1569660"/>
          </a:xfrm>
          <a:prstGeom prst="rect">
            <a:avLst/>
          </a:prstGeom>
          <a:noFill/>
        </p:spPr>
        <p:txBody>
          <a:bodyPr wrap="square" rtlCol="0">
            <a:spAutoFit/>
          </a:bodyPr>
          <a:lstStyle/>
          <a:p>
            <a:pPr>
              <a:buFont typeface="Wingdings" panose="05000000000000000000" pitchFamily="2" charset="2"/>
              <a:buChar char="p"/>
            </a:pPr>
            <a:r>
              <a:rPr lang="en-US" altLang="zh-CN" sz="3200" dirty="0" smtClean="0">
                <a:solidFill>
                  <a:srgbClr val="0000FF"/>
                </a:solidFill>
                <a:latin typeface="Courier New" panose="02070309020205020404" pitchFamily="49" charset="0"/>
                <a:cs typeface="Courier New" panose="02070309020205020404" pitchFamily="49" charset="0"/>
              </a:rPr>
              <a:t> Regular Expressions</a:t>
            </a:r>
            <a:endParaRPr lang="en-US" altLang="zh-CN" sz="3200" dirty="0" smtClean="0">
              <a:solidFill>
                <a:srgbClr val="0000FF"/>
              </a:solidFill>
              <a:latin typeface="Courier New" panose="02070309020205020404" pitchFamily="49" charset="0"/>
              <a:cs typeface="Courier New" panose="02070309020205020404" pitchFamily="49" charset="0"/>
            </a:endParaRPr>
          </a:p>
          <a:p>
            <a:pPr>
              <a:buFont typeface="Wingdings" panose="05000000000000000000" pitchFamily="2" charset="2"/>
              <a:buChar char="p"/>
            </a:pPr>
            <a:r>
              <a:rPr lang="en-US" altLang="zh-CN" sz="3200" dirty="0" smtClean="0">
                <a:solidFill>
                  <a:srgbClr val="0000FF"/>
                </a:solidFill>
                <a:latin typeface="Courier New" panose="02070309020205020404" pitchFamily="49" charset="0"/>
                <a:cs typeface="Courier New" panose="02070309020205020404" pitchFamily="49" charset="0"/>
              </a:rPr>
              <a:t> Regular Grammar/Regular Definition</a:t>
            </a:r>
            <a:endParaRPr lang="en-US" altLang="zh-CN" sz="3200" dirty="0" smtClean="0">
              <a:solidFill>
                <a:srgbClr val="0000FF"/>
              </a:solidFill>
              <a:latin typeface="Courier New" panose="02070309020205020404" pitchFamily="49" charset="0"/>
              <a:cs typeface="Courier New" panose="02070309020205020404" pitchFamily="49" charset="0"/>
            </a:endParaRPr>
          </a:p>
        </p:txBody>
      </p:sp>
      <p:sp>
        <p:nvSpPr>
          <p:cNvPr id="5" name="日期占位符 4"/>
          <p:cNvSpPr>
            <a:spLocks noGrp="1"/>
          </p:cNvSpPr>
          <p:nvPr>
            <p:ph type="dt" sz="half" idx="10"/>
          </p:nvPr>
        </p:nvSpPr>
        <p:spPr/>
        <p:txBody>
          <a:bodyPr/>
          <a:lstStyle/>
          <a:p>
            <a:fld id="{6AF4BD51-DD4C-4DED-A327-294D134822C3}"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3. Specification of Tokens</a:t>
            </a:r>
            <a:endParaRPr kumimoji="1" lang="zh-CN" altLang="en-US" sz="4000" dirty="0">
              <a:solidFill>
                <a:srgbClr val="C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916832"/>
            <a:ext cx="8964488" cy="1692771"/>
          </a:xfrm>
          <a:prstGeom prst="rect">
            <a:avLst/>
          </a:prstGeom>
          <a:noFill/>
        </p:spPr>
        <p:txBody>
          <a:bodyPr wrap="square" rtlCol="0">
            <a:spAutoFit/>
          </a:bodyPr>
          <a:lstStyle/>
          <a:p>
            <a:pPr>
              <a:buFont typeface="Wingdings" panose="05000000000000000000" pitchFamily="2" charset="2"/>
              <a:buChar char="p"/>
            </a:pPr>
            <a:r>
              <a:rPr lang="en-US" altLang="zh-CN" sz="4000" b="1" dirty="0" err="1" smtClean="0">
                <a:solidFill>
                  <a:srgbClr val="2359FB"/>
                </a:solidFill>
                <a:latin typeface="Courier New" panose="02070309020205020404" pitchFamily="49" charset="0"/>
                <a:cs typeface="Courier New" panose="02070309020205020404" pitchFamily="49" charset="0"/>
              </a:rPr>
              <a:t>Example.</a:t>
            </a:r>
            <a:r>
              <a:rPr lang="en-US" altLang="zh-CN" sz="4000" b="1" dirty="0" err="1" smtClean="0">
                <a:latin typeface="Courier New" panose="02070309020205020404" pitchFamily="49" charset="0"/>
                <a:cs typeface="Courier New" panose="02070309020205020404" pitchFamily="49" charset="0"/>
              </a:rPr>
              <a:t>Identifier</a:t>
            </a:r>
            <a:r>
              <a:rPr lang="en-US" altLang="zh-CN" sz="4000" b="1" dirty="0" smtClean="0">
                <a:latin typeface="Courier New" panose="02070309020205020404" pitchFamily="49" charset="0"/>
                <a:cs typeface="Courier New" panose="02070309020205020404" pitchFamily="49" charset="0"/>
              </a:rPr>
              <a:t> Token</a:t>
            </a:r>
            <a:endParaRPr lang="en-US" altLang="zh-CN" sz="4000" b="1" dirty="0" smtClean="0">
              <a:latin typeface="Courier New" panose="02070309020205020404" pitchFamily="49" charset="0"/>
              <a:cs typeface="Courier New" panose="02070309020205020404" pitchFamily="49" charset="0"/>
            </a:endParaRPr>
          </a:p>
          <a:p>
            <a:endParaRPr lang="en-US" altLang="zh-CN" sz="3200" i="1" dirty="0" smtClean="0">
              <a:solidFill>
                <a:srgbClr val="0000FF"/>
              </a:solidFill>
              <a:latin typeface="Times New Roman" panose="02020603050405020304" pitchFamily="18" charset="0"/>
              <a:cs typeface="Times New Roman" panose="02020603050405020304" pitchFamily="18" charset="0"/>
            </a:endParaRPr>
          </a:p>
          <a:p>
            <a:pPr lvl="1"/>
            <a:r>
              <a:rPr lang="en-US" altLang="zh-CN" sz="3200" b="0" i="1" dirty="0" smtClean="0">
                <a:latin typeface="Times New Roman" panose="02020603050405020304" pitchFamily="18" charset="0"/>
                <a:cs typeface="Times New Roman" panose="02020603050405020304" pitchFamily="18" charset="0"/>
              </a:rPr>
              <a:t>letter_</a:t>
            </a:r>
            <a:r>
              <a:rPr lang="en-US" altLang="zh-CN" sz="3200" b="0" dirty="0" smtClean="0">
                <a:latin typeface="Times New Roman" panose="02020603050405020304" pitchFamily="18" charset="0"/>
                <a:cs typeface="Times New Roman" panose="02020603050405020304" pitchFamily="18" charset="0"/>
              </a:rPr>
              <a:t>(</a:t>
            </a:r>
            <a:r>
              <a:rPr lang="en-US" altLang="zh-CN" sz="3200" b="0" i="1" dirty="0" err="1" smtClean="0">
                <a:latin typeface="Times New Roman" panose="02020603050405020304" pitchFamily="18" charset="0"/>
                <a:cs typeface="Times New Roman" panose="02020603050405020304" pitchFamily="18" charset="0"/>
              </a:rPr>
              <a:t>letter_|digit</a:t>
            </a:r>
            <a:r>
              <a:rPr lang="en-US" altLang="zh-CN" sz="3200" b="0" dirty="0" smtClean="0">
                <a:latin typeface="Times New Roman" panose="02020603050405020304" pitchFamily="18" charset="0"/>
                <a:cs typeface="Times New Roman" panose="02020603050405020304" pitchFamily="18" charset="0"/>
              </a:rPr>
              <a:t>)</a:t>
            </a:r>
            <a:r>
              <a:rPr lang="en-US" altLang="zh-CN" sz="3200" b="0" i="1" dirty="0" smtClean="0">
                <a:latin typeface="Times New Roman" panose="02020603050405020304" pitchFamily="18" charset="0"/>
                <a:cs typeface="Times New Roman" panose="02020603050405020304" pitchFamily="18" charset="0"/>
              </a:rPr>
              <a:t>*</a:t>
            </a:r>
            <a:endParaRPr lang="en-US" altLang="zh-CN" sz="3200" b="0" i="1" dirty="0" smtClean="0">
              <a:latin typeface="Times New Roman" panose="02020603050405020304" pitchFamily="18" charset="0"/>
              <a:cs typeface="Times New Roman" panose="02020603050405020304" pitchFamily="18" charset="0"/>
            </a:endParaRPr>
          </a:p>
        </p:txBody>
      </p:sp>
      <p:sp>
        <p:nvSpPr>
          <p:cNvPr id="5" name="日期占位符 4"/>
          <p:cNvSpPr>
            <a:spLocks noGrp="1"/>
          </p:cNvSpPr>
          <p:nvPr>
            <p:ph type="dt" sz="half" idx="10"/>
          </p:nvPr>
        </p:nvSpPr>
        <p:spPr/>
        <p:txBody>
          <a:bodyPr/>
          <a:lstStyle/>
          <a:p>
            <a:fld id="{EB551F63-08C1-4159-B94E-93F921815D2D}"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Lexical Analysis</a:t>
            </a:r>
            <a:endParaRPr lang="zh-CN" altLang="en-US"/>
          </a:p>
        </p:txBody>
      </p:sp>
      <p:sp>
        <p:nvSpPr>
          <p:cNvPr id="9"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3.1 Regular Expression</a:t>
            </a:r>
            <a:endParaRPr kumimoji="1" lang="zh-CN" altLang="en-US" sz="4000" dirty="0">
              <a:solidFill>
                <a:srgbClr val="C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90178C-5D8F-4135-BE08-EE29B019EE0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dirty="0"/>
          </a:p>
        </p:txBody>
      </p:sp>
      <p:sp>
        <p:nvSpPr>
          <p:cNvPr id="5" name="TextBox 4"/>
          <p:cNvSpPr txBox="1"/>
          <p:nvPr/>
        </p:nvSpPr>
        <p:spPr>
          <a:xfrm>
            <a:off x="179512" y="980728"/>
            <a:ext cx="8964488" cy="584775"/>
          </a:xfrm>
          <a:prstGeom prst="rect">
            <a:avLst/>
          </a:prstGeom>
          <a:noFill/>
        </p:spPr>
        <p:txBody>
          <a:bodyPr wrap="square" rtlCol="0">
            <a:spAutoFit/>
          </a:bodyPr>
          <a:lstStyle/>
          <a:p>
            <a:pPr>
              <a:buFont typeface="Wingdings" panose="05000000000000000000" pitchFamily="2" charset="2"/>
              <a:buChar char="p"/>
            </a:pPr>
            <a:r>
              <a:rPr lang="en-US" altLang="zh-CN" sz="3200" b="0" dirty="0" smtClean="0">
                <a:solidFill>
                  <a:srgbClr val="2359FB"/>
                </a:solidFill>
                <a:latin typeface="Times New Roman" panose="02020603050405020304" pitchFamily="18" charset="0"/>
                <a:cs typeface="Times New Roman" panose="02020603050405020304" pitchFamily="18" charset="0"/>
              </a:rPr>
              <a:t>Regular Expression and its language</a:t>
            </a:r>
            <a:endParaRPr lang="en-US" altLang="zh-CN" sz="3200" b="0" dirty="0" smtClean="0">
              <a:solidFill>
                <a:srgbClr val="2359FB"/>
              </a:solidFill>
              <a:latin typeface="Times New Roman" panose="02020603050405020304" pitchFamily="18" charset="0"/>
              <a:cs typeface="Times New Roman" panose="02020603050405020304" pitchFamily="18" charset="0"/>
            </a:endParaRPr>
          </a:p>
        </p:txBody>
      </p:sp>
      <p:sp>
        <p:nvSpPr>
          <p:cNvPr id="6" name="矩形 5"/>
          <p:cNvSpPr/>
          <p:nvPr/>
        </p:nvSpPr>
        <p:spPr>
          <a:xfrm>
            <a:off x="323528" y="1628801"/>
            <a:ext cx="8568952" cy="1938992"/>
          </a:xfrm>
          <a:prstGeom prst="rect">
            <a:avLst/>
          </a:prstGeom>
        </p:spPr>
        <p:txBody>
          <a:bodyPr wrap="square">
            <a:spAutoFit/>
          </a:bodyPr>
          <a:lstStyle/>
          <a:p>
            <a:r>
              <a:rPr lang="en-US" altLang="zh-CN" sz="2400" dirty="0" smtClean="0"/>
              <a:t>BASIS: Given an alphabet table </a:t>
            </a:r>
            <a:r>
              <a:rPr lang="en-US" altLang="zh-CN" sz="2400" dirty="0" smtClean="0">
                <a:sym typeface="Symbol" panose="05050102010706020507"/>
              </a:rPr>
              <a:t>,</a:t>
            </a:r>
            <a:r>
              <a:rPr lang="en-US" altLang="zh-CN" sz="2400" dirty="0" smtClean="0"/>
              <a:t> there are two rules that form the basis:</a:t>
            </a:r>
            <a:endParaRPr lang="en-US" altLang="zh-CN" sz="2400" dirty="0" smtClean="0"/>
          </a:p>
          <a:p>
            <a:r>
              <a:rPr lang="en-US" altLang="zh-CN" sz="2400" b="0" dirty="0" smtClean="0"/>
              <a:t>      1. </a:t>
            </a:r>
            <a:r>
              <a:rPr lang="en-US" altLang="zh-CN" sz="2400" b="0" i="1" dirty="0" smtClean="0">
                <a:latin typeface="Times New Roman" panose="02020603050405020304" pitchFamily="18" charset="0"/>
                <a:cs typeface="Times New Roman" panose="02020603050405020304" pitchFamily="18" charset="0"/>
                <a:sym typeface="Symbol" panose="05050102010706020507"/>
              </a:rPr>
              <a:t></a:t>
            </a:r>
            <a:r>
              <a:rPr lang="en-US" altLang="zh-CN" sz="2400" b="0" i="1" dirty="0" smtClean="0">
                <a:latin typeface="Times New Roman" panose="02020603050405020304" pitchFamily="18" charset="0"/>
                <a:cs typeface="Times New Roman" panose="02020603050405020304" pitchFamily="18" charset="0"/>
              </a:rPr>
              <a:t> </a:t>
            </a:r>
            <a:r>
              <a:rPr lang="en-US" altLang="zh-CN" sz="2400" b="0" dirty="0" smtClean="0"/>
              <a:t>is a regular expression, and </a:t>
            </a:r>
            <a:r>
              <a:rPr lang="en-US" altLang="zh-CN" sz="2400" b="0" i="1" dirty="0" smtClean="0">
                <a:latin typeface="Times New Roman" panose="02020603050405020304" pitchFamily="18" charset="0"/>
                <a:cs typeface="Times New Roman" panose="02020603050405020304" pitchFamily="18" charset="0"/>
              </a:rPr>
              <a:t>L</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sym typeface="Symbol" panose="05050102010706020507"/>
              </a:rPr>
              <a:t></a:t>
            </a:r>
            <a:r>
              <a:rPr lang="en-US" altLang="zh-CN" sz="2400" b="0" dirty="0" smtClean="0">
                <a:latin typeface="Times New Roman" panose="02020603050405020304" pitchFamily="18" charset="0"/>
                <a:cs typeface="Times New Roman" panose="02020603050405020304" pitchFamily="18" charset="0"/>
              </a:rPr>
              <a:t>)</a:t>
            </a:r>
            <a:r>
              <a:rPr lang="en-US" altLang="zh-CN" sz="2400" b="0" dirty="0" smtClean="0"/>
              <a:t> is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sym typeface="Symbol" panose="05050102010706020507"/>
              </a:rPr>
              <a:t></a:t>
            </a:r>
            <a:r>
              <a:rPr lang="en-US" altLang="zh-CN" sz="2400" b="0" dirty="0" smtClean="0">
                <a:latin typeface="Times New Roman" panose="02020603050405020304" pitchFamily="18" charset="0"/>
                <a:cs typeface="Times New Roman" panose="02020603050405020304" pitchFamily="18" charset="0"/>
                <a:sym typeface="Symbol" panose="05050102010706020507"/>
              </a:rPr>
              <a:t>}</a:t>
            </a:r>
            <a:r>
              <a:rPr lang="en-US" altLang="zh-CN" sz="2400" b="0" dirty="0" smtClean="0"/>
              <a:t> .</a:t>
            </a:r>
            <a:endParaRPr lang="en-US" altLang="zh-CN" sz="2400" b="0" dirty="0" smtClean="0"/>
          </a:p>
          <a:p>
            <a:r>
              <a:rPr lang="en-US" altLang="zh-CN" sz="2400" b="0" dirty="0" smtClean="0"/>
              <a:t>      2. If </a:t>
            </a:r>
            <a:r>
              <a:rPr lang="en-US" altLang="zh-CN" sz="2400" b="0" i="1" dirty="0" smtClean="0">
                <a:latin typeface="Times New Roman" panose="02020603050405020304" pitchFamily="18" charset="0"/>
                <a:cs typeface="Times New Roman" panose="02020603050405020304" pitchFamily="18" charset="0"/>
              </a:rPr>
              <a:t>a</a:t>
            </a:r>
            <a:r>
              <a:rPr lang="en-US" altLang="zh-CN" sz="2400" b="0" dirty="0" smtClean="0"/>
              <a:t> is a symbol in </a:t>
            </a:r>
            <a:r>
              <a:rPr lang="en-US" altLang="zh-CN" sz="2400" b="0" dirty="0" smtClean="0">
                <a:sym typeface="Symbol" panose="05050102010706020507"/>
              </a:rPr>
              <a:t></a:t>
            </a:r>
            <a:r>
              <a:rPr lang="en-US" altLang="zh-CN" sz="2400" b="0" dirty="0" smtClean="0"/>
              <a:t>, then </a:t>
            </a:r>
            <a:r>
              <a:rPr lang="en-US" altLang="zh-CN" sz="2400" b="0" i="1" dirty="0" smtClean="0">
                <a:latin typeface="Times New Roman" panose="02020603050405020304" pitchFamily="18" charset="0"/>
                <a:cs typeface="Times New Roman" panose="02020603050405020304" pitchFamily="18" charset="0"/>
              </a:rPr>
              <a:t>a</a:t>
            </a:r>
            <a:r>
              <a:rPr lang="en-US" altLang="zh-CN" sz="2400" b="0" dirty="0" smtClean="0"/>
              <a:t> is a regular expression, and </a:t>
            </a:r>
            <a:r>
              <a:rPr lang="en-US" altLang="zh-CN" sz="2400" b="0" i="1" dirty="0" smtClean="0">
                <a:latin typeface="Times New Roman" panose="02020603050405020304" pitchFamily="18" charset="0"/>
                <a:cs typeface="Times New Roman" panose="02020603050405020304" pitchFamily="18" charset="0"/>
              </a:rPr>
              <a:t>L</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a:t>
            </a:r>
            <a:r>
              <a:rPr lang="en-US" altLang="zh-CN" sz="2400" b="0" dirty="0" smtClean="0">
                <a:latin typeface="Times New Roman" panose="02020603050405020304" pitchFamily="18" charset="0"/>
                <a:cs typeface="Times New Roman" panose="02020603050405020304" pitchFamily="18" charset="0"/>
              </a:rPr>
              <a:t>) = {</a:t>
            </a:r>
            <a:r>
              <a:rPr lang="en-US" altLang="zh-CN" sz="2400" b="0" i="1" dirty="0" smtClean="0">
                <a:latin typeface="Times New Roman" panose="02020603050405020304" pitchFamily="18" charset="0"/>
                <a:cs typeface="Times New Roman" panose="02020603050405020304" pitchFamily="18" charset="0"/>
              </a:rPr>
              <a:t>a</a:t>
            </a:r>
            <a:r>
              <a:rPr lang="en-US" altLang="zh-CN" sz="2400" b="0" dirty="0" smtClean="0">
                <a:latin typeface="Times New Roman" panose="02020603050405020304" pitchFamily="18" charset="0"/>
                <a:cs typeface="Times New Roman" panose="02020603050405020304" pitchFamily="18" charset="0"/>
              </a:rPr>
              <a:t>}</a:t>
            </a:r>
            <a:r>
              <a:rPr lang="en-US" altLang="zh-CN" sz="2400" b="0" dirty="0" smtClean="0"/>
              <a:t>. </a:t>
            </a:r>
            <a:endParaRPr lang="zh-CN" altLang="en-US" sz="2400" b="0" dirty="0"/>
          </a:p>
        </p:txBody>
      </p:sp>
      <p:sp>
        <p:nvSpPr>
          <p:cNvPr id="7" name="矩形 6"/>
          <p:cNvSpPr/>
          <p:nvPr/>
        </p:nvSpPr>
        <p:spPr>
          <a:xfrm>
            <a:off x="323528" y="3645024"/>
            <a:ext cx="9073008" cy="2677656"/>
          </a:xfrm>
          <a:prstGeom prst="rect">
            <a:avLst/>
          </a:prstGeom>
        </p:spPr>
        <p:txBody>
          <a:bodyPr wrap="square">
            <a:spAutoFit/>
          </a:bodyPr>
          <a:lstStyle/>
          <a:p>
            <a:r>
              <a:rPr lang="en-US" altLang="zh-CN" sz="2400" dirty="0" smtClean="0"/>
              <a:t>INDUCTION: Suppose </a:t>
            </a:r>
            <a:r>
              <a:rPr lang="en-US" altLang="zh-CN" sz="2400" b="0" i="1" dirty="0" smtClean="0">
                <a:latin typeface="Times New Roman" panose="02020603050405020304" pitchFamily="18" charset="0"/>
                <a:cs typeface="Times New Roman" panose="02020603050405020304" pitchFamily="18" charset="0"/>
              </a:rPr>
              <a:t>r</a:t>
            </a:r>
            <a:r>
              <a:rPr lang="en-US" altLang="zh-CN" sz="2400" dirty="0" smtClean="0"/>
              <a:t> and </a:t>
            </a:r>
            <a:r>
              <a:rPr lang="en-US" altLang="zh-CN" sz="2400" b="0" i="1" dirty="0" smtClean="0">
                <a:latin typeface="Times New Roman" panose="02020603050405020304" pitchFamily="18" charset="0"/>
                <a:cs typeface="Times New Roman" panose="02020603050405020304" pitchFamily="18" charset="0"/>
              </a:rPr>
              <a:t>s</a:t>
            </a:r>
            <a:r>
              <a:rPr lang="en-US" altLang="zh-CN" sz="2400" dirty="0" smtClean="0"/>
              <a:t> are regular expressions denoting languages </a:t>
            </a:r>
            <a:r>
              <a:rPr lang="en-US" altLang="zh-CN" sz="2400" b="0" i="1" dirty="0" smtClean="0">
                <a:latin typeface="Times New Roman" panose="02020603050405020304" pitchFamily="18" charset="0"/>
                <a:cs typeface="Times New Roman" panose="02020603050405020304" pitchFamily="18" charset="0"/>
              </a:rPr>
              <a:t>L(r)</a:t>
            </a:r>
            <a:r>
              <a:rPr lang="en-US" altLang="zh-CN" sz="2400" dirty="0" smtClean="0"/>
              <a:t> and </a:t>
            </a:r>
            <a:r>
              <a:rPr lang="en-US" altLang="zh-CN" sz="2400" b="0" i="1" dirty="0" smtClean="0">
                <a:latin typeface="Times New Roman" panose="02020603050405020304" pitchFamily="18" charset="0"/>
                <a:cs typeface="Times New Roman" panose="02020603050405020304" pitchFamily="18" charset="0"/>
              </a:rPr>
              <a:t>L(s)</a:t>
            </a:r>
            <a:r>
              <a:rPr lang="en-US" altLang="zh-CN" sz="2400" dirty="0" smtClean="0"/>
              <a:t>, respectively</a:t>
            </a:r>
            <a:endParaRPr lang="en-US" altLang="zh-CN" sz="2400" dirty="0" smtClean="0"/>
          </a:p>
          <a:p>
            <a:r>
              <a:rPr lang="en-US" altLang="zh-CN" sz="2400" b="0" dirty="0" smtClean="0"/>
              <a:t>1.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smtClean="0"/>
              <a:t>is a regular expression denoting the language </a:t>
            </a:r>
            <a:r>
              <a:rPr lang="en-US" altLang="zh-CN" sz="2400" b="0" i="1" dirty="0" smtClean="0">
                <a:latin typeface="Times New Roman" panose="02020603050405020304" pitchFamily="18" charset="0"/>
                <a:cs typeface="Times New Roman" panose="02020603050405020304" pitchFamily="18" charset="0"/>
              </a:rPr>
              <a:t>L(r) </a:t>
            </a:r>
            <a:r>
              <a:rPr lang="en-US" altLang="zh-CN" sz="2400" b="0" dirty="0" smtClean="0">
                <a:latin typeface="Times New Roman" panose="02020603050405020304" pitchFamily="18" charset="0"/>
                <a:cs typeface="Times New Roman" panose="02020603050405020304" pitchFamily="18" charset="0"/>
                <a:sym typeface="Symbol" panose="05050102010706020507"/>
              </a:rPr>
              <a:t></a:t>
            </a:r>
            <a:r>
              <a:rPr lang="en-US" altLang="zh-CN" sz="2400" b="0" i="1" dirty="0" smtClean="0">
                <a:latin typeface="Times New Roman" panose="02020603050405020304" pitchFamily="18" charset="0"/>
                <a:cs typeface="Times New Roman" panose="02020603050405020304" pitchFamily="18" charset="0"/>
              </a:rPr>
              <a:t>L(s)</a:t>
            </a:r>
            <a:r>
              <a:rPr lang="en-US" altLang="zh-CN" sz="2400" b="0" dirty="0" smtClean="0"/>
              <a:t>.</a:t>
            </a:r>
            <a:endParaRPr lang="en-US" altLang="zh-CN" sz="2400" b="0" dirty="0" smtClean="0"/>
          </a:p>
          <a:p>
            <a:r>
              <a:rPr lang="en-US" altLang="zh-CN" sz="2400" b="0" dirty="0" smtClean="0"/>
              <a:t>2</a:t>
            </a:r>
            <a:r>
              <a:rPr lang="en-US" altLang="zh-CN" sz="2400" b="0" dirty="0" smtClean="0">
                <a:latin typeface="Times New Roman" panose="02020603050405020304" pitchFamily="18" charset="0"/>
                <a:cs typeface="Times New Roman" panose="02020603050405020304" pitchFamily="18" charset="0"/>
              </a:rPr>
              <a:t>. (r)(s) </a:t>
            </a:r>
            <a:r>
              <a:rPr lang="en-US" altLang="zh-CN" sz="2400" b="0" dirty="0" smtClean="0"/>
              <a:t>is a regular expression denoting </a:t>
            </a:r>
            <a:r>
              <a:rPr lang="en-US" altLang="zh-CN" sz="2400" b="0" i="1" dirty="0" smtClean="0">
                <a:latin typeface="Times New Roman" panose="02020603050405020304" pitchFamily="18" charset="0"/>
                <a:cs typeface="Times New Roman" panose="02020603050405020304" pitchFamily="18" charset="0"/>
              </a:rPr>
              <a:t>L</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 L</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s</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 </a:t>
            </a:r>
            <a:r>
              <a:rPr lang="en-US" altLang="zh-CN" sz="2400" b="0" dirty="0" smtClean="0"/>
              <a:t>.</a:t>
            </a:r>
            <a:endParaRPr lang="en-US" altLang="zh-CN" sz="2400" b="0" dirty="0" smtClean="0"/>
          </a:p>
          <a:p>
            <a:r>
              <a:rPr lang="pt-BR" altLang="zh-CN" sz="2400" b="0" dirty="0" smtClean="0"/>
              <a:t>3. </a:t>
            </a:r>
            <a:r>
              <a:rPr lang="pt-BR" altLang="zh-CN" sz="2400" b="0" dirty="0" smtClean="0">
                <a:latin typeface="Times New Roman" panose="02020603050405020304" pitchFamily="18" charset="0"/>
                <a:cs typeface="Times New Roman" panose="02020603050405020304" pitchFamily="18" charset="0"/>
              </a:rPr>
              <a:t>(</a:t>
            </a:r>
            <a:r>
              <a:rPr lang="pt-BR" altLang="zh-CN" sz="2400" b="0" i="1" dirty="0" smtClean="0">
                <a:latin typeface="Times New Roman" panose="02020603050405020304" pitchFamily="18" charset="0"/>
                <a:cs typeface="Times New Roman" panose="02020603050405020304" pitchFamily="18" charset="0"/>
              </a:rPr>
              <a:t>r</a:t>
            </a:r>
            <a:r>
              <a:rPr lang="pt-BR" altLang="zh-CN" sz="2400" b="0" dirty="0" smtClean="0">
                <a:latin typeface="Times New Roman" panose="02020603050405020304" pitchFamily="18" charset="0"/>
                <a:cs typeface="Times New Roman" panose="02020603050405020304" pitchFamily="18" charset="0"/>
              </a:rPr>
              <a:t>) * </a:t>
            </a:r>
            <a:r>
              <a:rPr lang="pt-BR" altLang="zh-CN" sz="2400" b="0" dirty="0" smtClean="0"/>
              <a:t>is a regular expression denoting </a:t>
            </a:r>
            <a:r>
              <a:rPr lang="pt-BR" altLang="zh-CN" sz="2400" b="0" dirty="0" smtClean="0">
                <a:latin typeface="Times New Roman" panose="02020603050405020304" pitchFamily="18" charset="0"/>
                <a:cs typeface="Times New Roman" panose="02020603050405020304" pitchFamily="18" charset="0"/>
              </a:rPr>
              <a:t>(</a:t>
            </a:r>
            <a:r>
              <a:rPr lang="pt-BR" altLang="zh-CN" sz="2400" b="0" i="1" dirty="0" smtClean="0">
                <a:latin typeface="Times New Roman" panose="02020603050405020304" pitchFamily="18" charset="0"/>
                <a:cs typeface="Times New Roman" panose="02020603050405020304" pitchFamily="18" charset="0"/>
              </a:rPr>
              <a:t>L</a:t>
            </a:r>
            <a:r>
              <a:rPr lang="pt-BR" altLang="zh-CN" sz="2400" b="0" dirty="0" smtClean="0">
                <a:latin typeface="Times New Roman" panose="02020603050405020304" pitchFamily="18" charset="0"/>
                <a:cs typeface="Times New Roman" panose="02020603050405020304" pitchFamily="18" charset="0"/>
              </a:rPr>
              <a:t> (</a:t>
            </a:r>
            <a:r>
              <a:rPr lang="pt-BR" altLang="zh-CN" sz="2400" b="0" i="1" dirty="0" smtClean="0">
                <a:latin typeface="Times New Roman" panose="02020603050405020304" pitchFamily="18" charset="0"/>
                <a:cs typeface="Times New Roman" panose="02020603050405020304" pitchFamily="18" charset="0"/>
              </a:rPr>
              <a:t>r</a:t>
            </a:r>
            <a:r>
              <a:rPr lang="pt-BR" altLang="zh-CN" sz="2400" b="0" dirty="0" smtClean="0">
                <a:latin typeface="Times New Roman" panose="02020603050405020304" pitchFamily="18" charset="0"/>
                <a:cs typeface="Times New Roman" panose="02020603050405020304" pitchFamily="18" charset="0"/>
              </a:rPr>
              <a:t>)) </a:t>
            </a:r>
            <a:r>
              <a:rPr lang="pt-BR" altLang="zh-CN" sz="2400" b="0" i="1" dirty="0" smtClean="0">
                <a:latin typeface="Times New Roman" panose="02020603050405020304" pitchFamily="18" charset="0"/>
                <a:cs typeface="Times New Roman" panose="02020603050405020304" pitchFamily="18" charset="0"/>
              </a:rPr>
              <a:t>* </a:t>
            </a:r>
            <a:r>
              <a:rPr lang="pt-BR" altLang="zh-CN" sz="2400" b="0" dirty="0" smtClean="0"/>
              <a:t>.</a:t>
            </a:r>
            <a:endParaRPr lang="pt-BR" altLang="zh-CN" sz="2400" b="0" dirty="0" smtClean="0"/>
          </a:p>
          <a:p>
            <a:r>
              <a:rPr lang="en-US" altLang="zh-CN" sz="2400" b="0" dirty="0" smtClean="0"/>
              <a:t>4. </a:t>
            </a:r>
            <a:r>
              <a:rPr lang="pt-BR" altLang="zh-CN" sz="2400" b="0" dirty="0" smtClean="0">
                <a:latin typeface="Times New Roman" panose="02020603050405020304" pitchFamily="18" charset="0"/>
                <a:cs typeface="Times New Roman" panose="02020603050405020304" pitchFamily="18" charset="0"/>
              </a:rPr>
              <a:t>(</a:t>
            </a:r>
            <a:r>
              <a:rPr lang="pt-BR" altLang="zh-CN" sz="2400" b="0" i="1" dirty="0" smtClean="0">
                <a:latin typeface="Times New Roman" panose="02020603050405020304" pitchFamily="18" charset="0"/>
                <a:cs typeface="Times New Roman" panose="02020603050405020304" pitchFamily="18" charset="0"/>
              </a:rPr>
              <a:t>r</a:t>
            </a:r>
            <a:r>
              <a:rPr lang="pt-BR" altLang="zh-CN" sz="2400" b="0" dirty="0" smtClean="0">
                <a:latin typeface="Times New Roman" panose="02020603050405020304" pitchFamily="18" charset="0"/>
                <a:cs typeface="Times New Roman" panose="02020603050405020304" pitchFamily="18" charset="0"/>
              </a:rPr>
              <a:t>)</a:t>
            </a:r>
            <a:r>
              <a:rPr lang="en-US" altLang="zh-CN" sz="2400" b="0" dirty="0" smtClean="0"/>
              <a:t> is a regular expression denoting </a:t>
            </a:r>
            <a:r>
              <a:rPr lang="en-US" altLang="zh-CN" sz="2400" b="0" i="1" dirty="0" smtClean="0">
                <a:latin typeface="Times New Roman" panose="02020603050405020304" pitchFamily="18" charset="0"/>
                <a:cs typeface="Times New Roman" panose="02020603050405020304" pitchFamily="18" charset="0"/>
              </a:rPr>
              <a:t>L</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r</a:t>
            </a:r>
            <a:r>
              <a:rPr lang="en-US" altLang="zh-CN" sz="2400" b="0" dirty="0" smtClean="0">
                <a:latin typeface="Times New Roman" panose="02020603050405020304" pitchFamily="18" charset="0"/>
                <a:cs typeface="Times New Roman" panose="02020603050405020304" pitchFamily="18" charset="0"/>
              </a:rPr>
              <a:t>)</a:t>
            </a:r>
            <a:r>
              <a:rPr lang="en-US" altLang="zh-CN" sz="2400" b="0" dirty="0" smtClean="0"/>
              <a:t>. That means, the pairs of parenthesis cannot change the language they denote.</a:t>
            </a:r>
            <a:endParaRPr lang="zh-CN" altLang="en-US" sz="2400" b="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46076E6-AC9B-4614-A28D-D896D205B3D2}"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323528" y="1412776"/>
            <a:ext cx="8640960" cy="3970318"/>
          </a:xfrm>
          <a:prstGeom prst="rect">
            <a:avLst/>
          </a:prstGeom>
        </p:spPr>
        <p:txBody>
          <a:bodyPr wrap="square">
            <a:spAutoFit/>
          </a:bodyPr>
          <a:lstStyle/>
          <a:p>
            <a:pPr marL="514350" indent="-514350"/>
            <a:r>
              <a:rPr lang="en-US" altLang="zh-CN" sz="2800" dirty="0" smtClean="0">
                <a:solidFill>
                  <a:srgbClr val="2359FB"/>
                </a:solidFill>
              </a:rPr>
              <a:t>PRECEDENCE</a:t>
            </a:r>
            <a:endParaRPr lang="en-US" altLang="zh-CN" sz="2800" dirty="0" smtClean="0">
              <a:solidFill>
                <a:srgbClr val="2359FB"/>
              </a:solidFill>
            </a:endParaRPr>
          </a:p>
          <a:p>
            <a:pPr marL="514350" indent="-514350">
              <a:buAutoNum type="alphaLcParenR"/>
            </a:pPr>
            <a:r>
              <a:rPr lang="en-US" altLang="zh-CN" sz="2800" dirty="0" smtClean="0"/>
              <a:t>The unary operator * has highest precedence and is left associative.</a:t>
            </a:r>
            <a:endParaRPr lang="en-US" altLang="zh-CN" sz="2800" dirty="0" smtClean="0"/>
          </a:p>
          <a:p>
            <a:pPr marL="514350" indent="-514350"/>
            <a:endParaRPr lang="en-US" altLang="zh-CN" sz="2800" dirty="0" smtClean="0"/>
          </a:p>
          <a:p>
            <a:r>
              <a:rPr lang="en-US" altLang="zh-CN" sz="2800" dirty="0" smtClean="0"/>
              <a:t>b)  Concatenation has second highest precedence and is left associative.</a:t>
            </a:r>
            <a:endParaRPr lang="en-US" altLang="zh-CN" sz="2800" dirty="0" smtClean="0"/>
          </a:p>
          <a:p>
            <a:endParaRPr lang="en-US" altLang="zh-CN" sz="2800" dirty="0" smtClean="0"/>
          </a:p>
          <a:p>
            <a:r>
              <a:rPr lang="en-US" altLang="zh-CN" sz="2800" dirty="0" smtClean="0"/>
              <a:t>c)  | has lowest precedence and is left associative.</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D11CD8-F15B-407B-B25F-15CDBF779572}"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323528" y="1052736"/>
            <a:ext cx="8496944" cy="5324535"/>
          </a:xfrm>
          <a:prstGeom prst="rect">
            <a:avLst/>
          </a:prstGeom>
        </p:spPr>
        <p:txBody>
          <a:bodyPr wrap="square">
            <a:spAutoFit/>
          </a:bodyPr>
          <a:lstStyle/>
          <a:p>
            <a:r>
              <a:rPr lang="en-US" altLang="zh-CN" sz="2800" dirty="0" smtClean="0">
                <a:solidFill>
                  <a:srgbClr val="2359FB"/>
                </a:solidFill>
              </a:rPr>
              <a:t>Example</a:t>
            </a:r>
            <a:r>
              <a:rPr lang="en-US" altLang="zh-CN" sz="2800" dirty="0" smtClean="0"/>
              <a:t> : Let </a:t>
            </a:r>
            <a:r>
              <a:rPr lang="en-US" altLang="zh-CN" sz="2800" dirty="0" smtClean="0">
                <a:sym typeface="Symbol" panose="05050102010706020507"/>
              </a:rPr>
              <a:t></a:t>
            </a:r>
            <a:r>
              <a:rPr lang="en-US" altLang="zh-CN" sz="2800" dirty="0" smtClean="0"/>
              <a:t> = {a, b}.</a:t>
            </a:r>
            <a:endParaRPr lang="en-US" altLang="zh-CN" sz="2800" dirty="0" smtClean="0"/>
          </a:p>
          <a:p>
            <a:pPr marL="457200" indent="-457200">
              <a:buAutoNum type="arabicPeriod"/>
            </a:pPr>
            <a:r>
              <a:rPr lang="en-US" altLang="zh-CN" sz="2400" dirty="0" smtClean="0"/>
              <a:t>The regular expression </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dirty="0" smtClean="0"/>
              <a:t> denotes the language </a:t>
            </a:r>
            <a:r>
              <a:rPr lang="en-US" altLang="zh-CN" sz="240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 b</a:t>
            </a:r>
            <a:r>
              <a:rPr lang="en-US" altLang="zh-CN" sz="2400" dirty="0" smtClean="0">
                <a:latin typeface="Times New Roman" panose="02020603050405020304" pitchFamily="18" charset="0"/>
                <a:cs typeface="Times New Roman" panose="02020603050405020304" pitchFamily="18" charset="0"/>
              </a:rPr>
              <a:t>}.</a:t>
            </a:r>
            <a:endParaRPr lang="en-US" altLang="zh-CN" sz="2400" dirty="0" smtClean="0">
              <a:latin typeface="Times New Roman" panose="02020603050405020304" pitchFamily="18" charset="0"/>
              <a:cs typeface="Times New Roman" panose="02020603050405020304" pitchFamily="18" charset="0"/>
            </a:endParaRPr>
          </a:p>
          <a:p>
            <a:pPr marL="457200" indent="-457200"/>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t>2.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 </a:t>
            </a:r>
            <a:r>
              <a:rPr lang="en-US" altLang="zh-CN" sz="2400" dirty="0" smtClean="0"/>
              <a:t>denotes</a:t>
            </a:r>
            <a:r>
              <a:rPr lang="en-US" altLang="zh-CN" sz="2400"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aa</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ba</a:t>
            </a:r>
            <a:r>
              <a:rPr lang="en-US" altLang="zh-CN" sz="2400" b="0" i="1" dirty="0" smtClean="0">
                <a:latin typeface="Times New Roman" panose="02020603050405020304" pitchFamily="18" charset="0"/>
                <a:cs typeface="Times New Roman" panose="02020603050405020304" pitchFamily="18" charset="0"/>
              </a:rPr>
              <a:t>, bb</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t>. Another regular expression for the same language is </a:t>
            </a:r>
            <a:r>
              <a:rPr lang="en-US" altLang="zh-CN" sz="2400" b="0" i="1" dirty="0" err="1" smtClean="0">
                <a:latin typeface="Times New Roman" panose="02020603050405020304" pitchFamily="18" charset="0"/>
                <a:cs typeface="Times New Roman" panose="02020603050405020304" pitchFamily="18" charset="0"/>
              </a:rPr>
              <a:t>aa|ab|ba|bb</a:t>
            </a:r>
            <a:r>
              <a:rPr lang="en-US" altLang="zh-CN" sz="2400" dirty="0" smtClean="0"/>
              <a:t>.</a:t>
            </a:r>
            <a:endParaRPr lang="en-US" altLang="zh-CN" sz="2400" dirty="0" smtClean="0"/>
          </a:p>
          <a:p>
            <a:endParaRPr lang="en-US" altLang="zh-CN" sz="2400" dirty="0" smtClean="0"/>
          </a:p>
          <a:p>
            <a:r>
              <a:rPr lang="en-US" altLang="zh-CN" sz="2400" dirty="0" smtClean="0"/>
              <a:t>3. </a:t>
            </a:r>
            <a:r>
              <a:rPr lang="en-US" altLang="zh-CN" sz="2400" b="0" i="1" dirty="0" smtClean="0">
                <a:latin typeface="Times New Roman" panose="02020603050405020304" pitchFamily="18" charset="0"/>
                <a:cs typeface="Times New Roman" panose="02020603050405020304" pitchFamily="18" charset="0"/>
              </a:rPr>
              <a:t>a*</a:t>
            </a:r>
            <a:r>
              <a:rPr lang="en-US" altLang="zh-CN" sz="2400" dirty="0" smtClean="0">
                <a:latin typeface="Times New Roman" panose="02020603050405020304" pitchFamily="18" charset="0"/>
                <a:cs typeface="Times New Roman" panose="02020603050405020304" pitchFamily="18" charset="0"/>
              </a:rPr>
              <a:t> </a:t>
            </a:r>
            <a:r>
              <a:rPr lang="en-US" altLang="zh-CN" sz="2400" dirty="0" smtClean="0"/>
              <a:t>denotes the language consisting of all strings of zero or more </a:t>
            </a:r>
            <a:r>
              <a:rPr lang="en-US" altLang="zh-CN" sz="2400" dirty="0" err="1" smtClean="0"/>
              <a:t>a's</a:t>
            </a:r>
            <a:r>
              <a:rPr lang="en-US" altLang="zh-CN" sz="2400" dirty="0" smtClean="0"/>
              <a:t>, that is,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sym typeface="Symbol" panose="05050102010706020507"/>
              </a:rPr>
              <a:t></a:t>
            </a:r>
            <a:r>
              <a:rPr lang="en-US" altLang="zh-CN" sz="2400" b="0" i="1" dirty="0" smtClean="0">
                <a:latin typeface="Times New Roman" panose="02020603050405020304" pitchFamily="18" charset="0"/>
                <a:cs typeface="Times New Roman" panose="02020603050405020304" pitchFamily="18" charset="0"/>
              </a:rPr>
              <a:t>, a, </a:t>
            </a:r>
            <a:r>
              <a:rPr lang="en-US" altLang="zh-CN" sz="2400" b="0" i="1" dirty="0" err="1" smtClean="0">
                <a:latin typeface="Times New Roman" panose="02020603050405020304" pitchFamily="18" charset="0"/>
                <a:cs typeface="Times New Roman" panose="02020603050405020304" pitchFamily="18" charset="0"/>
              </a:rPr>
              <a:t>aa</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aaa</a:t>
            </a:r>
            <a:r>
              <a:rPr lang="en-US" altLang="zh-CN" sz="2400" b="0" i="1" dirty="0" smtClean="0">
                <a:latin typeface="Times New Roman" panose="02020603050405020304" pitchFamily="18" charset="0"/>
                <a:cs typeface="Times New Roman" panose="02020603050405020304" pitchFamily="18" charset="0"/>
              </a:rPr>
              <a:t>, . . .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t>
            </a:r>
            <a:endParaRPr lang="en-US" altLang="zh-CN" sz="2400" b="0" i="1" dirty="0" smtClean="0">
              <a:latin typeface="Times New Roman" panose="02020603050405020304" pitchFamily="18" charset="0"/>
              <a:cs typeface="Times New Roman" panose="02020603050405020304" pitchFamily="18" charset="0"/>
            </a:endParaRPr>
          </a:p>
          <a:p>
            <a:endParaRPr lang="en-US" altLang="zh-CN" sz="2400" b="0" i="1" dirty="0" smtClean="0">
              <a:latin typeface="Times New Roman" panose="02020603050405020304" pitchFamily="18" charset="0"/>
              <a:cs typeface="Times New Roman" panose="02020603050405020304" pitchFamily="18" charset="0"/>
            </a:endParaRPr>
          </a:p>
          <a:p>
            <a:r>
              <a:rPr lang="en-US" altLang="zh-CN" sz="2400" dirty="0" smtClean="0"/>
              <a:t>4.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dirty="0" smtClean="0">
                <a:latin typeface="Times New Roman" panose="02020603050405020304" pitchFamily="18" charset="0"/>
                <a:cs typeface="Times New Roman" panose="02020603050405020304" pitchFamily="18" charset="0"/>
              </a:rPr>
              <a:t>)* </a:t>
            </a:r>
            <a:r>
              <a:rPr lang="en-US" altLang="zh-CN" sz="2400" dirty="0" smtClean="0"/>
              <a:t>denotes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sym typeface="Symbol" panose="05050102010706020507"/>
              </a:rPr>
              <a:t></a:t>
            </a:r>
            <a:r>
              <a:rPr lang="en-US" altLang="zh-CN" sz="2400" b="0" i="1" dirty="0" smtClean="0">
                <a:latin typeface="Times New Roman" panose="02020603050405020304" pitchFamily="18" charset="0"/>
                <a:cs typeface="Times New Roman" panose="02020603050405020304" pitchFamily="18" charset="0"/>
              </a:rPr>
              <a:t>, a, b, </a:t>
            </a:r>
            <a:r>
              <a:rPr lang="en-US" altLang="zh-CN" sz="2400" b="0" i="1" dirty="0" err="1" smtClean="0">
                <a:latin typeface="Times New Roman" panose="02020603050405020304" pitchFamily="18" charset="0"/>
                <a:cs typeface="Times New Roman" panose="02020603050405020304" pitchFamily="18" charset="0"/>
              </a:rPr>
              <a:t>aa</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ba</a:t>
            </a:r>
            <a:r>
              <a:rPr lang="en-US" altLang="zh-CN" sz="2400" b="0" i="1" dirty="0" smtClean="0">
                <a:latin typeface="Times New Roman" panose="02020603050405020304" pitchFamily="18" charset="0"/>
                <a:cs typeface="Times New Roman" panose="02020603050405020304" pitchFamily="18" charset="0"/>
              </a:rPr>
              <a:t>, bb, </a:t>
            </a:r>
            <a:r>
              <a:rPr lang="en-US" altLang="zh-CN" sz="2400" b="0" i="1" dirty="0" err="1" smtClean="0">
                <a:latin typeface="Times New Roman" panose="02020603050405020304" pitchFamily="18" charset="0"/>
                <a:cs typeface="Times New Roman" panose="02020603050405020304" pitchFamily="18" charset="0"/>
              </a:rPr>
              <a:t>aaa</a:t>
            </a:r>
            <a:r>
              <a:rPr lang="en-US" altLang="zh-CN" sz="2400" b="0" i="1" dirty="0" smtClean="0">
                <a:latin typeface="Times New Roman" panose="02020603050405020304" pitchFamily="18" charset="0"/>
                <a:cs typeface="Times New Roman" panose="02020603050405020304" pitchFamily="18" charset="0"/>
              </a:rPr>
              <a:t>, . .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t>. </a:t>
            </a:r>
            <a:r>
              <a:rPr lang="en-US" altLang="zh-CN" sz="2400" dirty="0" smtClean="0"/>
              <a:t>Another regular expression for the same language is </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a*b*</a:t>
            </a:r>
            <a:r>
              <a:rPr lang="en-US" altLang="zh-CN" sz="2400" b="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t>
            </a:r>
            <a:endParaRPr lang="en-US" altLang="zh-CN" sz="2400" b="0" i="1" dirty="0" smtClean="0">
              <a:latin typeface="Times New Roman" panose="02020603050405020304" pitchFamily="18" charset="0"/>
              <a:cs typeface="Times New Roman" panose="02020603050405020304" pitchFamily="18" charset="0"/>
            </a:endParaRPr>
          </a:p>
          <a:p>
            <a:endParaRPr lang="en-US" altLang="zh-CN" sz="2400" b="0" i="1" dirty="0" smtClean="0">
              <a:latin typeface="Times New Roman" panose="02020603050405020304" pitchFamily="18" charset="0"/>
              <a:cs typeface="Times New Roman" panose="02020603050405020304" pitchFamily="18" charset="0"/>
            </a:endParaRPr>
          </a:p>
          <a:p>
            <a:r>
              <a:rPr lang="en-US" altLang="zh-CN" sz="2400" dirty="0" smtClean="0"/>
              <a:t>5. </a:t>
            </a:r>
            <a:r>
              <a:rPr lang="en-US" altLang="zh-CN" sz="2400" b="0" i="1" dirty="0" err="1" smtClean="0">
                <a:latin typeface="Times New Roman" panose="02020603050405020304" pitchFamily="18" charset="0"/>
                <a:cs typeface="Times New Roman" panose="02020603050405020304" pitchFamily="18" charset="0"/>
              </a:rPr>
              <a:t>a|a</a:t>
            </a:r>
            <a:r>
              <a:rPr lang="en-US" altLang="zh-CN" sz="2400" b="0" i="1" dirty="0" smtClean="0">
                <a:latin typeface="Times New Roman" panose="02020603050405020304" pitchFamily="18" charset="0"/>
                <a:cs typeface="Times New Roman" panose="02020603050405020304" pitchFamily="18" charset="0"/>
              </a:rPr>
              <a:t>*b</a:t>
            </a:r>
            <a:r>
              <a:rPr lang="en-US" altLang="zh-CN" sz="2400" dirty="0" smtClean="0"/>
              <a:t> denotes the language </a:t>
            </a:r>
            <a:r>
              <a:rPr lang="en-US" altLang="zh-CN" sz="2400" dirty="0" smtClean="0">
                <a:latin typeface="Times New Roman" panose="02020603050405020304" pitchFamily="18" charset="0"/>
                <a:cs typeface="Times New Roman" panose="02020603050405020304" pitchFamily="18" charset="0"/>
              </a:rPr>
              <a:t>{</a:t>
            </a:r>
            <a:r>
              <a:rPr lang="en-US" altLang="zh-CN" sz="2400" b="0" i="1" dirty="0" smtClean="0">
                <a:latin typeface="Times New Roman" panose="02020603050405020304" pitchFamily="18" charset="0"/>
                <a:cs typeface="Times New Roman" panose="02020603050405020304" pitchFamily="18" charset="0"/>
              </a:rPr>
              <a:t>a, b, </a:t>
            </a:r>
            <a:r>
              <a:rPr lang="en-US" altLang="zh-CN" sz="2400" b="0" i="1" dirty="0" err="1" smtClean="0">
                <a:latin typeface="Times New Roman" panose="02020603050405020304" pitchFamily="18" charset="0"/>
                <a:cs typeface="Times New Roman" panose="02020603050405020304" pitchFamily="18" charset="0"/>
              </a:rPr>
              <a:t>ab</a:t>
            </a:r>
            <a:r>
              <a:rPr lang="en-US" altLang="zh-CN" sz="2400" b="0" i="1" dirty="0" smtClean="0">
                <a:latin typeface="Times New Roman" panose="02020603050405020304" pitchFamily="18" charset="0"/>
                <a:cs typeface="Times New Roman" panose="02020603050405020304" pitchFamily="18" charset="0"/>
              </a:rPr>
              <a:t>, </a:t>
            </a:r>
            <a:r>
              <a:rPr lang="en-US" altLang="zh-CN" sz="2400" b="0" i="1" dirty="0" err="1" smtClean="0">
                <a:latin typeface="Times New Roman" panose="02020603050405020304" pitchFamily="18" charset="0"/>
                <a:cs typeface="Times New Roman" panose="02020603050405020304" pitchFamily="18" charset="0"/>
              </a:rPr>
              <a:t>aab,aaab</a:t>
            </a:r>
            <a:r>
              <a:rPr lang="en-US" altLang="zh-CN" sz="2400" b="0" i="1" dirty="0" smtClean="0">
                <a:latin typeface="Times New Roman" panose="02020603050405020304" pitchFamily="18" charset="0"/>
                <a:cs typeface="Times New Roman" panose="02020603050405020304" pitchFamily="18" charset="0"/>
              </a:rPr>
              <a:t>,. . </a:t>
            </a:r>
            <a:r>
              <a:rPr lang="en-US" altLang="zh-CN" sz="2400" b="0" dirty="0" smtClean="0">
                <a:latin typeface="Times New Roman" panose="02020603050405020304" pitchFamily="18" charset="0"/>
                <a:cs typeface="Times New Roman" panose="02020603050405020304" pitchFamily="18" charset="0"/>
              </a:rPr>
              <a:t>.</a:t>
            </a:r>
            <a:r>
              <a:rPr lang="en-US" altLang="zh-CN" sz="2400" dirty="0" smtClean="0">
                <a:latin typeface="Times New Roman" panose="02020603050405020304" pitchFamily="18" charset="0"/>
                <a:cs typeface="Times New Roman" panose="02020603050405020304" pitchFamily="18" charset="0"/>
              </a:rPr>
              <a:t>}</a:t>
            </a:r>
            <a:r>
              <a:rPr lang="en-US" altLang="zh-CN" sz="2400" dirty="0" smtClean="0"/>
              <a:t>.</a:t>
            </a:r>
            <a:endParaRPr lang="zh-CN" alt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1BB095-824F-4B03-9257-F133729C2589}"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395536" y="836712"/>
            <a:ext cx="8496944" cy="2677656"/>
          </a:xfrm>
          <a:prstGeom prst="rect">
            <a:avLst/>
          </a:prstGeom>
        </p:spPr>
        <p:txBody>
          <a:bodyPr wrap="square">
            <a:spAutoFit/>
          </a:bodyPr>
          <a:lstStyle/>
          <a:p>
            <a:r>
              <a:rPr lang="en-US" altLang="zh-CN" sz="2800" dirty="0" smtClean="0"/>
              <a:t>A language that can be defined by a regular expression is called a </a:t>
            </a:r>
            <a:r>
              <a:rPr lang="en-US" altLang="zh-CN" sz="2800" i="1" dirty="0" smtClean="0">
                <a:solidFill>
                  <a:srgbClr val="2359FB"/>
                </a:solidFill>
              </a:rPr>
              <a:t>regular </a:t>
            </a:r>
            <a:r>
              <a:rPr lang="en-US" altLang="zh-CN" sz="2800" dirty="0" smtClean="0">
                <a:solidFill>
                  <a:srgbClr val="2359FB"/>
                </a:solidFill>
              </a:rPr>
              <a:t>set</a:t>
            </a:r>
            <a:r>
              <a:rPr lang="en-US" altLang="zh-CN" sz="2800" dirty="0" smtClean="0"/>
              <a:t>. </a:t>
            </a:r>
            <a:endParaRPr lang="en-US" altLang="zh-CN" sz="2800" dirty="0" smtClean="0"/>
          </a:p>
          <a:p>
            <a:endParaRPr lang="en-US" altLang="zh-CN" sz="2800" dirty="0" smtClean="0"/>
          </a:p>
          <a:p>
            <a:r>
              <a:rPr lang="en-US" altLang="zh-CN" sz="2800" dirty="0" smtClean="0"/>
              <a:t>If two regular expressions </a:t>
            </a:r>
            <a:r>
              <a:rPr lang="en-US" altLang="zh-CN" sz="2800" i="1" dirty="0" smtClean="0">
                <a:latin typeface="Times New Roman" panose="02020603050405020304" pitchFamily="18" charset="0"/>
                <a:cs typeface="Times New Roman" panose="02020603050405020304" pitchFamily="18" charset="0"/>
              </a:rPr>
              <a:t>r</a:t>
            </a:r>
            <a:r>
              <a:rPr lang="en-US" altLang="zh-CN" sz="2800" dirty="0" smtClean="0"/>
              <a:t> and </a:t>
            </a:r>
            <a:r>
              <a:rPr lang="en-US" altLang="zh-CN" sz="2800" i="1" dirty="0" smtClean="0">
                <a:latin typeface="Times New Roman" panose="02020603050405020304" pitchFamily="18" charset="0"/>
                <a:cs typeface="Times New Roman" panose="02020603050405020304" pitchFamily="18" charset="0"/>
              </a:rPr>
              <a:t>s</a:t>
            </a:r>
            <a:r>
              <a:rPr lang="en-US" altLang="zh-CN" sz="2800" dirty="0" smtClean="0"/>
              <a:t> denote the same regular set, we say they are </a:t>
            </a:r>
            <a:r>
              <a:rPr lang="en-US" altLang="zh-CN" sz="2800" i="1" dirty="0" smtClean="0">
                <a:solidFill>
                  <a:srgbClr val="2359FB"/>
                </a:solidFill>
              </a:rPr>
              <a:t>equivalent</a:t>
            </a:r>
            <a:r>
              <a:rPr lang="en-US" altLang="zh-CN" sz="2800" i="1" dirty="0" smtClean="0"/>
              <a:t> and write </a:t>
            </a:r>
            <a:r>
              <a:rPr lang="en-US" altLang="zh-CN" sz="2800" i="1" dirty="0" smtClean="0">
                <a:latin typeface="Times New Roman" panose="02020603050405020304" pitchFamily="18" charset="0"/>
                <a:cs typeface="Times New Roman" panose="02020603050405020304" pitchFamily="18" charset="0"/>
              </a:rPr>
              <a:t>r = s</a:t>
            </a:r>
            <a:r>
              <a:rPr lang="en-US" altLang="zh-CN" sz="2800" i="1" dirty="0" smtClean="0"/>
              <a:t>. For instance, </a:t>
            </a:r>
            <a:r>
              <a:rPr lang="en-US" altLang="zh-CN" sz="2800" i="1" dirty="0" smtClean="0">
                <a:latin typeface="Times New Roman" panose="02020603050405020304" pitchFamily="18" charset="0"/>
                <a:cs typeface="Times New Roman" panose="02020603050405020304" pitchFamily="18" charset="0"/>
              </a:rPr>
              <a:t>(</a:t>
            </a:r>
            <a:r>
              <a:rPr lang="en-US" altLang="zh-CN" sz="2800" i="1" dirty="0" err="1" smtClean="0">
                <a:latin typeface="Times New Roman" panose="02020603050405020304" pitchFamily="18" charset="0"/>
                <a:cs typeface="Times New Roman" panose="02020603050405020304" pitchFamily="18" charset="0"/>
              </a:rPr>
              <a:t>a|b</a:t>
            </a:r>
            <a:r>
              <a:rPr lang="en-US" altLang="zh-CN" sz="2800" i="1" dirty="0" smtClean="0">
                <a:latin typeface="Times New Roman" panose="02020603050405020304" pitchFamily="18" charset="0"/>
                <a:cs typeface="Times New Roman" panose="02020603050405020304" pitchFamily="18" charset="0"/>
              </a:rPr>
              <a:t>) = (</a:t>
            </a:r>
            <a:r>
              <a:rPr lang="en-US" altLang="zh-CN" sz="2800" i="1" dirty="0" err="1" smtClean="0">
                <a:latin typeface="Times New Roman" panose="02020603050405020304" pitchFamily="18" charset="0"/>
                <a:cs typeface="Times New Roman" panose="02020603050405020304" pitchFamily="18" charset="0"/>
              </a:rPr>
              <a:t>b|a</a:t>
            </a:r>
            <a:r>
              <a:rPr lang="en-US" altLang="zh-CN" sz="2800" i="1" dirty="0" smtClean="0">
                <a:latin typeface="Times New Roman" panose="02020603050405020304" pitchFamily="18" charset="0"/>
                <a:cs typeface="Times New Roman" panose="02020603050405020304" pitchFamily="18" charset="0"/>
              </a:rPr>
              <a:t>).</a:t>
            </a:r>
            <a:endParaRPr lang="zh-CN" altLang="en-US" sz="2800" i="1"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9111E-B7D3-4682-A001-CB72126D03E0}"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026" name="Picture 2"/>
          <p:cNvPicPr>
            <a:picLocks noChangeAspect="1" noChangeArrowheads="1"/>
          </p:cNvPicPr>
          <p:nvPr/>
        </p:nvPicPr>
        <p:blipFill>
          <a:blip r:embed="rId1" cstate="print"/>
          <a:srcRect/>
          <a:stretch>
            <a:fillRect/>
          </a:stretch>
        </p:blipFill>
        <p:spPr bwMode="auto">
          <a:xfrm>
            <a:off x="298526" y="1484784"/>
            <a:ext cx="8593954" cy="3744416"/>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00808"/>
            <a:ext cx="8964488" cy="4708981"/>
          </a:xfrm>
          <a:prstGeom prst="rect">
            <a:avLst/>
          </a:prstGeom>
          <a:noFill/>
        </p:spPr>
        <p:txBody>
          <a:bodyPr wrap="square" rtlCol="0">
            <a:spAutoFit/>
          </a:bodyPr>
          <a:lstStyle/>
          <a:p>
            <a:r>
              <a:rPr lang="en-US" altLang="zh-CN" sz="2800" dirty="0" smtClean="0"/>
              <a:t>If </a:t>
            </a:r>
            <a:r>
              <a:rPr lang="en-US" altLang="zh-CN" sz="2800" dirty="0" smtClean="0">
                <a:sym typeface="Symbol" panose="05050102010706020507"/>
              </a:rPr>
              <a:t></a:t>
            </a:r>
            <a:r>
              <a:rPr lang="en-US" altLang="zh-CN" sz="2800" dirty="0" smtClean="0"/>
              <a:t> is an alphabet of basic symbols, then a </a:t>
            </a:r>
            <a:r>
              <a:rPr lang="en-US" altLang="zh-CN" sz="2800" i="1" dirty="0" smtClean="0">
                <a:solidFill>
                  <a:srgbClr val="2359FB"/>
                </a:solidFill>
              </a:rPr>
              <a:t>regular definition </a:t>
            </a:r>
            <a:r>
              <a:rPr lang="en-US" altLang="zh-CN" sz="2800" dirty="0" smtClean="0"/>
              <a:t>is a sequence of definitions of the form:</a:t>
            </a:r>
            <a:endParaRPr lang="en-US" altLang="zh-CN" sz="2800" i="1" dirty="0" smtClean="0">
              <a:latin typeface="Times New Roman" panose="02020603050405020304" pitchFamily="18" charset="0"/>
              <a:cs typeface="Times New Roman" panose="02020603050405020304" pitchFamily="18" charset="0"/>
            </a:endParaRPr>
          </a:p>
          <a:p>
            <a:pPr algn="ctr"/>
            <a:r>
              <a:rPr lang="en-US" altLang="zh-CN" sz="2800" i="1" dirty="0" smtClean="0">
                <a:latin typeface="Times New Roman" panose="02020603050405020304" pitchFamily="18" charset="0"/>
                <a:cs typeface="Times New Roman" panose="02020603050405020304" pitchFamily="18" charset="0"/>
              </a:rPr>
              <a:t>d</a:t>
            </a:r>
            <a:r>
              <a:rPr lang="en-US" altLang="zh-CN" sz="2800" i="1" baseline="-25000" dirty="0" smtClean="0">
                <a:latin typeface="Times New Roman" panose="02020603050405020304" pitchFamily="18" charset="0"/>
                <a:cs typeface="Times New Roman" panose="02020603050405020304" pitchFamily="18" charset="0"/>
              </a:rPr>
              <a:t>1</a:t>
            </a:r>
            <a:r>
              <a:rPr lang="en-US" altLang="zh-CN" sz="2800" i="1" dirty="0" smtClean="0">
                <a:latin typeface="Times New Roman" panose="02020603050405020304" pitchFamily="18" charset="0"/>
                <a:cs typeface="Times New Roman" panose="02020603050405020304" pitchFamily="18" charset="0"/>
              </a:rPr>
              <a:t> </a:t>
            </a:r>
            <a:r>
              <a:rPr lang="en-US" altLang="zh-CN" sz="2800" i="1" dirty="0" smtClean="0">
                <a:latin typeface="Times New Roman" panose="02020603050405020304" pitchFamily="18" charset="0"/>
                <a:cs typeface="Times New Roman" panose="02020603050405020304" pitchFamily="18" charset="0"/>
                <a:sym typeface="Symbol" panose="05050102010706020507"/>
              </a:rPr>
              <a:t> r</a:t>
            </a:r>
            <a:r>
              <a:rPr lang="en-US" altLang="zh-CN" sz="2800" i="1" baseline="-25000" dirty="0" smtClean="0">
                <a:latin typeface="Times New Roman" panose="02020603050405020304" pitchFamily="18" charset="0"/>
                <a:cs typeface="Times New Roman" panose="02020603050405020304" pitchFamily="18" charset="0"/>
                <a:sym typeface="Symbol" panose="05050102010706020507"/>
              </a:rPr>
              <a:t>1</a:t>
            </a:r>
            <a:endParaRPr lang="en-US" altLang="zh-CN" sz="2800" i="1" baseline="-25000" dirty="0" smtClean="0">
              <a:latin typeface="Times New Roman" panose="02020603050405020304" pitchFamily="18" charset="0"/>
              <a:cs typeface="Times New Roman" panose="02020603050405020304" pitchFamily="18" charset="0"/>
              <a:sym typeface="Symbol" panose="05050102010706020507"/>
            </a:endParaRPr>
          </a:p>
          <a:p>
            <a:pPr algn="ctr"/>
            <a:r>
              <a:rPr lang="en-US" altLang="zh-CN" sz="2800" i="1" dirty="0" smtClean="0">
                <a:latin typeface="Times New Roman" panose="02020603050405020304" pitchFamily="18" charset="0"/>
                <a:cs typeface="Times New Roman" panose="02020603050405020304" pitchFamily="18" charset="0"/>
                <a:sym typeface="Symbol" panose="05050102010706020507"/>
              </a:rPr>
              <a:t>d</a:t>
            </a:r>
            <a:r>
              <a:rPr lang="en-US" altLang="zh-CN" sz="2800" i="1" baseline="-25000" dirty="0" smtClean="0">
                <a:latin typeface="Times New Roman" panose="02020603050405020304" pitchFamily="18" charset="0"/>
                <a:cs typeface="Times New Roman" panose="02020603050405020304" pitchFamily="18" charset="0"/>
                <a:sym typeface="Symbol" panose="05050102010706020507"/>
              </a:rPr>
              <a:t>2</a:t>
            </a:r>
            <a:r>
              <a:rPr lang="en-US" altLang="zh-CN" sz="2800" i="1" dirty="0" smtClean="0">
                <a:latin typeface="Times New Roman" panose="02020603050405020304" pitchFamily="18" charset="0"/>
                <a:cs typeface="Times New Roman" panose="02020603050405020304" pitchFamily="18" charset="0"/>
                <a:sym typeface="Symbol" panose="05050102010706020507"/>
              </a:rPr>
              <a:t>  r</a:t>
            </a:r>
            <a:r>
              <a:rPr lang="en-US" altLang="zh-CN" sz="2800" i="1" baseline="-25000" dirty="0" smtClean="0">
                <a:latin typeface="Times New Roman" panose="02020603050405020304" pitchFamily="18" charset="0"/>
                <a:cs typeface="Times New Roman" panose="02020603050405020304" pitchFamily="18" charset="0"/>
                <a:sym typeface="Symbol" panose="05050102010706020507"/>
              </a:rPr>
              <a:t>2</a:t>
            </a:r>
            <a:endParaRPr lang="en-US" altLang="zh-CN" sz="2800" i="1" baseline="-25000" dirty="0" smtClean="0">
              <a:latin typeface="Times New Roman" panose="02020603050405020304" pitchFamily="18" charset="0"/>
              <a:cs typeface="Times New Roman" panose="02020603050405020304" pitchFamily="18" charset="0"/>
              <a:sym typeface="Symbol" panose="05050102010706020507"/>
            </a:endParaRPr>
          </a:p>
          <a:p>
            <a:pPr algn="ctr"/>
            <a:r>
              <a:rPr lang="en-US" altLang="zh-CN" sz="2800" i="1" dirty="0" smtClean="0">
                <a:latin typeface="Times New Roman" panose="02020603050405020304" pitchFamily="18" charset="0"/>
                <a:cs typeface="Times New Roman" panose="02020603050405020304" pitchFamily="18" charset="0"/>
                <a:sym typeface="Symbol" panose="05050102010706020507"/>
              </a:rPr>
              <a:t>…</a:t>
            </a:r>
            <a:endParaRPr lang="en-US" altLang="zh-CN" sz="2800" i="1" dirty="0" smtClean="0">
              <a:latin typeface="Times New Roman" panose="02020603050405020304" pitchFamily="18" charset="0"/>
              <a:cs typeface="Times New Roman" panose="02020603050405020304" pitchFamily="18" charset="0"/>
              <a:sym typeface="Symbol" panose="05050102010706020507"/>
            </a:endParaRPr>
          </a:p>
          <a:p>
            <a:pPr algn="ctr"/>
            <a:r>
              <a:rPr lang="en-US" altLang="zh-CN" sz="2800" i="1" dirty="0" err="1" smtClean="0">
                <a:latin typeface="Times New Roman" panose="02020603050405020304" pitchFamily="18" charset="0"/>
                <a:cs typeface="Times New Roman" panose="02020603050405020304" pitchFamily="18" charset="0"/>
                <a:sym typeface="Symbol" panose="05050102010706020507"/>
              </a:rPr>
              <a:t>d</a:t>
            </a:r>
            <a:r>
              <a:rPr lang="en-US" altLang="zh-CN" sz="2800" i="1" baseline="-25000" dirty="0" err="1" smtClean="0">
                <a:latin typeface="Times New Roman" panose="02020603050405020304" pitchFamily="18" charset="0"/>
                <a:cs typeface="Times New Roman" panose="02020603050405020304" pitchFamily="18" charset="0"/>
                <a:sym typeface="Symbol" panose="05050102010706020507"/>
              </a:rPr>
              <a:t>n</a:t>
            </a:r>
            <a:r>
              <a:rPr lang="en-US" altLang="zh-CN" sz="2800" i="1" dirty="0" smtClean="0">
                <a:latin typeface="Times New Roman" panose="02020603050405020304" pitchFamily="18" charset="0"/>
                <a:cs typeface="Times New Roman" panose="02020603050405020304" pitchFamily="18" charset="0"/>
                <a:sym typeface="Symbol" panose="05050102010706020507"/>
              </a:rPr>
              <a:t>  </a:t>
            </a:r>
            <a:r>
              <a:rPr lang="en-US" altLang="zh-CN" sz="2800" i="1" dirty="0" err="1" smtClean="0">
                <a:latin typeface="Times New Roman" panose="02020603050405020304" pitchFamily="18" charset="0"/>
                <a:cs typeface="Times New Roman" panose="02020603050405020304" pitchFamily="18" charset="0"/>
                <a:sym typeface="Symbol" panose="05050102010706020507"/>
              </a:rPr>
              <a:t>r</a:t>
            </a:r>
            <a:r>
              <a:rPr lang="en-US" altLang="zh-CN" sz="2800" i="1" baseline="-25000" dirty="0" err="1" smtClean="0">
                <a:latin typeface="Times New Roman" panose="02020603050405020304" pitchFamily="18" charset="0"/>
                <a:cs typeface="Times New Roman" panose="02020603050405020304" pitchFamily="18" charset="0"/>
                <a:sym typeface="Symbol" panose="05050102010706020507"/>
              </a:rPr>
              <a:t>n</a:t>
            </a:r>
            <a:endParaRPr lang="en-US" altLang="zh-CN" sz="3200" dirty="0" smtClean="0">
              <a:latin typeface="Times New Roman" panose="02020603050405020304" pitchFamily="18" charset="0"/>
              <a:cs typeface="Times New Roman" panose="02020603050405020304" pitchFamily="18" charset="0"/>
              <a:sym typeface="Symbol" panose="05050102010706020507"/>
            </a:endParaRPr>
          </a:p>
          <a:p>
            <a:r>
              <a:rPr lang="en-US" altLang="zh-CN" sz="3200" dirty="0" smtClean="0"/>
              <a:t>where:</a:t>
            </a:r>
            <a:endParaRPr lang="en-US" altLang="zh-CN" sz="3200" dirty="0" smtClean="0"/>
          </a:p>
          <a:p>
            <a:r>
              <a:rPr lang="en-US" altLang="zh-CN" sz="2400" dirty="0" smtClean="0"/>
              <a:t>1. Each </a:t>
            </a:r>
            <a:r>
              <a:rPr lang="en-US" altLang="zh-CN" sz="2400" i="1" dirty="0" err="1" smtClean="0">
                <a:latin typeface="Times New Roman" panose="02020603050405020304" pitchFamily="18" charset="0"/>
                <a:cs typeface="Times New Roman" panose="02020603050405020304" pitchFamily="18" charset="0"/>
              </a:rPr>
              <a:t>d</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dirty="0" smtClean="0"/>
              <a:t> is a new symbol, not in</a:t>
            </a:r>
            <a:r>
              <a:rPr lang="en-US" altLang="zh-CN" sz="2400" dirty="0" smtClean="0">
                <a:sym typeface="Symbol" panose="05050102010706020507"/>
              </a:rPr>
              <a:t> </a:t>
            </a:r>
            <a:r>
              <a:rPr lang="en-US" altLang="zh-CN" sz="2400" dirty="0" smtClean="0"/>
              <a:t> and not the same as any other of the </a:t>
            </a:r>
            <a:r>
              <a:rPr lang="en-US" altLang="zh-CN" sz="2400" i="1" dirty="0" err="1" smtClean="0">
                <a:latin typeface="Times New Roman" panose="02020603050405020304" pitchFamily="18" charset="0"/>
                <a:cs typeface="Times New Roman" panose="02020603050405020304" pitchFamily="18" charset="0"/>
              </a:rPr>
              <a:t>d</a:t>
            </a:r>
            <a:r>
              <a:rPr lang="en-US" altLang="zh-CN" sz="2400" dirty="0" err="1" smtClean="0"/>
              <a:t>'s</a:t>
            </a:r>
            <a:r>
              <a:rPr lang="en-US" altLang="zh-CN" sz="2400" dirty="0" smtClean="0"/>
              <a:t>, and</a:t>
            </a:r>
            <a:endParaRPr lang="en-US" altLang="zh-CN" sz="2400" dirty="0" smtClean="0"/>
          </a:p>
          <a:p>
            <a:r>
              <a:rPr lang="en-US" altLang="zh-CN" sz="2400" dirty="0" smtClean="0"/>
              <a:t>2. Each </a:t>
            </a:r>
            <a:r>
              <a:rPr lang="en-US" altLang="zh-CN" sz="2400" i="1" dirty="0" err="1" smtClean="0">
                <a:latin typeface="Times New Roman" panose="02020603050405020304" pitchFamily="18" charset="0"/>
                <a:cs typeface="Times New Roman" panose="02020603050405020304" pitchFamily="18" charset="0"/>
              </a:rPr>
              <a:t>r</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dirty="0" smtClean="0"/>
              <a:t> is a regular expression over the alphabet </a:t>
            </a:r>
            <a:r>
              <a:rPr lang="en-US" altLang="zh-CN" sz="2400" dirty="0" smtClean="0">
                <a:sym typeface="Symbol" panose="05050102010706020507"/>
              </a:rPr>
              <a:t></a:t>
            </a:r>
            <a:r>
              <a:rPr lang="en-US" altLang="zh-CN" sz="2400" dirty="0" smtClean="0"/>
              <a:t> </a:t>
            </a:r>
            <a:r>
              <a:rPr lang="en-US" altLang="zh-CN" sz="2400" dirty="0" smtClean="0">
                <a:sym typeface="Symbol" panose="05050102010706020507"/>
              </a:rPr>
              <a:t></a:t>
            </a:r>
            <a:r>
              <a:rPr lang="en-US" altLang="zh-CN" sz="2400" dirty="0" smtClean="0"/>
              <a:t> {</a:t>
            </a:r>
            <a:r>
              <a:rPr lang="en-US" altLang="zh-CN" sz="2400" i="1" dirty="0" smtClean="0">
                <a:latin typeface="Times New Roman" panose="02020603050405020304" pitchFamily="18" charset="0"/>
                <a:cs typeface="Times New Roman" panose="02020603050405020304" pitchFamily="18" charset="0"/>
              </a:rPr>
              <a:t>d</a:t>
            </a:r>
            <a:r>
              <a:rPr lang="en-US" altLang="zh-CN" sz="2400" i="1" baseline="-25000" dirty="0" smtClean="0">
                <a:latin typeface="Times New Roman" panose="02020603050405020304" pitchFamily="18" charset="0"/>
                <a:cs typeface="Times New Roman" panose="02020603050405020304" pitchFamily="18" charset="0"/>
              </a:rPr>
              <a:t>1</a:t>
            </a:r>
            <a:r>
              <a:rPr lang="en-US" altLang="zh-CN" sz="2400" i="1" dirty="0" smtClean="0">
                <a:latin typeface="Times New Roman" panose="02020603050405020304" pitchFamily="18" charset="0"/>
                <a:cs typeface="Times New Roman" panose="02020603050405020304" pitchFamily="18" charset="0"/>
              </a:rPr>
              <a:t>, d</a:t>
            </a:r>
            <a:r>
              <a:rPr lang="en-US" altLang="zh-CN" sz="2400" i="1" baseline="-25000" dirty="0" smtClean="0">
                <a:latin typeface="Times New Roman" panose="02020603050405020304" pitchFamily="18" charset="0"/>
                <a:cs typeface="Times New Roman" panose="02020603050405020304" pitchFamily="18" charset="0"/>
              </a:rPr>
              <a:t>2</a:t>
            </a:r>
            <a:r>
              <a:rPr lang="en-US" altLang="zh-CN" sz="2400" i="1" dirty="0" smtClean="0">
                <a:latin typeface="Times New Roman" panose="02020603050405020304" pitchFamily="18" charset="0"/>
                <a:cs typeface="Times New Roman" panose="02020603050405020304" pitchFamily="18" charset="0"/>
              </a:rPr>
              <a:t>,. . . , </a:t>
            </a:r>
            <a:r>
              <a:rPr lang="en-US" altLang="zh-CN" sz="2400" i="1" dirty="0" err="1" smtClean="0">
                <a:latin typeface="Times New Roman" panose="02020603050405020304" pitchFamily="18" charset="0"/>
                <a:cs typeface="Times New Roman" panose="02020603050405020304" pitchFamily="18" charset="0"/>
              </a:rPr>
              <a:t>d</a:t>
            </a:r>
            <a:r>
              <a:rPr lang="en-US" altLang="zh-CN" sz="2400" i="1" baseline="-25000" dirty="0" err="1" smtClean="0">
                <a:latin typeface="Times New Roman" panose="02020603050405020304" pitchFamily="18" charset="0"/>
                <a:cs typeface="Times New Roman" panose="02020603050405020304" pitchFamily="18" charset="0"/>
              </a:rPr>
              <a:t>i</a:t>
            </a:r>
            <a:r>
              <a:rPr lang="en-US" altLang="zh-CN" sz="2400" i="1" baseline="-25000" dirty="0" smtClean="0">
                <a:latin typeface="Times New Roman" panose="02020603050405020304" pitchFamily="18" charset="0"/>
                <a:cs typeface="Times New Roman" panose="02020603050405020304" pitchFamily="18" charset="0"/>
              </a:rPr>
              <a:t>-l</a:t>
            </a:r>
            <a:r>
              <a:rPr lang="en-US" altLang="zh-CN" sz="2400" dirty="0" smtClean="0"/>
              <a:t>).</a:t>
            </a:r>
            <a:r>
              <a:rPr lang="en-US" altLang="zh-CN" sz="2400" i="1" dirty="0" smtClean="0">
                <a:latin typeface="Times New Roman" panose="02020603050405020304" pitchFamily="18" charset="0"/>
                <a:cs typeface="Times New Roman" panose="02020603050405020304" pitchFamily="18" charset="0"/>
                <a:sym typeface="Symbol" panose="05050102010706020507"/>
              </a:rPr>
              <a:t> </a:t>
            </a:r>
            <a:endParaRPr lang="en-US" altLang="zh-CN" sz="2400" i="1" dirty="0" smtClean="0">
              <a:latin typeface="Times New Roman" panose="02020603050405020304" pitchFamily="18" charset="0"/>
              <a:cs typeface="Times New Roman" panose="02020603050405020304" pitchFamily="18" charset="0"/>
            </a:endParaRPr>
          </a:p>
        </p:txBody>
      </p:sp>
      <p:sp>
        <p:nvSpPr>
          <p:cNvPr id="5" name="日期占位符 4"/>
          <p:cNvSpPr>
            <a:spLocks noGrp="1"/>
          </p:cNvSpPr>
          <p:nvPr>
            <p:ph type="dt" sz="half" idx="10"/>
          </p:nvPr>
        </p:nvSpPr>
        <p:spPr/>
        <p:txBody>
          <a:bodyPr/>
          <a:lstStyle/>
          <a:p>
            <a:fld id="{30B8505D-0E6D-4A12-8F0E-90778C69B769}" type="datetime1">
              <a:rPr lang="zh-CN" altLang="en-US" smtClean="0"/>
            </a:fld>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3.2 Regular Definition</a:t>
            </a:r>
            <a:endParaRPr kumimoji="1" lang="zh-CN" altLang="en-US" sz="4000" dirty="0">
              <a:solidFill>
                <a:srgbClr val="C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74F009-13DE-4CB1-85F7-EC646747D738}"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5" name="Picture 2"/>
          <p:cNvPicPr>
            <a:picLocks noChangeAspect="1" noChangeArrowheads="1"/>
          </p:cNvPicPr>
          <p:nvPr/>
        </p:nvPicPr>
        <p:blipFill>
          <a:blip r:embed="rId1" cstate="print"/>
          <a:srcRect/>
          <a:stretch>
            <a:fillRect/>
          </a:stretch>
        </p:blipFill>
        <p:spPr bwMode="auto">
          <a:xfrm>
            <a:off x="1331640" y="1"/>
            <a:ext cx="6156176" cy="6858000"/>
          </a:xfrm>
          <a:prstGeom prst="rect">
            <a:avLst/>
          </a:prstGeom>
          <a:noFill/>
          <a:ln w="9525">
            <a:noFill/>
            <a:miter lim="800000"/>
            <a:headEnd/>
            <a:tailEnd/>
          </a:ln>
        </p:spPr>
      </p:pic>
      <p:sp>
        <p:nvSpPr>
          <p:cNvPr id="6" name="椭圆 5"/>
          <p:cNvSpPr/>
          <p:nvPr/>
        </p:nvSpPr>
        <p:spPr>
          <a:xfrm>
            <a:off x="4084269" y="404664"/>
            <a:ext cx="3403547" cy="720080"/>
          </a:xfrm>
          <a:prstGeom prst="ellipse">
            <a:avLst/>
          </a:prstGeom>
          <a:solidFill>
            <a:srgbClr val="FF000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3F8191-4AFD-48F3-AB83-57E4CD071A4E}"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908720"/>
            <a:ext cx="1871025" cy="584775"/>
          </a:xfrm>
          <a:prstGeom prst="rect">
            <a:avLst/>
          </a:prstGeom>
        </p:spPr>
        <p:txBody>
          <a:bodyPr wrap="none">
            <a:spAutoFit/>
          </a:bodyPr>
          <a:lstStyle/>
          <a:p>
            <a:r>
              <a:rPr lang="en-US" altLang="zh-CN" sz="3200" dirty="0" smtClean="0">
                <a:solidFill>
                  <a:srgbClr val="2359FB"/>
                </a:solidFill>
              </a:rPr>
              <a:t>Example</a:t>
            </a:r>
            <a:endParaRPr lang="zh-CN" altLang="en-US" sz="3200" dirty="0">
              <a:solidFill>
                <a:srgbClr val="2359FB"/>
              </a:solidFill>
            </a:endParaRPr>
          </a:p>
        </p:txBody>
      </p:sp>
      <p:pic>
        <p:nvPicPr>
          <p:cNvPr id="2050" name="Picture 2"/>
          <p:cNvPicPr>
            <a:picLocks noChangeAspect="1" noChangeArrowheads="1"/>
          </p:cNvPicPr>
          <p:nvPr/>
        </p:nvPicPr>
        <p:blipFill>
          <a:blip r:embed="rId1" cstate="print"/>
          <a:srcRect/>
          <a:stretch>
            <a:fillRect/>
          </a:stretch>
        </p:blipFill>
        <p:spPr bwMode="auto">
          <a:xfrm>
            <a:off x="1187624" y="1484784"/>
            <a:ext cx="6817950" cy="142245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D4EFBA5-F143-4326-8BCE-3DF971D7A2A9}"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908720"/>
            <a:ext cx="1871025" cy="584775"/>
          </a:xfrm>
          <a:prstGeom prst="rect">
            <a:avLst/>
          </a:prstGeom>
        </p:spPr>
        <p:txBody>
          <a:bodyPr wrap="none">
            <a:spAutoFit/>
          </a:bodyPr>
          <a:lstStyle/>
          <a:p>
            <a:r>
              <a:rPr lang="en-US" altLang="zh-CN" sz="3200" dirty="0" smtClean="0">
                <a:solidFill>
                  <a:srgbClr val="2359FB"/>
                </a:solidFill>
              </a:rPr>
              <a:t>Example</a:t>
            </a:r>
            <a:endParaRPr lang="zh-CN" altLang="en-US" sz="3200" dirty="0">
              <a:solidFill>
                <a:srgbClr val="2359FB"/>
              </a:solidFill>
            </a:endParaRPr>
          </a:p>
        </p:txBody>
      </p:sp>
      <p:pic>
        <p:nvPicPr>
          <p:cNvPr id="3074" name="Picture 2"/>
          <p:cNvPicPr>
            <a:picLocks noChangeAspect="1" noChangeArrowheads="1"/>
          </p:cNvPicPr>
          <p:nvPr/>
        </p:nvPicPr>
        <p:blipFill>
          <a:blip r:embed="rId1" cstate="print"/>
          <a:srcRect/>
          <a:stretch>
            <a:fillRect/>
          </a:stretch>
        </p:blipFill>
        <p:spPr bwMode="auto">
          <a:xfrm>
            <a:off x="107504" y="1556792"/>
            <a:ext cx="8780401" cy="190993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9184680-6DDA-449C-88E1-8CAFA8AE9D7F}"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611560" y="1124744"/>
            <a:ext cx="7920880" cy="3108543"/>
          </a:xfrm>
          <a:prstGeom prst="rect">
            <a:avLst/>
          </a:prstGeom>
          <a:noFill/>
        </p:spPr>
        <p:txBody>
          <a:bodyPr wrap="square" rtlCol="0">
            <a:spAutoFit/>
          </a:bodyPr>
          <a:lstStyle/>
          <a:p>
            <a:r>
              <a:rPr lang="en-US" altLang="zh-CN" sz="2800" dirty="0" smtClean="0">
                <a:solidFill>
                  <a:srgbClr val="FFC000"/>
                </a:solidFill>
              </a:rPr>
              <a:t>NOTE: for convenient  description, we also use</a:t>
            </a:r>
            <a:endParaRPr lang="en-US" altLang="zh-CN" sz="2800" dirty="0" smtClean="0">
              <a:solidFill>
                <a:srgbClr val="FFC000"/>
              </a:solidFill>
            </a:endParaRPr>
          </a:p>
          <a:p>
            <a:pPr>
              <a:buFont typeface="Arial" panose="020B0604020202020204" pitchFamily="34" charset="0"/>
              <a:buChar char="•"/>
            </a:pPr>
            <a:r>
              <a:rPr lang="en-US" altLang="zh-CN" sz="2800" dirty="0" smtClean="0"/>
              <a:t> </a:t>
            </a:r>
            <a:r>
              <a:rPr lang="en-US" altLang="zh-CN" sz="2800" b="0" i="1" dirty="0" smtClean="0">
                <a:latin typeface="Times New Roman" panose="02020603050405020304" pitchFamily="18" charset="0"/>
                <a:cs typeface="Times New Roman" panose="02020603050405020304" pitchFamily="18" charset="0"/>
              </a:rPr>
              <a:t>r</a:t>
            </a:r>
            <a:r>
              <a:rPr lang="en-US" altLang="zh-CN" sz="2800" b="0" i="1" baseline="30000" dirty="0" smtClean="0">
                <a:latin typeface="Times New Roman" panose="02020603050405020304" pitchFamily="18" charset="0"/>
                <a:cs typeface="Times New Roman" panose="02020603050405020304" pitchFamily="18" charset="0"/>
              </a:rPr>
              <a:t>+</a:t>
            </a:r>
            <a:r>
              <a:rPr lang="en-US" altLang="zh-CN" sz="2800" dirty="0" smtClean="0"/>
              <a:t> to denote </a:t>
            </a:r>
            <a:r>
              <a:rPr lang="en-US" altLang="zh-CN" sz="2800" b="0" i="1" dirty="0" smtClean="0">
                <a:latin typeface="Times New Roman" panose="02020603050405020304" pitchFamily="18" charset="0"/>
                <a:cs typeface="Times New Roman" panose="02020603050405020304" pitchFamily="18" charset="0"/>
              </a:rPr>
              <a:t>r*r</a:t>
            </a:r>
            <a:r>
              <a:rPr lang="en-US" altLang="zh-CN" sz="2800" dirty="0" smtClean="0"/>
              <a:t>;</a:t>
            </a:r>
            <a:endParaRPr lang="en-US" altLang="zh-CN" sz="2800" dirty="0" smtClean="0"/>
          </a:p>
          <a:p>
            <a:pPr>
              <a:buFont typeface="Arial" panose="020B0604020202020204" pitchFamily="34" charset="0"/>
              <a:buChar char="•"/>
            </a:pPr>
            <a:endParaRPr lang="en-US" altLang="zh-CN" sz="2800" dirty="0" smtClean="0"/>
          </a:p>
          <a:p>
            <a:pPr>
              <a:buFont typeface="Arial" panose="020B0604020202020204" pitchFamily="34" charset="0"/>
              <a:buChar char="•"/>
            </a:pPr>
            <a:r>
              <a:rPr lang="en-US" altLang="zh-CN" sz="2800" dirty="0" smtClean="0"/>
              <a:t> </a:t>
            </a:r>
            <a:r>
              <a:rPr lang="en-US" altLang="zh-CN" sz="2800" b="0" dirty="0" smtClean="0">
                <a:latin typeface="Times New Roman" panose="02020603050405020304" pitchFamily="18" charset="0"/>
                <a:cs typeface="Times New Roman" panose="02020603050405020304" pitchFamily="18" charset="0"/>
              </a:rPr>
              <a:t>[</a:t>
            </a:r>
            <a:r>
              <a:rPr lang="en-US" altLang="zh-CN" sz="2800" b="0" i="1" dirty="0" err="1" smtClean="0">
                <a:latin typeface="Times New Roman" panose="02020603050405020304" pitchFamily="18" charset="0"/>
                <a:cs typeface="Times New Roman" panose="02020603050405020304" pitchFamily="18" charset="0"/>
              </a:rPr>
              <a:t>abc</a:t>
            </a:r>
            <a:r>
              <a:rPr lang="en-US" altLang="zh-CN" sz="2800" b="0" dirty="0" smtClean="0">
                <a:latin typeface="Times New Roman" panose="02020603050405020304" pitchFamily="18" charset="0"/>
                <a:cs typeface="Times New Roman" panose="02020603050405020304" pitchFamily="18" charset="0"/>
              </a:rPr>
              <a:t>] </a:t>
            </a:r>
            <a:r>
              <a:rPr lang="en-US" altLang="zh-CN" sz="2800" dirty="0" smtClean="0"/>
              <a:t>to denote </a:t>
            </a:r>
            <a:r>
              <a:rPr lang="en-US" altLang="zh-CN" sz="2800" b="0" i="1" dirty="0" err="1" smtClean="0">
                <a:latin typeface="Times New Roman" panose="02020603050405020304" pitchFamily="18" charset="0"/>
                <a:cs typeface="Times New Roman" panose="02020603050405020304" pitchFamily="18" charset="0"/>
              </a:rPr>
              <a:t>a|b|c</a:t>
            </a:r>
            <a:r>
              <a:rPr lang="en-US" altLang="zh-CN" sz="2800" dirty="0" smtClean="0"/>
              <a:t>.</a:t>
            </a:r>
            <a:endParaRPr lang="en-US" altLang="zh-CN" sz="2800" dirty="0" smtClean="0"/>
          </a:p>
          <a:p>
            <a:pPr>
              <a:buFont typeface="Arial" panose="020B0604020202020204" pitchFamily="34" charset="0"/>
              <a:buChar char="•"/>
            </a:pPr>
            <a:endParaRPr lang="en-US" altLang="zh-CN" sz="2800" dirty="0" smtClean="0"/>
          </a:p>
          <a:p>
            <a:pPr>
              <a:buFont typeface="Arial" panose="020B0604020202020204" pitchFamily="34" charset="0"/>
              <a:buChar char="•"/>
            </a:pPr>
            <a:r>
              <a:rPr lang="en-US" altLang="zh-CN" sz="2800" dirty="0" smtClean="0"/>
              <a:t> </a:t>
            </a:r>
            <a:r>
              <a:rPr lang="en-US" altLang="zh-CN" sz="2800" b="0" i="1" dirty="0" smtClean="0">
                <a:latin typeface="Times New Roman" panose="02020603050405020304" pitchFamily="18" charset="0"/>
                <a:cs typeface="Times New Roman" panose="02020603050405020304" pitchFamily="18" charset="0"/>
              </a:rPr>
              <a:t>L</a:t>
            </a:r>
            <a:r>
              <a:rPr lang="en-US" altLang="zh-CN" sz="2800" b="0" dirty="0" smtClean="0">
                <a:latin typeface="Times New Roman" panose="02020603050405020304" pitchFamily="18" charset="0"/>
                <a:cs typeface="Times New Roman" panose="02020603050405020304" pitchFamily="18" charset="0"/>
              </a:rPr>
              <a:t>(</a:t>
            </a:r>
            <a:r>
              <a:rPr lang="en-US" altLang="zh-CN" sz="2800" b="0" i="1" dirty="0" smtClean="0">
                <a:latin typeface="Times New Roman" panose="02020603050405020304" pitchFamily="18" charset="0"/>
                <a:cs typeface="Times New Roman" panose="02020603050405020304" pitchFamily="18" charset="0"/>
              </a:rPr>
              <a:t>r</a:t>
            </a:r>
            <a:r>
              <a:rPr lang="en-US" altLang="zh-CN" sz="2800" b="0" dirty="0" smtClean="0">
                <a:latin typeface="Times New Roman" panose="02020603050405020304" pitchFamily="18" charset="0"/>
                <a:cs typeface="Times New Roman" panose="02020603050405020304" pitchFamily="18" charset="0"/>
              </a:rPr>
              <a:t>?) </a:t>
            </a:r>
            <a:r>
              <a:rPr lang="en-US" altLang="zh-CN" sz="2800" dirty="0" smtClean="0"/>
              <a:t>to denote </a:t>
            </a:r>
            <a:r>
              <a:rPr lang="en-US" altLang="zh-CN" sz="2800" b="0" i="1" dirty="0" smtClean="0">
                <a:latin typeface="Times New Roman" panose="02020603050405020304" pitchFamily="18" charset="0"/>
                <a:cs typeface="Times New Roman" panose="02020603050405020304" pitchFamily="18" charset="0"/>
              </a:rPr>
              <a:t>L</a:t>
            </a:r>
            <a:r>
              <a:rPr lang="en-US" altLang="zh-CN" sz="2800" b="0" dirty="0" smtClean="0">
                <a:latin typeface="Times New Roman" panose="02020603050405020304" pitchFamily="18" charset="0"/>
                <a:cs typeface="Times New Roman" panose="02020603050405020304" pitchFamily="18" charset="0"/>
              </a:rPr>
              <a:t>(</a:t>
            </a:r>
            <a:r>
              <a:rPr lang="en-US" altLang="zh-CN" sz="2800" b="0" i="1" dirty="0" smtClean="0">
                <a:latin typeface="Times New Roman" panose="02020603050405020304" pitchFamily="18" charset="0"/>
                <a:cs typeface="Times New Roman" panose="02020603050405020304" pitchFamily="18" charset="0"/>
              </a:rPr>
              <a:t>r</a:t>
            </a:r>
            <a:r>
              <a:rPr lang="en-US" altLang="zh-CN" sz="2800" b="0" dirty="0" smtClean="0">
                <a:latin typeface="Times New Roman" panose="02020603050405020304" pitchFamily="18" charset="0"/>
                <a:cs typeface="Times New Roman" panose="02020603050405020304" pitchFamily="18" charset="0"/>
              </a:rPr>
              <a:t>)</a:t>
            </a:r>
            <a:r>
              <a:rPr lang="en-US" altLang="zh-CN" sz="2800" b="0" dirty="0" smtClean="0">
                <a:latin typeface="Times New Roman" panose="02020603050405020304" pitchFamily="18" charset="0"/>
                <a:cs typeface="Times New Roman" panose="02020603050405020304" pitchFamily="18" charset="0"/>
                <a:sym typeface="Symbol" panose="05050102010706020507"/>
              </a:rPr>
              <a:t>{</a:t>
            </a:r>
            <a:r>
              <a:rPr lang="en-US" altLang="zh-CN" sz="2800" b="0" i="1" dirty="0" smtClean="0">
                <a:latin typeface="Times New Roman" panose="02020603050405020304" pitchFamily="18" charset="0"/>
                <a:cs typeface="Times New Roman" panose="02020603050405020304" pitchFamily="18" charset="0"/>
                <a:sym typeface="Symbol" panose="05050102010706020507"/>
              </a:rPr>
              <a:t></a:t>
            </a:r>
            <a:r>
              <a:rPr lang="en-US" altLang="zh-CN" sz="2800" b="0" dirty="0" smtClean="0">
                <a:latin typeface="Times New Roman" panose="02020603050405020304" pitchFamily="18" charset="0"/>
                <a:cs typeface="Times New Roman" panose="02020603050405020304" pitchFamily="18" charset="0"/>
                <a:sym typeface="Symbol" panose="05050102010706020507"/>
              </a:rPr>
              <a:t>}.</a:t>
            </a:r>
            <a:endParaRPr lang="zh-CN" altLang="en-US"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CCCED1-6F0E-434C-B83F-78D05ED59147}"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908720"/>
            <a:ext cx="1871025" cy="584775"/>
          </a:xfrm>
          <a:prstGeom prst="rect">
            <a:avLst/>
          </a:prstGeom>
        </p:spPr>
        <p:txBody>
          <a:bodyPr wrap="none">
            <a:spAutoFit/>
          </a:bodyPr>
          <a:lstStyle/>
          <a:p>
            <a:r>
              <a:rPr lang="en-US" altLang="zh-CN" sz="3200" dirty="0" smtClean="0">
                <a:solidFill>
                  <a:srgbClr val="2359FB"/>
                </a:solidFill>
              </a:rPr>
              <a:t>Example</a:t>
            </a:r>
            <a:endParaRPr lang="zh-CN" altLang="en-US" sz="3200" dirty="0">
              <a:solidFill>
                <a:srgbClr val="2359FB"/>
              </a:solidFill>
            </a:endParaRPr>
          </a:p>
        </p:txBody>
      </p:sp>
      <p:pic>
        <p:nvPicPr>
          <p:cNvPr id="3074" name="Picture 2"/>
          <p:cNvPicPr>
            <a:picLocks noChangeAspect="1" noChangeArrowheads="1"/>
          </p:cNvPicPr>
          <p:nvPr/>
        </p:nvPicPr>
        <p:blipFill>
          <a:blip r:embed="rId1" cstate="print"/>
          <a:srcRect/>
          <a:stretch>
            <a:fillRect/>
          </a:stretch>
        </p:blipFill>
        <p:spPr bwMode="auto">
          <a:xfrm>
            <a:off x="107504" y="1556792"/>
            <a:ext cx="8780401" cy="1909936"/>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a:stretch>
            <a:fillRect/>
          </a:stretch>
        </p:blipFill>
        <p:spPr bwMode="auto">
          <a:xfrm>
            <a:off x="611560" y="4725143"/>
            <a:ext cx="7848872" cy="1300217"/>
          </a:xfrm>
          <a:prstGeom prst="rect">
            <a:avLst/>
          </a:prstGeom>
          <a:noFill/>
          <a:ln w="9525">
            <a:solidFill>
              <a:srgbClr val="FF0000"/>
            </a:solidFill>
            <a:miter lim="800000"/>
            <a:headEnd/>
            <a:tailEnd/>
          </a:ln>
        </p:spPr>
      </p:pic>
      <p:sp>
        <p:nvSpPr>
          <p:cNvPr id="8" name="下箭头 7"/>
          <p:cNvSpPr/>
          <p:nvPr/>
        </p:nvSpPr>
        <p:spPr>
          <a:xfrm>
            <a:off x="3779912" y="3429000"/>
            <a:ext cx="1512168" cy="12961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F4237950-522D-458F-B365-76209A5E9021}" type="datetime1">
              <a:rPr lang="zh-CN" altLang="en-US" smtClean="0"/>
            </a:fld>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3.3 Transition Diagram</a:t>
            </a:r>
            <a:endParaRPr kumimoji="1" lang="zh-CN" altLang="en-US" sz="4000" dirty="0">
              <a:solidFill>
                <a:srgbClr val="C00000"/>
              </a:solidFill>
              <a:latin typeface="Verdana" panose="020B0604030504040204" pitchFamily="34" charset="0"/>
            </a:endParaRPr>
          </a:p>
        </p:txBody>
      </p:sp>
      <p:pic>
        <p:nvPicPr>
          <p:cNvPr id="6146" name="Picture 2"/>
          <p:cNvPicPr>
            <a:picLocks noChangeAspect="1" noChangeArrowheads="1"/>
          </p:cNvPicPr>
          <p:nvPr/>
        </p:nvPicPr>
        <p:blipFill>
          <a:blip r:embed="rId1" cstate="print"/>
          <a:srcRect/>
          <a:stretch>
            <a:fillRect/>
          </a:stretch>
        </p:blipFill>
        <p:spPr bwMode="auto">
          <a:xfrm>
            <a:off x="1636675" y="1787649"/>
            <a:ext cx="5959661" cy="4233639"/>
          </a:xfrm>
          <a:prstGeom prst="rect">
            <a:avLst/>
          </a:prstGeom>
          <a:noFill/>
          <a:ln w="9525">
            <a:noFill/>
            <a:miter lim="800000"/>
            <a:headEnd/>
            <a:tailEnd/>
          </a:ln>
        </p:spPr>
      </p:pic>
      <p:sp>
        <p:nvSpPr>
          <p:cNvPr id="9" name="TextBox 8"/>
          <p:cNvSpPr txBox="1"/>
          <p:nvPr/>
        </p:nvSpPr>
        <p:spPr>
          <a:xfrm>
            <a:off x="216024" y="3861048"/>
            <a:ext cx="2843808" cy="1200329"/>
          </a:xfrm>
          <a:prstGeom prst="rect">
            <a:avLst/>
          </a:prstGeom>
          <a:noFill/>
        </p:spPr>
        <p:txBody>
          <a:bodyPr wrap="square" rtlCol="0">
            <a:spAutoFit/>
          </a:bodyPr>
          <a:lstStyle/>
          <a:p>
            <a:r>
              <a:rPr lang="en-US" altLang="zh-CN" sz="2400" dirty="0" smtClean="0">
                <a:solidFill>
                  <a:srgbClr val="FFC000"/>
                </a:solidFill>
              </a:rPr>
              <a:t>* means that we must retract one position.</a:t>
            </a:r>
            <a:endParaRPr lang="zh-CN" altLang="en-US" sz="2400" dirty="0">
              <a:solidFill>
                <a:srgbClr val="FFC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A830054-93BC-493D-AC88-2CCEC1773D63}"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7170" name="Picture 2"/>
          <p:cNvPicPr>
            <a:picLocks noChangeAspect="1" noChangeArrowheads="1"/>
          </p:cNvPicPr>
          <p:nvPr/>
        </p:nvPicPr>
        <p:blipFill>
          <a:blip r:embed="rId1" cstate="print"/>
          <a:srcRect/>
          <a:stretch>
            <a:fillRect/>
          </a:stretch>
        </p:blipFill>
        <p:spPr bwMode="auto">
          <a:xfrm>
            <a:off x="383802" y="2492896"/>
            <a:ext cx="8220646" cy="153141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EAC8EF3-9796-443F-B380-D15510194AD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8194" name="Picture 2"/>
          <p:cNvPicPr>
            <a:picLocks noChangeAspect="1" noChangeArrowheads="1"/>
          </p:cNvPicPr>
          <p:nvPr/>
        </p:nvPicPr>
        <p:blipFill>
          <a:blip r:embed="rId1" cstate="print"/>
          <a:srcRect/>
          <a:stretch>
            <a:fillRect/>
          </a:stretch>
        </p:blipFill>
        <p:spPr bwMode="auto">
          <a:xfrm>
            <a:off x="395536" y="2204864"/>
            <a:ext cx="8524212" cy="2233786"/>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3C6AA7-7C25-428F-8276-24F62813A6C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9218" name="Picture 2"/>
          <p:cNvPicPr>
            <a:picLocks noChangeAspect="1" noChangeArrowheads="1"/>
          </p:cNvPicPr>
          <p:nvPr/>
        </p:nvPicPr>
        <p:blipFill>
          <a:blip r:embed="rId1" cstate="print"/>
          <a:srcRect/>
          <a:stretch>
            <a:fillRect/>
          </a:stretch>
        </p:blipFill>
        <p:spPr bwMode="auto">
          <a:xfrm>
            <a:off x="1475656" y="2132856"/>
            <a:ext cx="6255309" cy="1771824"/>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916832"/>
            <a:ext cx="8208912" cy="3170099"/>
          </a:xfrm>
          <a:prstGeom prst="rect">
            <a:avLst/>
          </a:prstGeom>
          <a:noFill/>
        </p:spPr>
        <p:txBody>
          <a:bodyPr wrap="square" rtlCol="0">
            <a:spAutoFit/>
          </a:bodyPr>
          <a:lstStyle/>
          <a:p>
            <a:pPr>
              <a:buFont typeface="Wingdings" panose="05000000000000000000" pitchFamily="2" charset="2"/>
              <a:buChar char="p"/>
            </a:pPr>
            <a:r>
              <a:rPr lang="en-US" altLang="zh-CN" sz="4000" b="1" dirty="0" smtClean="0">
                <a:solidFill>
                  <a:srgbClr val="0000FF"/>
                </a:solidFill>
                <a:latin typeface="Courier New" panose="02070309020205020404" pitchFamily="49" charset="0"/>
                <a:cs typeface="Courier New" panose="02070309020205020404" pitchFamily="49" charset="0"/>
              </a:rPr>
              <a:t>TASK</a:t>
            </a:r>
            <a:endParaRPr lang="en-US" altLang="zh-CN" sz="4000" b="1" dirty="0" smtClean="0">
              <a:solidFill>
                <a:srgbClr val="0000FF"/>
              </a:solidFill>
              <a:latin typeface="Courier New" panose="02070309020205020404" pitchFamily="49" charset="0"/>
              <a:cs typeface="Courier New" panose="02070309020205020404" pitchFamily="49" charset="0"/>
            </a:endParaRPr>
          </a:p>
          <a:p>
            <a:pPr lvl="1"/>
            <a:r>
              <a:rPr lang="en-US" altLang="zh-CN" sz="3200" dirty="0" smtClean="0">
                <a:latin typeface="Arial Unicode MS" panose="020B0604020202020204" charset="-122"/>
                <a:ea typeface="Arial Unicode MS" panose="020B0604020202020204" charset="-122"/>
                <a:cs typeface="Arial Unicode MS" panose="020B0604020202020204" charset="-122"/>
              </a:rPr>
              <a:t>Developing programs that can recognize the lexemes by the token patterns.</a:t>
            </a:r>
            <a:endParaRPr lang="en-US" altLang="zh-CN" sz="3200" dirty="0" smtClean="0">
              <a:latin typeface="Arial Unicode MS" panose="020B0604020202020204" charset="-122"/>
              <a:ea typeface="Arial Unicode MS" panose="020B0604020202020204" charset="-122"/>
              <a:cs typeface="Arial Unicode MS" panose="020B0604020202020204" charset="-122"/>
            </a:endParaRPr>
          </a:p>
          <a:p>
            <a:pPr lvl="1">
              <a:buFont typeface="Arial" panose="020B0604020202020204" pitchFamily="34" charset="0"/>
              <a:buChar char="•"/>
            </a:pPr>
            <a:r>
              <a:rPr lang="en-US" altLang="zh-CN" sz="3200" b="0" i="1" dirty="0" smtClean="0">
                <a:latin typeface="Times New Roman" panose="02020603050405020304" pitchFamily="18" charset="0"/>
                <a:cs typeface="Times New Roman" panose="02020603050405020304" pitchFamily="18" charset="0"/>
              </a:rPr>
              <a:t> </a:t>
            </a:r>
            <a:r>
              <a:rPr lang="en-US" altLang="zh-CN" sz="3200" i="1" dirty="0" smtClean="0">
                <a:latin typeface="Times New Roman" panose="02020603050405020304" pitchFamily="18" charset="0"/>
                <a:cs typeface="Times New Roman" panose="02020603050405020304" pitchFamily="18" charset="0"/>
              </a:rPr>
              <a:t>Derivation</a:t>
            </a:r>
            <a:r>
              <a:rPr lang="en-US" altLang="zh-CN" sz="3200" b="0" i="1" dirty="0" smtClean="0">
                <a:latin typeface="Times New Roman" panose="02020603050405020304" pitchFamily="18" charset="0"/>
                <a:cs typeface="Times New Roman" panose="02020603050405020304" pitchFamily="18" charset="0"/>
              </a:rPr>
              <a:t> for regular grammars.</a:t>
            </a:r>
            <a:endParaRPr lang="en-US" altLang="zh-CN" sz="3200" b="0" i="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sz="3200" i="1" dirty="0" smtClean="0">
                <a:latin typeface="Times New Roman" panose="02020603050405020304" pitchFamily="18" charset="0"/>
                <a:cs typeface="Times New Roman" panose="02020603050405020304" pitchFamily="18" charset="0"/>
              </a:rPr>
              <a:t> Reduction </a:t>
            </a:r>
            <a:r>
              <a:rPr lang="en-US" altLang="zh-CN" sz="3200" b="0" i="1" dirty="0" smtClean="0">
                <a:latin typeface="Times New Roman" panose="02020603050405020304" pitchFamily="18" charset="0"/>
                <a:cs typeface="Times New Roman" panose="02020603050405020304" pitchFamily="18" charset="0"/>
              </a:rPr>
              <a:t>for regular grammars.</a:t>
            </a:r>
            <a:endParaRPr lang="en-US" altLang="zh-CN" sz="3200" b="0" i="1" dirty="0" smtClean="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sz="3200" b="0" i="1"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sp>
        <p:nvSpPr>
          <p:cNvPr id="5" name="日期占位符 4"/>
          <p:cNvSpPr>
            <a:spLocks noGrp="1"/>
          </p:cNvSpPr>
          <p:nvPr>
            <p:ph type="dt" sz="half" idx="10"/>
          </p:nvPr>
        </p:nvSpPr>
        <p:spPr/>
        <p:txBody>
          <a:bodyPr/>
          <a:lstStyle/>
          <a:p>
            <a:fld id="{50C81FC9-BDAE-467D-80AC-CBB2E10768BE}"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 Tokens </a:t>
            </a:r>
            <a:r>
              <a:rPr kumimoji="1" lang="en-US" altLang="zh-CN" sz="4000" dirty="0" err="1" smtClean="0">
                <a:solidFill>
                  <a:srgbClr val="C00000"/>
                </a:solidFill>
                <a:latin typeface="Verdana" panose="020B0604030504040204" pitchFamily="34" charset="0"/>
              </a:rPr>
              <a:t>Recognization</a:t>
            </a:r>
            <a:endParaRPr kumimoji="1" lang="zh-CN" altLang="en-US" sz="4000" dirty="0">
              <a:solidFill>
                <a:srgbClr val="C00000"/>
              </a:solidFill>
              <a:latin typeface="Verdana" panose="020B0604030504040204"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90BFA0-5F79-45C7-90A6-876EBC6C44BB}"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467544" y="620688"/>
            <a:ext cx="8208912" cy="707886"/>
          </a:xfrm>
          <a:prstGeom prst="rect">
            <a:avLst/>
          </a:prstGeom>
          <a:noFill/>
        </p:spPr>
        <p:txBody>
          <a:bodyPr wrap="square" rtlCol="0">
            <a:spAutoFit/>
          </a:bodyPr>
          <a:lstStyle/>
          <a:p>
            <a:r>
              <a:rPr lang="en-US" altLang="zh-CN" sz="4000" dirty="0" smtClean="0">
                <a:solidFill>
                  <a:srgbClr val="0000FF"/>
                </a:solidFill>
                <a:latin typeface="Courier New" panose="02070309020205020404" pitchFamily="49" charset="0"/>
                <a:cs typeface="Courier New" panose="02070309020205020404" pitchFamily="49" charset="0"/>
              </a:rPr>
              <a:t>Example. </a:t>
            </a:r>
            <a:r>
              <a:rPr lang="en-US" altLang="zh-CN" sz="3200" dirty="0" smtClean="0">
                <a:latin typeface="Courier New" panose="02070309020205020404" pitchFamily="49" charset="0"/>
                <a:cs typeface="Courier New" panose="02070309020205020404" pitchFamily="49" charset="0"/>
              </a:rPr>
              <a:t>RELOP </a:t>
            </a:r>
            <a:r>
              <a:rPr lang="en-US" altLang="zh-CN" sz="3200" dirty="0" err="1" smtClean="0">
                <a:latin typeface="Courier New" panose="02070309020205020404" pitchFamily="49" charset="0"/>
                <a:cs typeface="Courier New" panose="02070309020205020404" pitchFamily="49" charset="0"/>
              </a:rPr>
              <a:t>Recognization</a:t>
            </a:r>
            <a:endParaRPr lang="en-US" altLang="zh-CN" sz="3200" b="1" dirty="0" smtClean="0">
              <a:latin typeface="Courier New" panose="02070309020205020404" pitchFamily="49" charset="0"/>
              <a:cs typeface="Courier New" panose="02070309020205020404" pitchFamily="49" charset="0"/>
            </a:endParaRPr>
          </a:p>
        </p:txBody>
      </p:sp>
      <p:pic>
        <p:nvPicPr>
          <p:cNvPr id="5123" name="Picture 3"/>
          <p:cNvPicPr>
            <a:picLocks noChangeAspect="1" noChangeArrowheads="1"/>
          </p:cNvPicPr>
          <p:nvPr/>
        </p:nvPicPr>
        <p:blipFill>
          <a:blip r:embed="rId1" cstate="print"/>
          <a:srcRect/>
          <a:stretch>
            <a:fillRect/>
          </a:stretch>
        </p:blipFill>
        <p:spPr bwMode="auto">
          <a:xfrm>
            <a:off x="1331640" y="1340768"/>
            <a:ext cx="6658846" cy="474245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8537B71-C32B-49A5-90EA-5DACE394B881}"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5" name="Picture 2"/>
          <p:cNvPicPr>
            <a:picLocks noChangeAspect="1" noChangeArrowheads="1"/>
          </p:cNvPicPr>
          <p:nvPr/>
        </p:nvPicPr>
        <p:blipFill>
          <a:blip r:embed="rId1" cstate="print"/>
          <a:srcRect/>
          <a:stretch>
            <a:fillRect/>
          </a:stretch>
        </p:blipFill>
        <p:spPr bwMode="auto">
          <a:xfrm>
            <a:off x="5868144" y="260648"/>
            <a:ext cx="2304256" cy="6384978"/>
          </a:xfrm>
          <a:prstGeom prst="rect">
            <a:avLst/>
          </a:prstGeom>
          <a:noFill/>
          <a:ln w="9525">
            <a:noFill/>
            <a:miter lim="800000"/>
            <a:headEnd/>
            <a:tailEnd/>
          </a:ln>
        </p:spPr>
      </p:pic>
      <p:sp>
        <p:nvSpPr>
          <p:cNvPr id="6" name="椭圆 5"/>
          <p:cNvSpPr/>
          <p:nvPr/>
        </p:nvSpPr>
        <p:spPr>
          <a:xfrm>
            <a:off x="5796136" y="0"/>
            <a:ext cx="2592288" cy="1412776"/>
          </a:xfrm>
          <a:prstGeom prst="ellipse">
            <a:avLst/>
          </a:prstGeom>
          <a:solidFill>
            <a:srgbClr val="FF0000">
              <a:alpha val="1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3"/>
          <p:cNvPicPr>
            <a:picLocks noChangeAspect="1" noChangeArrowheads="1"/>
          </p:cNvPicPr>
          <p:nvPr/>
        </p:nvPicPr>
        <p:blipFill>
          <a:blip r:embed="rId2" cstate="print"/>
          <a:srcRect/>
          <a:stretch>
            <a:fillRect/>
          </a:stretch>
        </p:blipFill>
        <p:spPr bwMode="auto">
          <a:xfrm>
            <a:off x="539552" y="2492896"/>
            <a:ext cx="3672408" cy="2016224"/>
          </a:xfrm>
          <a:prstGeom prst="rect">
            <a:avLst/>
          </a:prstGeom>
          <a:noFill/>
          <a:ln w="9525">
            <a:noFill/>
            <a:miter lim="800000"/>
            <a:headEnd/>
            <a:tailEnd/>
          </a:ln>
        </p:spPr>
      </p:pic>
      <p:sp>
        <p:nvSpPr>
          <p:cNvPr id="8" name="TextBox 7"/>
          <p:cNvSpPr txBox="1"/>
          <p:nvPr/>
        </p:nvSpPr>
        <p:spPr>
          <a:xfrm>
            <a:off x="683568" y="836712"/>
            <a:ext cx="4536504" cy="892552"/>
          </a:xfrm>
          <a:prstGeom prst="rect">
            <a:avLst/>
          </a:prstGeom>
          <a:noFill/>
        </p:spPr>
        <p:txBody>
          <a:bodyPr wrap="square" rtlCol="0">
            <a:spAutoFit/>
          </a:bodyPr>
          <a:lstStyle/>
          <a:p>
            <a:r>
              <a:rPr lang="en-US" altLang="zh-CN" sz="2800" dirty="0" smtClean="0">
                <a:solidFill>
                  <a:srgbClr val="0000FF"/>
                </a:solidFill>
              </a:rPr>
              <a:t>Example</a:t>
            </a:r>
            <a:r>
              <a:rPr lang="en-US" altLang="zh-CN" dirty="0" smtClean="0"/>
              <a:t>. </a:t>
            </a:r>
            <a:endParaRPr lang="en-US" altLang="zh-CN" dirty="0" smtClean="0"/>
          </a:p>
          <a:p>
            <a:r>
              <a:rPr lang="en-US" altLang="zh-CN" sz="2400" dirty="0" smtClean="0"/>
              <a:t> position = initial + rate * 60</a:t>
            </a:r>
            <a:endParaRPr lang="zh-CN" altLang="en-US" sz="2400" dirty="0"/>
          </a:p>
        </p:txBody>
      </p:sp>
      <p:sp>
        <p:nvSpPr>
          <p:cNvPr id="9" name="任意多边形 8"/>
          <p:cNvSpPr/>
          <p:nvPr/>
        </p:nvSpPr>
        <p:spPr>
          <a:xfrm>
            <a:off x="914400" y="4146331"/>
            <a:ext cx="3058510" cy="733097"/>
          </a:xfrm>
          <a:custGeom>
            <a:avLst/>
            <a:gdLst>
              <a:gd name="connsiteX0" fmla="*/ 0 w 3058510"/>
              <a:gd name="connsiteY0" fmla="*/ 0 h 733097"/>
              <a:gd name="connsiteX1" fmla="*/ 1024759 w 3058510"/>
              <a:gd name="connsiteY1" fmla="*/ 630621 h 733097"/>
              <a:gd name="connsiteX2" fmla="*/ 3058510 w 3058510"/>
              <a:gd name="connsiteY2" fmla="*/ 614855 h 733097"/>
              <a:gd name="connsiteX3" fmla="*/ 3058510 w 3058510"/>
              <a:gd name="connsiteY3" fmla="*/ 614855 h 733097"/>
            </a:gdLst>
            <a:ahLst/>
            <a:cxnLst>
              <a:cxn ang="0">
                <a:pos x="connsiteX0" y="connsiteY0"/>
              </a:cxn>
              <a:cxn ang="0">
                <a:pos x="connsiteX1" y="connsiteY1"/>
              </a:cxn>
              <a:cxn ang="0">
                <a:pos x="connsiteX2" y="connsiteY2"/>
              </a:cxn>
              <a:cxn ang="0">
                <a:pos x="connsiteX3" y="connsiteY3"/>
              </a:cxn>
            </a:cxnLst>
            <a:rect l="l" t="t" r="r" b="b"/>
            <a:pathLst>
              <a:path w="3058510" h="733097">
                <a:moveTo>
                  <a:pt x="0" y="0"/>
                </a:moveTo>
                <a:cubicBezTo>
                  <a:pt x="257503" y="264072"/>
                  <a:pt x="515007" y="528145"/>
                  <a:pt x="1024759" y="630621"/>
                </a:cubicBezTo>
                <a:cubicBezTo>
                  <a:pt x="1534511" y="733097"/>
                  <a:pt x="3058510" y="614855"/>
                  <a:pt x="3058510" y="614855"/>
                </a:cubicBezTo>
                <a:lnTo>
                  <a:pt x="3058510" y="614855"/>
                </a:lnTo>
              </a:path>
            </a:pathLst>
          </a:custGeom>
          <a:ln>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任意多边形 9"/>
          <p:cNvSpPr/>
          <p:nvPr/>
        </p:nvSpPr>
        <p:spPr>
          <a:xfrm>
            <a:off x="2051720" y="4149081"/>
            <a:ext cx="1858128" cy="979968"/>
          </a:xfrm>
          <a:custGeom>
            <a:avLst/>
            <a:gdLst>
              <a:gd name="connsiteX0" fmla="*/ 0 w 2017986"/>
              <a:gd name="connsiteY0" fmla="*/ 0 h 919655"/>
              <a:gd name="connsiteX1" fmla="*/ 567559 w 2017986"/>
              <a:gd name="connsiteY1" fmla="*/ 788276 h 919655"/>
              <a:gd name="connsiteX2" fmla="*/ 2017986 w 2017986"/>
              <a:gd name="connsiteY2" fmla="*/ 788276 h 919655"/>
            </a:gdLst>
            <a:ahLst/>
            <a:cxnLst>
              <a:cxn ang="0">
                <a:pos x="connsiteX0" y="connsiteY0"/>
              </a:cxn>
              <a:cxn ang="0">
                <a:pos x="connsiteX1" y="connsiteY1"/>
              </a:cxn>
              <a:cxn ang="0">
                <a:pos x="connsiteX2" y="connsiteY2"/>
              </a:cxn>
            </a:cxnLst>
            <a:rect l="l" t="t" r="r" b="b"/>
            <a:pathLst>
              <a:path w="2017986" h="919655">
                <a:moveTo>
                  <a:pt x="0" y="0"/>
                </a:moveTo>
                <a:cubicBezTo>
                  <a:pt x="115614" y="328448"/>
                  <a:pt x="231228" y="656897"/>
                  <a:pt x="567559" y="788276"/>
                </a:cubicBezTo>
                <a:cubicBezTo>
                  <a:pt x="903890" y="919655"/>
                  <a:pt x="1460938" y="853965"/>
                  <a:pt x="2017986" y="788276"/>
                </a:cubicBez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任意多边形 10"/>
          <p:cNvSpPr/>
          <p:nvPr/>
        </p:nvSpPr>
        <p:spPr>
          <a:xfrm>
            <a:off x="3131839" y="4221088"/>
            <a:ext cx="746477" cy="1215388"/>
          </a:xfrm>
          <a:custGeom>
            <a:avLst/>
            <a:gdLst>
              <a:gd name="connsiteX0" fmla="*/ 0 w 1103586"/>
              <a:gd name="connsiteY0" fmla="*/ 0 h 1195552"/>
              <a:gd name="connsiteX1" fmla="*/ 457200 w 1103586"/>
              <a:gd name="connsiteY1" fmla="*/ 1024759 h 1195552"/>
              <a:gd name="connsiteX2" fmla="*/ 1103586 w 1103586"/>
              <a:gd name="connsiteY2" fmla="*/ 1024759 h 1195552"/>
              <a:gd name="connsiteX3" fmla="*/ 1103586 w 1103586"/>
              <a:gd name="connsiteY3" fmla="*/ 1024759 h 1195552"/>
            </a:gdLst>
            <a:ahLst/>
            <a:cxnLst>
              <a:cxn ang="0">
                <a:pos x="connsiteX0" y="connsiteY0"/>
              </a:cxn>
              <a:cxn ang="0">
                <a:pos x="connsiteX1" y="connsiteY1"/>
              </a:cxn>
              <a:cxn ang="0">
                <a:pos x="connsiteX2" y="connsiteY2"/>
              </a:cxn>
              <a:cxn ang="0">
                <a:pos x="connsiteX3" y="connsiteY3"/>
              </a:cxn>
            </a:cxnLst>
            <a:rect l="l" t="t" r="r" b="b"/>
            <a:pathLst>
              <a:path w="1103586" h="1195552">
                <a:moveTo>
                  <a:pt x="0" y="0"/>
                </a:moveTo>
                <a:cubicBezTo>
                  <a:pt x="136634" y="426983"/>
                  <a:pt x="273269" y="853966"/>
                  <a:pt x="457200" y="1024759"/>
                </a:cubicBezTo>
                <a:cubicBezTo>
                  <a:pt x="641131" y="1195552"/>
                  <a:pt x="1103586" y="1024759"/>
                  <a:pt x="1103586" y="1024759"/>
                </a:cubicBezTo>
                <a:lnTo>
                  <a:pt x="1103586" y="1024759"/>
                </a:lnTo>
              </a:path>
            </a:pathLst>
          </a:custGeom>
          <a:ln>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2" name="Picture 4"/>
          <p:cNvPicPr>
            <a:picLocks noChangeAspect="1" noChangeArrowheads="1"/>
          </p:cNvPicPr>
          <p:nvPr/>
        </p:nvPicPr>
        <p:blipFill>
          <a:blip r:embed="rId3" cstate="print"/>
          <a:srcRect/>
          <a:stretch>
            <a:fillRect/>
          </a:stretch>
        </p:blipFill>
        <p:spPr bwMode="auto">
          <a:xfrm>
            <a:off x="3995936" y="4581128"/>
            <a:ext cx="2000250" cy="1685925"/>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B83412-E8C0-49DE-BB3A-BD5D3A36D132}"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467544" y="620688"/>
            <a:ext cx="8208912" cy="707886"/>
          </a:xfrm>
          <a:prstGeom prst="rect">
            <a:avLst/>
          </a:prstGeom>
          <a:noFill/>
        </p:spPr>
        <p:txBody>
          <a:bodyPr wrap="square" rtlCol="0">
            <a:spAutoFit/>
          </a:bodyPr>
          <a:lstStyle/>
          <a:p>
            <a:r>
              <a:rPr lang="en-US" altLang="zh-CN" sz="4000" dirty="0" smtClean="0">
                <a:solidFill>
                  <a:srgbClr val="0000FF"/>
                </a:solidFill>
                <a:latin typeface="Courier New" panose="02070309020205020404" pitchFamily="49" charset="0"/>
                <a:cs typeface="Courier New" panose="02070309020205020404" pitchFamily="49" charset="0"/>
              </a:rPr>
              <a:t>Example. </a:t>
            </a:r>
            <a:r>
              <a:rPr lang="en-US" altLang="zh-CN" sz="3200" dirty="0" smtClean="0">
                <a:latin typeface="Courier New" panose="02070309020205020404" pitchFamily="49" charset="0"/>
                <a:cs typeface="Courier New" panose="02070309020205020404" pitchFamily="49" charset="0"/>
              </a:rPr>
              <a:t>RELOP </a:t>
            </a:r>
            <a:r>
              <a:rPr lang="en-US" altLang="zh-CN" sz="3200" dirty="0" err="1" smtClean="0">
                <a:latin typeface="Courier New" panose="02070309020205020404" pitchFamily="49" charset="0"/>
                <a:cs typeface="Courier New" panose="02070309020205020404" pitchFamily="49" charset="0"/>
              </a:rPr>
              <a:t>Recognization</a:t>
            </a:r>
            <a:endParaRPr lang="en-US" altLang="zh-CN" sz="3200" b="1" dirty="0" smtClean="0">
              <a:latin typeface="Courier New" panose="02070309020205020404" pitchFamily="49" charset="0"/>
              <a:cs typeface="Courier New" panose="02070309020205020404" pitchFamily="49" charset="0"/>
            </a:endParaRPr>
          </a:p>
        </p:txBody>
      </p:sp>
      <p:pic>
        <p:nvPicPr>
          <p:cNvPr id="5122" name="Picture 2"/>
          <p:cNvPicPr>
            <a:picLocks noChangeAspect="1" noChangeArrowheads="1"/>
          </p:cNvPicPr>
          <p:nvPr/>
        </p:nvPicPr>
        <p:blipFill>
          <a:blip r:embed="rId1" cstate="print"/>
          <a:srcRect/>
          <a:stretch>
            <a:fillRect/>
          </a:stretch>
        </p:blipFill>
        <p:spPr bwMode="auto">
          <a:xfrm>
            <a:off x="1187624" y="1412776"/>
            <a:ext cx="6810375" cy="512445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916832"/>
            <a:ext cx="8208912" cy="2677656"/>
          </a:xfrm>
          <a:prstGeom prst="rect">
            <a:avLst/>
          </a:prstGeom>
          <a:noFill/>
        </p:spPr>
        <p:txBody>
          <a:bodyPr wrap="square" rtlCol="0">
            <a:spAutoFit/>
          </a:bodyPr>
          <a:lstStyle/>
          <a:p>
            <a:pPr>
              <a:buFont typeface="Wingdings" panose="05000000000000000000" pitchFamily="2" charset="2"/>
              <a:buChar char="p"/>
            </a:pPr>
            <a:r>
              <a:rPr lang="en-US" altLang="zh-CN" sz="4000" b="1" dirty="0" smtClean="0">
                <a:solidFill>
                  <a:srgbClr val="0000FF"/>
                </a:solidFill>
                <a:latin typeface="Courier New" panose="02070309020205020404" pitchFamily="49" charset="0"/>
                <a:cs typeface="Courier New" panose="02070309020205020404" pitchFamily="49" charset="0"/>
              </a:rPr>
              <a:t>Questions</a:t>
            </a:r>
            <a:endParaRPr lang="en-US" altLang="zh-CN" sz="4000" b="1" dirty="0" smtClean="0">
              <a:solidFill>
                <a:srgbClr val="0000FF"/>
              </a:solidFill>
              <a:latin typeface="Courier New" panose="02070309020205020404" pitchFamily="49" charset="0"/>
              <a:cs typeface="Courier New" panose="02070309020205020404" pitchFamily="49" charset="0"/>
            </a:endParaRPr>
          </a:p>
          <a:p>
            <a:pPr lvl="1">
              <a:buFont typeface="Arial" panose="020B0604020202020204" pitchFamily="34" charset="0"/>
              <a:buChar char="•"/>
            </a:pPr>
            <a:r>
              <a:rPr lang="en-US" altLang="zh-CN" sz="3200" dirty="0" smtClean="0">
                <a:latin typeface="Times New Roman" panose="02020603050405020304" pitchFamily="18" charset="0"/>
                <a:cs typeface="Times New Roman" panose="02020603050405020304" pitchFamily="18" charset="0"/>
              </a:rPr>
              <a:t> </a:t>
            </a:r>
            <a:r>
              <a:rPr lang="en-US" altLang="zh-CN" sz="3200" dirty="0" smtClean="0">
                <a:solidFill>
                  <a:srgbClr val="FF0000"/>
                </a:solidFill>
                <a:latin typeface="Times New Roman" panose="02020603050405020304" pitchFamily="18" charset="0"/>
                <a:cs typeface="Times New Roman" panose="02020603050405020304" pitchFamily="18" charset="0"/>
              </a:rPr>
              <a:t>Can we find the corresponding transition diagram for a regular expressions?</a:t>
            </a:r>
            <a:endParaRPr lang="en-US" altLang="zh-CN" sz="3200" dirty="0" smtClean="0">
              <a:solidFill>
                <a:srgbClr val="FF000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zh-CN" sz="3200" dirty="0" smtClean="0">
                <a:solidFill>
                  <a:srgbClr val="FF0000"/>
                </a:solidFill>
                <a:latin typeface="Times New Roman" panose="02020603050405020304" pitchFamily="18" charset="0"/>
                <a:cs typeface="Times New Roman" panose="02020603050405020304" pitchFamily="18" charset="0"/>
              </a:rPr>
              <a:t> Can we construct the transition diagram for a regular grammar?</a:t>
            </a:r>
            <a:endParaRPr lang="en-US" altLang="zh-CN" sz="3200" dirty="0" smtClean="0">
              <a:solidFill>
                <a:srgbClr val="FF0000"/>
              </a:solidFill>
              <a:latin typeface="Times New Roman" panose="02020603050405020304" pitchFamily="18" charset="0"/>
              <a:cs typeface="Times New Roman" panose="02020603050405020304" pitchFamily="18" charset="0"/>
            </a:endParaRPr>
          </a:p>
        </p:txBody>
      </p:sp>
      <p:sp>
        <p:nvSpPr>
          <p:cNvPr id="5" name="日期占位符 4"/>
          <p:cNvSpPr>
            <a:spLocks noGrp="1"/>
          </p:cNvSpPr>
          <p:nvPr>
            <p:ph type="dt" sz="half" idx="10"/>
          </p:nvPr>
        </p:nvSpPr>
        <p:spPr/>
        <p:txBody>
          <a:bodyPr/>
          <a:lstStyle/>
          <a:p>
            <a:fld id="{DA29DA90-A6DA-4078-9083-D5CDC5D81D5F}"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7544" y="1268760"/>
            <a:ext cx="8208912" cy="1200329"/>
          </a:xfrm>
          <a:prstGeom prst="rect">
            <a:avLst/>
          </a:prstGeom>
          <a:noFill/>
        </p:spPr>
        <p:txBody>
          <a:bodyPr wrap="square" rtlCol="0">
            <a:spAutoFit/>
          </a:bodyPr>
          <a:lstStyle/>
          <a:p>
            <a:pPr>
              <a:buFont typeface="Wingdings" panose="05000000000000000000" pitchFamily="2" charset="2"/>
              <a:buChar char="p"/>
            </a:pPr>
            <a:r>
              <a:rPr lang="en-US" altLang="zh-CN" sz="4000" b="1" dirty="0" smtClean="0">
                <a:solidFill>
                  <a:srgbClr val="0000FF"/>
                </a:solidFill>
                <a:latin typeface="Courier New" panose="02070309020205020404" pitchFamily="49" charset="0"/>
                <a:cs typeface="Courier New" panose="02070309020205020404" pitchFamily="49" charset="0"/>
              </a:rPr>
              <a:t>Answer</a:t>
            </a:r>
            <a:endParaRPr lang="en-US" altLang="zh-CN" sz="4000" b="1" dirty="0" smtClean="0">
              <a:solidFill>
                <a:srgbClr val="0000FF"/>
              </a:solidFill>
              <a:latin typeface="Courier New" panose="02070309020205020404" pitchFamily="49" charset="0"/>
              <a:cs typeface="Courier New" panose="02070309020205020404" pitchFamily="49" charset="0"/>
            </a:endParaRPr>
          </a:p>
          <a:p>
            <a:pPr lvl="1">
              <a:buFont typeface="Arial" panose="020B0604020202020204" pitchFamily="34" charset="0"/>
              <a:buChar char="•"/>
            </a:pPr>
            <a:r>
              <a:rPr lang="en-US" altLang="zh-CN" sz="3200" dirty="0" smtClean="0">
                <a:latin typeface="Times New Roman" panose="02020603050405020304" pitchFamily="18" charset="0"/>
                <a:cs typeface="Times New Roman" panose="02020603050405020304" pitchFamily="18" charset="0"/>
              </a:rPr>
              <a:t>YES.</a:t>
            </a:r>
            <a:endParaRPr lang="en-US" altLang="zh-CN" sz="3200" dirty="0" smtClean="0">
              <a:solidFill>
                <a:srgbClr val="FF0000"/>
              </a:solidFill>
              <a:latin typeface="Times New Roman" panose="02020603050405020304" pitchFamily="18" charset="0"/>
              <a:cs typeface="Times New Roman" panose="02020603050405020304" pitchFamily="18" charset="0"/>
            </a:endParaRPr>
          </a:p>
        </p:txBody>
      </p:sp>
      <p:sp>
        <p:nvSpPr>
          <p:cNvPr id="5" name="日期占位符 4"/>
          <p:cNvSpPr>
            <a:spLocks noGrp="1"/>
          </p:cNvSpPr>
          <p:nvPr>
            <p:ph type="dt" sz="half" idx="10"/>
          </p:nvPr>
        </p:nvSpPr>
        <p:spPr/>
        <p:txBody>
          <a:bodyPr/>
          <a:lstStyle/>
          <a:p>
            <a:fld id="{78A3FA03-A353-4E4A-8F50-6B147B046D8E}"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TextBox 7"/>
          <p:cNvSpPr txBox="1"/>
          <p:nvPr/>
        </p:nvSpPr>
        <p:spPr>
          <a:xfrm>
            <a:off x="1403648" y="3717032"/>
            <a:ext cx="648072" cy="369332"/>
          </a:xfrm>
          <a:prstGeom prst="rect">
            <a:avLst/>
          </a:prstGeom>
          <a:noFill/>
        </p:spPr>
        <p:txBody>
          <a:bodyPr wrap="square" rtlCol="0">
            <a:spAutoFit/>
          </a:bodyPr>
          <a:lstStyle/>
          <a:p>
            <a:r>
              <a:rPr lang="en-US" altLang="zh-CN" dirty="0" smtClean="0"/>
              <a:t>RE</a:t>
            </a:r>
            <a:endParaRPr lang="zh-CN" altLang="en-US" dirty="0"/>
          </a:p>
        </p:txBody>
      </p:sp>
      <p:sp>
        <p:nvSpPr>
          <p:cNvPr id="9" name="TextBox 8"/>
          <p:cNvSpPr txBox="1"/>
          <p:nvPr/>
        </p:nvSpPr>
        <p:spPr>
          <a:xfrm>
            <a:off x="3779912" y="2780928"/>
            <a:ext cx="3096344" cy="369332"/>
          </a:xfrm>
          <a:prstGeom prst="rect">
            <a:avLst/>
          </a:prstGeom>
          <a:noFill/>
        </p:spPr>
        <p:txBody>
          <a:bodyPr wrap="square" rtlCol="0">
            <a:spAutoFit/>
          </a:bodyPr>
          <a:lstStyle/>
          <a:p>
            <a:r>
              <a:rPr lang="en-US" altLang="zh-CN" dirty="0" smtClean="0"/>
              <a:t>DFA/Transition Diagram</a:t>
            </a:r>
            <a:endParaRPr lang="zh-CN" altLang="en-US" dirty="0"/>
          </a:p>
        </p:txBody>
      </p:sp>
      <p:sp>
        <p:nvSpPr>
          <p:cNvPr id="10" name="TextBox 9"/>
          <p:cNvSpPr txBox="1"/>
          <p:nvPr/>
        </p:nvSpPr>
        <p:spPr>
          <a:xfrm>
            <a:off x="3779912" y="4653136"/>
            <a:ext cx="648072" cy="369332"/>
          </a:xfrm>
          <a:prstGeom prst="rect">
            <a:avLst/>
          </a:prstGeom>
          <a:noFill/>
        </p:spPr>
        <p:txBody>
          <a:bodyPr wrap="square" rtlCol="0">
            <a:spAutoFit/>
          </a:bodyPr>
          <a:lstStyle/>
          <a:p>
            <a:r>
              <a:rPr lang="en-US" altLang="zh-CN" dirty="0" smtClean="0"/>
              <a:t>NFA</a:t>
            </a:r>
            <a:endParaRPr lang="zh-CN" altLang="en-US" dirty="0"/>
          </a:p>
        </p:txBody>
      </p:sp>
      <p:sp>
        <p:nvSpPr>
          <p:cNvPr id="11" name="TextBox 10"/>
          <p:cNvSpPr txBox="1"/>
          <p:nvPr/>
        </p:nvSpPr>
        <p:spPr>
          <a:xfrm>
            <a:off x="6444208" y="3717032"/>
            <a:ext cx="648072" cy="369332"/>
          </a:xfrm>
          <a:prstGeom prst="rect">
            <a:avLst/>
          </a:prstGeom>
          <a:noFill/>
        </p:spPr>
        <p:txBody>
          <a:bodyPr wrap="square" rtlCol="0">
            <a:spAutoFit/>
          </a:bodyPr>
          <a:lstStyle/>
          <a:p>
            <a:r>
              <a:rPr lang="en-US" altLang="zh-CN" dirty="0" smtClean="0"/>
              <a:t>RG</a:t>
            </a:r>
            <a:endParaRPr lang="zh-CN" altLang="en-US" dirty="0"/>
          </a:p>
        </p:txBody>
      </p:sp>
      <p:cxnSp>
        <p:nvCxnSpPr>
          <p:cNvPr id="13" name="直接箭头连接符 12"/>
          <p:cNvCxnSpPr>
            <a:stCxn id="8" idx="3"/>
            <a:endCxn id="10" idx="1"/>
          </p:cNvCxnSpPr>
          <p:nvPr/>
        </p:nvCxnSpPr>
        <p:spPr>
          <a:xfrm>
            <a:off x="2051720" y="3901698"/>
            <a:ext cx="1728192"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0" idx="0"/>
            <a:endCxn id="9" idx="2"/>
          </p:cNvCxnSpPr>
          <p:nvPr/>
        </p:nvCxnSpPr>
        <p:spPr>
          <a:xfrm flipV="1">
            <a:off x="4103948" y="3150260"/>
            <a:ext cx="1224136" cy="15028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1" idx="1"/>
            <a:endCxn id="8" idx="3"/>
          </p:cNvCxnSpPr>
          <p:nvPr/>
        </p:nvCxnSpPr>
        <p:spPr>
          <a:xfrm flipH="1">
            <a:off x="2051720" y="3901698"/>
            <a:ext cx="43924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95A2050-51A5-4BF0-9BA9-5DD55FFC98A7}"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4.1 Finite State Automata</a:t>
            </a:r>
            <a:endParaRPr kumimoji="1" lang="zh-CN" altLang="en-US" sz="4000" dirty="0">
              <a:solidFill>
                <a:srgbClr val="C00000"/>
              </a:solidFill>
              <a:latin typeface="Verdana" panose="020B0604030504040204" pitchFamily="34" charset="0"/>
            </a:endParaRPr>
          </a:p>
        </p:txBody>
      </p:sp>
      <p:sp>
        <p:nvSpPr>
          <p:cNvPr id="9" name="TextBox 8"/>
          <p:cNvSpPr txBox="1"/>
          <p:nvPr/>
        </p:nvSpPr>
        <p:spPr>
          <a:xfrm>
            <a:off x="827584" y="2276872"/>
            <a:ext cx="7272808" cy="2062103"/>
          </a:xfrm>
          <a:prstGeom prst="rect">
            <a:avLst/>
          </a:prstGeom>
          <a:noFill/>
        </p:spPr>
        <p:txBody>
          <a:bodyPr wrap="square" rtlCol="0">
            <a:spAutoFit/>
          </a:bodyPr>
          <a:lstStyle/>
          <a:p>
            <a:pPr>
              <a:buFont typeface="Arial" panose="020B0604020202020204" pitchFamily="34" charset="0"/>
              <a:buChar char="•"/>
            </a:pPr>
            <a:r>
              <a:rPr lang="en-US" altLang="zh-CN" dirty="0" smtClean="0"/>
              <a:t>   </a:t>
            </a:r>
            <a:r>
              <a:rPr lang="en-US" altLang="zh-CN" sz="3200" dirty="0" smtClean="0"/>
              <a:t>Nondeterministic Finite  Automata</a:t>
            </a:r>
            <a:endParaRPr lang="en-US" altLang="zh-CN" sz="3200" dirty="0" smtClean="0"/>
          </a:p>
          <a:p>
            <a:pPr>
              <a:buFont typeface="Arial" panose="020B0604020202020204" pitchFamily="34" charset="0"/>
              <a:buChar char="•"/>
            </a:pPr>
            <a:endParaRPr lang="en-US" altLang="zh-CN" sz="3200" dirty="0" smtClean="0"/>
          </a:p>
          <a:p>
            <a:pPr>
              <a:buFont typeface="Arial" panose="020B0604020202020204" pitchFamily="34" charset="0"/>
              <a:buChar char="•"/>
            </a:pPr>
            <a:r>
              <a:rPr lang="en-US" altLang="zh-CN" sz="3200" dirty="0" smtClean="0"/>
              <a:t> Deterministic Finite Automata</a:t>
            </a:r>
            <a:endParaRPr lang="en-US" altLang="zh-CN" sz="3200" dirty="0" smtClean="0"/>
          </a:p>
          <a:p>
            <a:endParaRPr lang="en-US" altLang="zh-CN" sz="32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1D9A513C-0BD2-4259-9EAD-12A508F8826A}"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548680"/>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4.1.1 NFA</a:t>
            </a:r>
            <a:endParaRPr kumimoji="1" lang="zh-CN" altLang="en-US" sz="4000" dirty="0">
              <a:solidFill>
                <a:srgbClr val="C00000"/>
              </a:solidFill>
              <a:latin typeface="Verdana" panose="020B0604030504040204" pitchFamily="34" charset="0"/>
            </a:endParaRPr>
          </a:p>
        </p:txBody>
      </p:sp>
      <p:sp>
        <p:nvSpPr>
          <p:cNvPr id="9" name="TextBox 8"/>
          <p:cNvSpPr txBox="1"/>
          <p:nvPr/>
        </p:nvSpPr>
        <p:spPr>
          <a:xfrm>
            <a:off x="251520" y="1484784"/>
            <a:ext cx="8892480" cy="4832092"/>
          </a:xfrm>
          <a:prstGeom prst="rect">
            <a:avLst/>
          </a:prstGeom>
          <a:noFill/>
        </p:spPr>
        <p:txBody>
          <a:bodyPr wrap="square" rtlCol="0">
            <a:spAutoFit/>
          </a:bodyPr>
          <a:lstStyle/>
          <a:p>
            <a:r>
              <a:rPr lang="en-US" altLang="zh-CN" sz="2800" dirty="0" smtClean="0"/>
              <a:t>A </a:t>
            </a:r>
            <a:r>
              <a:rPr lang="en-US" altLang="zh-CN" sz="2800" i="1" dirty="0" smtClean="0"/>
              <a:t>nondeterministic finite automaton consists of:</a:t>
            </a:r>
            <a:endParaRPr lang="en-US" altLang="zh-CN" sz="2800" i="1" dirty="0" smtClean="0"/>
          </a:p>
          <a:p>
            <a:r>
              <a:rPr lang="en-US" altLang="zh-CN" sz="2800" b="0" dirty="0" smtClean="0"/>
              <a:t>1. A finite set of states </a:t>
            </a:r>
            <a:r>
              <a:rPr lang="en-US" altLang="zh-CN" sz="2800" b="0" i="1" dirty="0" smtClean="0">
                <a:latin typeface="Times New Roman" panose="02020603050405020304" pitchFamily="18" charset="0"/>
                <a:cs typeface="Times New Roman" panose="02020603050405020304" pitchFamily="18" charset="0"/>
              </a:rPr>
              <a:t>S</a:t>
            </a:r>
            <a:r>
              <a:rPr lang="en-US" altLang="zh-CN" sz="2800" b="0" dirty="0" smtClean="0"/>
              <a:t>.</a:t>
            </a:r>
            <a:endParaRPr lang="en-US" altLang="zh-CN" sz="2800" b="0" dirty="0" smtClean="0"/>
          </a:p>
          <a:p>
            <a:r>
              <a:rPr lang="en-US" altLang="zh-CN" sz="2800" b="0" dirty="0" smtClean="0"/>
              <a:t>2. A set of input symbols </a:t>
            </a:r>
            <a:r>
              <a:rPr lang="en-US" altLang="zh-CN" sz="2800" b="0" dirty="0" smtClean="0">
                <a:sym typeface="Symbol" panose="05050102010706020507"/>
              </a:rPr>
              <a:t></a:t>
            </a:r>
            <a:r>
              <a:rPr lang="en-US" altLang="zh-CN" sz="2800" b="0" dirty="0" smtClean="0"/>
              <a:t>, the </a:t>
            </a:r>
            <a:r>
              <a:rPr lang="en-US" altLang="zh-CN" sz="2800" b="0" i="1" dirty="0" smtClean="0"/>
              <a:t>input alphabet. We assume that </a:t>
            </a:r>
            <a:r>
              <a:rPr lang="en-US" altLang="zh-CN" sz="2800" b="0" i="1" dirty="0" smtClean="0">
                <a:sym typeface="Symbol" panose="05050102010706020507"/>
              </a:rPr>
              <a:t></a:t>
            </a:r>
            <a:r>
              <a:rPr lang="en-US" altLang="zh-CN" sz="2800" b="0" i="1" dirty="0" smtClean="0"/>
              <a:t>, which </a:t>
            </a:r>
            <a:r>
              <a:rPr lang="en-US" altLang="zh-CN" sz="2800" b="0" dirty="0" smtClean="0"/>
              <a:t>stands for the empty string, is never a member of </a:t>
            </a:r>
            <a:r>
              <a:rPr lang="en-US" altLang="zh-CN" sz="2800" b="0" dirty="0" smtClean="0">
                <a:sym typeface="Symbol" panose="05050102010706020507"/>
              </a:rPr>
              <a:t></a:t>
            </a:r>
            <a:r>
              <a:rPr lang="en-US" altLang="zh-CN" sz="2800" b="0" dirty="0" smtClean="0"/>
              <a:t>.</a:t>
            </a:r>
            <a:endParaRPr lang="en-US" altLang="zh-CN" sz="2800" b="0" dirty="0" smtClean="0"/>
          </a:p>
          <a:p>
            <a:r>
              <a:rPr lang="en-US" altLang="zh-CN" sz="2800" b="0" i="1" dirty="0" smtClean="0"/>
              <a:t>3. A transition function that gives, for each state, and for each symbol in </a:t>
            </a:r>
            <a:r>
              <a:rPr lang="en-US" altLang="zh-CN" sz="2800" b="0" dirty="0" smtClean="0">
                <a:sym typeface="Symbol" panose="05050102010706020507"/>
              </a:rPr>
              <a:t></a:t>
            </a:r>
            <a:r>
              <a:rPr lang="en-US" altLang="zh-CN" sz="2800" b="0" dirty="0" smtClean="0"/>
              <a:t> U {</a:t>
            </a:r>
            <a:r>
              <a:rPr lang="en-US" altLang="zh-CN" sz="2800" b="0" i="1" dirty="0" smtClean="0">
                <a:sym typeface="Symbol" panose="05050102010706020507"/>
              </a:rPr>
              <a:t></a:t>
            </a:r>
            <a:r>
              <a:rPr lang="en-US" altLang="zh-CN" sz="2800" b="0" dirty="0" smtClean="0"/>
              <a:t>} a set of </a:t>
            </a:r>
            <a:r>
              <a:rPr lang="en-US" altLang="zh-CN" sz="2800" b="0" i="1" dirty="0" smtClean="0"/>
              <a:t>next states.</a:t>
            </a:r>
            <a:endParaRPr lang="en-US" altLang="zh-CN" sz="2800" b="0" i="1" dirty="0" smtClean="0"/>
          </a:p>
          <a:p>
            <a:r>
              <a:rPr lang="en-US" altLang="zh-CN" sz="2800" b="0" dirty="0" smtClean="0"/>
              <a:t>4. A state </a:t>
            </a:r>
            <a:r>
              <a:rPr lang="en-US" altLang="zh-CN" sz="2800" b="0" i="1" dirty="0" smtClean="0">
                <a:latin typeface="Times New Roman" panose="02020603050405020304" pitchFamily="18" charset="0"/>
                <a:cs typeface="Times New Roman" panose="02020603050405020304" pitchFamily="18" charset="0"/>
              </a:rPr>
              <a:t>s</a:t>
            </a:r>
            <a:r>
              <a:rPr lang="en-US" altLang="zh-CN" sz="2800" b="0" baseline="-25000" dirty="0" smtClean="0">
                <a:latin typeface="Times New Roman" panose="02020603050405020304" pitchFamily="18" charset="0"/>
                <a:cs typeface="Times New Roman" panose="02020603050405020304" pitchFamily="18" charset="0"/>
              </a:rPr>
              <a:t>o</a:t>
            </a:r>
            <a:r>
              <a:rPr lang="en-US" altLang="zh-CN" sz="2800" b="0" dirty="0" smtClean="0"/>
              <a:t> from </a:t>
            </a:r>
            <a:r>
              <a:rPr lang="en-US" altLang="zh-CN" sz="2800" b="0" i="1" dirty="0" smtClean="0">
                <a:latin typeface="Times New Roman" panose="02020603050405020304" pitchFamily="18" charset="0"/>
                <a:cs typeface="Times New Roman" panose="02020603050405020304" pitchFamily="18" charset="0"/>
              </a:rPr>
              <a:t>S </a:t>
            </a:r>
            <a:r>
              <a:rPr lang="en-US" altLang="zh-CN" sz="2800" b="0" dirty="0" smtClean="0"/>
              <a:t>that is distinguished as the </a:t>
            </a:r>
            <a:r>
              <a:rPr lang="en-US" altLang="zh-CN" sz="2800" b="0" i="1" dirty="0" smtClean="0"/>
              <a:t>start state (or initial state).</a:t>
            </a:r>
            <a:endParaRPr lang="en-US" altLang="zh-CN" sz="2800" b="0" i="1" dirty="0" smtClean="0"/>
          </a:p>
          <a:p>
            <a:r>
              <a:rPr lang="en-US" altLang="zh-CN" sz="2800" b="0" i="1" dirty="0" smtClean="0"/>
              <a:t>5. A set of states </a:t>
            </a:r>
            <a:r>
              <a:rPr lang="en-US" altLang="zh-CN" sz="2800" b="0" i="1" dirty="0" smtClean="0">
                <a:latin typeface="Times New Roman" panose="02020603050405020304" pitchFamily="18" charset="0"/>
                <a:cs typeface="Times New Roman" panose="02020603050405020304" pitchFamily="18" charset="0"/>
              </a:rPr>
              <a:t>F</a:t>
            </a:r>
            <a:r>
              <a:rPr lang="en-US" altLang="zh-CN" sz="2800" b="0" i="1" dirty="0" smtClean="0"/>
              <a:t>, a subset of </a:t>
            </a:r>
            <a:r>
              <a:rPr lang="en-US" altLang="zh-CN" sz="2800" b="0" i="1" dirty="0" smtClean="0">
                <a:latin typeface="Times New Roman" panose="02020603050405020304" pitchFamily="18" charset="0"/>
                <a:cs typeface="Times New Roman" panose="02020603050405020304" pitchFamily="18" charset="0"/>
              </a:rPr>
              <a:t>S</a:t>
            </a:r>
            <a:r>
              <a:rPr lang="en-US" altLang="zh-CN" sz="2800" b="0" i="1" dirty="0" smtClean="0"/>
              <a:t>, that is distinguished as the accepting states (or final states).</a:t>
            </a:r>
            <a:endParaRPr lang="zh-CN" altLang="en-US" sz="2800" b="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86065F0-84AE-4E33-A6F1-85335E64A0A2}"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827584" y="1052736"/>
            <a:ext cx="7778604" cy="1877437"/>
          </a:xfrm>
          <a:prstGeom prst="rect">
            <a:avLst/>
          </a:prstGeom>
        </p:spPr>
        <p:txBody>
          <a:bodyPr wrap="none">
            <a:spAutoFit/>
          </a:bodyPr>
          <a:lstStyle/>
          <a:p>
            <a:r>
              <a:rPr lang="en-US" altLang="zh-CN" sz="3200" dirty="0" smtClean="0">
                <a:solidFill>
                  <a:srgbClr val="0000FF"/>
                </a:solidFill>
              </a:rPr>
              <a:t>Example.</a:t>
            </a:r>
            <a:r>
              <a:rPr lang="en-US" altLang="zh-CN" sz="3200" dirty="0" smtClean="0"/>
              <a:t> </a:t>
            </a:r>
            <a:endParaRPr lang="en-US" altLang="zh-CN" sz="3200" dirty="0" smtClean="0"/>
          </a:p>
          <a:p>
            <a:r>
              <a:rPr lang="en-US" altLang="zh-CN" sz="2800" dirty="0" smtClean="0"/>
              <a:t>The transition graph for an NFA recognizing </a:t>
            </a:r>
            <a:endParaRPr lang="en-US" altLang="zh-CN" sz="2800" dirty="0" smtClean="0"/>
          </a:p>
          <a:p>
            <a:r>
              <a:rPr lang="en-US" altLang="zh-CN" sz="2800" dirty="0" smtClean="0"/>
              <a:t>the language of regular expression </a:t>
            </a:r>
            <a:endParaRPr lang="en-US" altLang="zh-CN" sz="2800" dirty="0" smtClean="0"/>
          </a:p>
          <a:p>
            <a:r>
              <a:rPr lang="en-US" altLang="zh-CN" sz="2800" b="0" dirty="0" smtClean="0">
                <a:latin typeface="Times New Roman" panose="02020603050405020304" pitchFamily="18" charset="0"/>
                <a:cs typeface="Times New Roman" panose="02020603050405020304" pitchFamily="18" charset="0"/>
              </a:rPr>
              <a:t>(</a:t>
            </a:r>
            <a:r>
              <a:rPr lang="en-US" altLang="zh-CN" sz="2800" b="0" i="1" dirty="0" err="1" smtClean="0">
                <a:latin typeface="Times New Roman" panose="02020603050405020304" pitchFamily="18" charset="0"/>
                <a:cs typeface="Times New Roman" panose="02020603050405020304" pitchFamily="18" charset="0"/>
              </a:rPr>
              <a:t>a|b</a:t>
            </a:r>
            <a:r>
              <a:rPr lang="en-US" altLang="zh-CN" sz="2800" b="0" dirty="0" smtClean="0">
                <a:latin typeface="Times New Roman" panose="02020603050405020304" pitchFamily="18" charset="0"/>
                <a:cs typeface="Times New Roman" panose="02020603050405020304" pitchFamily="18" charset="0"/>
              </a:rPr>
              <a:t>)</a:t>
            </a:r>
            <a:r>
              <a:rPr lang="en-US" altLang="zh-CN" sz="2800" b="0" i="1" dirty="0" smtClean="0">
                <a:latin typeface="Times New Roman" panose="02020603050405020304" pitchFamily="18" charset="0"/>
                <a:cs typeface="Times New Roman" panose="02020603050405020304" pitchFamily="18" charset="0"/>
              </a:rPr>
              <a:t>*</a:t>
            </a:r>
            <a:r>
              <a:rPr lang="en-US" altLang="zh-CN" sz="2800" b="0" i="1" dirty="0" err="1" smtClean="0">
                <a:latin typeface="Times New Roman" panose="02020603050405020304" pitchFamily="18" charset="0"/>
                <a:cs typeface="Times New Roman" panose="02020603050405020304" pitchFamily="18" charset="0"/>
              </a:rPr>
              <a:t>abb</a:t>
            </a:r>
            <a:r>
              <a:rPr lang="en-US" altLang="zh-CN" sz="2800" b="0" i="1" dirty="0" smtClean="0">
                <a:latin typeface="Times New Roman" panose="02020603050405020304" pitchFamily="18" charset="0"/>
                <a:cs typeface="Times New Roman" panose="02020603050405020304" pitchFamily="18" charset="0"/>
              </a:rPr>
              <a:t> </a:t>
            </a:r>
            <a:r>
              <a:rPr lang="en-US" altLang="zh-CN" sz="2800" dirty="0" smtClean="0"/>
              <a:t>is shown</a:t>
            </a:r>
            <a:endParaRPr lang="zh-CN" altLang="en-US" sz="2800" dirty="0">
              <a:solidFill>
                <a:srgbClr val="0000FF"/>
              </a:solidFill>
            </a:endParaRPr>
          </a:p>
        </p:txBody>
      </p:sp>
      <p:pic>
        <p:nvPicPr>
          <p:cNvPr id="10243" name="Picture 3"/>
          <p:cNvPicPr>
            <a:picLocks noChangeAspect="1" noChangeArrowheads="1"/>
          </p:cNvPicPr>
          <p:nvPr/>
        </p:nvPicPr>
        <p:blipFill>
          <a:blip r:embed="rId1" cstate="print"/>
          <a:srcRect/>
          <a:stretch>
            <a:fillRect/>
          </a:stretch>
        </p:blipFill>
        <p:spPr bwMode="auto">
          <a:xfrm>
            <a:off x="2209038" y="3227860"/>
            <a:ext cx="5099266" cy="2433388"/>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253B69-FD25-44FD-9E81-6DE697C12B0B}"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0242" name="Picture 2"/>
          <p:cNvPicPr>
            <a:picLocks noChangeAspect="1" noChangeArrowheads="1"/>
          </p:cNvPicPr>
          <p:nvPr/>
        </p:nvPicPr>
        <p:blipFill>
          <a:blip r:embed="rId1" cstate="print"/>
          <a:srcRect/>
          <a:stretch>
            <a:fillRect/>
          </a:stretch>
        </p:blipFill>
        <p:spPr bwMode="auto">
          <a:xfrm>
            <a:off x="611560" y="1700808"/>
            <a:ext cx="8165283" cy="266429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0D9D85E-3B69-48A8-8176-139BA57788A4}"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611560" y="1124744"/>
            <a:ext cx="7848872" cy="2246769"/>
          </a:xfrm>
          <a:prstGeom prst="rect">
            <a:avLst/>
          </a:prstGeom>
        </p:spPr>
        <p:txBody>
          <a:bodyPr wrap="square">
            <a:spAutoFit/>
          </a:bodyPr>
          <a:lstStyle/>
          <a:p>
            <a:r>
              <a:rPr lang="en-US" altLang="zh-CN" sz="2800" dirty="0" smtClean="0"/>
              <a:t>An NFA </a:t>
            </a:r>
            <a:r>
              <a:rPr lang="en-US" altLang="zh-CN" sz="2800" i="1" dirty="0" smtClean="0">
                <a:solidFill>
                  <a:srgbClr val="0000FF"/>
                </a:solidFill>
              </a:rPr>
              <a:t>accepts</a:t>
            </a:r>
            <a:r>
              <a:rPr lang="en-US" altLang="zh-CN" sz="2800" i="1" dirty="0" smtClean="0"/>
              <a:t> input string </a:t>
            </a:r>
            <a:r>
              <a:rPr lang="en-US" altLang="zh-CN" sz="2800" b="0" i="1" dirty="0" smtClean="0">
                <a:latin typeface="Times New Roman" panose="02020603050405020304" pitchFamily="18" charset="0"/>
                <a:cs typeface="Times New Roman" panose="02020603050405020304" pitchFamily="18" charset="0"/>
              </a:rPr>
              <a:t>x</a:t>
            </a:r>
            <a:r>
              <a:rPr lang="en-US" altLang="zh-CN" sz="2800" i="1" dirty="0" smtClean="0"/>
              <a:t> if and only if there is some path in the transition </a:t>
            </a:r>
            <a:r>
              <a:rPr lang="en-US" altLang="zh-CN" sz="2800" dirty="0" smtClean="0"/>
              <a:t>graph from the start state to one of the accepting states, such that the symbols along the path spell out </a:t>
            </a:r>
            <a:r>
              <a:rPr lang="en-US" altLang="zh-CN" sz="2800" b="0" i="1" dirty="0" smtClean="0">
                <a:latin typeface="Times New Roman" panose="02020603050405020304" pitchFamily="18" charset="0"/>
                <a:cs typeface="Times New Roman" panose="02020603050405020304" pitchFamily="18" charset="0"/>
              </a:rPr>
              <a:t>x</a:t>
            </a:r>
            <a:r>
              <a:rPr lang="en-US" altLang="zh-CN" sz="2800" dirty="0" smtClean="0"/>
              <a:t>.</a:t>
            </a:r>
            <a:endParaRPr lang="zh-CN" altLang="en-US" sz="2800" dirty="0"/>
          </a:p>
        </p:txBody>
      </p:sp>
      <p:pic>
        <p:nvPicPr>
          <p:cNvPr id="6" name="Picture 2"/>
          <p:cNvPicPr>
            <a:picLocks noChangeAspect="1" noChangeArrowheads="1"/>
          </p:cNvPicPr>
          <p:nvPr/>
        </p:nvPicPr>
        <p:blipFill>
          <a:blip r:embed="rId1" cstate="print"/>
          <a:srcRect/>
          <a:stretch>
            <a:fillRect/>
          </a:stretch>
        </p:blipFill>
        <p:spPr bwMode="auto">
          <a:xfrm>
            <a:off x="611560" y="3429000"/>
            <a:ext cx="8165283" cy="2664296"/>
          </a:xfrm>
          <a:prstGeom prst="rect">
            <a:avLst/>
          </a:prstGeom>
          <a:noFill/>
          <a:ln w="9525">
            <a:noFill/>
            <a:miter lim="800000"/>
            <a:headEnd/>
            <a:tailEnd/>
          </a:ln>
        </p:spPr>
      </p:pic>
      <p:sp>
        <p:nvSpPr>
          <p:cNvPr id="7" name="TextBox 6"/>
          <p:cNvSpPr txBox="1"/>
          <p:nvPr/>
        </p:nvSpPr>
        <p:spPr>
          <a:xfrm>
            <a:off x="5364088" y="5517232"/>
            <a:ext cx="3528392" cy="523220"/>
          </a:xfrm>
          <a:prstGeom prst="rect">
            <a:avLst/>
          </a:prstGeom>
          <a:noFill/>
        </p:spPr>
        <p:txBody>
          <a:bodyPr wrap="square" rtlCol="0">
            <a:spAutoFit/>
          </a:bodyPr>
          <a:lstStyle/>
          <a:p>
            <a:r>
              <a:rPr lang="en-US" altLang="zh-CN" sz="2800" b="0" i="1" dirty="0" err="1" smtClean="0">
                <a:solidFill>
                  <a:srgbClr val="FF0000"/>
                </a:solidFill>
                <a:latin typeface="Times New Roman" panose="02020603050405020304" pitchFamily="18" charset="0"/>
                <a:cs typeface="Times New Roman" panose="02020603050405020304" pitchFamily="18" charset="0"/>
              </a:rPr>
              <a:t>aabb</a:t>
            </a:r>
            <a:r>
              <a:rPr lang="en-US" altLang="zh-CN" sz="2800" dirty="0" smtClean="0"/>
              <a:t> is accepted.</a:t>
            </a:r>
            <a:endParaRPr lang="zh-CN" altLang="en-US" sz="2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0BF03EB-C754-4905-AA4A-7AAACE02828F}"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539552" y="1412776"/>
            <a:ext cx="7416824" cy="2062103"/>
          </a:xfrm>
          <a:prstGeom prst="rect">
            <a:avLst/>
          </a:prstGeom>
        </p:spPr>
        <p:txBody>
          <a:bodyPr wrap="square">
            <a:spAutoFit/>
          </a:bodyPr>
          <a:lstStyle/>
          <a:p>
            <a:r>
              <a:rPr lang="en-US" altLang="zh-CN" sz="3200" dirty="0" smtClean="0"/>
              <a:t>The </a:t>
            </a:r>
            <a:r>
              <a:rPr lang="en-US" altLang="zh-CN" sz="3200" i="1" dirty="0" smtClean="0"/>
              <a:t>language </a:t>
            </a:r>
            <a:r>
              <a:rPr lang="en-US" altLang="zh-CN" sz="3200" i="1" dirty="0" smtClean="0">
                <a:solidFill>
                  <a:srgbClr val="0000FF"/>
                </a:solidFill>
              </a:rPr>
              <a:t>defined (or accepted) </a:t>
            </a:r>
            <a:r>
              <a:rPr lang="en-US" altLang="zh-CN" sz="3200" i="1" dirty="0" smtClean="0"/>
              <a:t>by an NFA is the set of strings labeling </a:t>
            </a:r>
            <a:r>
              <a:rPr lang="en-US" altLang="zh-CN" sz="3200" dirty="0" smtClean="0"/>
              <a:t>some path from the start to an accepting state.</a:t>
            </a:r>
            <a:endParaRPr lang="zh-CN" altLang="en-US" sz="3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7DA1DF-A03B-4914-B036-27B8CCD6F777}"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4.1.2 DFA</a:t>
            </a:r>
            <a:endParaRPr kumimoji="1" lang="zh-CN" altLang="en-US" sz="4000" dirty="0">
              <a:solidFill>
                <a:srgbClr val="C00000"/>
              </a:solidFill>
              <a:latin typeface="Verdana" panose="020B0604030504040204" pitchFamily="34" charset="0"/>
            </a:endParaRPr>
          </a:p>
        </p:txBody>
      </p:sp>
      <p:sp>
        <p:nvSpPr>
          <p:cNvPr id="10" name="TextBox 9"/>
          <p:cNvSpPr txBox="1"/>
          <p:nvPr/>
        </p:nvSpPr>
        <p:spPr>
          <a:xfrm>
            <a:off x="251520" y="1484784"/>
            <a:ext cx="8712968" cy="4832092"/>
          </a:xfrm>
          <a:prstGeom prst="rect">
            <a:avLst/>
          </a:prstGeom>
          <a:noFill/>
        </p:spPr>
        <p:txBody>
          <a:bodyPr wrap="square" rtlCol="0">
            <a:spAutoFit/>
          </a:bodyPr>
          <a:lstStyle/>
          <a:p>
            <a:r>
              <a:rPr lang="en-US" altLang="zh-CN" sz="2800" dirty="0" smtClean="0"/>
              <a:t>A </a:t>
            </a:r>
            <a:r>
              <a:rPr lang="en-US" altLang="zh-CN" sz="2800" i="1" dirty="0" smtClean="0"/>
              <a:t>deterministic finite automaton consists of:</a:t>
            </a:r>
            <a:endParaRPr lang="en-US" altLang="zh-CN" sz="2800" i="1" dirty="0" smtClean="0"/>
          </a:p>
          <a:p>
            <a:r>
              <a:rPr lang="en-US" altLang="zh-CN" sz="2800" b="0" dirty="0" smtClean="0"/>
              <a:t>1. A finite set of states </a:t>
            </a:r>
            <a:r>
              <a:rPr lang="en-US" altLang="zh-CN" sz="2800" b="0" i="1" dirty="0" smtClean="0">
                <a:latin typeface="Times New Roman" panose="02020603050405020304" pitchFamily="18" charset="0"/>
                <a:cs typeface="Times New Roman" panose="02020603050405020304" pitchFamily="18" charset="0"/>
              </a:rPr>
              <a:t>S</a:t>
            </a:r>
            <a:r>
              <a:rPr lang="en-US" altLang="zh-CN" sz="2800" b="0" dirty="0" smtClean="0"/>
              <a:t>.</a:t>
            </a:r>
            <a:endParaRPr lang="en-US" altLang="zh-CN" sz="2800" b="0" dirty="0" smtClean="0"/>
          </a:p>
          <a:p>
            <a:r>
              <a:rPr lang="en-US" altLang="zh-CN" sz="2800" b="0" dirty="0" smtClean="0"/>
              <a:t>2. A set of input symbols </a:t>
            </a:r>
            <a:r>
              <a:rPr lang="en-US" altLang="zh-CN" sz="2800" b="0" dirty="0" smtClean="0">
                <a:sym typeface="Symbol" panose="05050102010706020507"/>
              </a:rPr>
              <a:t></a:t>
            </a:r>
            <a:r>
              <a:rPr lang="en-US" altLang="zh-CN" sz="2800" b="0" dirty="0" smtClean="0"/>
              <a:t>, the </a:t>
            </a:r>
            <a:r>
              <a:rPr lang="en-US" altLang="zh-CN" sz="2800" b="0" i="1" dirty="0" smtClean="0"/>
              <a:t>input alphabet. We assume that </a:t>
            </a:r>
            <a:r>
              <a:rPr lang="en-US" altLang="zh-CN" sz="2800" b="0" i="1" dirty="0" smtClean="0">
                <a:sym typeface="Symbol" panose="05050102010706020507"/>
              </a:rPr>
              <a:t></a:t>
            </a:r>
            <a:r>
              <a:rPr lang="en-US" altLang="zh-CN" sz="2800" b="0" i="1" dirty="0" smtClean="0"/>
              <a:t>, which </a:t>
            </a:r>
            <a:r>
              <a:rPr lang="en-US" altLang="zh-CN" sz="2800" b="0" dirty="0" smtClean="0"/>
              <a:t>stands for the empty string, is never a member of </a:t>
            </a:r>
            <a:r>
              <a:rPr lang="en-US" altLang="zh-CN" sz="2800" b="0" dirty="0" smtClean="0">
                <a:sym typeface="Symbol" panose="05050102010706020507"/>
              </a:rPr>
              <a:t></a:t>
            </a:r>
            <a:r>
              <a:rPr lang="en-US" altLang="zh-CN" sz="2800" b="0" dirty="0" smtClean="0"/>
              <a:t>.</a:t>
            </a:r>
            <a:endParaRPr lang="en-US" altLang="zh-CN" sz="2800" b="0" dirty="0" smtClean="0"/>
          </a:p>
          <a:p>
            <a:r>
              <a:rPr lang="en-US" altLang="zh-CN" sz="2800" b="0" i="1" dirty="0" smtClean="0"/>
              <a:t>3. A transition function that gives, for each state, and for each symbol in </a:t>
            </a:r>
            <a:r>
              <a:rPr lang="en-US" altLang="zh-CN" sz="2800" b="0" dirty="0" smtClean="0">
                <a:sym typeface="Symbol" panose="05050102010706020507"/>
              </a:rPr>
              <a:t></a:t>
            </a:r>
            <a:r>
              <a:rPr lang="en-US" altLang="zh-CN" sz="2800" b="0" dirty="0" smtClean="0"/>
              <a:t> U {</a:t>
            </a:r>
            <a:r>
              <a:rPr lang="en-US" altLang="zh-CN" sz="2800" b="0" i="1" dirty="0" smtClean="0">
                <a:sym typeface="Symbol" panose="05050102010706020507"/>
              </a:rPr>
              <a:t></a:t>
            </a:r>
            <a:r>
              <a:rPr lang="en-US" altLang="zh-CN" sz="2800" b="0" dirty="0" smtClean="0"/>
              <a:t>} a </a:t>
            </a:r>
            <a:r>
              <a:rPr lang="en-US" altLang="zh-CN" sz="2800" b="0" i="1" dirty="0" smtClean="0"/>
              <a:t>next states.</a:t>
            </a:r>
            <a:endParaRPr lang="en-US" altLang="zh-CN" sz="2800" b="0" i="1" dirty="0" smtClean="0"/>
          </a:p>
          <a:p>
            <a:r>
              <a:rPr lang="en-US" altLang="zh-CN" sz="2800" b="0" dirty="0" smtClean="0"/>
              <a:t>4. A state </a:t>
            </a:r>
            <a:r>
              <a:rPr lang="en-US" altLang="zh-CN" sz="2800" b="0" i="1" dirty="0" smtClean="0">
                <a:latin typeface="Times New Roman" panose="02020603050405020304" pitchFamily="18" charset="0"/>
                <a:cs typeface="Times New Roman" panose="02020603050405020304" pitchFamily="18" charset="0"/>
              </a:rPr>
              <a:t>s</a:t>
            </a:r>
            <a:r>
              <a:rPr lang="en-US" altLang="zh-CN" sz="2800" b="0" baseline="-25000" dirty="0" smtClean="0">
                <a:latin typeface="Times New Roman" panose="02020603050405020304" pitchFamily="18" charset="0"/>
                <a:cs typeface="Times New Roman" panose="02020603050405020304" pitchFamily="18" charset="0"/>
              </a:rPr>
              <a:t>o</a:t>
            </a:r>
            <a:r>
              <a:rPr lang="en-US" altLang="zh-CN" sz="2800" b="0" dirty="0" smtClean="0"/>
              <a:t> from </a:t>
            </a:r>
            <a:r>
              <a:rPr lang="en-US" altLang="zh-CN" sz="2800" b="0" i="1" dirty="0" smtClean="0">
                <a:latin typeface="Times New Roman" panose="02020603050405020304" pitchFamily="18" charset="0"/>
                <a:cs typeface="Times New Roman" panose="02020603050405020304" pitchFamily="18" charset="0"/>
              </a:rPr>
              <a:t>S </a:t>
            </a:r>
            <a:r>
              <a:rPr lang="en-US" altLang="zh-CN" sz="2800" b="0" dirty="0" smtClean="0"/>
              <a:t>that is distinguished as the </a:t>
            </a:r>
            <a:r>
              <a:rPr lang="en-US" altLang="zh-CN" sz="2800" b="0" i="1" dirty="0" smtClean="0"/>
              <a:t>start state (or initial state).</a:t>
            </a:r>
            <a:endParaRPr lang="en-US" altLang="zh-CN" sz="2800" b="0" i="1" dirty="0" smtClean="0"/>
          </a:p>
          <a:p>
            <a:r>
              <a:rPr lang="en-US" altLang="zh-CN" sz="2800" b="0" i="1" dirty="0" smtClean="0"/>
              <a:t>5. A set of states </a:t>
            </a:r>
            <a:r>
              <a:rPr lang="en-US" altLang="zh-CN" sz="2800" b="0" i="1" dirty="0" smtClean="0">
                <a:latin typeface="Times New Roman" panose="02020603050405020304" pitchFamily="18" charset="0"/>
                <a:cs typeface="Times New Roman" panose="02020603050405020304" pitchFamily="18" charset="0"/>
              </a:rPr>
              <a:t>F</a:t>
            </a:r>
            <a:r>
              <a:rPr lang="en-US" altLang="zh-CN" sz="2800" b="0" i="1" dirty="0" smtClean="0"/>
              <a:t>, a subset of </a:t>
            </a:r>
            <a:r>
              <a:rPr lang="en-US" altLang="zh-CN" sz="2800" b="0" i="1" dirty="0" smtClean="0">
                <a:latin typeface="Times New Roman" panose="02020603050405020304" pitchFamily="18" charset="0"/>
                <a:cs typeface="Times New Roman" panose="02020603050405020304" pitchFamily="18" charset="0"/>
              </a:rPr>
              <a:t>S</a:t>
            </a:r>
            <a:r>
              <a:rPr lang="en-US" altLang="zh-CN" sz="2800" b="0" i="1" dirty="0" smtClean="0"/>
              <a:t>, that is distinguished as the accepting states (or final states).</a:t>
            </a:r>
            <a:endParaRPr lang="zh-CN" altLang="en-US" sz="2800" b="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85A6702-2468-4998-A376-B595AB77D4DB}"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dirty="0"/>
          </a:p>
        </p:txBody>
      </p:sp>
      <p:sp>
        <p:nvSpPr>
          <p:cNvPr id="5" name="矩形 4"/>
          <p:cNvSpPr/>
          <p:nvPr/>
        </p:nvSpPr>
        <p:spPr>
          <a:xfrm>
            <a:off x="323528" y="1166843"/>
            <a:ext cx="8820472" cy="4647426"/>
          </a:xfrm>
          <a:prstGeom prst="rect">
            <a:avLst/>
          </a:prstGeom>
        </p:spPr>
        <p:txBody>
          <a:bodyPr wrap="square">
            <a:spAutoFit/>
          </a:bodyPr>
          <a:lstStyle/>
          <a:p>
            <a:r>
              <a:rPr lang="en-US" altLang="zh-CN" sz="2400" dirty="0" smtClean="0"/>
              <a:t>Sometimes, lexical analyzers are divided into a cascade of two processes:</a:t>
            </a:r>
            <a:endParaRPr lang="en-US" altLang="zh-CN" sz="2400" dirty="0" smtClean="0"/>
          </a:p>
          <a:p>
            <a:endParaRPr lang="en-US" altLang="zh-CN" sz="2400" dirty="0" smtClean="0"/>
          </a:p>
          <a:p>
            <a:pPr marL="457200" indent="-457200">
              <a:buFont typeface="+mj-lt"/>
              <a:buAutoNum type="arabicPeriod"/>
            </a:pPr>
            <a:r>
              <a:rPr lang="en-US" altLang="zh-CN" sz="2800" b="0" i="1" dirty="0" smtClean="0">
                <a:latin typeface="Times New Roman" panose="02020603050405020304" pitchFamily="18" charset="0"/>
                <a:cs typeface="Times New Roman" panose="02020603050405020304" pitchFamily="18" charset="0"/>
              </a:rPr>
              <a:t>Scanning consists of the simple processes that do not require tokenization </a:t>
            </a:r>
            <a:r>
              <a:rPr lang="en-US" altLang="zh-CN" sz="2800" b="0" dirty="0" smtClean="0">
                <a:latin typeface="Times New Roman" panose="02020603050405020304" pitchFamily="18" charset="0"/>
                <a:cs typeface="Times New Roman" panose="02020603050405020304" pitchFamily="18" charset="0"/>
              </a:rPr>
              <a:t>of the input, such as </a:t>
            </a:r>
            <a:r>
              <a:rPr lang="en-US" altLang="zh-CN" sz="2800" b="0" dirty="0" smtClean="0">
                <a:solidFill>
                  <a:srgbClr val="FF0000"/>
                </a:solidFill>
                <a:latin typeface="Times New Roman" panose="02020603050405020304" pitchFamily="18" charset="0"/>
                <a:cs typeface="Times New Roman" panose="02020603050405020304" pitchFamily="18" charset="0"/>
              </a:rPr>
              <a:t>deletion of comments</a:t>
            </a:r>
            <a:r>
              <a:rPr lang="en-US" altLang="zh-CN" sz="2800" b="0" dirty="0" smtClean="0">
                <a:latin typeface="Times New Roman" panose="02020603050405020304" pitchFamily="18" charset="0"/>
                <a:cs typeface="Times New Roman" panose="02020603050405020304" pitchFamily="18" charset="0"/>
              </a:rPr>
              <a:t>, </a:t>
            </a:r>
            <a:r>
              <a:rPr lang="en-US" altLang="zh-CN" sz="2800" b="0" dirty="0" smtClean="0">
                <a:solidFill>
                  <a:srgbClr val="00CB00"/>
                </a:solidFill>
                <a:latin typeface="Times New Roman" panose="02020603050405020304" pitchFamily="18" charset="0"/>
                <a:cs typeface="Times New Roman" panose="02020603050405020304" pitchFamily="18" charset="0"/>
              </a:rPr>
              <a:t>compaction of consecutive whitespace characters into one</a:t>
            </a:r>
            <a:r>
              <a:rPr lang="en-US" altLang="zh-CN" sz="2800" b="0" dirty="0" smtClean="0">
                <a:latin typeface="Times New Roman" panose="02020603050405020304" pitchFamily="18" charset="0"/>
                <a:cs typeface="Times New Roman" panose="02020603050405020304" pitchFamily="18" charset="0"/>
              </a:rPr>
              <a:t>, </a:t>
            </a:r>
            <a:r>
              <a:rPr lang="en-US" altLang="zh-CN" sz="2800" b="0" dirty="0" smtClean="0">
                <a:solidFill>
                  <a:srgbClr val="2359FB"/>
                </a:solidFill>
                <a:latin typeface="Times New Roman" panose="02020603050405020304" pitchFamily="18" charset="0"/>
                <a:cs typeface="Times New Roman" panose="02020603050405020304" pitchFamily="18" charset="0"/>
              </a:rPr>
              <a:t>generation of error messages, and </a:t>
            </a:r>
            <a:r>
              <a:rPr lang="en-US" altLang="zh-CN" sz="2800" b="0" dirty="0" smtClean="0">
                <a:solidFill>
                  <a:srgbClr val="FFC000"/>
                </a:solidFill>
                <a:latin typeface="Times New Roman" panose="02020603050405020304" pitchFamily="18" charset="0"/>
                <a:cs typeface="Times New Roman" panose="02020603050405020304" pitchFamily="18" charset="0"/>
              </a:rPr>
              <a:t>the expansion of macros</a:t>
            </a:r>
            <a:r>
              <a:rPr lang="en-US" altLang="zh-CN" sz="2800" b="0" dirty="0" smtClean="0">
                <a:latin typeface="Times New Roman" panose="02020603050405020304" pitchFamily="18" charset="0"/>
                <a:cs typeface="Times New Roman" panose="02020603050405020304" pitchFamily="18" charset="0"/>
              </a:rPr>
              <a:t>.</a:t>
            </a:r>
            <a:endParaRPr lang="en-US" altLang="zh-CN" sz="2800" b="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altLang="zh-CN" sz="2800" b="0" dirty="0" smtClean="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zh-CN" sz="2800" b="0" i="1" dirty="0" smtClean="0">
                <a:latin typeface="Times New Roman" panose="02020603050405020304" pitchFamily="18" charset="0"/>
                <a:cs typeface="Times New Roman" panose="02020603050405020304" pitchFamily="18" charset="0"/>
              </a:rPr>
              <a:t>Lexical analysis, where the scanner </a:t>
            </a:r>
            <a:r>
              <a:rPr lang="en-US" altLang="zh-CN" sz="2800" b="0" dirty="0" smtClean="0">
                <a:latin typeface="Times New Roman" panose="02020603050405020304" pitchFamily="18" charset="0"/>
                <a:cs typeface="Times New Roman" panose="02020603050405020304" pitchFamily="18" charset="0"/>
              </a:rPr>
              <a:t>produces the sequence of tokens as output.</a:t>
            </a:r>
            <a:endParaRPr lang="zh-CN" altLang="en-US" sz="2800" b="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696AEF2-CAAF-49B2-A82D-66093B4B430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467544" y="1052737"/>
            <a:ext cx="8352928" cy="4154984"/>
          </a:xfrm>
          <a:prstGeom prst="rect">
            <a:avLst/>
          </a:prstGeom>
        </p:spPr>
        <p:txBody>
          <a:bodyPr wrap="square">
            <a:spAutoFit/>
          </a:bodyPr>
          <a:lstStyle/>
          <a:p>
            <a:r>
              <a:rPr lang="pt-BR" altLang="zh-CN" sz="2400" dirty="0" smtClean="0">
                <a:solidFill>
                  <a:srgbClr val="0000FF"/>
                </a:solidFill>
              </a:rPr>
              <a:t>Algorithm</a:t>
            </a:r>
            <a:r>
              <a:rPr lang="pt-BR" altLang="zh-CN" sz="2400" dirty="0" smtClean="0"/>
              <a:t>  : </a:t>
            </a:r>
            <a:r>
              <a:rPr lang="pt-BR" altLang="zh-CN" sz="2400" dirty="0" smtClean="0">
                <a:solidFill>
                  <a:srgbClr val="FF0000"/>
                </a:solidFill>
              </a:rPr>
              <a:t>Simulating a DFA</a:t>
            </a:r>
            <a:r>
              <a:rPr lang="pt-BR" altLang="zh-CN" sz="2400" dirty="0" smtClean="0"/>
              <a:t>.</a:t>
            </a:r>
            <a:endParaRPr lang="pt-BR" altLang="zh-CN" sz="2400" dirty="0" smtClean="0"/>
          </a:p>
          <a:p>
            <a:r>
              <a:rPr lang="en-US" altLang="zh-CN" sz="2400" dirty="0" smtClean="0">
                <a:solidFill>
                  <a:srgbClr val="0000FF"/>
                </a:solidFill>
              </a:rPr>
              <a:t>INPUT</a:t>
            </a:r>
            <a:r>
              <a:rPr lang="en-US" altLang="zh-CN" sz="2400" dirty="0" smtClean="0"/>
              <a:t>: An input string </a:t>
            </a:r>
            <a:r>
              <a:rPr lang="en-US" altLang="zh-CN" sz="2400" b="0" i="1" dirty="0" smtClean="0">
                <a:latin typeface="Times New Roman" panose="02020603050405020304" pitchFamily="18" charset="0"/>
                <a:cs typeface="Times New Roman" panose="02020603050405020304" pitchFamily="18" charset="0"/>
              </a:rPr>
              <a:t>x</a:t>
            </a:r>
            <a:r>
              <a:rPr lang="en-US" altLang="zh-CN" sz="2400" dirty="0" smtClean="0"/>
              <a:t> terminated by an end-of-file character </a:t>
            </a:r>
            <a:r>
              <a:rPr lang="en-US" altLang="zh-CN" sz="2400" b="0" i="1" dirty="0" err="1" smtClean="0">
                <a:latin typeface="Times New Roman" panose="02020603050405020304" pitchFamily="18" charset="0"/>
                <a:cs typeface="Times New Roman" panose="02020603050405020304" pitchFamily="18" charset="0"/>
              </a:rPr>
              <a:t>eof</a:t>
            </a:r>
            <a:r>
              <a:rPr lang="en-US" altLang="zh-CN" sz="2400" dirty="0" smtClean="0"/>
              <a:t>. A DFA </a:t>
            </a: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t> with start state </a:t>
            </a:r>
            <a:r>
              <a:rPr lang="en-US" altLang="zh-CN" sz="2400" b="0" i="1" dirty="0" smtClean="0">
                <a:latin typeface="Times New Roman" panose="02020603050405020304" pitchFamily="18" charset="0"/>
                <a:cs typeface="Times New Roman" panose="02020603050405020304" pitchFamily="18" charset="0"/>
              </a:rPr>
              <a:t>so</a:t>
            </a:r>
            <a:r>
              <a:rPr lang="en-US" altLang="zh-CN" sz="2400" dirty="0" smtClean="0"/>
              <a:t>, accepting states </a:t>
            </a:r>
            <a:r>
              <a:rPr lang="en-US" altLang="zh-CN" sz="2400" b="0" i="1" dirty="0" smtClean="0">
                <a:latin typeface="Times New Roman" panose="02020603050405020304" pitchFamily="18" charset="0"/>
                <a:cs typeface="Times New Roman" panose="02020603050405020304" pitchFamily="18" charset="0"/>
              </a:rPr>
              <a:t>F</a:t>
            </a:r>
            <a:r>
              <a:rPr lang="en-US" altLang="zh-CN" sz="2400" dirty="0" smtClean="0"/>
              <a:t>, and transition function </a:t>
            </a:r>
            <a:r>
              <a:rPr lang="en-US" altLang="zh-CN" sz="2400" b="0" i="1" dirty="0" smtClean="0">
                <a:latin typeface="Times New Roman" panose="02020603050405020304" pitchFamily="18" charset="0"/>
                <a:cs typeface="Times New Roman" panose="02020603050405020304" pitchFamily="18" charset="0"/>
              </a:rPr>
              <a:t>move</a:t>
            </a:r>
            <a:r>
              <a:rPr lang="en-US" altLang="zh-CN" sz="2400" dirty="0" smtClean="0"/>
              <a:t>.</a:t>
            </a:r>
            <a:endParaRPr lang="en-US" altLang="zh-CN" sz="2400" dirty="0" smtClean="0"/>
          </a:p>
          <a:p>
            <a:endParaRPr lang="en-US" altLang="zh-CN" sz="2400" dirty="0" smtClean="0"/>
          </a:p>
          <a:p>
            <a:r>
              <a:rPr lang="en-US" altLang="zh-CN" sz="2400" dirty="0" smtClean="0">
                <a:solidFill>
                  <a:srgbClr val="0000FF"/>
                </a:solidFill>
              </a:rPr>
              <a:t>OUTPUT</a:t>
            </a:r>
            <a:r>
              <a:rPr lang="en-US" altLang="zh-CN" sz="2400" dirty="0" smtClean="0"/>
              <a:t>: Answer ''yes" if </a:t>
            </a:r>
            <a:r>
              <a:rPr lang="en-US" altLang="zh-CN" sz="2400" dirty="0" smtClean="0">
                <a:latin typeface="Times New Roman" panose="02020603050405020304" pitchFamily="18" charset="0"/>
                <a:cs typeface="Times New Roman" panose="02020603050405020304" pitchFamily="18" charset="0"/>
              </a:rPr>
              <a:t>D</a:t>
            </a:r>
            <a:r>
              <a:rPr lang="en-US" altLang="zh-CN" sz="2400" dirty="0" smtClean="0"/>
              <a:t> accepts </a:t>
            </a:r>
            <a:r>
              <a:rPr lang="en-US" altLang="zh-CN" sz="2400" b="0" i="1" dirty="0" smtClean="0">
                <a:latin typeface="Times New Roman" panose="02020603050405020304" pitchFamily="18" charset="0"/>
                <a:cs typeface="Times New Roman" panose="02020603050405020304" pitchFamily="18" charset="0"/>
              </a:rPr>
              <a:t>x</a:t>
            </a:r>
            <a:r>
              <a:rPr lang="en-US" altLang="zh-CN" sz="2400" dirty="0" smtClean="0"/>
              <a:t>; "no" otherwise.</a:t>
            </a:r>
            <a:endParaRPr lang="en-US" altLang="zh-CN" sz="2400" dirty="0" smtClean="0"/>
          </a:p>
          <a:p>
            <a:endParaRPr lang="en-US" altLang="zh-CN" sz="2400" dirty="0" smtClean="0"/>
          </a:p>
          <a:p>
            <a:r>
              <a:rPr lang="en-US" altLang="zh-CN" sz="2400" dirty="0" smtClean="0">
                <a:solidFill>
                  <a:srgbClr val="0000FF"/>
                </a:solidFill>
              </a:rPr>
              <a:t>METHOD</a:t>
            </a:r>
            <a:r>
              <a:rPr lang="en-US" altLang="zh-CN" sz="2400" dirty="0" smtClean="0"/>
              <a:t>: Apply the algorithm to the input string </a:t>
            </a:r>
            <a:r>
              <a:rPr lang="en-US" altLang="zh-CN" sz="2400" b="0" i="1" dirty="0" smtClean="0">
                <a:latin typeface="Times New Roman" panose="02020603050405020304" pitchFamily="18" charset="0"/>
                <a:cs typeface="Times New Roman" panose="02020603050405020304" pitchFamily="18" charset="0"/>
              </a:rPr>
              <a:t>x</a:t>
            </a:r>
            <a:r>
              <a:rPr lang="en-US" altLang="zh-CN" sz="2400" dirty="0" smtClean="0"/>
              <a:t>. The function </a:t>
            </a:r>
            <a:r>
              <a:rPr lang="en-US" altLang="zh-CN" sz="2400" b="0" i="1" dirty="0" smtClean="0">
                <a:latin typeface="Times New Roman" panose="02020603050405020304" pitchFamily="18" charset="0"/>
                <a:cs typeface="Times New Roman" panose="02020603050405020304" pitchFamily="18" charset="0"/>
              </a:rPr>
              <a:t>move(s, c) </a:t>
            </a:r>
            <a:r>
              <a:rPr lang="en-US" altLang="zh-CN" sz="2400" dirty="0" smtClean="0"/>
              <a:t>gives the state to which there is an edge from state </a:t>
            </a:r>
            <a:r>
              <a:rPr lang="en-US" altLang="zh-CN" sz="2400" b="0" i="1" dirty="0" smtClean="0">
                <a:latin typeface="Times New Roman" panose="02020603050405020304" pitchFamily="18" charset="0"/>
                <a:cs typeface="Times New Roman" panose="02020603050405020304" pitchFamily="18" charset="0"/>
              </a:rPr>
              <a:t>s</a:t>
            </a:r>
            <a:r>
              <a:rPr lang="en-US" altLang="zh-CN" sz="2400" i="1" dirty="0" smtClean="0"/>
              <a:t> on input </a:t>
            </a:r>
            <a:r>
              <a:rPr lang="en-US" altLang="zh-CN" sz="2400" b="0" i="1" dirty="0" smtClean="0">
                <a:latin typeface="Times New Roman" panose="02020603050405020304" pitchFamily="18" charset="0"/>
                <a:cs typeface="Times New Roman" panose="02020603050405020304" pitchFamily="18" charset="0"/>
              </a:rPr>
              <a:t>c</a:t>
            </a:r>
            <a:r>
              <a:rPr lang="en-US" altLang="zh-CN" sz="2400" i="1" dirty="0" smtClean="0"/>
              <a:t>. </a:t>
            </a:r>
            <a:r>
              <a:rPr lang="en-US" altLang="zh-CN" sz="2400" dirty="0" smtClean="0"/>
              <a:t>The function </a:t>
            </a:r>
            <a:r>
              <a:rPr lang="en-US" altLang="zh-CN" sz="2400" b="0" i="1" dirty="0" err="1" smtClean="0">
                <a:latin typeface="Times New Roman" panose="02020603050405020304" pitchFamily="18" charset="0"/>
                <a:cs typeface="Times New Roman" panose="02020603050405020304" pitchFamily="18" charset="0"/>
              </a:rPr>
              <a:t>nextChar</a:t>
            </a:r>
            <a:r>
              <a:rPr lang="en-US" altLang="zh-CN" sz="2400" b="0" i="1" dirty="0" smtClean="0">
                <a:latin typeface="Times New Roman" panose="02020603050405020304" pitchFamily="18" charset="0"/>
                <a:cs typeface="Times New Roman" panose="02020603050405020304" pitchFamily="18" charset="0"/>
              </a:rPr>
              <a:t> </a:t>
            </a:r>
            <a:r>
              <a:rPr lang="en-US" altLang="zh-CN" sz="2400" dirty="0" smtClean="0"/>
              <a:t>returns the next character of the input string </a:t>
            </a:r>
            <a:r>
              <a:rPr lang="en-US" altLang="zh-CN" sz="2400" b="0" i="1" dirty="0" smtClean="0">
                <a:latin typeface="Times New Roman" panose="02020603050405020304" pitchFamily="18" charset="0"/>
                <a:cs typeface="Times New Roman" panose="02020603050405020304" pitchFamily="18" charset="0"/>
              </a:rPr>
              <a:t>x</a:t>
            </a:r>
            <a:r>
              <a:rPr lang="en-US" altLang="zh-CN" sz="2400" dirty="0" smtClean="0"/>
              <a:t>.</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A0AF6BF-DC44-4801-B431-8C7B564A13FD}"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1266" name="Picture 2"/>
          <p:cNvPicPr>
            <a:picLocks noChangeAspect="1" noChangeArrowheads="1"/>
          </p:cNvPicPr>
          <p:nvPr/>
        </p:nvPicPr>
        <p:blipFill>
          <a:blip r:embed="rId1" cstate="print"/>
          <a:srcRect/>
          <a:stretch>
            <a:fillRect/>
          </a:stretch>
        </p:blipFill>
        <p:spPr bwMode="auto">
          <a:xfrm>
            <a:off x="2555776" y="1340769"/>
            <a:ext cx="4392488" cy="3014452"/>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609C83-8C3F-466E-98EA-23EC5505B76A}"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2290" name="Picture 2"/>
          <p:cNvPicPr>
            <a:picLocks noChangeAspect="1" noChangeArrowheads="1"/>
          </p:cNvPicPr>
          <p:nvPr/>
        </p:nvPicPr>
        <p:blipFill>
          <a:blip r:embed="rId1" cstate="print"/>
          <a:srcRect/>
          <a:stretch>
            <a:fillRect/>
          </a:stretch>
        </p:blipFill>
        <p:spPr bwMode="auto">
          <a:xfrm>
            <a:off x="1253085" y="2204864"/>
            <a:ext cx="6559275" cy="2419299"/>
          </a:xfrm>
          <a:prstGeom prst="rect">
            <a:avLst/>
          </a:prstGeom>
          <a:noFill/>
          <a:ln w="9525">
            <a:noFill/>
            <a:miter lim="800000"/>
            <a:headEnd/>
            <a:tailEnd/>
          </a:ln>
        </p:spPr>
      </p:pic>
      <p:sp>
        <p:nvSpPr>
          <p:cNvPr id="6" name="矩形 5"/>
          <p:cNvSpPr/>
          <p:nvPr/>
        </p:nvSpPr>
        <p:spPr>
          <a:xfrm>
            <a:off x="1259632" y="1268760"/>
            <a:ext cx="2339102" cy="646331"/>
          </a:xfrm>
          <a:prstGeom prst="rect">
            <a:avLst/>
          </a:prstGeom>
        </p:spPr>
        <p:txBody>
          <a:bodyPr wrap="none">
            <a:spAutoFit/>
          </a:bodyPr>
          <a:lstStyle/>
          <a:p>
            <a:r>
              <a:rPr lang="en-US" altLang="zh-CN" sz="3600" dirty="0" smtClean="0">
                <a:solidFill>
                  <a:srgbClr val="0000FF"/>
                </a:solidFill>
              </a:rPr>
              <a:t>Example.</a:t>
            </a:r>
            <a:r>
              <a:rPr lang="en-US" altLang="zh-CN" sz="3600" dirty="0" smtClean="0"/>
              <a:t> </a:t>
            </a:r>
            <a:endParaRPr lang="en-US" altLang="zh-CN" sz="3600" dirty="0" smtClean="0"/>
          </a:p>
        </p:txBody>
      </p:sp>
      <p:sp>
        <p:nvSpPr>
          <p:cNvPr id="7" name="TextBox 6"/>
          <p:cNvSpPr txBox="1"/>
          <p:nvPr/>
        </p:nvSpPr>
        <p:spPr>
          <a:xfrm>
            <a:off x="1403648" y="4797152"/>
            <a:ext cx="6192688" cy="523220"/>
          </a:xfrm>
          <a:prstGeom prst="rect">
            <a:avLst/>
          </a:prstGeom>
          <a:noFill/>
        </p:spPr>
        <p:txBody>
          <a:bodyPr wrap="square" rtlCol="0">
            <a:spAutoFit/>
          </a:bodyPr>
          <a:lstStyle/>
          <a:p>
            <a:r>
              <a:rPr lang="en-US" altLang="zh-CN" sz="2800" b="0" dirty="0" smtClean="0">
                <a:solidFill>
                  <a:srgbClr val="FF0000"/>
                </a:solidFill>
                <a:latin typeface="Times New Roman" panose="02020603050405020304" pitchFamily="18" charset="0"/>
                <a:cs typeface="Times New Roman" panose="02020603050405020304" pitchFamily="18" charset="0"/>
              </a:rPr>
              <a:t>(</a:t>
            </a:r>
            <a:r>
              <a:rPr lang="en-US" altLang="zh-CN" sz="2800" b="0" i="1" dirty="0" err="1" smtClean="0">
                <a:solidFill>
                  <a:srgbClr val="FF0000"/>
                </a:solidFill>
                <a:latin typeface="Times New Roman" panose="02020603050405020304" pitchFamily="18" charset="0"/>
                <a:cs typeface="Times New Roman" panose="02020603050405020304" pitchFamily="18" charset="0"/>
              </a:rPr>
              <a:t>a|b</a:t>
            </a:r>
            <a:r>
              <a:rPr lang="en-US" altLang="zh-CN" sz="2800" b="0" dirty="0" smtClean="0">
                <a:solidFill>
                  <a:srgbClr val="FF0000"/>
                </a:solidFill>
                <a:latin typeface="Times New Roman" panose="02020603050405020304" pitchFamily="18" charset="0"/>
                <a:cs typeface="Times New Roman" panose="02020603050405020304" pitchFamily="18" charset="0"/>
              </a:rPr>
              <a:t>)</a:t>
            </a:r>
            <a:r>
              <a:rPr lang="en-US" altLang="zh-CN" sz="2800" b="0" i="1" dirty="0" smtClean="0">
                <a:solidFill>
                  <a:srgbClr val="FF0000"/>
                </a:solidFill>
                <a:latin typeface="Times New Roman" panose="02020603050405020304" pitchFamily="18" charset="0"/>
                <a:cs typeface="Times New Roman" panose="02020603050405020304" pitchFamily="18" charset="0"/>
              </a:rPr>
              <a:t>*</a:t>
            </a:r>
            <a:r>
              <a:rPr lang="en-US" altLang="zh-CN" sz="2800" b="0" i="1" dirty="0" err="1" smtClean="0">
                <a:solidFill>
                  <a:srgbClr val="FF0000"/>
                </a:solidFill>
                <a:latin typeface="Times New Roman" panose="02020603050405020304" pitchFamily="18" charset="0"/>
                <a:cs typeface="Times New Roman" panose="02020603050405020304" pitchFamily="18" charset="0"/>
              </a:rPr>
              <a:t>abb</a:t>
            </a:r>
            <a:r>
              <a:rPr lang="en-US" altLang="zh-CN" sz="2800" dirty="0" smtClean="0"/>
              <a:t> is accepted.</a:t>
            </a:r>
            <a:endParaRPr lang="zh-CN" alt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2899A80B-1FD3-4D24-9638-F180436E6354}"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4.2 RE</a:t>
            </a:r>
            <a:r>
              <a:rPr kumimoji="1" lang="en-US" altLang="zh-CN" sz="4000" dirty="0" smtClean="0">
                <a:solidFill>
                  <a:srgbClr val="C00000"/>
                </a:solidFill>
                <a:latin typeface="Verdana" panose="020B0604030504040204" pitchFamily="34" charset="0"/>
                <a:sym typeface="Symbol" panose="05050102010706020507"/>
              </a:rPr>
              <a:t>NFA</a:t>
            </a:r>
            <a:endParaRPr kumimoji="1" lang="zh-CN" altLang="en-US" sz="4000" dirty="0">
              <a:solidFill>
                <a:srgbClr val="C00000"/>
              </a:solidFill>
              <a:latin typeface="Verdana" panose="020B0604030504040204" pitchFamily="34" charset="0"/>
            </a:endParaRPr>
          </a:p>
        </p:txBody>
      </p:sp>
      <p:sp>
        <p:nvSpPr>
          <p:cNvPr id="9" name="Rectangle 1027"/>
          <p:cNvSpPr txBox="1">
            <a:spLocks noChangeArrowheads="1"/>
          </p:cNvSpPr>
          <p:nvPr/>
        </p:nvSpPr>
        <p:spPr bwMode="auto">
          <a:xfrm>
            <a:off x="826591" y="1665312"/>
            <a:ext cx="7489825" cy="4572000"/>
          </a:xfrm>
          <a:prstGeom prst="rect">
            <a:avLst/>
          </a:prstGeom>
          <a:solidFill>
            <a:srgbClr val="FFFFFF">
              <a:alpha val="0"/>
            </a:srgbClr>
          </a:solidFill>
          <a:ln>
            <a:miter lim="800000"/>
          </a:ln>
        </p:spPr>
        <p:txBody>
          <a:bodyPr vert="horz" wrap="square" lIns="91440" tIns="45720" rIns="91440" bIns="45720" numCol="1" anchor="t" anchorCtr="0" compatLnSpc="1"/>
          <a:lstStyle/>
          <a:p>
            <a:pPr marL="342900" marR="0" lvl="0" indent="-342900" algn="l" defTabSz="914400" rtl="0" eaLnBrk="1" fontAlgn="auto" latinLnBrk="0" hangingPunct="1">
              <a:lnSpc>
                <a:spcPct val="100000"/>
              </a:lnSpc>
              <a:spcBef>
                <a:spcPct val="20000"/>
              </a:spcBef>
              <a:spcAft>
                <a:spcPts val="0"/>
              </a:spcAft>
              <a:buClrTx/>
              <a:buSzTx/>
              <a:buFontTx/>
              <a:buNone/>
              <a:defRPr/>
            </a:pPr>
            <a:r>
              <a:rPr kumimoji="0" lang="en-US" altLang="zh-CN" sz="3200" i="0" u="none" strike="noStrike" kern="1200" cap="none" spc="0" normalizeH="0" baseline="0" noProof="0" dirty="0" smtClean="0">
                <a:ln>
                  <a:noFill/>
                </a:ln>
                <a:solidFill>
                  <a:srgbClr val="0000FF"/>
                </a:solidFill>
                <a:effectLst/>
                <a:uLnTx/>
                <a:uFillTx/>
                <a:latin typeface="+mn-lt"/>
                <a:ea typeface="+mn-ea"/>
                <a:cs typeface="+mn-cs"/>
              </a:rPr>
              <a:t>Algorithm</a:t>
            </a:r>
            <a:endParaRPr kumimoji="0" lang="en-US" altLang="zh-CN" sz="3200" i="0" u="none" strike="noStrike" kern="1200" cap="none" spc="0" normalizeH="0" baseline="0" noProof="0" dirty="0" smtClean="0">
              <a:ln>
                <a:noFill/>
              </a:ln>
              <a:solidFill>
                <a:srgbClr val="0000FF"/>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rgbClr val="0000FF"/>
                </a:solidFill>
                <a:effectLst/>
                <a:uLnTx/>
                <a:uFillTx/>
                <a:latin typeface="+mn-lt"/>
                <a:ea typeface="+mn-ea"/>
                <a:cs typeface="+mn-cs"/>
              </a:rPr>
              <a:t>Input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A regular expression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rPr>
              <a:t>r</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rPr>
              <a:t> over an alphabet </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a:t>
            </a:r>
            <a:endPar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altLang="zh-CN" sz="2800" b="0" i="0" u="none" strike="noStrike" kern="1200" cap="none" spc="0" normalizeH="0" baseline="0" noProof="0" dirty="0" smtClean="0">
                <a:ln>
                  <a:noFill/>
                </a:ln>
                <a:solidFill>
                  <a:srgbClr val="0000FF"/>
                </a:solidFill>
                <a:effectLst/>
                <a:uLnTx/>
                <a:uFillTx/>
                <a:latin typeface="+mn-lt"/>
                <a:ea typeface="+mn-ea"/>
                <a:cs typeface="+mn-cs"/>
                <a:sym typeface="Symbol" panose="05050102010706020507" pitchFamily="18" charset="2"/>
              </a:rPr>
              <a:t>Output</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An NFA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N</a:t>
            </a:r>
            <a:r>
              <a:rPr kumimoji="0" lang="en-US" altLang="zh-CN" sz="2800" b="0" i="0"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 accepting </a:t>
            </a:r>
            <a:r>
              <a:rPr kumimoji="0" lang="en-US" altLang="zh-CN" sz="2800" b="0" i="1" u="none" strike="noStrike" kern="1200" cap="none" spc="0" normalizeH="0" baseline="0" noProof="0" dirty="0" smtClean="0">
                <a:ln>
                  <a:noFill/>
                </a:ln>
                <a:solidFill>
                  <a:schemeClr val="tx1"/>
                </a:solidFill>
                <a:effectLst/>
                <a:uLnTx/>
                <a:uFillTx/>
                <a:latin typeface="+mn-lt"/>
                <a:ea typeface="+mn-ea"/>
                <a:cs typeface="+mn-cs"/>
                <a:sym typeface="Symbol" panose="05050102010706020507" pitchFamily="18" charset="2"/>
              </a:rPr>
              <a:t>L( r)</a:t>
            </a:r>
            <a:endParaRPr kumimoji="0" lang="en-US" altLang="zh-CN" sz="2800" b="0" i="1"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F466C9D-A306-4CB1-BFC9-097B55994DF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grpSp>
        <p:nvGrpSpPr>
          <p:cNvPr id="5" name="Group 3"/>
          <p:cNvGrpSpPr/>
          <p:nvPr/>
        </p:nvGrpSpPr>
        <p:grpSpPr bwMode="auto">
          <a:xfrm>
            <a:off x="3581400" y="3408288"/>
            <a:ext cx="3048000" cy="812800"/>
            <a:chOff x="3216" y="1216"/>
            <a:chExt cx="1920" cy="512"/>
          </a:xfrm>
        </p:grpSpPr>
        <p:sp>
          <p:nvSpPr>
            <p:cNvPr id="6" name="AutoShape 4"/>
            <p:cNvSpPr>
              <a:spLocks noChangeArrowheads="1"/>
            </p:cNvSpPr>
            <p:nvPr/>
          </p:nvSpPr>
          <p:spPr bwMode="auto">
            <a:xfrm>
              <a:off x="4608" y="1248"/>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 name="Text Box 5"/>
            <p:cNvSpPr txBox="1">
              <a:spLocks noChangeArrowheads="1"/>
            </p:cNvSpPr>
            <p:nvPr/>
          </p:nvSpPr>
          <p:spPr bwMode="auto">
            <a:xfrm>
              <a:off x="4752" y="1312"/>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8" name="Line 6"/>
            <p:cNvSpPr>
              <a:spLocks noChangeShapeType="1"/>
            </p:cNvSpPr>
            <p:nvPr/>
          </p:nvSpPr>
          <p:spPr bwMode="auto">
            <a:xfrm>
              <a:off x="3984" y="1488"/>
              <a:ext cx="624" cy="0"/>
            </a:xfrm>
            <a:prstGeom prst="line">
              <a:avLst/>
            </a:prstGeom>
            <a:noFill/>
            <a:ln w="19050">
              <a:solidFill>
                <a:schemeClr val="tx1"/>
              </a:solidFill>
              <a:round/>
              <a:tailEnd type="triangle" w="med" len="med"/>
            </a:ln>
          </p:spPr>
          <p:txBody>
            <a:bodyPr/>
            <a:lstStyle/>
            <a:p>
              <a:endParaRPr lang="zh-CN" altLang="en-US"/>
            </a:p>
          </p:txBody>
        </p:sp>
        <p:sp>
          <p:nvSpPr>
            <p:cNvPr id="9" name="Text Box 7"/>
            <p:cNvSpPr txBox="1">
              <a:spLocks noChangeArrowheads="1"/>
            </p:cNvSpPr>
            <p:nvPr/>
          </p:nvSpPr>
          <p:spPr bwMode="auto">
            <a:xfrm>
              <a:off x="4149" y="1216"/>
              <a:ext cx="228" cy="327"/>
            </a:xfrm>
            <a:prstGeom prst="rect">
              <a:avLst/>
            </a:prstGeom>
            <a:noFill/>
            <a:ln w="19050">
              <a:noFill/>
              <a:miter lim="800000"/>
            </a:ln>
          </p:spPr>
          <p:txBody>
            <a:bodyPr wrap="none">
              <a:spAutoFit/>
            </a:bodyPr>
            <a:lstStyle/>
            <a:p>
              <a:pPr>
                <a:spcBef>
                  <a:spcPct val="0"/>
                </a:spcBef>
              </a:pPr>
              <a:r>
                <a:rPr lang="en-US" altLang="zh-CN" sz="2800" i="1">
                  <a:cs typeface="Times New Roman" panose="02020603050405020304" pitchFamily="18" charset="0"/>
                  <a:sym typeface="Symbol" panose="05050102010706020507" pitchFamily="18" charset="2"/>
                </a:rPr>
                <a:t>a</a:t>
              </a:r>
              <a:endParaRPr lang="en-US" altLang="zh-CN" sz="2800" i="1">
                <a:cs typeface="Times New Roman" panose="02020603050405020304" pitchFamily="18" charset="0"/>
              </a:endParaRPr>
            </a:p>
          </p:txBody>
        </p:sp>
        <p:grpSp>
          <p:nvGrpSpPr>
            <p:cNvPr id="10" name="Group 8"/>
            <p:cNvGrpSpPr/>
            <p:nvPr/>
          </p:nvGrpSpPr>
          <p:grpSpPr bwMode="auto">
            <a:xfrm>
              <a:off x="3216" y="1290"/>
              <a:ext cx="768" cy="390"/>
              <a:chOff x="240" y="1242"/>
              <a:chExt cx="768" cy="390"/>
            </a:xfrm>
          </p:grpSpPr>
          <p:sp>
            <p:nvSpPr>
              <p:cNvPr id="11" name="Oval 9"/>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12" name="Line 10"/>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13" name="Text Box 11"/>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grpSp>
      <p:sp>
        <p:nvSpPr>
          <p:cNvPr id="14" name="Text Box 12"/>
          <p:cNvSpPr txBox="1">
            <a:spLocks noChangeArrowheads="1"/>
          </p:cNvSpPr>
          <p:nvPr/>
        </p:nvSpPr>
        <p:spPr bwMode="auto">
          <a:xfrm>
            <a:off x="746125" y="2071613"/>
            <a:ext cx="1368425" cy="519113"/>
          </a:xfrm>
          <a:prstGeom prst="rect">
            <a:avLst/>
          </a:prstGeom>
          <a:noFill/>
          <a:ln w="9525">
            <a:noFill/>
            <a:miter lim="800000"/>
          </a:ln>
        </p:spPr>
        <p:txBody>
          <a:bodyPr wrap="none">
            <a:spAutoFit/>
          </a:bodyPr>
          <a:lstStyle/>
          <a:p>
            <a:pPr>
              <a:spcBef>
                <a:spcPct val="0"/>
              </a:spcBef>
            </a:pPr>
            <a:r>
              <a:rPr lang="en-US" altLang="zh-CN" sz="2800"/>
              <a:t>1. For </a:t>
            </a:r>
            <a:r>
              <a:rPr lang="en-US" altLang="zh-CN" sz="2800">
                <a:sym typeface="Symbol" panose="05050102010706020507" pitchFamily="18" charset="2"/>
              </a:rPr>
              <a:t></a:t>
            </a:r>
            <a:r>
              <a:rPr lang="en-US" altLang="zh-CN" sz="2800"/>
              <a:t>,</a:t>
            </a:r>
            <a:endParaRPr lang="en-US" altLang="zh-CN" sz="2800"/>
          </a:p>
        </p:txBody>
      </p:sp>
      <p:grpSp>
        <p:nvGrpSpPr>
          <p:cNvPr id="15" name="Group 13"/>
          <p:cNvGrpSpPr/>
          <p:nvPr/>
        </p:nvGrpSpPr>
        <p:grpSpPr bwMode="auto">
          <a:xfrm>
            <a:off x="2819400" y="1935088"/>
            <a:ext cx="3048000" cy="819150"/>
            <a:chOff x="3216" y="1212"/>
            <a:chExt cx="1920" cy="516"/>
          </a:xfrm>
        </p:grpSpPr>
        <p:sp>
          <p:nvSpPr>
            <p:cNvPr id="16" name="AutoShape 14"/>
            <p:cNvSpPr>
              <a:spLocks noChangeArrowheads="1"/>
            </p:cNvSpPr>
            <p:nvPr/>
          </p:nvSpPr>
          <p:spPr bwMode="auto">
            <a:xfrm>
              <a:off x="4608" y="1248"/>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17" name="Text Box 15"/>
            <p:cNvSpPr txBox="1">
              <a:spLocks noChangeArrowheads="1"/>
            </p:cNvSpPr>
            <p:nvPr/>
          </p:nvSpPr>
          <p:spPr bwMode="auto">
            <a:xfrm>
              <a:off x="4752" y="1312"/>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18" name="Line 16"/>
            <p:cNvSpPr>
              <a:spLocks noChangeShapeType="1"/>
            </p:cNvSpPr>
            <p:nvPr/>
          </p:nvSpPr>
          <p:spPr bwMode="auto">
            <a:xfrm>
              <a:off x="3984" y="1488"/>
              <a:ext cx="624" cy="0"/>
            </a:xfrm>
            <a:prstGeom prst="line">
              <a:avLst/>
            </a:prstGeom>
            <a:noFill/>
            <a:ln w="19050">
              <a:solidFill>
                <a:schemeClr val="tx1"/>
              </a:solidFill>
              <a:round/>
              <a:tailEnd type="triangle" w="med" len="med"/>
            </a:ln>
          </p:spPr>
          <p:txBody>
            <a:bodyPr/>
            <a:lstStyle/>
            <a:p>
              <a:endParaRPr lang="zh-CN" altLang="en-US"/>
            </a:p>
          </p:txBody>
        </p:sp>
        <p:sp>
          <p:nvSpPr>
            <p:cNvPr id="19" name="Text Box 17"/>
            <p:cNvSpPr txBox="1">
              <a:spLocks noChangeArrowheads="1"/>
            </p:cNvSpPr>
            <p:nvPr/>
          </p:nvSpPr>
          <p:spPr bwMode="auto">
            <a:xfrm>
              <a:off x="4149" y="1212"/>
              <a:ext cx="214"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endParaRPr lang="en-US" altLang="zh-CN" sz="2800">
                <a:sym typeface="Symbol" panose="05050102010706020507" pitchFamily="18" charset="2"/>
              </a:endParaRPr>
            </a:p>
          </p:txBody>
        </p:sp>
        <p:grpSp>
          <p:nvGrpSpPr>
            <p:cNvPr id="20" name="Group 18"/>
            <p:cNvGrpSpPr/>
            <p:nvPr/>
          </p:nvGrpSpPr>
          <p:grpSpPr bwMode="auto">
            <a:xfrm>
              <a:off x="3216" y="1290"/>
              <a:ext cx="768" cy="390"/>
              <a:chOff x="240" y="1242"/>
              <a:chExt cx="768" cy="390"/>
            </a:xfrm>
          </p:grpSpPr>
          <p:sp>
            <p:nvSpPr>
              <p:cNvPr id="21" name="Oval 19"/>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22" name="Line 20"/>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23" name="Text Box 21"/>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grpSp>
      <p:sp>
        <p:nvSpPr>
          <p:cNvPr id="24" name="Text Box 22"/>
          <p:cNvSpPr txBox="1">
            <a:spLocks noChangeArrowheads="1"/>
          </p:cNvSpPr>
          <p:nvPr/>
        </p:nvSpPr>
        <p:spPr bwMode="auto">
          <a:xfrm>
            <a:off x="762000" y="3549576"/>
            <a:ext cx="2055813" cy="519112"/>
          </a:xfrm>
          <a:prstGeom prst="rect">
            <a:avLst/>
          </a:prstGeom>
          <a:noFill/>
          <a:ln w="9525">
            <a:noFill/>
            <a:miter lim="800000"/>
          </a:ln>
        </p:spPr>
        <p:txBody>
          <a:bodyPr wrap="none">
            <a:spAutoFit/>
          </a:bodyPr>
          <a:lstStyle/>
          <a:p>
            <a:pPr>
              <a:spcBef>
                <a:spcPct val="0"/>
              </a:spcBef>
            </a:pPr>
            <a:r>
              <a:rPr lang="en-US" altLang="zh-CN" sz="2800"/>
              <a:t>2. For </a:t>
            </a:r>
            <a:r>
              <a:rPr lang="en-US" altLang="zh-CN" sz="2800" i="1"/>
              <a:t>a</a:t>
            </a:r>
            <a:r>
              <a:rPr lang="en-US" altLang="zh-CN" sz="2800"/>
              <a:t> in </a:t>
            </a:r>
            <a:r>
              <a:rPr lang="en-US" altLang="zh-CN" sz="2800">
                <a:sym typeface="Symbol" panose="05050102010706020507" pitchFamily="18" charset="2"/>
              </a:rPr>
              <a:t></a:t>
            </a:r>
            <a:r>
              <a:rPr lang="en-US" altLang="zh-CN" sz="2800"/>
              <a:t>,</a:t>
            </a:r>
            <a:endParaRPr lang="en-US" altLang="zh-CN" sz="2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D10A23B-7F27-4ABD-AF9A-9C7DF7E60115}"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grpSp>
        <p:nvGrpSpPr>
          <p:cNvPr id="5" name="Group 3"/>
          <p:cNvGrpSpPr/>
          <p:nvPr/>
        </p:nvGrpSpPr>
        <p:grpSpPr bwMode="auto">
          <a:xfrm>
            <a:off x="4724400" y="4428009"/>
            <a:ext cx="1219200" cy="619125"/>
            <a:chOff x="240" y="1242"/>
            <a:chExt cx="768" cy="390"/>
          </a:xfrm>
        </p:grpSpPr>
        <p:sp>
          <p:nvSpPr>
            <p:cNvPr id="6" name="Oval 4"/>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7" name="Line 5"/>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8" name="Text Box 6"/>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grpSp>
        <p:nvGrpSpPr>
          <p:cNvPr id="9" name="Group 7"/>
          <p:cNvGrpSpPr/>
          <p:nvPr/>
        </p:nvGrpSpPr>
        <p:grpSpPr bwMode="auto">
          <a:xfrm>
            <a:off x="685800" y="2703984"/>
            <a:ext cx="3048000" cy="895350"/>
            <a:chOff x="3264" y="1932"/>
            <a:chExt cx="1920" cy="564"/>
          </a:xfrm>
        </p:grpSpPr>
        <p:grpSp>
          <p:nvGrpSpPr>
            <p:cNvPr id="10" name="Group 8"/>
            <p:cNvGrpSpPr/>
            <p:nvPr/>
          </p:nvGrpSpPr>
          <p:grpSpPr bwMode="auto">
            <a:xfrm>
              <a:off x="3264" y="2058"/>
              <a:ext cx="768" cy="390"/>
              <a:chOff x="240" y="1242"/>
              <a:chExt cx="768" cy="390"/>
            </a:xfrm>
          </p:grpSpPr>
          <p:sp>
            <p:nvSpPr>
              <p:cNvPr id="15" name="Oval 9"/>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16" name="Line 10"/>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17" name="Text Box 11"/>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sp>
          <p:nvSpPr>
            <p:cNvPr id="11" name="AutoShape 12"/>
            <p:cNvSpPr>
              <a:spLocks noChangeArrowheads="1"/>
            </p:cNvSpPr>
            <p:nvPr/>
          </p:nvSpPr>
          <p:spPr bwMode="auto">
            <a:xfrm>
              <a:off x="4656" y="2016"/>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12" name="Text Box 13"/>
            <p:cNvSpPr txBox="1">
              <a:spLocks noChangeArrowheads="1"/>
            </p:cNvSpPr>
            <p:nvPr/>
          </p:nvSpPr>
          <p:spPr bwMode="auto">
            <a:xfrm>
              <a:off x="4800" y="2080"/>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13" name="Line 14"/>
            <p:cNvSpPr>
              <a:spLocks noChangeShapeType="1"/>
            </p:cNvSpPr>
            <p:nvPr/>
          </p:nvSpPr>
          <p:spPr bwMode="auto">
            <a:xfrm>
              <a:off x="4032" y="2256"/>
              <a:ext cx="624" cy="0"/>
            </a:xfrm>
            <a:prstGeom prst="line">
              <a:avLst/>
            </a:prstGeom>
            <a:noFill/>
            <a:ln w="19050">
              <a:solidFill>
                <a:schemeClr val="tx1"/>
              </a:solidFill>
              <a:round/>
              <a:tailEnd type="triangle" w="med" len="med"/>
            </a:ln>
          </p:spPr>
          <p:txBody>
            <a:bodyPr/>
            <a:lstStyle/>
            <a:p>
              <a:endParaRPr lang="zh-CN" altLang="en-US"/>
            </a:p>
          </p:txBody>
        </p:sp>
        <p:sp>
          <p:nvSpPr>
            <p:cNvPr id="14" name="Text Box 15"/>
            <p:cNvSpPr txBox="1">
              <a:spLocks noChangeArrowheads="1"/>
            </p:cNvSpPr>
            <p:nvPr/>
          </p:nvSpPr>
          <p:spPr bwMode="auto">
            <a:xfrm>
              <a:off x="4032" y="1932"/>
              <a:ext cx="425" cy="327"/>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grpSp>
      <p:grpSp>
        <p:nvGrpSpPr>
          <p:cNvPr id="18" name="Group 16"/>
          <p:cNvGrpSpPr/>
          <p:nvPr/>
        </p:nvGrpSpPr>
        <p:grpSpPr bwMode="auto">
          <a:xfrm>
            <a:off x="4953000" y="2475384"/>
            <a:ext cx="3276600" cy="1047750"/>
            <a:chOff x="240" y="1836"/>
            <a:chExt cx="2064" cy="660"/>
          </a:xfrm>
        </p:grpSpPr>
        <p:sp>
          <p:nvSpPr>
            <p:cNvPr id="19" name="AutoShape 17"/>
            <p:cNvSpPr>
              <a:spLocks noChangeArrowheads="1"/>
            </p:cNvSpPr>
            <p:nvPr/>
          </p:nvSpPr>
          <p:spPr bwMode="auto">
            <a:xfrm>
              <a:off x="1776" y="2016"/>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grpSp>
          <p:nvGrpSpPr>
            <p:cNvPr id="20" name="Group 18"/>
            <p:cNvGrpSpPr/>
            <p:nvPr/>
          </p:nvGrpSpPr>
          <p:grpSpPr bwMode="auto">
            <a:xfrm>
              <a:off x="240" y="2058"/>
              <a:ext cx="768" cy="390"/>
              <a:chOff x="240" y="1242"/>
              <a:chExt cx="768" cy="390"/>
            </a:xfrm>
          </p:grpSpPr>
          <p:sp>
            <p:nvSpPr>
              <p:cNvPr id="26" name="Oval 19"/>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27" name="Line 20"/>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28" name="Text Box 21"/>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sp>
          <p:nvSpPr>
            <p:cNvPr id="21" name="Text Box 22"/>
            <p:cNvSpPr txBox="1">
              <a:spLocks noChangeArrowheads="1"/>
            </p:cNvSpPr>
            <p:nvPr/>
          </p:nvSpPr>
          <p:spPr bwMode="auto">
            <a:xfrm>
              <a:off x="1862" y="2106"/>
              <a:ext cx="284" cy="327"/>
            </a:xfrm>
            <a:prstGeom prst="rect">
              <a:avLst/>
            </a:prstGeom>
            <a:noFill/>
            <a:ln w="19050">
              <a:noFill/>
              <a:miter lim="800000"/>
            </a:ln>
          </p:spPr>
          <p:txBody>
            <a:bodyPr wrap="none">
              <a:spAutoFit/>
            </a:bodyPr>
            <a:lstStyle/>
            <a:p>
              <a:pPr>
                <a:spcBef>
                  <a:spcPct val="0"/>
                </a:spcBef>
              </a:pPr>
              <a:r>
                <a:rPr lang="en-US" altLang="zh-CN" sz="2800"/>
                <a:t> 2</a:t>
              </a:r>
              <a:endParaRPr lang="en-US" altLang="zh-CN" sz="2800"/>
            </a:p>
          </p:txBody>
        </p:sp>
        <p:sp>
          <p:nvSpPr>
            <p:cNvPr id="22" name="Line 23"/>
            <p:cNvSpPr>
              <a:spLocks noChangeShapeType="1"/>
            </p:cNvSpPr>
            <p:nvPr/>
          </p:nvSpPr>
          <p:spPr bwMode="auto">
            <a:xfrm>
              <a:off x="960" y="2112"/>
              <a:ext cx="864" cy="0"/>
            </a:xfrm>
            <a:prstGeom prst="line">
              <a:avLst/>
            </a:prstGeom>
            <a:noFill/>
            <a:ln w="19050">
              <a:solidFill>
                <a:schemeClr val="tx1"/>
              </a:solidFill>
              <a:round/>
              <a:tailEnd type="triangle" w="med" len="med"/>
            </a:ln>
          </p:spPr>
          <p:txBody>
            <a:bodyPr/>
            <a:lstStyle/>
            <a:p>
              <a:endParaRPr lang="zh-CN" altLang="en-US"/>
            </a:p>
          </p:txBody>
        </p:sp>
        <p:sp>
          <p:nvSpPr>
            <p:cNvPr id="23" name="Line 24"/>
            <p:cNvSpPr>
              <a:spLocks noChangeShapeType="1"/>
            </p:cNvSpPr>
            <p:nvPr/>
          </p:nvSpPr>
          <p:spPr bwMode="auto">
            <a:xfrm>
              <a:off x="960" y="2400"/>
              <a:ext cx="864" cy="0"/>
            </a:xfrm>
            <a:prstGeom prst="line">
              <a:avLst/>
            </a:prstGeom>
            <a:noFill/>
            <a:ln w="19050">
              <a:solidFill>
                <a:schemeClr val="tx1"/>
              </a:solidFill>
              <a:round/>
              <a:tailEnd type="triangle" w="med" len="med"/>
            </a:ln>
          </p:spPr>
          <p:txBody>
            <a:bodyPr/>
            <a:lstStyle/>
            <a:p>
              <a:endParaRPr lang="zh-CN" altLang="en-US"/>
            </a:p>
          </p:txBody>
        </p:sp>
        <p:sp>
          <p:nvSpPr>
            <p:cNvPr id="24" name="Text Box 25"/>
            <p:cNvSpPr txBox="1">
              <a:spLocks noChangeArrowheads="1"/>
            </p:cNvSpPr>
            <p:nvPr/>
          </p:nvSpPr>
          <p:spPr bwMode="auto">
            <a:xfrm>
              <a:off x="1248" y="2124"/>
              <a:ext cx="239" cy="327"/>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sp>
          <p:nvSpPr>
            <p:cNvPr id="25" name="Text Box 26"/>
            <p:cNvSpPr txBox="1">
              <a:spLocks noChangeArrowheads="1"/>
            </p:cNvSpPr>
            <p:nvPr/>
          </p:nvSpPr>
          <p:spPr bwMode="auto">
            <a:xfrm>
              <a:off x="1296" y="1836"/>
              <a:ext cx="257" cy="327"/>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sym typeface="Symbol" panose="05050102010706020507" pitchFamily="18" charset="2"/>
              </a:endParaRPr>
            </a:p>
          </p:txBody>
        </p:sp>
      </p:grpSp>
      <p:grpSp>
        <p:nvGrpSpPr>
          <p:cNvPr id="29" name="Group 27"/>
          <p:cNvGrpSpPr/>
          <p:nvPr/>
        </p:nvGrpSpPr>
        <p:grpSpPr bwMode="auto">
          <a:xfrm>
            <a:off x="685800" y="1484784"/>
            <a:ext cx="3048000" cy="819150"/>
            <a:chOff x="3216" y="1212"/>
            <a:chExt cx="1920" cy="516"/>
          </a:xfrm>
        </p:grpSpPr>
        <p:sp>
          <p:nvSpPr>
            <p:cNvPr id="30" name="AutoShape 28"/>
            <p:cNvSpPr>
              <a:spLocks noChangeArrowheads="1"/>
            </p:cNvSpPr>
            <p:nvPr/>
          </p:nvSpPr>
          <p:spPr bwMode="auto">
            <a:xfrm>
              <a:off x="4608" y="1248"/>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31" name="Text Box 29"/>
            <p:cNvSpPr txBox="1">
              <a:spLocks noChangeArrowheads="1"/>
            </p:cNvSpPr>
            <p:nvPr/>
          </p:nvSpPr>
          <p:spPr bwMode="auto">
            <a:xfrm>
              <a:off x="4752" y="1312"/>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32" name="Line 30"/>
            <p:cNvSpPr>
              <a:spLocks noChangeShapeType="1"/>
            </p:cNvSpPr>
            <p:nvPr/>
          </p:nvSpPr>
          <p:spPr bwMode="auto">
            <a:xfrm>
              <a:off x="3984" y="1488"/>
              <a:ext cx="624" cy="0"/>
            </a:xfrm>
            <a:prstGeom prst="line">
              <a:avLst/>
            </a:prstGeom>
            <a:noFill/>
            <a:ln w="19050">
              <a:solidFill>
                <a:schemeClr val="tx1"/>
              </a:solidFill>
              <a:round/>
              <a:tailEnd type="triangle" w="med" len="med"/>
            </a:ln>
          </p:spPr>
          <p:txBody>
            <a:bodyPr/>
            <a:lstStyle/>
            <a:p>
              <a:endParaRPr lang="zh-CN" altLang="en-US"/>
            </a:p>
          </p:txBody>
        </p:sp>
        <p:sp>
          <p:nvSpPr>
            <p:cNvPr id="33" name="Text Box 31"/>
            <p:cNvSpPr txBox="1">
              <a:spLocks noChangeArrowheads="1"/>
            </p:cNvSpPr>
            <p:nvPr/>
          </p:nvSpPr>
          <p:spPr bwMode="auto">
            <a:xfrm>
              <a:off x="4149" y="1212"/>
              <a:ext cx="380" cy="327"/>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grpSp>
          <p:nvGrpSpPr>
            <p:cNvPr id="34" name="Group 32"/>
            <p:cNvGrpSpPr/>
            <p:nvPr/>
          </p:nvGrpSpPr>
          <p:grpSpPr bwMode="auto">
            <a:xfrm>
              <a:off x="3216" y="1290"/>
              <a:ext cx="768" cy="390"/>
              <a:chOff x="240" y="1242"/>
              <a:chExt cx="768" cy="390"/>
            </a:xfrm>
          </p:grpSpPr>
          <p:sp>
            <p:nvSpPr>
              <p:cNvPr id="35" name="Oval 33"/>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36" name="Line 34"/>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37" name="Text Box 35"/>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grpSp>
      <p:grpSp>
        <p:nvGrpSpPr>
          <p:cNvPr id="38" name="Group 36"/>
          <p:cNvGrpSpPr/>
          <p:nvPr/>
        </p:nvGrpSpPr>
        <p:grpSpPr bwMode="auto">
          <a:xfrm>
            <a:off x="762000" y="4081934"/>
            <a:ext cx="3048000" cy="889000"/>
            <a:chOff x="3264" y="2800"/>
            <a:chExt cx="1920" cy="560"/>
          </a:xfrm>
        </p:grpSpPr>
        <p:grpSp>
          <p:nvGrpSpPr>
            <p:cNvPr id="39" name="Group 37"/>
            <p:cNvGrpSpPr/>
            <p:nvPr/>
          </p:nvGrpSpPr>
          <p:grpSpPr bwMode="auto">
            <a:xfrm>
              <a:off x="3264" y="2922"/>
              <a:ext cx="768" cy="390"/>
              <a:chOff x="240" y="1242"/>
              <a:chExt cx="768" cy="390"/>
            </a:xfrm>
          </p:grpSpPr>
          <p:sp>
            <p:nvSpPr>
              <p:cNvPr id="44" name="Oval 38"/>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45" name="Line 39"/>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46" name="Text Box 40"/>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sp>
          <p:nvSpPr>
            <p:cNvPr id="40" name="AutoShape 41"/>
            <p:cNvSpPr>
              <a:spLocks noChangeArrowheads="1"/>
            </p:cNvSpPr>
            <p:nvPr/>
          </p:nvSpPr>
          <p:spPr bwMode="auto">
            <a:xfrm>
              <a:off x="4656" y="2880"/>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41" name="Text Box 42"/>
            <p:cNvSpPr txBox="1">
              <a:spLocks noChangeArrowheads="1"/>
            </p:cNvSpPr>
            <p:nvPr/>
          </p:nvSpPr>
          <p:spPr bwMode="auto">
            <a:xfrm>
              <a:off x="4800" y="2944"/>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42" name="Line 43"/>
            <p:cNvSpPr>
              <a:spLocks noChangeShapeType="1"/>
            </p:cNvSpPr>
            <p:nvPr/>
          </p:nvSpPr>
          <p:spPr bwMode="auto">
            <a:xfrm>
              <a:off x="4032" y="3120"/>
              <a:ext cx="624" cy="0"/>
            </a:xfrm>
            <a:prstGeom prst="line">
              <a:avLst/>
            </a:prstGeom>
            <a:noFill/>
            <a:ln w="19050">
              <a:solidFill>
                <a:schemeClr val="tx1"/>
              </a:solidFill>
              <a:round/>
              <a:tailEnd type="triangle" w="med" len="med"/>
            </a:ln>
          </p:spPr>
          <p:txBody>
            <a:bodyPr/>
            <a:lstStyle/>
            <a:p>
              <a:endParaRPr lang="zh-CN" altLang="en-US"/>
            </a:p>
          </p:txBody>
        </p:sp>
        <p:sp>
          <p:nvSpPr>
            <p:cNvPr id="43" name="Text Box 44"/>
            <p:cNvSpPr txBox="1">
              <a:spLocks noChangeArrowheads="1"/>
            </p:cNvSpPr>
            <p:nvPr/>
          </p:nvSpPr>
          <p:spPr bwMode="auto">
            <a:xfrm>
              <a:off x="4202" y="2800"/>
              <a:ext cx="331" cy="327"/>
            </a:xfrm>
            <a:prstGeom prst="rect">
              <a:avLst/>
            </a:prstGeom>
            <a:noFill/>
            <a:ln w="19050">
              <a:noFill/>
              <a:miter lim="800000"/>
            </a:ln>
          </p:spPr>
          <p:txBody>
            <a:bodyPr wrap="none">
              <a:spAutoFit/>
            </a:bodyPr>
            <a:lstStyle/>
            <a:p>
              <a:pPr>
                <a:spcBef>
                  <a:spcPct val="0"/>
                </a:spcBef>
              </a:pPr>
              <a:r>
                <a:rPr lang="en-US" altLang="zh-CN" sz="2800" baseline="30000">
                  <a:sym typeface="Symbol" panose="05050102010706020507" pitchFamily="18" charset="2"/>
                </a:rPr>
                <a:t>*</a:t>
              </a:r>
              <a:r>
                <a:rPr lang="en-US" altLang="zh-CN" sz="2800">
                  <a:sym typeface="Symbol" panose="05050102010706020507" pitchFamily="18" charset="2"/>
                </a:rPr>
                <a:t> </a:t>
              </a:r>
              <a:endParaRPr lang="en-US" altLang="zh-CN" sz="2800">
                <a:sym typeface="Symbol" panose="05050102010706020507" pitchFamily="18" charset="2"/>
              </a:endParaRPr>
            </a:p>
          </p:txBody>
        </p:sp>
      </p:grpSp>
      <p:sp>
        <p:nvSpPr>
          <p:cNvPr id="47" name="AutoShape 45"/>
          <p:cNvSpPr>
            <a:spLocks noChangeArrowheads="1"/>
          </p:cNvSpPr>
          <p:nvPr/>
        </p:nvSpPr>
        <p:spPr bwMode="auto">
          <a:xfrm>
            <a:off x="3962400" y="1770534"/>
            <a:ext cx="762000" cy="381000"/>
          </a:xfrm>
          <a:prstGeom prst="rightArrow">
            <a:avLst>
              <a:gd name="adj1" fmla="val 50000"/>
              <a:gd name="adj2" fmla="val 50000"/>
            </a:avLst>
          </a:prstGeom>
          <a:solidFill>
            <a:schemeClr val="accent1"/>
          </a:solidFill>
          <a:ln w="19050">
            <a:solidFill>
              <a:schemeClr val="tx1"/>
            </a:solidFill>
            <a:miter lim="800000"/>
          </a:ln>
        </p:spPr>
        <p:txBody>
          <a:bodyPr wrap="none" anchor="ctr"/>
          <a:lstStyle/>
          <a:p>
            <a:endParaRPr lang="zh-CN" altLang="en-US"/>
          </a:p>
        </p:txBody>
      </p:sp>
      <p:sp>
        <p:nvSpPr>
          <p:cNvPr id="48" name="AutoShape 46"/>
          <p:cNvSpPr>
            <a:spLocks noChangeArrowheads="1"/>
          </p:cNvSpPr>
          <p:nvPr/>
        </p:nvSpPr>
        <p:spPr bwMode="auto">
          <a:xfrm>
            <a:off x="3886200" y="2989734"/>
            <a:ext cx="914400" cy="381000"/>
          </a:xfrm>
          <a:prstGeom prst="rightArrow">
            <a:avLst>
              <a:gd name="adj1" fmla="val 50000"/>
              <a:gd name="adj2" fmla="val 60000"/>
            </a:avLst>
          </a:prstGeom>
          <a:solidFill>
            <a:schemeClr val="accent1"/>
          </a:solidFill>
          <a:ln w="19050">
            <a:solidFill>
              <a:schemeClr val="tx1"/>
            </a:solidFill>
            <a:miter lim="800000"/>
          </a:ln>
        </p:spPr>
        <p:txBody>
          <a:bodyPr wrap="none" anchor="ctr"/>
          <a:lstStyle/>
          <a:p>
            <a:endParaRPr lang="zh-CN" altLang="en-US"/>
          </a:p>
        </p:txBody>
      </p:sp>
      <p:sp>
        <p:nvSpPr>
          <p:cNvPr id="49" name="AutoShape 47"/>
          <p:cNvSpPr>
            <a:spLocks noChangeArrowheads="1"/>
          </p:cNvSpPr>
          <p:nvPr/>
        </p:nvSpPr>
        <p:spPr bwMode="auto">
          <a:xfrm>
            <a:off x="3962400" y="4437534"/>
            <a:ext cx="914400" cy="304800"/>
          </a:xfrm>
          <a:prstGeom prst="rightArrow">
            <a:avLst>
              <a:gd name="adj1" fmla="val 50000"/>
              <a:gd name="adj2" fmla="val 75000"/>
            </a:avLst>
          </a:prstGeom>
          <a:solidFill>
            <a:schemeClr val="accent1"/>
          </a:solidFill>
          <a:ln w="19050">
            <a:solidFill>
              <a:schemeClr val="tx1"/>
            </a:solidFill>
            <a:miter lim="800000"/>
          </a:ln>
        </p:spPr>
        <p:txBody>
          <a:bodyPr wrap="none" anchor="ctr"/>
          <a:lstStyle/>
          <a:p>
            <a:endParaRPr lang="zh-CN" altLang="en-US"/>
          </a:p>
        </p:txBody>
      </p:sp>
      <p:sp>
        <p:nvSpPr>
          <p:cNvPr id="50" name="Oval 48"/>
          <p:cNvSpPr>
            <a:spLocks noChangeArrowheads="1"/>
          </p:cNvSpPr>
          <p:nvPr/>
        </p:nvSpPr>
        <p:spPr bwMode="auto">
          <a:xfrm>
            <a:off x="6705600" y="1770534"/>
            <a:ext cx="609600" cy="609600"/>
          </a:xfrm>
          <a:prstGeom prst="ellipse">
            <a:avLst/>
          </a:prstGeom>
          <a:noFill/>
          <a:ln w="19050">
            <a:solidFill>
              <a:schemeClr val="tx1"/>
            </a:solidFill>
            <a:round/>
          </a:ln>
        </p:spPr>
        <p:txBody>
          <a:bodyPr wrap="none" anchor="ctr"/>
          <a:lstStyle/>
          <a:p>
            <a:endParaRPr lang="zh-CN" altLang="en-US"/>
          </a:p>
        </p:txBody>
      </p:sp>
      <p:sp>
        <p:nvSpPr>
          <p:cNvPr id="51" name="AutoShape 49"/>
          <p:cNvSpPr>
            <a:spLocks noChangeArrowheads="1"/>
          </p:cNvSpPr>
          <p:nvPr/>
        </p:nvSpPr>
        <p:spPr bwMode="auto">
          <a:xfrm>
            <a:off x="7772400" y="1694334"/>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grpSp>
        <p:nvGrpSpPr>
          <p:cNvPr id="52" name="Group 50"/>
          <p:cNvGrpSpPr/>
          <p:nvPr/>
        </p:nvGrpSpPr>
        <p:grpSpPr bwMode="auto">
          <a:xfrm>
            <a:off x="4953000" y="1761009"/>
            <a:ext cx="1219200" cy="619125"/>
            <a:chOff x="240" y="1242"/>
            <a:chExt cx="768" cy="390"/>
          </a:xfrm>
        </p:grpSpPr>
        <p:sp>
          <p:nvSpPr>
            <p:cNvPr id="53" name="Oval 51"/>
            <p:cNvSpPr>
              <a:spLocks noChangeArrowheads="1"/>
            </p:cNvSpPr>
            <p:nvPr/>
          </p:nvSpPr>
          <p:spPr bwMode="auto">
            <a:xfrm>
              <a:off x="624" y="1248"/>
              <a:ext cx="384" cy="384"/>
            </a:xfrm>
            <a:prstGeom prst="ellipse">
              <a:avLst/>
            </a:prstGeom>
            <a:noFill/>
            <a:ln w="19050">
              <a:solidFill>
                <a:schemeClr val="tx1"/>
              </a:solidFill>
              <a:round/>
            </a:ln>
          </p:spPr>
          <p:txBody>
            <a:bodyPr wrap="none" anchor="ctr"/>
            <a:lstStyle/>
            <a:p>
              <a:endParaRPr lang="zh-CN" altLang="en-US"/>
            </a:p>
          </p:txBody>
        </p:sp>
        <p:sp>
          <p:nvSpPr>
            <p:cNvPr id="54" name="Line 52"/>
            <p:cNvSpPr>
              <a:spLocks noChangeShapeType="1"/>
            </p:cNvSpPr>
            <p:nvPr/>
          </p:nvSpPr>
          <p:spPr bwMode="auto">
            <a:xfrm>
              <a:off x="240" y="1440"/>
              <a:ext cx="384" cy="0"/>
            </a:xfrm>
            <a:prstGeom prst="line">
              <a:avLst/>
            </a:prstGeom>
            <a:noFill/>
            <a:ln w="19050">
              <a:solidFill>
                <a:schemeClr val="tx1"/>
              </a:solidFill>
              <a:round/>
              <a:tailEnd type="triangle" w="med" len="med"/>
            </a:ln>
          </p:spPr>
          <p:txBody>
            <a:bodyPr/>
            <a:lstStyle/>
            <a:p>
              <a:endParaRPr lang="zh-CN" altLang="en-US"/>
            </a:p>
          </p:txBody>
        </p:sp>
        <p:sp>
          <p:nvSpPr>
            <p:cNvPr id="55" name="Text Box 53"/>
            <p:cNvSpPr txBox="1">
              <a:spLocks noChangeArrowheads="1"/>
            </p:cNvSpPr>
            <p:nvPr/>
          </p:nvSpPr>
          <p:spPr bwMode="auto">
            <a:xfrm>
              <a:off x="662" y="124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grpSp>
      <p:sp>
        <p:nvSpPr>
          <p:cNvPr id="56" name="Text Box 54"/>
          <p:cNvSpPr txBox="1">
            <a:spLocks noChangeArrowheads="1"/>
          </p:cNvSpPr>
          <p:nvPr/>
        </p:nvSpPr>
        <p:spPr bwMode="auto">
          <a:xfrm>
            <a:off x="8001000" y="1795934"/>
            <a:ext cx="361950" cy="519113"/>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57" name="Line 55"/>
          <p:cNvSpPr>
            <a:spLocks noChangeShapeType="1"/>
          </p:cNvSpPr>
          <p:nvPr/>
        </p:nvSpPr>
        <p:spPr bwMode="auto">
          <a:xfrm>
            <a:off x="7315200" y="2075334"/>
            <a:ext cx="457200" cy="0"/>
          </a:xfrm>
          <a:prstGeom prst="line">
            <a:avLst/>
          </a:prstGeom>
          <a:noFill/>
          <a:ln w="19050">
            <a:solidFill>
              <a:schemeClr val="tx1"/>
            </a:solidFill>
            <a:round/>
            <a:tailEnd type="triangle" w="med" len="med"/>
          </a:ln>
        </p:spPr>
        <p:txBody>
          <a:bodyPr/>
          <a:lstStyle/>
          <a:p>
            <a:endParaRPr lang="zh-CN" altLang="en-US"/>
          </a:p>
        </p:txBody>
      </p:sp>
      <p:sp>
        <p:nvSpPr>
          <p:cNvPr id="58" name="Text Box 56"/>
          <p:cNvSpPr txBox="1">
            <a:spLocks noChangeArrowheads="1"/>
          </p:cNvSpPr>
          <p:nvPr/>
        </p:nvSpPr>
        <p:spPr bwMode="auto">
          <a:xfrm>
            <a:off x="6248400" y="1637184"/>
            <a:ext cx="407988" cy="519113"/>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sym typeface="Symbol" panose="05050102010706020507" pitchFamily="18" charset="2"/>
            </a:endParaRPr>
          </a:p>
        </p:txBody>
      </p:sp>
      <p:sp>
        <p:nvSpPr>
          <p:cNvPr id="59" name="Line 57"/>
          <p:cNvSpPr>
            <a:spLocks noChangeShapeType="1"/>
          </p:cNvSpPr>
          <p:nvPr/>
        </p:nvSpPr>
        <p:spPr bwMode="auto">
          <a:xfrm>
            <a:off x="6172200" y="2075334"/>
            <a:ext cx="533400" cy="0"/>
          </a:xfrm>
          <a:prstGeom prst="line">
            <a:avLst/>
          </a:prstGeom>
          <a:noFill/>
          <a:ln w="19050">
            <a:solidFill>
              <a:schemeClr val="tx1"/>
            </a:solidFill>
            <a:round/>
            <a:tailEnd type="triangle" w="med" len="med"/>
          </a:ln>
        </p:spPr>
        <p:txBody>
          <a:bodyPr/>
          <a:lstStyle/>
          <a:p>
            <a:endParaRPr lang="zh-CN" altLang="en-US"/>
          </a:p>
        </p:txBody>
      </p:sp>
      <p:sp>
        <p:nvSpPr>
          <p:cNvPr id="60" name="Text Box 58"/>
          <p:cNvSpPr txBox="1">
            <a:spLocks noChangeArrowheads="1"/>
          </p:cNvSpPr>
          <p:nvPr/>
        </p:nvSpPr>
        <p:spPr bwMode="auto">
          <a:xfrm>
            <a:off x="7391400" y="1637184"/>
            <a:ext cx="379413" cy="519113"/>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sp>
        <p:nvSpPr>
          <p:cNvPr id="61" name="Text Box 59"/>
          <p:cNvSpPr txBox="1">
            <a:spLocks noChangeArrowheads="1"/>
          </p:cNvSpPr>
          <p:nvPr/>
        </p:nvSpPr>
        <p:spPr bwMode="auto">
          <a:xfrm>
            <a:off x="6858000" y="1761009"/>
            <a:ext cx="481013" cy="519113"/>
          </a:xfrm>
          <a:prstGeom prst="rect">
            <a:avLst/>
          </a:prstGeom>
          <a:noFill/>
          <a:ln w="19050">
            <a:noFill/>
            <a:miter lim="800000"/>
          </a:ln>
        </p:spPr>
        <p:txBody>
          <a:bodyPr wrap="none">
            <a:spAutoFit/>
          </a:bodyPr>
          <a:lstStyle/>
          <a:p>
            <a:pPr>
              <a:spcBef>
                <a:spcPct val="0"/>
              </a:spcBef>
            </a:pPr>
            <a:r>
              <a:rPr lang="en-US" altLang="zh-CN" sz="2800"/>
              <a:t>1‘</a:t>
            </a:r>
            <a:endParaRPr lang="en-US" altLang="zh-CN" sz="2800"/>
          </a:p>
        </p:txBody>
      </p:sp>
      <p:sp>
        <p:nvSpPr>
          <p:cNvPr id="62" name="Oval 60"/>
          <p:cNvSpPr>
            <a:spLocks noChangeArrowheads="1"/>
          </p:cNvSpPr>
          <p:nvPr/>
        </p:nvSpPr>
        <p:spPr bwMode="auto">
          <a:xfrm>
            <a:off x="6477000" y="4437534"/>
            <a:ext cx="609600" cy="609600"/>
          </a:xfrm>
          <a:prstGeom prst="ellipse">
            <a:avLst/>
          </a:prstGeom>
          <a:noFill/>
          <a:ln w="19050">
            <a:solidFill>
              <a:schemeClr val="tx1"/>
            </a:solidFill>
            <a:round/>
          </a:ln>
        </p:spPr>
        <p:txBody>
          <a:bodyPr wrap="none" anchor="ctr"/>
          <a:lstStyle/>
          <a:p>
            <a:endParaRPr lang="zh-CN" altLang="en-US"/>
          </a:p>
        </p:txBody>
      </p:sp>
      <p:sp>
        <p:nvSpPr>
          <p:cNvPr id="63" name="AutoShape 61"/>
          <p:cNvSpPr>
            <a:spLocks noChangeArrowheads="1"/>
          </p:cNvSpPr>
          <p:nvPr/>
        </p:nvSpPr>
        <p:spPr bwMode="auto">
          <a:xfrm>
            <a:off x="7543800" y="4361334"/>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64" name="Text Box 62"/>
          <p:cNvSpPr txBox="1">
            <a:spLocks noChangeArrowheads="1"/>
          </p:cNvSpPr>
          <p:nvPr/>
        </p:nvSpPr>
        <p:spPr bwMode="auto">
          <a:xfrm>
            <a:off x="7772400" y="4462934"/>
            <a:ext cx="361950" cy="519113"/>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65" name="Line 63"/>
          <p:cNvSpPr>
            <a:spLocks noChangeShapeType="1"/>
          </p:cNvSpPr>
          <p:nvPr/>
        </p:nvSpPr>
        <p:spPr bwMode="auto">
          <a:xfrm>
            <a:off x="7086600" y="4742334"/>
            <a:ext cx="457200" cy="0"/>
          </a:xfrm>
          <a:prstGeom prst="line">
            <a:avLst/>
          </a:prstGeom>
          <a:noFill/>
          <a:ln w="19050">
            <a:solidFill>
              <a:schemeClr val="tx1"/>
            </a:solidFill>
            <a:round/>
            <a:tailEnd type="triangle" w="med" len="med"/>
          </a:ln>
        </p:spPr>
        <p:txBody>
          <a:bodyPr/>
          <a:lstStyle/>
          <a:p>
            <a:endParaRPr lang="zh-CN" altLang="en-US"/>
          </a:p>
        </p:txBody>
      </p:sp>
      <p:sp>
        <p:nvSpPr>
          <p:cNvPr id="66" name="Text Box 64"/>
          <p:cNvSpPr txBox="1">
            <a:spLocks noChangeArrowheads="1"/>
          </p:cNvSpPr>
          <p:nvPr/>
        </p:nvSpPr>
        <p:spPr bwMode="auto">
          <a:xfrm>
            <a:off x="6019800" y="4304184"/>
            <a:ext cx="339725" cy="519113"/>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sp>
        <p:nvSpPr>
          <p:cNvPr id="67" name="Line 65"/>
          <p:cNvSpPr>
            <a:spLocks noChangeShapeType="1"/>
          </p:cNvSpPr>
          <p:nvPr/>
        </p:nvSpPr>
        <p:spPr bwMode="auto">
          <a:xfrm>
            <a:off x="5943600" y="4742334"/>
            <a:ext cx="533400" cy="0"/>
          </a:xfrm>
          <a:prstGeom prst="line">
            <a:avLst/>
          </a:prstGeom>
          <a:noFill/>
          <a:ln w="19050">
            <a:solidFill>
              <a:schemeClr val="tx1"/>
            </a:solidFill>
            <a:round/>
            <a:tailEnd type="triangle" w="med" len="med"/>
          </a:ln>
        </p:spPr>
        <p:txBody>
          <a:bodyPr/>
          <a:lstStyle/>
          <a:p>
            <a:endParaRPr lang="zh-CN" altLang="en-US"/>
          </a:p>
        </p:txBody>
      </p:sp>
      <p:sp>
        <p:nvSpPr>
          <p:cNvPr id="68" name="Text Box 66"/>
          <p:cNvSpPr txBox="1">
            <a:spLocks noChangeArrowheads="1"/>
          </p:cNvSpPr>
          <p:nvPr/>
        </p:nvSpPr>
        <p:spPr bwMode="auto">
          <a:xfrm>
            <a:off x="7162800" y="4304184"/>
            <a:ext cx="339725" cy="519113"/>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endParaRPr>
          </a:p>
        </p:txBody>
      </p:sp>
      <p:sp>
        <p:nvSpPr>
          <p:cNvPr id="69" name="Text Box 67"/>
          <p:cNvSpPr txBox="1">
            <a:spLocks noChangeArrowheads="1"/>
          </p:cNvSpPr>
          <p:nvPr/>
        </p:nvSpPr>
        <p:spPr bwMode="auto">
          <a:xfrm>
            <a:off x="6629400" y="4428009"/>
            <a:ext cx="481013" cy="519113"/>
          </a:xfrm>
          <a:prstGeom prst="rect">
            <a:avLst/>
          </a:prstGeom>
          <a:noFill/>
          <a:ln w="19050">
            <a:noFill/>
            <a:miter lim="800000"/>
          </a:ln>
        </p:spPr>
        <p:txBody>
          <a:bodyPr wrap="none">
            <a:spAutoFit/>
          </a:bodyPr>
          <a:lstStyle/>
          <a:p>
            <a:pPr>
              <a:spcBef>
                <a:spcPct val="0"/>
              </a:spcBef>
            </a:pPr>
            <a:r>
              <a:rPr lang="en-US" altLang="zh-CN" sz="2800"/>
              <a:t>1‘</a:t>
            </a:r>
            <a:endParaRPr lang="en-US" altLang="zh-CN" sz="2800"/>
          </a:p>
        </p:txBody>
      </p:sp>
      <p:grpSp>
        <p:nvGrpSpPr>
          <p:cNvPr id="70" name="Group 68"/>
          <p:cNvGrpSpPr/>
          <p:nvPr/>
        </p:nvGrpSpPr>
        <p:grpSpPr bwMode="auto">
          <a:xfrm rot="-10540664">
            <a:off x="6553200" y="4056534"/>
            <a:ext cx="457200" cy="457200"/>
            <a:chOff x="2976" y="624"/>
            <a:chExt cx="288" cy="288"/>
          </a:xfrm>
        </p:grpSpPr>
        <p:sp>
          <p:nvSpPr>
            <p:cNvPr id="71" name="Arc 69"/>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72" name="Line 70"/>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73" name="Line 71"/>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74" name="Line 72"/>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75" name="Text Box 73"/>
          <p:cNvSpPr txBox="1">
            <a:spLocks noChangeArrowheads="1"/>
          </p:cNvSpPr>
          <p:nvPr/>
        </p:nvSpPr>
        <p:spPr bwMode="auto">
          <a:xfrm>
            <a:off x="6400800" y="3770784"/>
            <a:ext cx="379413" cy="519113"/>
          </a:xfrm>
          <a:prstGeom prst="rect">
            <a:avLst/>
          </a:prstGeom>
          <a:noFill/>
          <a:ln w="19050">
            <a:noFill/>
            <a:miter lim="800000"/>
          </a:ln>
        </p:spPr>
        <p:txBody>
          <a:bodyPr wrap="none">
            <a:spAutoFit/>
          </a:bodyPr>
          <a:lstStyle/>
          <a:p>
            <a:pPr>
              <a:spcBef>
                <a:spcPct val="0"/>
              </a:spcBef>
            </a:pPr>
            <a:r>
              <a:rPr lang="en-US" altLang="zh-CN" sz="2800">
                <a:cs typeface="Times New Roman" panose="02020603050405020304" pitchFamily="18" charset="0"/>
                <a:sym typeface="Symbol" panose="05050102010706020507" pitchFamily="18" charset="2"/>
              </a:rPr>
              <a:t></a:t>
            </a:r>
            <a:endParaRPr lang="en-US" altLang="zh-CN" sz="2800">
              <a:cs typeface="Times New Roman" panose="02020603050405020304" pitchFamily="18" charset="0"/>
              <a:sym typeface="Symbol" panose="05050102010706020507" pitchFamily="18" charset="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spLocks noGrp="1"/>
          </p:cNvSpPr>
          <p:nvPr>
            <p:ph type="sldNum" sz="quarter" idx="10"/>
          </p:nvPr>
        </p:nvSpPr>
        <p:spPr>
          <a:noFill/>
        </p:spPr>
        <p:txBody>
          <a:bodyPr/>
          <a:lstStyle/>
          <a:p>
            <a:fld id="{DE08FADE-3118-4B2F-AF1D-A14913A4FC3D}" type="slidenum">
              <a:rPr lang="zh-TW" altLang="en-US"/>
            </a:fld>
            <a:endParaRPr lang="en-US" altLang="zh-TW"/>
          </a:p>
        </p:txBody>
      </p:sp>
      <p:sp>
        <p:nvSpPr>
          <p:cNvPr id="80899" name="Rectangle 2"/>
          <p:cNvSpPr>
            <a:spLocks noGrp="1" noChangeArrowheads="1"/>
          </p:cNvSpPr>
          <p:nvPr>
            <p:ph type="body" idx="1"/>
          </p:nvPr>
        </p:nvSpPr>
        <p:spPr bwMode="auto">
          <a:xfrm>
            <a:off x="467544" y="152400"/>
            <a:ext cx="8610600" cy="990600"/>
          </a:xfrm>
          <a:solidFill>
            <a:srgbClr val="FFFFFF">
              <a:alpha val="0"/>
            </a:srgbClr>
          </a:solidFill>
          <a:ln>
            <a:miter lim="800000"/>
          </a:ln>
        </p:spPr>
        <p:txBody>
          <a:bodyPr vert="horz" wrap="square" lIns="91440" tIns="45720" rIns="91440" bIns="45720" numCol="1" anchor="t" anchorCtr="0" compatLnSpc="1"/>
          <a:lstStyle/>
          <a:p>
            <a:pPr eaLnBrk="1" hangingPunct="1">
              <a:lnSpc>
                <a:spcPct val="90000"/>
              </a:lnSpc>
              <a:buFontTx/>
              <a:buNone/>
            </a:pPr>
            <a:r>
              <a:rPr lang="en-US" altLang="zh-CN" b="1" dirty="0" smtClean="0">
                <a:solidFill>
                  <a:srgbClr val="0000FF"/>
                </a:solidFill>
              </a:rPr>
              <a:t>Example</a:t>
            </a:r>
            <a:r>
              <a:rPr lang="en-US" altLang="zh-CN" dirty="0" smtClean="0"/>
              <a:t>., Let us construct </a:t>
            </a:r>
            <a:r>
              <a:rPr lang="en-US" altLang="zh-CN" i="1" dirty="0" smtClean="0"/>
              <a:t>N( r)</a:t>
            </a:r>
            <a:r>
              <a:rPr lang="en-US" altLang="zh-CN" dirty="0" smtClean="0"/>
              <a:t> for the regular expression </a:t>
            </a:r>
            <a:r>
              <a:rPr lang="en-US" altLang="zh-CN" i="1" dirty="0" smtClean="0"/>
              <a:t>r=(</a:t>
            </a:r>
            <a:r>
              <a:rPr lang="en-US" altLang="zh-CN" i="1" dirty="0" err="1" smtClean="0"/>
              <a:t>a|b</a:t>
            </a:r>
            <a:r>
              <a:rPr lang="en-US" altLang="zh-CN" i="1" dirty="0" smtClean="0"/>
              <a:t>)</a:t>
            </a:r>
            <a:r>
              <a:rPr lang="en-US" altLang="zh-CN" i="1" baseline="30000" dirty="0" smtClean="0"/>
              <a:t>*</a:t>
            </a:r>
            <a:r>
              <a:rPr lang="en-US" altLang="zh-CN" i="1" dirty="0" smtClean="0"/>
              <a:t>(</a:t>
            </a:r>
            <a:r>
              <a:rPr lang="en-US" altLang="zh-CN" i="1" dirty="0" err="1" smtClean="0"/>
              <a:t>aa|bb</a:t>
            </a:r>
            <a:r>
              <a:rPr lang="en-US" altLang="zh-CN" i="1" dirty="0" smtClean="0"/>
              <a:t>)(</a:t>
            </a:r>
            <a:r>
              <a:rPr lang="en-US" altLang="zh-CN" i="1" dirty="0" err="1" smtClean="0"/>
              <a:t>a|b</a:t>
            </a:r>
            <a:r>
              <a:rPr lang="en-US" altLang="zh-CN" i="1" dirty="0" smtClean="0"/>
              <a:t>)</a:t>
            </a:r>
            <a:r>
              <a:rPr lang="en-US" altLang="zh-CN" i="1" baseline="30000" dirty="0" smtClean="0"/>
              <a:t>*</a:t>
            </a:r>
            <a:endParaRPr lang="en-US" altLang="zh-CN" i="1" dirty="0" smtClean="0"/>
          </a:p>
        </p:txBody>
      </p:sp>
      <p:grpSp>
        <p:nvGrpSpPr>
          <p:cNvPr id="2" name="Group 3"/>
          <p:cNvGrpSpPr/>
          <p:nvPr/>
        </p:nvGrpSpPr>
        <p:grpSpPr bwMode="auto">
          <a:xfrm>
            <a:off x="1676400" y="1447800"/>
            <a:ext cx="4572000" cy="889000"/>
            <a:chOff x="768" y="1744"/>
            <a:chExt cx="2880" cy="560"/>
          </a:xfrm>
        </p:grpSpPr>
        <p:sp>
          <p:nvSpPr>
            <p:cNvPr id="81018" name="Text Box 4"/>
            <p:cNvSpPr txBox="1">
              <a:spLocks noChangeArrowheads="1"/>
            </p:cNvSpPr>
            <p:nvPr/>
          </p:nvSpPr>
          <p:spPr bwMode="auto">
            <a:xfrm>
              <a:off x="1152" y="1872"/>
              <a:ext cx="2400" cy="327"/>
            </a:xfrm>
            <a:prstGeom prst="rect">
              <a:avLst/>
            </a:prstGeom>
            <a:noFill/>
            <a:ln w="19050">
              <a:noFill/>
              <a:miter lim="800000"/>
            </a:ln>
          </p:spPr>
          <p:txBody>
            <a:bodyPr>
              <a:spAutoFit/>
            </a:bodyPr>
            <a:lstStyle/>
            <a:p>
              <a:pPr>
                <a:spcBef>
                  <a:spcPct val="0"/>
                </a:spcBef>
              </a:pPr>
              <a:r>
                <a:rPr lang="en-US" altLang="zh-CN" sz="2800"/>
                <a:t> x                                   y  </a:t>
              </a:r>
              <a:endParaRPr lang="en-US" altLang="zh-CN" sz="2800"/>
            </a:p>
          </p:txBody>
        </p:sp>
        <p:sp>
          <p:nvSpPr>
            <p:cNvPr id="81019" name="Oval 5"/>
            <p:cNvSpPr>
              <a:spLocks noChangeArrowheads="1"/>
            </p:cNvSpPr>
            <p:nvPr/>
          </p:nvSpPr>
          <p:spPr bwMode="auto">
            <a:xfrm>
              <a:off x="1104" y="1872"/>
              <a:ext cx="463" cy="384"/>
            </a:xfrm>
            <a:prstGeom prst="ellipse">
              <a:avLst/>
            </a:prstGeom>
            <a:noFill/>
            <a:ln w="19050">
              <a:solidFill>
                <a:schemeClr val="tx1"/>
              </a:solidFill>
              <a:round/>
            </a:ln>
          </p:spPr>
          <p:txBody>
            <a:bodyPr wrap="none" anchor="ctr"/>
            <a:lstStyle/>
            <a:p>
              <a:endParaRPr lang="zh-CN" altLang="en-US"/>
            </a:p>
          </p:txBody>
        </p:sp>
        <p:sp>
          <p:nvSpPr>
            <p:cNvPr id="81020" name="AutoShape 6"/>
            <p:cNvSpPr>
              <a:spLocks noChangeArrowheads="1"/>
            </p:cNvSpPr>
            <p:nvPr/>
          </p:nvSpPr>
          <p:spPr bwMode="auto">
            <a:xfrm>
              <a:off x="3185" y="1824"/>
              <a:ext cx="463" cy="480"/>
            </a:xfrm>
            <a:custGeom>
              <a:avLst/>
              <a:gdLst>
                <a:gd name="T0" fmla="*/ 231 w 21600"/>
                <a:gd name="T1" fmla="*/ 0 h 21600"/>
                <a:gd name="T2" fmla="*/ 68 w 21600"/>
                <a:gd name="T3" fmla="*/ 70 h 21600"/>
                <a:gd name="T4" fmla="*/ 0 w 21600"/>
                <a:gd name="T5" fmla="*/ 240 h 21600"/>
                <a:gd name="T6" fmla="*/ 68 w 21600"/>
                <a:gd name="T7" fmla="*/ 410 h 21600"/>
                <a:gd name="T8" fmla="*/ 231 w 21600"/>
                <a:gd name="T9" fmla="*/ 480 h 21600"/>
                <a:gd name="T10" fmla="*/ 395 w 21600"/>
                <a:gd name="T11" fmla="*/ 410 h 21600"/>
                <a:gd name="T12" fmla="*/ 463 w 21600"/>
                <a:gd name="T13" fmla="*/ 240 h 21600"/>
                <a:gd name="T14" fmla="*/ 395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72 w 21600"/>
                <a:gd name="T25" fmla="*/ 3150 h 21600"/>
                <a:gd name="T26" fmla="*/ 18428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00" y="10800"/>
                  </a:moveTo>
                  <a:cubicBezTo>
                    <a:pt x="2000" y="15660"/>
                    <a:pt x="5940" y="19600"/>
                    <a:pt x="10800" y="19600"/>
                  </a:cubicBezTo>
                  <a:cubicBezTo>
                    <a:pt x="15660" y="19600"/>
                    <a:pt x="19600" y="15660"/>
                    <a:pt x="19600" y="10800"/>
                  </a:cubicBezTo>
                  <a:cubicBezTo>
                    <a:pt x="19600" y="5940"/>
                    <a:pt x="15660" y="2000"/>
                    <a:pt x="10800" y="2000"/>
                  </a:cubicBezTo>
                  <a:cubicBezTo>
                    <a:pt x="5940" y="2000"/>
                    <a:pt x="2000" y="5940"/>
                    <a:pt x="2000" y="10800"/>
                  </a:cubicBezTo>
                  <a:close/>
                </a:path>
              </a:pathLst>
            </a:custGeom>
            <a:noFill/>
            <a:ln w="19050">
              <a:solidFill>
                <a:schemeClr val="tx1"/>
              </a:solidFill>
              <a:round/>
            </a:ln>
          </p:spPr>
          <p:txBody>
            <a:bodyPr wrap="none" anchor="ctr"/>
            <a:lstStyle/>
            <a:p>
              <a:endParaRPr lang="zh-CN" altLang="en-US"/>
            </a:p>
          </p:txBody>
        </p:sp>
        <p:sp>
          <p:nvSpPr>
            <p:cNvPr id="81021" name="Line 7"/>
            <p:cNvSpPr>
              <a:spLocks noChangeShapeType="1"/>
            </p:cNvSpPr>
            <p:nvPr/>
          </p:nvSpPr>
          <p:spPr bwMode="auto">
            <a:xfrm>
              <a:off x="1584" y="2064"/>
              <a:ext cx="1632" cy="0"/>
            </a:xfrm>
            <a:prstGeom prst="line">
              <a:avLst/>
            </a:prstGeom>
            <a:noFill/>
            <a:ln w="19050">
              <a:solidFill>
                <a:schemeClr val="tx1"/>
              </a:solidFill>
              <a:round/>
              <a:tailEnd type="triangle" w="med" len="med"/>
            </a:ln>
          </p:spPr>
          <p:txBody>
            <a:bodyPr/>
            <a:lstStyle/>
            <a:p>
              <a:endParaRPr lang="zh-CN" altLang="en-US"/>
            </a:p>
          </p:txBody>
        </p:sp>
        <p:sp>
          <p:nvSpPr>
            <p:cNvPr id="81022" name="Text Box 8"/>
            <p:cNvSpPr txBox="1">
              <a:spLocks noChangeArrowheads="1"/>
            </p:cNvSpPr>
            <p:nvPr/>
          </p:nvSpPr>
          <p:spPr bwMode="auto">
            <a:xfrm>
              <a:off x="1536" y="1744"/>
              <a:ext cx="1873" cy="330"/>
            </a:xfrm>
            <a:prstGeom prst="rect">
              <a:avLst/>
            </a:prstGeom>
            <a:noFill/>
            <a:ln w="19050">
              <a:noFill/>
              <a:miter lim="800000"/>
            </a:ln>
          </p:spPr>
          <p:txBody>
            <a:bodyPr wrap="none">
              <a:spAutoFit/>
            </a:bodyPr>
            <a:lstStyle/>
            <a:p>
              <a:pPr>
                <a:spcBef>
                  <a:spcPct val="0"/>
                </a:spcBef>
              </a:pPr>
              <a:r>
                <a:rPr lang="en-US" altLang="zh-CN" sz="2800" b="0" dirty="0"/>
                <a:t>(</a:t>
              </a:r>
              <a:r>
                <a:rPr lang="en-US" altLang="zh-CN" sz="2800" b="0" dirty="0" err="1"/>
                <a:t>a|b</a:t>
              </a:r>
              <a:r>
                <a:rPr lang="en-US" altLang="zh-CN" sz="2800" b="0" dirty="0"/>
                <a:t>)</a:t>
              </a:r>
              <a:r>
                <a:rPr lang="en-US" altLang="zh-CN" sz="2800" b="0" baseline="30000" dirty="0"/>
                <a:t>*</a:t>
              </a:r>
              <a:r>
                <a:rPr lang="en-US" altLang="zh-CN" sz="2800" b="0" dirty="0"/>
                <a:t>(</a:t>
              </a:r>
              <a:r>
                <a:rPr lang="en-US" altLang="zh-CN" sz="2800" b="0" dirty="0" err="1"/>
                <a:t>aa|bb</a:t>
              </a:r>
              <a:r>
                <a:rPr lang="en-US" altLang="zh-CN" sz="2800" b="0" dirty="0"/>
                <a:t>)(</a:t>
              </a:r>
              <a:r>
                <a:rPr lang="en-US" altLang="zh-CN" sz="2800" b="0" dirty="0" err="1"/>
                <a:t>a|b</a:t>
              </a:r>
              <a:r>
                <a:rPr lang="en-US" altLang="zh-CN" sz="2800" b="0" dirty="0"/>
                <a:t>)</a:t>
              </a:r>
              <a:r>
                <a:rPr lang="en-US" altLang="zh-CN" sz="2800" b="0" baseline="30000" dirty="0"/>
                <a:t>*</a:t>
              </a:r>
              <a:endParaRPr lang="en-US" altLang="zh-CN" sz="2800" b="0" baseline="30000" dirty="0"/>
            </a:p>
          </p:txBody>
        </p:sp>
        <p:sp>
          <p:nvSpPr>
            <p:cNvPr id="81023" name="Line 9"/>
            <p:cNvSpPr>
              <a:spLocks noChangeShapeType="1"/>
            </p:cNvSpPr>
            <p:nvPr/>
          </p:nvSpPr>
          <p:spPr bwMode="auto">
            <a:xfrm>
              <a:off x="768" y="2064"/>
              <a:ext cx="336" cy="0"/>
            </a:xfrm>
            <a:prstGeom prst="line">
              <a:avLst/>
            </a:prstGeom>
            <a:noFill/>
            <a:ln w="19050">
              <a:solidFill>
                <a:schemeClr val="tx1"/>
              </a:solidFill>
              <a:round/>
              <a:tailEnd type="triangle" w="med" len="med"/>
            </a:ln>
          </p:spPr>
          <p:txBody>
            <a:bodyPr/>
            <a:lstStyle/>
            <a:p>
              <a:endParaRPr lang="zh-CN" altLang="en-US"/>
            </a:p>
          </p:txBody>
        </p:sp>
      </p:grpSp>
      <p:grpSp>
        <p:nvGrpSpPr>
          <p:cNvPr id="3" name="Group 10"/>
          <p:cNvGrpSpPr/>
          <p:nvPr/>
        </p:nvGrpSpPr>
        <p:grpSpPr bwMode="auto">
          <a:xfrm>
            <a:off x="914400" y="2438400"/>
            <a:ext cx="7391400" cy="914400"/>
            <a:chOff x="480" y="2976"/>
            <a:chExt cx="4656" cy="576"/>
          </a:xfrm>
        </p:grpSpPr>
        <p:sp>
          <p:nvSpPr>
            <p:cNvPr id="81002" name="Oval 11"/>
            <p:cNvSpPr>
              <a:spLocks noChangeArrowheads="1"/>
            </p:cNvSpPr>
            <p:nvPr/>
          </p:nvSpPr>
          <p:spPr bwMode="auto">
            <a:xfrm>
              <a:off x="3648" y="3120"/>
              <a:ext cx="384" cy="384"/>
            </a:xfrm>
            <a:prstGeom prst="ellipse">
              <a:avLst/>
            </a:prstGeom>
            <a:noFill/>
            <a:ln w="19050">
              <a:solidFill>
                <a:schemeClr val="tx1"/>
              </a:solidFill>
              <a:round/>
            </a:ln>
          </p:spPr>
          <p:txBody>
            <a:bodyPr wrap="none" anchor="ctr"/>
            <a:lstStyle/>
            <a:p>
              <a:endParaRPr lang="zh-CN" altLang="en-US"/>
            </a:p>
          </p:txBody>
        </p:sp>
        <p:sp>
          <p:nvSpPr>
            <p:cNvPr id="81003" name="AutoShape 12"/>
            <p:cNvSpPr>
              <a:spLocks noChangeArrowheads="1"/>
            </p:cNvSpPr>
            <p:nvPr/>
          </p:nvSpPr>
          <p:spPr bwMode="auto">
            <a:xfrm>
              <a:off x="4608" y="3072"/>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81004" name="Oval 13"/>
            <p:cNvSpPr>
              <a:spLocks noChangeArrowheads="1"/>
            </p:cNvSpPr>
            <p:nvPr/>
          </p:nvSpPr>
          <p:spPr bwMode="auto">
            <a:xfrm>
              <a:off x="2640" y="3120"/>
              <a:ext cx="384" cy="384"/>
            </a:xfrm>
            <a:prstGeom prst="ellipse">
              <a:avLst/>
            </a:prstGeom>
            <a:noFill/>
            <a:ln w="19050">
              <a:solidFill>
                <a:schemeClr val="tx1"/>
              </a:solidFill>
              <a:round/>
            </a:ln>
          </p:spPr>
          <p:txBody>
            <a:bodyPr wrap="none" anchor="ctr"/>
            <a:lstStyle/>
            <a:p>
              <a:endParaRPr lang="zh-CN" altLang="en-US"/>
            </a:p>
          </p:txBody>
        </p:sp>
        <p:sp>
          <p:nvSpPr>
            <p:cNvPr id="81005" name="Line 14"/>
            <p:cNvSpPr>
              <a:spLocks noChangeShapeType="1"/>
            </p:cNvSpPr>
            <p:nvPr/>
          </p:nvSpPr>
          <p:spPr bwMode="auto">
            <a:xfrm>
              <a:off x="2112" y="3312"/>
              <a:ext cx="528" cy="0"/>
            </a:xfrm>
            <a:prstGeom prst="line">
              <a:avLst/>
            </a:prstGeom>
            <a:noFill/>
            <a:ln w="19050">
              <a:solidFill>
                <a:schemeClr val="tx1"/>
              </a:solidFill>
              <a:round/>
              <a:tailEnd type="triangle" w="med" len="med"/>
            </a:ln>
          </p:spPr>
          <p:txBody>
            <a:bodyPr/>
            <a:lstStyle/>
            <a:p>
              <a:endParaRPr lang="zh-CN" altLang="en-US"/>
            </a:p>
          </p:txBody>
        </p:sp>
        <p:sp>
          <p:nvSpPr>
            <p:cNvPr id="81006" name="Text Box 15"/>
            <p:cNvSpPr txBox="1">
              <a:spLocks noChangeArrowheads="1"/>
            </p:cNvSpPr>
            <p:nvPr/>
          </p:nvSpPr>
          <p:spPr bwMode="auto">
            <a:xfrm>
              <a:off x="2678" y="3114"/>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sp>
          <p:nvSpPr>
            <p:cNvPr id="81007" name="Text Box 16"/>
            <p:cNvSpPr txBox="1">
              <a:spLocks noChangeArrowheads="1"/>
            </p:cNvSpPr>
            <p:nvPr/>
          </p:nvSpPr>
          <p:spPr bwMode="auto">
            <a:xfrm>
              <a:off x="4752" y="3136"/>
              <a:ext cx="228" cy="327"/>
            </a:xfrm>
            <a:prstGeom prst="rect">
              <a:avLst/>
            </a:prstGeom>
            <a:noFill/>
            <a:ln w="19050">
              <a:noFill/>
              <a:miter lim="800000"/>
            </a:ln>
          </p:spPr>
          <p:txBody>
            <a:bodyPr wrap="none">
              <a:spAutoFit/>
            </a:bodyPr>
            <a:lstStyle/>
            <a:p>
              <a:pPr>
                <a:spcBef>
                  <a:spcPct val="0"/>
                </a:spcBef>
              </a:pPr>
              <a:r>
                <a:rPr lang="en-US" altLang="zh-CN" sz="2800"/>
                <a:t>y</a:t>
              </a:r>
              <a:endParaRPr lang="en-US" altLang="zh-CN" sz="2800"/>
            </a:p>
          </p:txBody>
        </p:sp>
        <p:sp>
          <p:nvSpPr>
            <p:cNvPr id="81008" name="Line 17"/>
            <p:cNvSpPr>
              <a:spLocks noChangeShapeType="1"/>
            </p:cNvSpPr>
            <p:nvPr/>
          </p:nvSpPr>
          <p:spPr bwMode="auto">
            <a:xfrm>
              <a:off x="4032" y="3312"/>
              <a:ext cx="576" cy="0"/>
            </a:xfrm>
            <a:prstGeom prst="line">
              <a:avLst/>
            </a:prstGeom>
            <a:noFill/>
            <a:ln w="19050">
              <a:solidFill>
                <a:schemeClr val="tx1"/>
              </a:solidFill>
              <a:round/>
              <a:tailEnd type="triangle" w="med" len="med"/>
            </a:ln>
          </p:spPr>
          <p:txBody>
            <a:bodyPr/>
            <a:lstStyle/>
            <a:p>
              <a:endParaRPr lang="zh-CN" altLang="en-US"/>
            </a:p>
          </p:txBody>
        </p:sp>
        <p:sp>
          <p:nvSpPr>
            <p:cNvPr id="81009" name="Text Box 18"/>
            <p:cNvSpPr txBox="1">
              <a:spLocks noChangeArrowheads="1"/>
            </p:cNvSpPr>
            <p:nvPr/>
          </p:nvSpPr>
          <p:spPr bwMode="auto">
            <a:xfrm>
              <a:off x="2064" y="2976"/>
              <a:ext cx="598" cy="327"/>
            </a:xfrm>
            <a:prstGeom prst="rect">
              <a:avLst/>
            </a:prstGeom>
            <a:noFill/>
            <a:ln w="19050">
              <a:noFill/>
              <a:miter lim="800000"/>
            </a:ln>
          </p:spPr>
          <p:txBody>
            <a:bodyPr wrap="none">
              <a:spAutoFit/>
            </a:bodyPr>
            <a:lstStyle/>
            <a:p>
              <a:pPr>
                <a:spcBef>
                  <a:spcPct val="0"/>
                </a:spcBef>
              </a:pPr>
              <a:r>
                <a:rPr lang="en-US" altLang="zh-CN" sz="2800"/>
                <a:t>(a|b)</a:t>
              </a:r>
              <a:r>
                <a:rPr lang="en-US" altLang="zh-CN" sz="2800" baseline="30000"/>
                <a:t>*</a:t>
              </a:r>
              <a:endParaRPr lang="en-US" altLang="zh-CN" sz="2800" baseline="30000"/>
            </a:p>
          </p:txBody>
        </p:sp>
        <p:sp>
          <p:nvSpPr>
            <p:cNvPr id="81010" name="Line 19"/>
            <p:cNvSpPr>
              <a:spLocks noChangeShapeType="1"/>
            </p:cNvSpPr>
            <p:nvPr/>
          </p:nvSpPr>
          <p:spPr bwMode="auto">
            <a:xfrm>
              <a:off x="3024" y="3312"/>
              <a:ext cx="624" cy="0"/>
            </a:xfrm>
            <a:prstGeom prst="line">
              <a:avLst/>
            </a:prstGeom>
            <a:noFill/>
            <a:ln w="19050">
              <a:solidFill>
                <a:schemeClr val="tx1"/>
              </a:solidFill>
              <a:round/>
              <a:tailEnd type="triangle" w="med" len="med"/>
            </a:ln>
          </p:spPr>
          <p:txBody>
            <a:bodyPr/>
            <a:lstStyle/>
            <a:p>
              <a:endParaRPr lang="zh-CN" altLang="en-US"/>
            </a:p>
          </p:txBody>
        </p:sp>
        <p:sp>
          <p:nvSpPr>
            <p:cNvPr id="81011" name="Text Box 20"/>
            <p:cNvSpPr txBox="1">
              <a:spLocks noChangeArrowheads="1"/>
            </p:cNvSpPr>
            <p:nvPr/>
          </p:nvSpPr>
          <p:spPr bwMode="auto">
            <a:xfrm>
              <a:off x="4050" y="2976"/>
              <a:ext cx="654" cy="327"/>
            </a:xfrm>
            <a:prstGeom prst="rect">
              <a:avLst/>
            </a:prstGeom>
            <a:noFill/>
            <a:ln w="19050">
              <a:noFill/>
              <a:miter lim="800000"/>
            </a:ln>
          </p:spPr>
          <p:txBody>
            <a:bodyPr wrap="none">
              <a:spAutoFit/>
            </a:bodyPr>
            <a:lstStyle/>
            <a:p>
              <a:pPr>
                <a:spcBef>
                  <a:spcPct val="0"/>
                </a:spcBef>
              </a:pPr>
              <a:r>
                <a:rPr lang="en-US" altLang="zh-CN" sz="2800"/>
                <a:t>(a|b)</a:t>
              </a:r>
              <a:r>
                <a:rPr lang="en-US" altLang="zh-CN" sz="2800" baseline="30000"/>
                <a:t>*</a:t>
              </a:r>
              <a:r>
                <a:rPr lang="en-US" altLang="zh-CN" sz="2800">
                  <a:cs typeface="Times New Roman" panose="02020603050405020304" pitchFamily="18" charset="0"/>
                </a:rPr>
                <a:t> </a:t>
              </a:r>
              <a:endParaRPr lang="en-US" altLang="zh-CN" sz="2800">
                <a:cs typeface="Times New Roman" panose="02020603050405020304" pitchFamily="18" charset="0"/>
              </a:endParaRPr>
            </a:p>
          </p:txBody>
        </p:sp>
        <p:sp>
          <p:nvSpPr>
            <p:cNvPr id="81012" name="Text Box 21"/>
            <p:cNvSpPr txBox="1">
              <a:spLocks noChangeArrowheads="1"/>
            </p:cNvSpPr>
            <p:nvPr/>
          </p:nvSpPr>
          <p:spPr bwMode="auto">
            <a:xfrm>
              <a:off x="3744" y="3114"/>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81013" name="Oval 22"/>
            <p:cNvSpPr>
              <a:spLocks noChangeArrowheads="1"/>
            </p:cNvSpPr>
            <p:nvPr/>
          </p:nvSpPr>
          <p:spPr bwMode="auto">
            <a:xfrm>
              <a:off x="1632" y="3120"/>
              <a:ext cx="463" cy="384"/>
            </a:xfrm>
            <a:prstGeom prst="ellipse">
              <a:avLst/>
            </a:prstGeom>
            <a:noFill/>
            <a:ln w="19050">
              <a:solidFill>
                <a:schemeClr val="tx1"/>
              </a:solidFill>
              <a:round/>
            </a:ln>
          </p:spPr>
          <p:txBody>
            <a:bodyPr wrap="none" anchor="ctr"/>
            <a:lstStyle/>
            <a:p>
              <a:endParaRPr lang="zh-CN" altLang="en-US"/>
            </a:p>
          </p:txBody>
        </p:sp>
        <p:sp>
          <p:nvSpPr>
            <p:cNvPr id="81014" name="Line 23"/>
            <p:cNvSpPr>
              <a:spLocks noChangeShapeType="1"/>
            </p:cNvSpPr>
            <p:nvPr/>
          </p:nvSpPr>
          <p:spPr bwMode="auto">
            <a:xfrm>
              <a:off x="1296" y="3312"/>
              <a:ext cx="336" cy="0"/>
            </a:xfrm>
            <a:prstGeom prst="line">
              <a:avLst/>
            </a:prstGeom>
            <a:noFill/>
            <a:ln w="19050">
              <a:solidFill>
                <a:schemeClr val="tx1"/>
              </a:solidFill>
              <a:round/>
              <a:tailEnd type="triangle" w="med" len="med"/>
            </a:ln>
          </p:spPr>
          <p:txBody>
            <a:bodyPr/>
            <a:lstStyle/>
            <a:p>
              <a:endParaRPr lang="zh-CN" altLang="en-US"/>
            </a:p>
          </p:txBody>
        </p:sp>
        <p:sp>
          <p:nvSpPr>
            <p:cNvPr id="81015" name="Text Box 24"/>
            <p:cNvSpPr txBox="1">
              <a:spLocks noChangeArrowheads="1"/>
            </p:cNvSpPr>
            <p:nvPr/>
          </p:nvSpPr>
          <p:spPr bwMode="auto">
            <a:xfrm>
              <a:off x="1680" y="3136"/>
              <a:ext cx="284" cy="327"/>
            </a:xfrm>
            <a:prstGeom prst="rect">
              <a:avLst/>
            </a:prstGeom>
            <a:noFill/>
            <a:ln w="19050">
              <a:noFill/>
              <a:miter lim="800000"/>
            </a:ln>
          </p:spPr>
          <p:txBody>
            <a:bodyPr wrap="none">
              <a:spAutoFit/>
            </a:bodyPr>
            <a:lstStyle/>
            <a:p>
              <a:pPr>
                <a:spcBef>
                  <a:spcPct val="0"/>
                </a:spcBef>
              </a:pPr>
              <a:r>
                <a:rPr lang="en-US" altLang="zh-CN" sz="2800"/>
                <a:t> x</a:t>
              </a:r>
              <a:endParaRPr lang="en-US" altLang="zh-CN" sz="2800"/>
            </a:p>
          </p:txBody>
        </p:sp>
        <p:sp>
          <p:nvSpPr>
            <p:cNvPr id="81016" name="Text Box 25"/>
            <p:cNvSpPr txBox="1">
              <a:spLocks noChangeArrowheads="1"/>
            </p:cNvSpPr>
            <p:nvPr/>
          </p:nvSpPr>
          <p:spPr bwMode="auto">
            <a:xfrm>
              <a:off x="2963" y="2976"/>
              <a:ext cx="733" cy="327"/>
            </a:xfrm>
            <a:prstGeom prst="rect">
              <a:avLst/>
            </a:prstGeom>
            <a:noFill/>
            <a:ln w="19050">
              <a:noFill/>
              <a:miter lim="800000"/>
            </a:ln>
          </p:spPr>
          <p:txBody>
            <a:bodyPr wrap="none">
              <a:spAutoFit/>
            </a:bodyPr>
            <a:lstStyle/>
            <a:p>
              <a:pPr>
                <a:spcBef>
                  <a:spcPct val="0"/>
                </a:spcBef>
              </a:pPr>
              <a:r>
                <a:rPr lang="en-US" altLang="zh-CN" sz="2800"/>
                <a:t>(aa|bb)</a:t>
              </a:r>
              <a:endParaRPr lang="en-US" altLang="zh-CN" sz="2800"/>
            </a:p>
          </p:txBody>
        </p:sp>
        <p:sp>
          <p:nvSpPr>
            <p:cNvPr id="81017" name="AutoShape 26"/>
            <p:cNvSpPr>
              <a:spLocks noChangeArrowheads="1"/>
            </p:cNvSpPr>
            <p:nvPr/>
          </p:nvSpPr>
          <p:spPr bwMode="auto">
            <a:xfrm>
              <a:off x="480" y="3216"/>
              <a:ext cx="480" cy="192"/>
            </a:xfrm>
            <a:prstGeom prst="rightArrow">
              <a:avLst>
                <a:gd name="adj1" fmla="val 50000"/>
                <a:gd name="adj2" fmla="val 62500"/>
              </a:avLst>
            </a:prstGeom>
            <a:solidFill>
              <a:schemeClr val="accent1"/>
            </a:solidFill>
            <a:ln w="19050">
              <a:solidFill>
                <a:schemeClr val="tx1"/>
              </a:solidFill>
              <a:miter lim="800000"/>
            </a:ln>
          </p:spPr>
          <p:txBody>
            <a:bodyPr wrap="none" anchor="ctr"/>
            <a:lstStyle/>
            <a:p>
              <a:endParaRPr lang="zh-CN" altLang="en-US"/>
            </a:p>
          </p:txBody>
        </p:sp>
      </p:grpSp>
      <p:grpSp>
        <p:nvGrpSpPr>
          <p:cNvPr id="4" name="Group 27"/>
          <p:cNvGrpSpPr/>
          <p:nvPr/>
        </p:nvGrpSpPr>
        <p:grpSpPr bwMode="auto">
          <a:xfrm>
            <a:off x="914400" y="3276600"/>
            <a:ext cx="7346950" cy="1535113"/>
            <a:chOff x="480" y="2160"/>
            <a:chExt cx="4628" cy="967"/>
          </a:xfrm>
        </p:grpSpPr>
        <p:sp>
          <p:nvSpPr>
            <p:cNvPr id="80963" name="Oval 28"/>
            <p:cNvSpPr>
              <a:spLocks noChangeArrowheads="1"/>
            </p:cNvSpPr>
            <p:nvPr/>
          </p:nvSpPr>
          <p:spPr bwMode="auto">
            <a:xfrm>
              <a:off x="3216" y="2592"/>
              <a:ext cx="384" cy="384"/>
            </a:xfrm>
            <a:prstGeom prst="ellipse">
              <a:avLst/>
            </a:prstGeom>
            <a:noFill/>
            <a:ln w="19050">
              <a:solidFill>
                <a:schemeClr val="tx1"/>
              </a:solidFill>
              <a:round/>
            </a:ln>
          </p:spPr>
          <p:txBody>
            <a:bodyPr wrap="none" anchor="ctr"/>
            <a:lstStyle/>
            <a:p>
              <a:endParaRPr lang="zh-CN" altLang="en-US"/>
            </a:p>
          </p:txBody>
        </p:sp>
        <p:sp>
          <p:nvSpPr>
            <p:cNvPr id="80964" name="AutoShape 29"/>
            <p:cNvSpPr>
              <a:spLocks noChangeArrowheads="1"/>
            </p:cNvSpPr>
            <p:nvPr/>
          </p:nvSpPr>
          <p:spPr bwMode="auto">
            <a:xfrm>
              <a:off x="4580" y="2544"/>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80965" name="Oval 30"/>
            <p:cNvSpPr>
              <a:spLocks noChangeArrowheads="1"/>
            </p:cNvSpPr>
            <p:nvPr/>
          </p:nvSpPr>
          <p:spPr bwMode="auto">
            <a:xfrm>
              <a:off x="2208" y="2592"/>
              <a:ext cx="384" cy="384"/>
            </a:xfrm>
            <a:prstGeom prst="ellipse">
              <a:avLst/>
            </a:prstGeom>
            <a:noFill/>
            <a:ln w="19050">
              <a:solidFill>
                <a:schemeClr val="tx1"/>
              </a:solidFill>
              <a:round/>
            </a:ln>
          </p:spPr>
          <p:txBody>
            <a:bodyPr wrap="none" anchor="ctr"/>
            <a:lstStyle/>
            <a:p>
              <a:endParaRPr lang="zh-CN" altLang="en-US"/>
            </a:p>
          </p:txBody>
        </p:sp>
        <p:sp>
          <p:nvSpPr>
            <p:cNvPr id="80966" name="Line 31"/>
            <p:cNvSpPr>
              <a:spLocks noChangeShapeType="1"/>
            </p:cNvSpPr>
            <p:nvPr/>
          </p:nvSpPr>
          <p:spPr bwMode="auto">
            <a:xfrm>
              <a:off x="1920" y="2784"/>
              <a:ext cx="288" cy="0"/>
            </a:xfrm>
            <a:prstGeom prst="line">
              <a:avLst/>
            </a:prstGeom>
            <a:noFill/>
            <a:ln w="19050">
              <a:solidFill>
                <a:schemeClr val="tx1"/>
              </a:solidFill>
              <a:round/>
              <a:tailEnd type="triangle" w="med" len="med"/>
            </a:ln>
          </p:spPr>
          <p:txBody>
            <a:bodyPr/>
            <a:lstStyle/>
            <a:p>
              <a:endParaRPr lang="zh-CN" altLang="en-US"/>
            </a:p>
          </p:txBody>
        </p:sp>
        <p:sp>
          <p:nvSpPr>
            <p:cNvPr id="80967" name="Text Box 32"/>
            <p:cNvSpPr txBox="1">
              <a:spLocks noChangeArrowheads="1"/>
            </p:cNvSpPr>
            <p:nvPr/>
          </p:nvSpPr>
          <p:spPr bwMode="auto">
            <a:xfrm>
              <a:off x="2246" y="2586"/>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sp>
          <p:nvSpPr>
            <p:cNvPr id="80968" name="Text Box 33"/>
            <p:cNvSpPr txBox="1">
              <a:spLocks noChangeArrowheads="1"/>
            </p:cNvSpPr>
            <p:nvPr/>
          </p:nvSpPr>
          <p:spPr bwMode="auto">
            <a:xfrm>
              <a:off x="4724" y="2608"/>
              <a:ext cx="228" cy="327"/>
            </a:xfrm>
            <a:prstGeom prst="rect">
              <a:avLst/>
            </a:prstGeom>
            <a:noFill/>
            <a:ln w="19050">
              <a:noFill/>
              <a:miter lim="800000"/>
            </a:ln>
          </p:spPr>
          <p:txBody>
            <a:bodyPr wrap="none">
              <a:spAutoFit/>
            </a:bodyPr>
            <a:lstStyle/>
            <a:p>
              <a:pPr>
                <a:spcBef>
                  <a:spcPct val="0"/>
                </a:spcBef>
              </a:pPr>
              <a:r>
                <a:rPr lang="en-US" altLang="zh-CN" sz="2800"/>
                <a:t>y</a:t>
              </a:r>
              <a:endParaRPr lang="en-US" altLang="zh-CN" sz="2800"/>
            </a:p>
          </p:txBody>
        </p:sp>
        <p:sp>
          <p:nvSpPr>
            <p:cNvPr id="80969" name="Text Box 34"/>
            <p:cNvSpPr txBox="1">
              <a:spLocks noChangeArrowheads="1"/>
            </p:cNvSpPr>
            <p:nvPr/>
          </p:nvSpPr>
          <p:spPr bwMode="auto">
            <a:xfrm>
              <a:off x="1278" y="2492"/>
              <a:ext cx="270"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t> </a:t>
              </a:r>
              <a:endParaRPr lang="en-US" altLang="zh-CN" sz="2800" baseline="30000"/>
            </a:p>
          </p:txBody>
        </p:sp>
        <p:sp>
          <p:nvSpPr>
            <p:cNvPr id="80970" name="Line 35"/>
            <p:cNvSpPr>
              <a:spLocks noChangeShapeType="1"/>
            </p:cNvSpPr>
            <p:nvPr/>
          </p:nvSpPr>
          <p:spPr bwMode="auto">
            <a:xfrm>
              <a:off x="2592" y="2688"/>
              <a:ext cx="624" cy="0"/>
            </a:xfrm>
            <a:prstGeom prst="line">
              <a:avLst/>
            </a:prstGeom>
            <a:noFill/>
            <a:ln w="19050">
              <a:solidFill>
                <a:schemeClr val="tx1"/>
              </a:solidFill>
              <a:round/>
              <a:tailEnd type="triangle" w="med" len="med"/>
            </a:ln>
          </p:spPr>
          <p:txBody>
            <a:bodyPr/>
            <a:lstStyle/>
            <a:p>
              <a:endParaRPr lang="zh-CN" altLang="en-US"/>
            </a:p>
          </p:txBody>
        </p:sp>
        <p:sp>
          <p:nvSpPr>
            <p:cNvPr id="80971" name="Text Box 36"/>
            <p:cNvSpPr txBox="1">
              <a:spLocks noChangeArrowheads="1"/>
            </p:cNvSpPr>
            <p:nvPr/>
          </p:nvSpPr>
          <p:spPr bwMode="auto">
            <a:xfrm>
              <a:off x="3312" y="2586"/>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80972" name="Oval 37"/>
            <p:cNvSpPr>
              <a:spLocks noChangeArrowheads="1"/>
            </p:cNvSpPr>
            <p:nvPr/>
          </p:nvSpPr>
          <p:spPr bwMode="auto">
            <a:xfrm>
              <a:off x="864" y="2592"/>
              <a:ext cx="384" cy="384"/>
            </a:xfrm>
            <a:prstGeom prst="ellipse">
              <a:avLst/>
            </a:prstGeom>
            <a:noFill/>
            <a:ln w="19050">
              <a:solidFill>
                <a:schemeClr val="tx1"/>
              </a:solidFill>
              <a:round/>
            </a:ln>
          </p:spPr>
          <p:txBody>
            <a:bodyPr wrap="none" anchor="ctr"/>
            <a:lstStyle/>
            <a:p>
              <a:endParaRPr lang="zh-CN" altLang="en-US"/>
            </a:p>
          </p:txBody>
        </p:sp>
        <p:sp>
          <p:nvSpPr>
            <p:cNvPr id="80973" name="Line 38"/>
            <p:cNvSpPr>
              <a:spLocks noChangeShapeType="1"/>
            </p:cNvSpPr>
            <p:nvPr/>
          </p:nvSpPr>
          <p:spPr bwMode="auto">
            <a:xfrm>
              <a:off x="528" y="2784"/>
              <a:ext cx="336" cy="0"/>
            </a:xfrm>
            <a:prstGeom prst="line">
              <a:avLst/>
            </a:prstGeom>
            <a:noFill/>
            <a:ln w="19050">
              <a:solidFill>
                <a:schemeClr val="tx1"/>
              </a:solidFill>
              <a:round/>
              <a:tailEnd type="triangle" w="med" len="med"/>
            </a:ln>
          </p:spPr>
          <p:txBody>
            <a:bodyPr/>
            <a:lstStyle/>
            <a:p>
              <a:endParaRPr lang="zh-CN" altLang="en-US"/>
            </a:p>
          </p:txBody>
        </p:sp>
        <p:sp>
          <p:nvSpPr>
            <p:cNvPr id="80974" name="Text Box 39"/>
            <p:cNvSpPr txBox="1">
              <a:spLocks noChangeArrowheads="1"/>
            </p:cNvSpPr>
            <p:nvPr/>
          </p:nvSpPr>
          <p:spPr bwMode="auto">
            <a:xfrm>
              <a:off x="912" y="2608"/>
              <a:ext cx="284" cy="327"/>
            </a:xfrm>
            <a:prstGeom prst="rect">
              <a:avLst/>
            </a:prstGeom>
            <a:noFill/>
            <a:ln w="19050">
              <a:noFill/>
              <a:miter lim="800000"/>
            </a:ln>
          </p:spPr>
          <p:txBody>
            <a:bodyPr wrap="none">
              <a:spAutoFit/>
            </a:bodyPr>
            <a:lstStyle/>
            <a:p>
              <a:pPr>
                <a:spcBef>
                  <a:spcPct val="0"/>
                </a:spcBef>
              </a:pPr>
              <a:r>
                <a:rPr lang="en-US" altLang="zh-CN" sz="2800"/>
                <a:t> x</a:t>
              </a:r>
              <a:endParaRPr lang="en-US" altLang="zh-CN" sz="2800"/>
            </a:p>
          </p:txBody>
        </p:sp>
        <p:sp>
          <p:nvSpPr>
            <p:cNvPr id="80975" name="Text Box 40"/>
            <p:cNvSpPr txBox="1">
              <a:spLocks noChangeArrowheads="1"/>
            </p:cNvSpPr>
            <p:nvPr/>
          </p:nvSpPr>
          <p:spPr bwMode="auto">
            <a:xfrm>
              <a:off x="2738" y="2416"/>
              <a:ext cx="314" cy="327"/>
            </a:xfrm>
            <a:prstGeom prst="rect">
              <a:avLst/>
            </a:prstGeom>
            <a:noFill/>
            <a:ln w="19050">
              <a:noFill/>
              <a:miter lim="800000"/>
            </a:ln>
          </p:spPr>
          <p:txBody>
            <a:bodyPr wrap="none">
              <a:spAutoFit/>
            </a:bodyPr>
            <a:lstStyle/>
            <a:p>
              <a:pPr>
                <a:spcBef>
                  <a:spcPct val="0"/>
                </a:spcBef>
              </a:pPr>
              <a:r>
                <a:rPr lang="en-US" altLang="zh-CN" sz="2800"/>
                <a:t>aa</a:t>
              </a:r>
              <a:endParaRPr lang="en-US" altLang="zh-CN" sz="2800"/>
            </a:p>
          </p:txBody>
        </p:sp>
        <p:sp>
          <p:nvSpPr>
            <p:cNvPr id="80976" name="AutoShape 41"/>
            <p:cNvSpPr>
              <a:spLocks noChangeArrowheads="1"/>
            </p:cNvSpPr>
            <p:nvPr/>
          </p:nvSpPr>
          <p:spPr bwMode="auto">
            <a:xfrm>
              <a:off x="480" y="2160"/>
              <a:ext cx="480" cy="192"/>
            </a:xfrm>
            <a:prstGeom prst="rightArrow">
              <a:avLst>
                <a:gd name="adj1" fmla="val 50000"/>
                <a:gd name="adj2" fmla="val 62500"/>
              </a:avLst>
            </a:prstGeom>
            <a:solidFill>
              <a:schemeClr val="accent1"/>
            </a:solidFill>
            <a:ln w="19050">
              <a:solidFill>
                <a:schemeClr val="tx1"/>
              </a:solidFill>
              <a:miter lim="800000"/>
            </a:ln>
          </p:spPr>
          <p:txBody>
            <a:bodyPr wrap="none" anchor="ctr"/>
            <a:lstStyle/>
            <a:p>
              <a:endParaRPr lang="zh-CN" altLang="en-US"/>
            </a:p>
          </p:txBody>
        </p:sp>
        <p:sp>
          <p:nvSpPr>
            <p:cNvPr id="80977" name="Line 42"/>
            <p:cNvSpPr>
              <a:spLocks noChangeShapeType="1"/>
            </p:cNvSpPr>
            <p:nvPr/>
          </p:nvSpPr>
          <p:spPr bwMode="auto">
            <a:xfrm>
              <a:off x="1248" y="2784"/>
              <a:ext cx="288" cy="0"/>
            </a:xfrm>
            <a:prstGeom prst="line">
              <a:avLst/>
            </a:prstGeom>
            <a:noFill/>
            <a:ln w="19050">
              <a:solidFill>
                <a:schemeClr val="tx1"/>
              </a:solidFill>
              <a:round/>
              <a:tailEnd type="triangle" w="med" len="med"/>
            </a:ln>
          </p:spPr>
          <p:txBody>
            <a:bodyPr/>
            <a:lstStyle/>
            <a:p>
              <a:endParaRPr lang="zh-CN" altLang="en-US"/>
            </a:p>
          </p:txBody>
        </p:sp>
        <p:sp>
          <p:nvSpPr>
            <p:cNvPr id="80978" name="Oval 43"/>
            <p:cNvSpPr>
              <a:spLocks noChangeArrowheads="1"/>
            </p:cNvSpPr>
            <p:nvPr/>
          </p:nvSpPr>
          <p:spPr bwMode="auto">
            <a:xfrm>
              <a:off x="1536" y="2592"/>
              <a:ext cx="384" cy="384"/>
            </a:xfrm>
            <a:prstGeom prst="ellipse">
              <a:avLst/>
            </a:prstGeom>
            <a:noFill/>
            <a:ln w="19050">
              <a:solidFill>
                <a:schemeClr val="tx1"/>
              </a:solidFill>
              <a:round/>
            </a:ln>
          </p:spPr>
          <p:txBody>
            <a:bodyPr wrap="none" anchor="ctr"/>
            <a:lstStyle/>
            <a:p>
              <a:endParaRPr lang="zh-CN" altLang="en-US"/>
            </a:p>
          </p:txBody>
        </p:sp>
        <p:sp>
          <p:nvSpPr>
            <p:cNvPr id="80979" name="Text Box 44"/>
            <p:cNvSpPr txBox="1">
              <a:spLocks noChangeArrowheads="1"/>
            </p:cNvSpPr>
            <p:nvPr/>
          </p:nvSpPr>
          <p:spPr bwMode="auto">
            <a:xfrm>
              <a:off x="1574" y="2586"/>
              <a:ext cx="284" cy="327"/>
            </a:xfrm>
            <a:prstGeom prst="rect">
              <a:avLst/>
            </a:prstGeom>
            <a:noFill/>
            <a:ln w="19050">
              <a:noFill/>
              <a:miter lim="800000"/>
            </a:ln>
          </p:spPr>
          <p:txBody>
            <a:bodyPr wrap="none">
              <a:spAutoFit/>
            </a:bodyPr>
            <a:lstStyle/>
            <a:p>
              <a:pPr>
                <a:spcBef>
                  <a:spcPct val="0"/>
                </a:spcBef>
              </a:pPr>
              <a:r>
                <a:rPr lang="en-US" altLang="zh-CN" sz="2800"/>
                <a:t> 5</a:t>
              </a:r>
              <a:endParaRPr lang="en-US" altLang="zh-CN" sz="2800"/>
            </a:p>
          </p:txBody>
        </p:sp>
        <p:sp>
          <p:nvSpPr>
            <p:cNvPr id="80980" name="Text Box 45"/>
            <p:cNvSpPr txBox="1">
              <a:spLocks noChangeArrowheads="1"/>
            </p:cNvSpPr>
            <p:nvPr/>
          </p:nvSpPr>
          <p:spPr bwMode="auto">
            <a:xfrm>
              <a:off x="1950" y="2492"/>
              <a:ext cx="270"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t> </a:t>
              </a:r>
              <a:endParaRPr lang="en-US" altLang="zh-CN" sz="2800" baseline="30000"/>
            </a:p>
          </p:txBody>
        </p:sp>
        <p:sp>
          <p:nvSpPr>
            <p:cNvPr id="80981" name="Line 46"/>
            <p:cNvSpPr>
              <a:spLocks noChangeShapeType="1"/>
            </p:cNvSpPr>
            <p:nvPr/>
          </p:nvSpPr>
          <p:spPr bwMode="auto">
            <a:xfrm flipH="1">
              <a:off x="2592" y="2880"/>
              <a:ext cx="624" cy="0"/>
            </a:xfrm>
            <a:prstGeom prst="line">
              <a:avLst/>
            </a:prstGeom>
            <a:noFill/>
            <a:ln w="19050">
              <a:solidFill>
                <a:schemeClr val="tx1"/>
              </a:solidFill>
              <a:round/>
              <a:tailEnd type="triangle" w="med" len="med"/>
            </a:ln>
          </p:spPr>
          <p:txBody>
            <a:bodyPr/>
            <a:lstStyle/>
            <a:p>
              <a:endParaRPr lang="zh-CN" altLang="en-US"/>
            </a:p>
          </p:txBody>
        </p:sp>
        <p:sp>
          <p:nvSpPr>
            <p:cNvPr id="80982" name="Text Box 47"/>
            <p:cNvSpPr txBox="1">
              <a:spLocks noChangeArrowheads="1"/>
            </p:cNvSpPr>
            <p:nvPr/>
          </p:nvSpPr>
          <p:spPr bwMode="auto">
            <a:xfrm>
              <a:off x="2736" y="2800"/>
              <a:ext cx="340" cy="327"/>
            </a:xfrm>
            <a:prstGeom prst="rect">
              <a:avLst/>
            </a:prstGeom>
            <a:noFill/>
            <a:ln w="19050">
              <a:noFill/>
              <a:miter lim="800000"/>
            </a:ln>
          </p:spPr>
          <p:txBody>
            <a:bodyPr wrap="none">
              <a:spAutoFit/>
            </a:bodyPr>
            <a:lstStyle/>
            <a:p>
              <a:pPr>
                <a:spcBef>
                  <a:spcPct val="0"/>
                </a:spcBef>
              </a:pPr>
              <a:r>
                <a:rPr lang="en-US" altLang="zh-CN" sz="2800"/>
                <a:t>bb</a:t>
              </a:r>
              <a:endParaRPr lang="en-US" altLang="zh-CN" sz="2800"/>
            </a:p>
          </p:txBody>
        </p:sp>
        <p:grpSp>
          <p:nvGrpSpPr>
            <p:cNvPr id="5" name="Group 48"/>
            <p:cNvGrpSpPr/>
            <p:nvPr/>
          </p:nvGrpSpPr>
          <p:grpSpPr bwMode="auto">
            <a:xfrm rot="-10708369">
              <a:off x="1584" y="2352"/>
              <a:ext cx="288" cy="288"/>
              <a:chOff x="2976" y="624"/>
              <a:chExt cx="288" cy="288"/>
            </a:xfrm>
          </p:grpSpPr>
          <p:sp>
            <p:nvSpPr>
              <p:cNvPr id="80998" name="Arc 49"/>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99" name="Line 50"/>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1000" name="Line 51"/>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1001" name="Line 52"/>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84" name="Text Box 53"/>
            <p:cNvSpPr txBox="1">
              <a:spLocks noChangeArrowheads="1"/>
            </p:cNvSpPr>
            <p:nvPr/>
          </p:nvSpPr>
          <p:spPr bwMode="auto">
            <a:xfrm>
              <a:off x="1750" y="2176"/>
              <a:ext cx="372" cy="327"/>
            </a:xfrm>
            <a:prstGeom prst="rect">
              <a:avLst/>
            </a:prstGeom>
            <a:noFill/>
            <a:ln w="19050">
              <a:noFill/>
              <a:miter lim="800000"/>
            </a:ln>
          </p:spPr>
          <p:txBody>
            <a:bodyPr wrap="none">
              <a:spAutoFit/>
            </a:bodyPr>
            <a:lstStyle/>
            <a:p>
              <a:pPr>
                <a:spcBef>
                  <a:spcPct val="0"/>
                </a:spcBef>
              </a:pPr>
              <a:r>
                <a:rPr lang="en-US" altLang="zh-CN" sz="2800"/>
                <a:t>a|b</a:t>
              </a:r>
              <a:endParaRPr lang="en-US" altLang="zh-CN" sz="2800" baseline="30000"/>
            </a:p>
          </p:txBody>
        </p:sp>
        <p:sp>
          <p:nvSpPr>
            <p:cNvPr id="80985" name="Line 54"/>
            <p:cNvSpPr>
              <a:spLocks noChangeShapeType="1"/>
            </p:cNvSpPr>
            <p:nvPr/>
          </p:nvSpPr>
          <p:spPr bwMode="auto">
            <a:xfrm>
              <a:off x="4262" y="2784"/>
              <a:ext cx="288" cy="0"/>
            </a:xfrm>
            <a:prstGeom prst="line">
              <a:avLst/>
            </a:prstGeom>
            <a:noFill/>
            <a:ln w="19050">
              <a:solidFill>
                <a:schemeClr val="tx1"/>
              </a:solidFill>
              <a:round/>
              <a:tailEnd type="triangle" w="med" len="med"/>
            </a:ln>
          </p:spPr>
          <p:txBody>
            <a:bodyPr/>
            <a:lstStyle/>
            <a:p>
              <a:endParaRPr lang="zh-CN" altLang="en-US"/>
            </a:p>
          </p:txBody>
        </p:sp>
        <p:sp>
          <p:nvSpPr>
            <p:cNvPr id="80986" name="Text Box 55"/>
            <p:cNvSpPr txBox="1">
              <a:spLocks noChangeArrowheads="1"/>
            </p:cNvSpPr>
            <p:nvPr/>
          </p:nvSpPr>
          <p:spPr bwMode="auto">
            <a:xfrm>
              <a:off x="4560" y="2586"/>
              <a:ext cx="172" cy="327"/>
            </a:xfrm>
            <a:prstGeom prst="rect">
              <a:avLst/>
            </a:prstGeom>
            <a:noFill/>
            <a:ln w="19050">
              <a:noFill/>
              <a:miter lim="800000"/>
            </a:ln>
          </p:spPr>
          <p:txBody>
            <a:bodyPr wrap="none">
              <a:spAutoFit/>
            </a:bodyPr>
            <a:lstStyle/>
            <a:p>
              <a:pPr>
                <a:spcBef>
                  <a:spcPct val="0"/>
                </a:spcBef>
              </a:pPr>
              <a:r>
                <a:rPr lang="en-US" altLang="zh-CN" sz="2800"/>
                <a:t> </a:t>
              </a:r>
              <a:endParaRPr lang="en-US" altLang="zh-CN" sz="2800"/>
            </a:p>
          </p:txBody>
        </p:sp>
        <p:sp>
          <p:nvSpPr>
            <p:cNvPr id="80987" name="Text Box 56"/>
            <p:cNvSpPr txBox="1">
              <a:spLocks noChangeArrowheads="1"/>
            </p:cNvSpPr>
            <p:nvPr/>
          </p:nvSpPr>
          <p:spPr bwMode="auto">
            <a:xfrm>
              <a:off x="3620" y="2492"/>
              <a:ext cx="270"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t> </a:t>
              </a:r>
              <a:endParaRPr lang="en-US" altLang="zh-CN" sz="2800"/>
            </a:p>
          </p:txBody>
        </p:sp>
        <p:sp>
          <p:nvSpPr>
            <p:cNvPr id="80988" name="Line 57"/>
            <p:cNvSpPr>
              <a:spLocks noChangeShapeType="1"/>
            </p:cNvSpPr>
            <p:nvPr/>
          </p:nvSpPr>
          <p:spPr bwMode="auto">
            <a:xfrm>
              <a:off x="3590" y="2784"/>
              <a:ext cx="288" cy="0"/>
            </a:xfrm>
            <a:prstGeom prst="line">
              <a:avLst/>
            </a:prstGeom>
            <a:noFill/>
            <a:ln w="19050">
              <a:solidFill>
                <a:schemeClr val="tx1"/>
              </a:solidFill>
              <a:round/>
              <a:tailEnd type="triangle" w="med" len="med"/>
            </a:ln>
          </p:spPr>
          <p:txBody>
            <a:bodyPr/>
            <a:lstStyle/>
            <a:p>
              <a:endParaRPr lang="zh-CN" altLang="en-US"/>
            </a:p>
          </p:txBody>
        </p:sp>
        <p:sp>
          <p:nvSpPr>
            <p:cNvPr id="80989" name="Oval 58"/>
            <p:cNvSpPr>
              <a:spLocks noChangeArrowheads="1"/>
            </p:cNvSpPr>
            <p:nvPr/>
          </p:nvSpPr>
          <p:spPr bwMode="auto">
            <a:xfrm>
              <a:off x="3878" y="2592"/>
              <a:ext cx="384" cy="384"/>
            </a:xfrm>
            <a:prstGeom prst="ellipse">
              <a:avLst/>
            </a:prstGeom>
            <a:noFill/>
            <a:ln w="19050">
              <a:solidFill>
                <a:schemeClr val="tx1"/>
              </a:solidFill>
              <a:round/>
            </a:ln>
          </p:spPr>
          <p:txBody>
            <a:bodyPr wrap="none" anchor="ctr"/>
            <a:lstStyle/>
            <a:p>
              <a:endParaRPr lang="zh-CN" altLang="en-US"/>
            </a:p>
          </p:txBody>
        </p:sp>
        <p:sp>
          <p:nvSpPr>
            <p:cNvPr id="80990" name="Text Box 59"/>
            <p:cNvSpPr txBox="1">
              <a:spLocks noChangeArrowheads="1"/>
            </p:cNvSpPr>
            <p:nvPr/>
          </p:nvSpPr>
          <p:spPr bwMode="auto">
            <a:xfrm>
              <a:off x="3916" y="2586"/>
              <a:ext cx="284" cy="327"/>
            </a:xfrm>
            <a:prstGeom prst="rect">
              <a:avLst/>
            </a:prstGeom>
            <a:noFill/>
            <a:ln w="19050">
              <a:noFill/>
              <a:miter lim="800000"/>
            </a:ln>
          </p:spPr>
          <p:txBody>
            <a:bodyPr wrap="none">
              <a:spAutoFit/>
            </a:bodyPr>
            <a:lstStyle/>
            <a:p>
              <a:pPr>
                <a:spcBef>
                  <a:spcPct val="0"/>
                </a:spcBef>
              </a:pPr>
              <a:r>
                <a:rPr lang="en-US" altLang="zh-CN" sz="2800"/>
                <a:t> 6</a:t>
              </a:r>
              <a:endParaRPr lang="en-US" altLang="zh-CN" sz="2800"/>
            </a:p>
          </p:txBody>
        </p:sp>
        <p:sp>
          <p:nvSpPr>
            <p:cNvPr id="80991" name="Text Box 60"/>
            <p:cNvSpPr txBox="1">
              <a:spLocks noChangeArrowheads="1"/>
            </p:cNvSpPr>
            <p:nvPr/>
          </p:nvSpPr>
          <p:spPr bwMode="auto">
            <a:xfrm>
              <a:off x="4292" y="2492"/>
              <a:ext cx="326"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cs typeface="Times New Roman" panose="02020603050405020304" pitchFamily="18" charset="0"/>
                </a:rPr>
                <a:t> </a:t>
              </a:r>
              <a:r>
                <a:rPr lang="en-US" altLang="zh-CN" sz="2800"/>
                <a:t> </a:t>
              </a:r>
              <a:endParaRPr lang="en-US" altLang="zh-CN" sz="2800"/>
            </a:p>
          </p:txBody>
        </p:sp>
        <p:grpSp>
          <p:nvGrpSpPr>
            <p:cNvPr id="6" name="Group 61"/>
            <p:cNvGrpSpPr/>
            <p:nvPr/>
          </p:nvGrpSpPr>
          <p:grpSpPr bwMode="auto">
            <a:xfrm rot="-10708369">
              <a:off x="3926" y="2352"/>
              <a:ext cx="288" cy="288"/>
              <a:chOff x="2976" y="624"/>
              <a:chExt cx="288" cy="288"/>
            </a:xfrm>
          </p:grpSpPr>
          <p:sp>
            <p:nvSpPr>
              <p:cNvPr id="80994" name="Arc 62"/>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95" name="Line 63"/>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0996" name="Line 64"/>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0997" name="Line 65"/>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93" name="Text Box 66"/>
            <p:cNvSpPr txBox="1">
              <a:spLocks noChangeArrowheads="1"/>
            </p:cNvSpPr>
            <p:nvPr/>
          </p:nvSpPr>
          <p:spPr bwMode="auto">
            <a:xfrm>
              <a:off x="4092" y="2176"/>
              <a:ext cx="372" cy="327"/>
            </a:xfrm>
            <a:prstGeom prst="rect">
              <a:avLst/>
            </a:prstGeom>
            <a:noFill/>
            <a:ln w="19050">
              <a:noFill/>
              <a:miter lim="800000"/>
            </a:ln>
          </p:spPr>
          <p:txBody>
            <a:bodyPr wrap="none">
              <a:spAutoFit/>
            </a:bodyPr>
            <a:lstStyle/>
            <a:p>
              <a:pPr>
                <a:spcBef>
                  <a:spcPct val="0"/>
                </a:spcBef>
              </a:pPr>
              <a:r>
                <a:rPr lang="en-US" altLang="zh-CN" sz="2800"/>
                <a:t>a|b</a:t>
              </a:r>
              <a:endParaRPr lang="en-US" altLang="zh-CN" sz="2800" baseline="30000"/>
            </a:p>
          </p:txBody>
        </p:sp>
      </p:grpSp>
      <p:grpSp>
        <p:nvGrpSpPr>
          <p:cNvPr id="7" name="Group 67"/>
          <p:cNvGrpSpPr/>
          <p:nvPr/>
        </p:nvGrpSpPr>
        <p:grpSpPr bwMode="auto">
          <a:xfrm>
            <a:off x="914400" y="4953000"/>
            <a:ext cx="7346950" cy="1752600"/>
            <a:chOff x="432" y="2976"/>
            <a:chExt cx="4628" cy="1104"/>
          </a:xfrm>
        </p:grpSpPr>
        <p:sp>
          <p:nvSpPr>
            <p:cNvPr id="80904" name="Oval 68"/>
            <p:cNvSpPr>
              <a:spLocks noChangeArrowheads="1"/>
            </p:cNvSpPr>
            <p:nvPr/>
          </p:nvSpPr>
          <p:spPr bwMode="auto">
            <a:xfrm>
              <a:off x="3168" y="3408"/>
              <a:ext cx="384" cy="384"/>
            </a:xfrm>
            <a:prstGeom prst="ellipse">
              <a:avLst/>
            </a:prstGeom>
            <a:noFill/>
            <a:ln w="19050">
              <a:solidFill>
                <a:schemeClr val="tx1"/>
              </a:solidFill>
              <a:round/>
            </a:ln>
          </p:spPr>
          <p:txBody>
            <a:bodyPr wrap="none" anchor="ctr"/>
            <a:lstStyle/>
            <a:p>
              <a:endParaRPr lang="zh-CN" altLang="en-US"/>
            </a:p>
          </p:txBody>
        </p:sp>
        <p:sp>
          <p:nvSpPr>
            <p:cNvPr id="80905" name="AutoShape 69"/>
            <p:cNvSpPr>
              <a:spLocks noChangeArrowheads="1"/>
            </p:cNvSpPr>
            <p:nvPr/>
          </p:nvSpPr>
          <p:spPr bwMode="auto">
            <a:xfrm>
              <a:off x="4532" y="3360"/>
              <a:ext cx="528" cy="480"/>
            </a:xfrm>
            <a:custGeom>
              <a:avLst/>
              <a:gdLst>
                <a:gd name="T0" fmla="*/ 264 w 21600"/>
                <a:gd name="T1" fmla="*/ 0 h 21600"/>
                <a:gd name="T2" fmla="*/ 77 w 21600"/>
                <a:gd name="T3" fmla="*/ 70 h 21600"/>
                <a:gd name="T4" fmla="*/ 0 w 21600"/>
                <a:gd name="T5" fmla="*/ 240 h 21600"/>
                <a:gd name="T6" fmla="*/ 77 w 21600"/>
                <a:gd name="T7" fmla="*/ 410 h 21600"/>
                <a:gd name="T8" fmla="*/ 264 w 21600"/>
                <a:gd name="T9" fmla="*/ 480 h 21600"/>
                <a:gd name="T10" fmla="*/ 451 w 21600"/>
                <a:gd name="T11" fmla="*/ 410 h 21600"/>
                <a:gd name="T12" fmla="*/ 528 w 21600"/>
                <a:gd name="T13" fmla="*/ 240 h 21600"/>
                <a:gd name="T14" fmla="*/ 451 w 21600"/>
                <a:gd name="T15" fmla="*/ 7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80906" name="Oval 70"/>
            <p:cNvSpPr>
              <a:spLocks noChangeArrowheads="1"/>
            </p:cNvSpPr>
            <p:nvPr/>
          </p:nvSpPr>
          <p:spPr bwMode="auto">
            <a:xfrm>
              <a:off x="2160" y="3408"/>
              <a:ext cx="384" cy="384"/>
            </a:xfrm>
            <a:prstGeom prst="ellipse">
              <a:avLst/>
            </a:prstGeom>
            <a:noFill/>
            <a:ln w="19050">
              <a:solidFill>
                <a:schemeClr val="tx1"/>
              </a:solidFill>
              <a:round/>
            </a:ln>
          </p:spPr>
          <p:txBody>
            <a:bodyPr wrap="none" anchor="ctr"/>
            <a:lstStyle/>
            <a:p>
              <a:endParaRPr lang="zh-CN" altLang="en-US"/>
            </a:p>
          </p:txBody>
        </p:sp>
        <p:sp>
          <p:nvSpPr>
            <p:cNvPr id="80907" name="Line 71"/>
            <p:cNvSpPr>
              <a:spLocks noChangeShapeType="1"/>
            </p:cNvSpPr>
            <p:nvPr/>
          </p:nvSpPr>
          <p:spPr bwMode="auto">
            <a:xfrm>
              <a:off x="1872" y="3600"/>
              <a:ext cx="288" cy="0"/>
            </a:xfrm>
            <a:prstGeom prst="line">
              <a:avLst/>
            </a:prstGeom>
            <a:noFill/>
            <a:ln w="19050">
              <a:solidFill>
                <a:schemeClr val="tx1"/>
              </a:solidFill>
              <a:round/>
              <a:tailEnd type="triangle" w="med" len="med"/>
            </a:ln>
          </p:spPr>
          <p:txBody>
            <a:bodyPr/>
            <a:lstStyle/>
            <a:p>
              <a:endParaRPr lang="zh-CN" altLang="en-US"/>
            </a:p>
          </p:txBody>
        </p:sp>
        <p:sp>
          <p:nvSpPr>
            <p:cNvPr id="80908" name="Text Box 72"/>
            <p:cNvSpPr txBox="1">
              <a:spLocks noChangeArrowheads="1"/>
            </p:cNvSpPr>
            <p:nvPr/>
          </p:nvSpPr>
          <p:spPr bwMode="auto">
            <a:xfrm>
              <a:off x="2198" y="3402"/>
              <a:ext cx="284" cy="327"/>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sp>
          <p:nvSpPr>
            <p:cNvPr id="80909" name="Text Box 73"/>
            <p:cNvSpPr txBox="1">
              <a:spLocks noChangeArrowheads="1"/>
            </p:cNvSpPr>
            <p:nvPr/>
          </p:nvSpPr>
          <p:spPr bwMode="auto">
            <a:xfrm>
              <a:off x="4676" y="3424"/>
              <a:ext cx="228" cy="327"/>
            </a:xfrm>
            <a:prstGeom prst="rect">
              <a:avLst/>
            </a:prstGeom>
            <a:noFill/>
            <a:ln w="19050">
              <a:noFill/>
              <a:miter lim="800000"/>
            </a:ln>
          </p:spPr>
          <p:txBody>
            <a:bodyPr wrap="none">
              <a:spAutoFit/>
            </a:bodyPr>
            <a:lstStyle/>
            <a:p>
              <a:pPr>
                <a:spcBef>
                  <a:spcPct val="0"/>
                </a:spcBef>
              </a:pPr>
              <a:r>
                <a:rPr lang="en-US" altLang="zh-CN" sz="2800"/>
                <a:t>y</a:t>
              </a:r>
              <a:endParaRPr lang="en-US" altLang="zh-CN" sz="2800"/>
            </a:p>
          </p:txBody>
        </p:sp>
        <p:sp>
          <p:nvSpPr>
            <p:cNvPr id="80910" name="Text Box 74"/>
            <p:cNvSpPr txBox="1">
              <a:spLocks noChangeArrowheads="1"/>
            </p:cNvSpPr>
            <p:nvPr/>
          </p:nvSpPr>
          <p:spPr bwMode="auto">
            <a:xfrm>
              <a:off x="1230" y="3308"/>
              <a:ext cx="270" cy="327"/>
            </a:xfrm>
            <a:prstGeom prst="rect">
              <a:avLst/>
            </a:prstGeom>
            <a:noFill/>
            <a:ln w="19050">
              <a:noFill/>
              <a:miter lim="800000"/>
            </a:ln>
          </p:spPr>
          <p:txBody>
            <a:bodyPr wrap="none">
              <a:spAutoFit/>
            </a:bodyPr>
            <a:lstStyle/>
            <a:p>
              <a:pPr>
                <a:spcBef>
                  <a:spcPct val="0"/>
                </a:spcBef>
              </a:pPr>
              <a:r>
                <a:rPr lang="en-US" altLang="zh-CN" sz="2800"/>
                <a:t> </a:t>
              </a:r>
              <a:r>
                <a:rPr lang="en-US" altLang="zh-CN" sz="2800">
                  <a:sym typeface="Symbol" panose="05050102010706020507" pitchFamily="18" charset="2"/>
                </a:rPr>
                <a:t></a:t>
              </a:r>
              <a:endParaRPr lang="en-US" altLang="zh-CN" sz="2800">
                <a:sym typeface="Symbol" panose="05050102010706020507" pitchFamily="18" charset="2"/>
              </a:endParaRPr>
            </a:p>
          </p:txBody>
        </p:sp>
        <p:sp>
          <p:nvSpPr>
            <p:cNvPr id="80911" name="Text Box 75"/>
            <p:cNvSpPr txBox="1">
              <a:spLocks noChangeArrowheads="1"/>
            </p:cNvSpPr>
            <p:nvPr/>
          </p:nvSpPr>
          <p:spPr bwMode="auto">
            <a:xfrm>
              <a:off x="3264" y="3402"/>
              <a:ext cx="228" cy="327"/>
            </a:xfrm>
            <a:prstGeom prst="rect">
              <a:avLst/>
            </a:prstGeom>
            <a:noFill/>
            <a:ln w="19050">
              <a:noFill/>
              <a:miter lim="800000"/>
            </a:ln>
          </p:spPr>
          <p:txBody>
            <a:bodyPr wrap="none">
              <a:spAutoFit/>
            </a:bodyPr>
            <a:lstStyle/>
            <a:p>
              <a:pPr>
                <a:spcBef>
                  <a:spcPct val="0"/>
                </a:spcBef>
              </a:pPr>
              <a:r>
                <a:rPr lang="en-US" altLang="zh-CN" sz="2800"/>
                <a:t>2</a:t>
              </a:r>
              <a:endParaRPr lang="en-US" altLang="zh-CN" sz="2800"/>
            </a:p>
          </p:txBody>
        </p:sp>
        <p:sp>
          <p:nvSpPr>
            <p:cNvPr id="80912" name="Oval 76"/>
            <p:cNvSpPr>
              <a:spLocks noChangeArrowheads="1"/>
            </p:cNvSpPr>
            <p:nvPr/>
          </p:nvSpPr>
          <p:spPr bwMode="auto">
            <a:xfrm>
              <a:off x="816" y="3408"/>
              <a:ext cx="384" cy="384"/>
            </a:xfrm>
            <a:prstGeom prst="ellipse">
              <a:avLst/>
            </a:prstGeom>
            <a:noFill/>
            <a:ln w="19050">
              <a:solidFill>
                <a:schemeClr val="tx1"/>
              </a:solidFill>
              <a:round/>
            </a:ln>
          </p:spPr>
          <p:txBody>
            <a:bodyPr wrap="none" anchor="ctr"/>
            <a:lstStyle/>
            <a:p>
              <a:endParaRPr lang="zh-CN" altLang="en-US"/>
            </a:p>
          </p:txBody>
        </p:sp>
        <p:sp>
          <p:nvSpPr>
            <p:cNvPr id="80913" name="Line 77"/>
            <p:cNvSpPr>
              <a:spLocks noChangeShapeType="1"/>
            </p:cNvSpPr>
            <p:nvPr/>
          </p:nvSpPr>
          <p:spPr bwMode="auto">
            <a:xfrm>
              <a:off x="480" y="3600"/>
              <a:ext cx="336" cy="0"/>
            </a:xfrm>
            <a:prstGeom prst="line">
              <a:avLst/>
            </a:prstGeom>
            <a:noFill/>
            <a:ln w="19050">
              <a:solidFill>
                <a:schemeClr val="tx1"/>
              </a:solidFill>
              <a:round/>
              <a:tailEnd type="triangle" w="med" len="med"/>
            </a:ln>
          </p:spPr>
          <p:txBody>
            <a:bodyPr/>
            <a:lstStyle/>
            <a:p>
              <a:endParaRPr lang="zh-CN" altLang="en-US"/>
            </a:p>
          </p:txBody>
        </p:sp>
        <p:sp>
          <p:nvSpPr>
            <p:cNvPr id="80914" name="Text Box 78"/>
            <p:cNvSpPr txBox="1">
              <a:spLocks noChangeArrowheads="1"/>
            </p:cNvSpPr>
            <p:nvPr/>
          </p:nvSpPr>
          <p:spPr bwMode="auto">
            <a:xfrm>
              <a:off x="864" y="3424"/>
              <a:ext cx="284" cy="327"/>
            </a:xfrm>
            <a:prstGeom prst="rect">
              <a:avLst/>
            </a:prstGeom>
            <a:noFill/>
            <a:ln w="19050">
              <a:noFill/>
              <a:miter lim="800000"/>
            </a:ln>
          </p:spPr>
          <p:txBody>
            <a:bodyPr wrap="none">
              <a:spAutoFit/>
            </a:bodyPr>
            <a:lstStyle/>
            <a:p>
              <a:pPr>
                <a:spcBef>
                  <a:spcPct val="0"/>
                </a:spcBef>
              </a:pPr>
              <a:r>
                <a:rPr lang="en-US" altLang="zh-CN" sz="2800"/>
                <a:t> x</a:t>
              </a:r>
              <a:endParaRPr lang="en-US" altLang="zh-CN" sz="2800"/>
            </a:p>
          </p:txBody>
        </p:sp>
        <p:sp>
          <p:nvSpPr>
            <p:cNvPr id="80915" name="Text Box 79"/>
            <p:cNvSpPr txBox="1">
              <a:spLocks noChangeArrowheads="1"/>
            </p:cNvSpPr>
            <p:nvPr/>
          </p:nvSpPr>
          <p:spPr bwMode="auto">
            <a:xfrm>
              <a:off x="2391" y="3040"/>
              <a:ext cx="215" cy="327"/>
            </a:xfrm>
            <a:prstGeom prst="rect">
              <a:avLst/>
            </a:prstGeom>
            <a:noFill/>
            <a:ln w="19050">
              <a:noFill/>
              <a:miter lim="800000"/>
            </a:ln>
          </p:spPr>
          <p:txBody>
            <a:bodyPr wrap="none">
              <a:spAutoFit/>
            </a:bodyPr>
            <a:lstStyle/>
            <a:p>
              <a:pPr>
                <a:spcBef>
                  <a:spcPct val="0"/>
                </a:spcBef>
              </a:pPr>
              <a:r>
                <a:rPr lang="en-US" altLang="zh-CN" sz="2800"/>
                <a:t>a</a:t>
              </a:r>
              <a:endParaRPr lang="en-US" altLang="zh-CN" sz="2800"/>
            </a:p>
          </p:txBody>
        </p:sp>
        <p:sp>
          <p:nvSpPr>
            <p:cNvPr id="80916" name="AutoShape 80"/>
            <p:cNvSpPr>
              <a:spLocks noChangeArrowheads="1"/>
            </p:cNvSpPr>
            <p:nvPr/>
          </p:nvSpPr>
          <p:spPr bwMode="auto">
            <a:xfrm>
              <a:off x="432" y="2976"/>
              <a:ext cx="480" cy="192"/>
            </a:xfrm>
            <a:prstGeom prst="rightArrow">
              <a:avLst>
                <a:gd name="adj1" fmla="val 50000"/>
                <a:gd name="adj2" fmla="val 62500"/>
              </a:avLst>
            </a:prstGeom>
            <a:solidFill>
              <a:schemeClr val="accent1"/>
            </a:solidFill>
            <a:ln w="19050">
              <a:solidFill>
                <a:schemeClr val="tx1"/>
              </a:solidFill>
              <a:miter lim="800000"/>
            </a:ln>
          </p:spPr>
          <p:txBody>
            <a:bodyPr wrap="none" anchor="ctr"/>
            <a:lstStyle/>
            <a:p>
              <a:endParaRPr lang="zh-CN" altLang="en-US"/>
            </a:p>
          </p:txBody>
        </p:sp>
        <p:sp>
          <p:nvSpPr>
            <p:cNvPr id="80917" name="Line 81"/>
            <p:cNvSpPr>
              <a:spLocks noChangeShapeType="1"/>
            </p:cNvSpPr>
            <p:nvPr/>
          </p:nvSpPr>
          <p:spPr bwMode="auto">
            <a:xfrm>
              <a:off x="1200" y="3600"/>
              <a:ext cx="288" cy="0"/>
            </a:xfrm>
            <a:prstGeom prst="line">
              <a:avLst/>
            </a:prstGeom>
            <a:noFill/>
            <a:ln w="19050">
              <a:solidFill>
                <a:schemeClr val="tx1"/>
              </a:solidFill>
              <a:round/>
              <a:tailEnd type="triangle" w="med" len="med"/>
            </a:ln>
          </p:spPr>
          <p:txBody>
            <a:bodyPr/>
            <a:lstStyle/>
            <a:p>
              <a:endParaRPr lang="zh-CN" altLang="en-US"/>
            </a:p>
          </p:txBody>
        </p:sp>
        <p:sp>
          <p:nvSpPr>
            <p:cNvPr id="80918" name="Oval 82"/>
            <p:cNvSpPr>
              <a:spLocks noChangeArrowheads="1"/>
            </p:cNvSpPr>
            <p:nvPr/>
          </p:nvSpPr>
          <p:spPr bwMode="auto">
            <a:xfrm>
              <a:off x="1488" y="3408"/>
              <a:ext cx="384" cy="384"/>
            </a:xfrm>
            <a:prstGeom prst="ellipse">
              <a:avLst/>
            </a:prstGeom>
            <a:noFill/>
            <a:ln w="19050">
              <a:solidFill>
                <a:schemeClr val="tx1"/>
              </a:solidFill>
              <a:round/>
            </a:ln>
          </p:spPr>
          <p:txBody>
            <a:bodyPr wrap="none" anchor="ctr"/>
            <a:lstStyle/>
            <a:p>
              <a:endParaRPr lang="zh-CN" altLang="en-US"/>
            </a:p>
          </p:txBody>
        </p:sp>
        <p:sp>
          <p:nvSpPr>
            <p:cNvPr id="80919" name="Text Box 83"/>
            <p:cNvSpPr txBox="1">
              <a:spLocks noChangeArrowheads="1"/>
            </p:cNvSpPr>
            <p:nvPr/>
          </p:nvSpPr>
          <p:spPr bwMode="auto">
            <a:xfrm>
              <a:off x="1526" y="3402"/>
              <a:ext cx="284" cy="327"/>
            </a:xfrm>
            <a:prstGeom prst="rect">
              <a:avLst/>
            </a:prstGeom>
            <a:noFill/>
            <a:ln w="19050">
              <a:noFill/>
              <a:miter lim="800000"/>
            </a:ln>
          </p:spPr>
          <p:txBody>
            <a:bodyPr wrap="none">
              <a:spAutoFit/>
            </a:bodyPr>
            <a:lstStyle/>
            <a:p>
              <a:pPr>
                <a:spcBef>
                  <a:spcPct val="0"/>
                </a:spcBef>
              </a:pPr>
              <a:r>
                <a:rPr lang="en-US" altLang="zh-CN" sz="2800"/>
                <a:t> 5</a:t>
              </a:r>
              <a:endParaRPr lang="en-US" altLang="zh-CN" sz="2800"/>
            </a:p>
          </p:txBody>
        </p:sp>
        <p:sp>
          <p:nvSpPr>
            <p:cNvPr id="80920" name="Text Box 84"/>
            <p:cNvSpPr txBox="1">
              <a:spLocks noChangeArrowheads="1"/>
            </p:cNvSpPr>
            <p:nvPr/>
          </p:nvSpPr>
          <p:spPr bwMode="auto">
            <a:xfrm>
              <a:off x="1902" y="3308"/>
              <a:ext cx="270"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t> </a:t>
              </a:r>
              <a:endParaRPr lang="en-US" altLang="zh-CN" sz="2800"/>
            </a:p>
          </p:txBody>
        </p:sp>
        <p:sp>
          <p:nvSpPr>
            <p:cNvPr id="80921" name="Text Box 85"/>
            <p:cNvSpPr txBox="1">
              <a:spLocks noChangeArrowheads="1"/>
            </p:cNvSpPr>
            <p:nvPr/>
          </p:nvSpPr>
          <p:spPr bwMode="auto">
            <a:xfrm>
              <a:off x="2524" y="3520"/>
              <a:ext cx="228" cy="327"/>
            </a:xfrm>
            <a:prstGeom prst="rect">
              <a:avLst/>
            </a:prstGeom>
            <a:noFill/>
            <a:ln w="19050">
              <a:noFill/>
              <a:miter lim="800000"/>
            </a:ln>
          </p:spPr>
          <p:txBody>
            <a:bodyPr wrap="none">
              <a:spAutoFit/>
            </a:bodyPr>
            <a:lstStyle/>
            <a:p>
              <a:pPr>
                <a:spcBef>
                  <a:spcPct val="0"/>
                </a:spcBef>
              </a:pPr>
              <a:r>
                <a:rPr lang="en-US" altLang="zh-CN" sz="2800"/>
                <a:t>b</a:t>
              </a:r>
              <a:endParaRPr lang="en-US" altLang="zh-CN" sz="2800"/>
            </a:p>
          </p:txBody>
        </p:sp>
        <p:grpSp>
          <p:nvGrpSpPr>
            <p:cNvPr id="8" name="Group 86"/>
            <p:cNvGrpSpPr/>
            <p:nvPr/>
          </p:nvGrpSpPr>
          <p:grpSpPr bwMode="auto">
            <a:xfrm rot="-10708369">
              <a:off x="1536" y="3168"/>
              <a:ext cx="288" cy="288"/>
              <a:chOff x="2976" y="624"/>
              <a:chExt cx="288" cy="288"/>
            </a:xfrm>
          </p:grpSpPr>
          <p:sp>
            <p:nvSpPr>
              <p:cNvPr id="80959" name="Arc 87"/>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60" name="Line 88"/>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0961" name="Line 89"/>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0962" name="Line 90"/>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23" name="Text Box 91"/>
            <p:cNvSpPr txBox="1">
              <a:spLocks noChangeArrowheads="1"/>
            </p:cNvSpPr>
            <p:nvPr/>
          </p:nvSpPr>
          <p:spPr bwMode="auto">
            <a:xfrm>
              <a:off x="1702" y="2992"/>
              <a:ext cx="215" cy="327"/>
            </a:xfrm>
            <a:prstGeom prst="rect">
              <a:avLst/>
            </a:prstGeom>
            <a:noFill/>
            <a:ln w="19050">
              <a:noFill/>
              <a:miter lim="800000"/>
            </a:ln>
          </p:spPr>
          <p:txBody>
            <a:bodyPr wrap="none">
              <a:spAutoFit/>
            </a:bodyPr>
            <a:lstStyle/>
            <a:p>
              <a:pPr>
                <a:spcBef>
                  <a:spcPct val="0"/>
                </a:spcBef>
              </a:pPr>
              <a:r>
                <a:rPr lang="en-US" altLang="zh-CN" sz="2800"/>
                <a:t>a</a:t>
              </a:r>
              <a:endParaRPr lang="en-US" altLang="zh-CN" sz="2800" baseline="30000"/>
            </a:p>
          </p:txBody>
        </p:sp>
        <p:sp>
          <p:nvSpPr>
            <p:cNvPr id="80924" name="Line 92"/>
            <p:cNvSpPr>
              <a:spLocks noChangeShapeType="1"/>
            </p:cNvSpPr>
            <p:nvPr/>
          </p:nvSpPr>
          <p:spPr bwMode="auto">
            <a:xfrm>
              <a:off x="4214" y="3600"/>
              <a:ext cx="288" cy="0"/>
            </a:xfrm>
            <a:prstGeom prst="line">
              <a:avLst/>
            </a:prstGeom>
            <a:noFill/>
            <a:ln w="19050">
              <a:solidFill>
                <a:schemeClr val="tx1"/>
              </a:solidFill>
              <a:round/>
              <a:tailEnd type="triangle" w="med" len="med"/>
            </a:ln>
          </p:spPr>
          <p:txBody>
            <a:bodyPr/>
            <a:lstStyle/>
            <a:p>
              <a:endParaRPr lang="zh-CN" altLang="en-US"/>
            </a:p>
          </p:txBody>
        </p:sp>
        <p:sp>
          <p:nvSpPr>
            <p:cNvPr id="80925" name="Text Box 93"/>
            <p:cNvSpPr txBox="1">
              <a:spLocks noChangeArrowheads="1"/>
            </p:cNvSpPr>
            <p:nvPr/>
          </p:nvSpPr>
          <p:spPr bwMode="auto">
            <a:xfrm>
              <a:off x="4512" y="3402"/>
              <a:ext cx="172" cy="327"/>
            </a:xfrm>
            <a:prstGeom prst="rect">
              <a:avLst/>
            </a:prstGeom>
            <a:noFill/>
            <a:ln w="19050">
              <a:noFill/>
              <a:miter lim="800000"/>
            </a:ln>
          </p:spPr>
          <p:txBody>
            <a:bodyPr wrap="none">
              <a:spAutoFit/>
            </a:bodyPr>
            <a:lstStyle/>
            <a:p>
              <a:pPr>
                <a:spcBef>
                  <a:spcPct val="0"/>
                </a:spcBef>
              </a:pPr>
              <a:r>
                <a:rPr lang="en-US" altLang="zh-CN" sz="2800"/>
                <a:t> </a:t>
              </a:r>
              <a:endParaRPr lang="en-US" altLang="zh-CN" sz="2800"/>
            </a:p>
          </p:txBody>
        </p:sp>
        <p:sp>
          <p:nvSpPr>
            <p:cNvPr id="80926" name="Text Box 94"/>
            <p:cNvSpPr txBox="1">
              <a:spLocks noChangeArrowheads="1"/>
            </p:cNvSpPr>
            <p:nvPr/>
          </p:nvSpPr>
          <p:spPr bwMode="auto">
            <a:xfrm>
              <a:off x="3572" y="3308"/>
              <a:ext cx="270" cy="327"/>
            </a:xfrm>
            <a:prstGeom prst="rect">
              <a:avLst/>
            </a:prstGeom>
            <a:noFill/>
            <a:ln w="19050">
              <a:noFill/>
              <a:miter lim="800000"/>
            </a:ln>
          </p:spPr>
          <p:txBody>
            <a:bodyPr wrap="none">
              <a:spAutoFit/>
            </a:bodyPr>
            <a:lstStyle/>
            <a:p>
              <a:pPr>
                <a:spcBef>
                  <a:spcPct val="0"/>
                </a:spcBef>
              </a:pPr>
              <a:r>
                <a:rPr lang="en-US" altLang="zh-CN" sz="2800"/>
                <a:t> </a:t>
              </a:r>
              <a:r>
                <a:rPr lang="en-US" altLang="zh-CN" sz="2800">
                  <a:sym typeface="Symbol" panose="05050102010706020507" pitchFamily="18" charset="2"/>
                </a:rPr>
                <a:t></a:t>
              </a:r>
              <a:endParaRPr lang="en-US" altLang="zh-CN" sz="2800">
                <a:sym typeface="Symbol" panose="05050102010706020507" pitchFamily="18" charset="2"/>
              </a:endParaRPr>
            </a:p>
          </p:txBody>
        </p:sp>
        <p:sp>
          <p:nvSpPr>
            <p:cNvPr id="80927" name="Line 95"/>
            <p:cNvSpPr>
              <a:spLocks noChangeShapeType="1"/>
            </p:cNvSpPr>
            <p:nvPr/>
          </p:nvSpPr>
          <p:spPr bwMode="auto">
            <a:xfrm>
              <a:off x="3542" y="3600"/>
              <a:ext cx="288" cy="0"/>
            </a:xfrm>
            <a:prstGeom prst="line">
              <a:avLst/>
            </a:prstGeom>
            <a:noFill/>
            <a:ln w="19050">
              <a:solidFill>
                <a:schemeClr val="tx1"/>
              </a:solidFill>
              <a:round/>
              <a:tailEnd type="triangle" w="med" len="med"/>
            </a:ln>
          </p:spPr>
          <p:txBody>
            <a:bodyPr/>
            <a:lstStyle/>
            <a:p>
              <a:endParaRPr lang="zh-CN" altLang="en-US"/>
            </a:p>
          </p:txBody>
        </p:sp>
        <p:sp>
          <p:nvSpPr>
            <p:cNvPr id="80928" name="Oval 96"/>
            <p:cNvSpPr>
              <a:spLocks noChangeArrowheads="1"/>
            </p:cNvSpPr>
            <p:nvPr/>
          </p:nvSpPr>
          <p:spPr bwMode="auto">
            <a:xfrm>
              <a:off x="3830" y="3408"/>
              <a:ext cx="384" cy="384"/>
            </a:xfrm>
            <a:prstGeom prst="ellipse">
              <a:avLst/>
            </a:prstGeom>
            <a:noFill/>
            <a:ln w="19050">
              <a:solidFill>
                <a:schemeClr val="tx1"/>
              </a:solidFill>
              <a:round/>
            </a:ln>
          </p:spPr>
          <p:txBody>
            <a:bodyPr wrap="none" anchor="ctr"/>
            <a:lstStyle/>
            <a:p>
              <a:endParaRPr lang="zh-CN" altLang="en-US"/>
            </a:p>
          </p:txBody>
        </p:sp>
        <p:sp>
          <p:nvSpPr>
            <p:cNvPr id="80929" name="Text Box 97"/>
            <p:cNvSpPr txBox="1">
              <a:spLocks noChangeArrowheads="1"/>
            </p:cNvSpPr>
            <p:nvPr/>
          </p:nvSpPr>
          <p:spPr bwMode="auto">
            <a:xfrm>
              <a:off x="3868" y="3402"/>
              <a:ext cx="284" cy="327"/>
            </a:xfrm>
            <a:prstGeom prst="rect">
              <a:avLst/>
            </a:prstGeom>
            <a:noFill/>
            <a:ln w="19050">
              <a:noFill/>
              <a:miter lim="800000"/>
            </a:ln>
          </p:spPr>
          <p:txBody>
            <a:bodyPr wrap="none">
              <a:spAutoFit/>
            </a:bodyPr>
            <a:lstStyle/>
            <a:p>
              <a:pPr>
                <a:spcBef>
                  <a:spcPct val="0"/>
                </a:spcBef>
              </a:pPr>
              <a:r>
                <a:rPr lang="en-US" altLang="zh-CN" sz="2800"/>
                <a:t> 6</a:t>
              </a:r>
              <a:endParaRPr lang="en-US" altLang="zh-CN" sz="2800"/>
            </a:p>
          </p:txBody>
        </p:sp>
        <p:sp>
          <p:nvSpPr>
            <p:cNvPr id="80930" name="Text Box 98"/>
            <p:cNvSpPr txBox="1">
              <a:spLocks noChangeArrowheads="1"/>
            </p:cNvSpPr>
            <p:nvPr/>
          </p:nvSpPr>
          <p:spPr bwMode="auto">
            <a:xfrm>
              <a:off x="4244" y="3308"/>
              <a:ext cx="270" cy="327"/>
            </a:xfrm>
            <a:prstGeom prst="rect">
              <a:avLst/>
            </a:prstGeom>
            <a:noFill/>
            <a:ln w="19050">
              <a:noFill/>
              <a:miter lim="800000"/>
            </a:ln>
          </p:spPr>
          <p:txBody>
            <a:bodyPr wrap="none">
              <a:spAutoFit/>
            </a:bodyPr>
            <a:lstStyle/>
            <a:p>
              <a:pPr>
                <a:spcBef>
                  <a:spcPct val="0"/>
                </a:spcBef>
              </a:pPr>
              <a:r>
                <a:rPr lang="en-US" altLang="zh-CN" sz="2800">
                  <a:sym typeface="Symbol" panose="05050102010706020507" pitchFamily="18" charset="2"/>
                </a:rPr>
                <a:t></a:t>
              </a:r>
              <a:r>
                <a:rPr lang="en-US" altLang="zh-CN" sz="2800"/>
                <a:t> </a:t>
              </a:r>
              <a:endParaRPr lang="en-US" altLang="zh-CN" sz="2800"/>
            </a:p>
          </p:txBody>
        </p:sp>
        <p:grpSp>
          <p:nvGrpSpPr>
            <p:cNvPr id="9" name="Group 99"/>
            <p:cNvGrpSpPr/>
            <p:nvPr/>
          </p:nvGrpSpPr>
          <p:grpSpPr bwMode="auto">
            <a:xfrm rot="-10708369">
              <a:off x="3878" y="3168"/>
              <a:ext cx="288" cy="288"/>
              <a:chOff x="2976" y="624"/>
              <a:chExt cx="288" cy="288"/>
            </a:xfrm>
          </p:grpSpPr>
          <p:sp>
            <p:nvSpPr>
              <p:cNvPr id="80955" name="Arc 100"/>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56" name="Line 101"/>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0957" name="Line 102"/>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0958" name="Line 103"/>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32" name="Text Box 104"/>
            <p:cNvSpPr txBox="1">
              <a:spLocks noChangeArrowheads="1"/>
            </p:cNvSpPr>
            <p:nvPr/>
          </p:nvSpPr>
          <p:spPr bwMode="auto">
            <a:xfrm>
              <a:off x="4044" y="2992"/>
              <a:ext cx="215" cy="327"/>
            </a:xfrm>
            <a:prstGeom prst="rect">
              <a:avLst/>
            </a:prstGeom>
            <a:noFill/>
            <a:ln w="19050">
              <a:noFill/>
              <a:miter lim="800000"/>
            </a:ln>
          </p:spPr>
          <p:txBody>
            <a:bodyPr wrap="none">
              <a:spAutoFit/>
            </a:bodyPr>
            <a:lstStyle/>
            <a:p>
              <a:pPr>
                <a:spcBef>
                  <a:spcPct val="0"/>
                </a:spcBef>
              </a:pPr>
              <a:r>
                <a:rPr lang="en-US" altLang="zh-CN" sz="2800"/>
                <a:t>a</a:t>
              </a:r>
              <a:endParaRPr lang="en-US" altLang="zh-CN" sz="2800" baseline="30000"/>
            </a:p>
          </p:txBody>
        </p:sp>
        <p:grpSp>
          <p:nvGrpSpPr>
            <p:cNvPr id="10" name="Group 105"/>
            <p:cNvGrpSpPr/>
            <p:nvPr/>
          </p:nvGrpSpPr>
          <p:grpSpPr bwMode="auto">
            <a:xfrm rot="10708369" flipV="1">
              <a:off x="1584" y="3744"/>
              <a:ext cx="288" cy="288"/>
              <a:chOff x="2976" y="624"/>
              <a:chExt cx="288" cy="288"/>
            </a:xfrm>
          </p:grpSpPr>
          <p:sp>
            <p:nvSpPr>
              <p:cNvPr id="80951" name="Arc 106"/>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52" name="Line 107"/>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0953" name="Line 108"/>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0954" name="Line 109"/>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34" name="Text Box 110"/>
            <p:cNvSpPr txBox="1">
              <a:spLocks noChangeArrowheads="1"/>
            </p:cNvSpPr>
            <p:nvPr/>
          </p:nvSpPr>
          <p:spPr bwMode="auto">
            <a:xfrm>
              <a:off x="1431" y="3664"/>
              <a:ext cx="228" cy="327"/>
            </a:xfrm>
            <a:prstGeom prst="rect">
              <a:avLst/>
            </a:prstGeom>
            <a:noFill/>
            <a:ln w="19050">
              <a:noFill/>
              <a:miter lim="800000"/>
            </a:ln>
          </p:spPr>
          <p:txBody>
            <a:bodyPr wrap="none">
              <a:spAutoFit/>
            </a:bodyPr>
            <a:lstStyle/>
            <a:p>
              <a:pPr>
                <a:spcBef>
                  <a:spcPct val="0"/>
                </a:spcBef>
              </a:pPr>
              <a:r>
                <a:rPr lang="en-US" altLang="zh-CN" sz="2800"/>
                <a:t>b</a:t>
              </a:r>
              <a:endParaRPr lang="en-US" altLang="zh-CN" sz="2800" baseline="30000"/>
            </a:p>
          </p:txBody>
        </p:sp>
        <p:grpSp>
          <p:nvGrpSpPr>
            <p:cNvPr id="11" name="Group 111"/>
            <p:cNvGrpSpPr/>
            <p:nvPr/>
          </p:nvGrpSpPr>
          <p:grpSpPr bwMode="auto">
            <a:xfrm rot="10708369" flipV="1">
              <a:off x="3897" y="3744"/>
              <a:ext cx="288" cy="288"/>
              <a:chOff x="2976" y="624"/>
              <a:chExt cx="288" cy="288"/>
            </a:xfrm>
          </p:grpSpPr>
          <p:sp>
            <p:nvSpPr>
              <p:cNvPr id="80947" name="Arc 112"/>
              <p:cNvSpPr/>
              <p:nvPr/>
            </p:nvSpPr>
            <p:spPr bwMode="auto">
              <a:xfrm flipH="1" flipV="1">
                <a:off x="2976" y="624"/>
                <a:ext cx="288" cy="288"/>
              </a:xfrm>
              <a:custGeom>
                <a:avLst/>
                <a:gdLst>
                  <a:gd name="T0" fmla="*/ 0 w 43185"/>
                  <a:gd name="T1" fmla="*/ 277 h 21600"/>
                  <a:gd name="T2" fmla="*/ 288 w 43185"/>
                  <a:gd name="T3" fmla="*/ 288 h 21600"/>
                  <a:gd name="T4" fmla="*/ 144 w 43185"/>
                  <a:gd name="T5" fmla="*/ 288 h 21600"/>
                  <a:gd name="T6" fmla="*/ 0 60000 65536"/>
                  <a:gd name="T7" fmla="*/ 0 60000 65536"/>
                  <a:gd name="T8" fmla="*/ 0 60000 65536"/>
                  <a:gd name="T9" fmla="*/ 0 w 43185"/>
                  <a:gd name="T10" fmla="*/ 0 h 21600"/>
                  <a:gd name="T11" fmla="*/ 43185 w 43185"/>
                  <a:gd name="T12" fmla="*/ 21600 h 21600"/>
                </a:gdLst>
                <a:ahLst/>
                <a:cxnLst>
                  <a:cxn ang="T6">
                    <a:pos x="T0" y="T1"/>
                  </a:cxn>
                  <a:cxn ang="T7">
                    <a:pos x="T2" y="T3"/>
                  </a:cxn>
                  <a:cxn ang="T8">
                    <a:pos x="T4" y="T5"/>
                  </a:cxn>
                </a:cxnLst>
                <a:rect l="T9" t="T10" r="T11" b="T12"/>
                <a:pathLst>
                  <a:path w="43185" h="21600" fill="none" extrusionOk="0">
                    <a:moveTo>
                      <a:pt x="0" y="20787"/>
                    </a:moveTo>
                    <a:cubicBezTo>
                      <a:pt x="437" y="9182"/>
                      <a:pt x="9971" y="-1"/>
                      <a:pt x="21585" y="0"/>
                    </a:cubicBezTo>
                    <a:cubicBezTo>
                      <a:pt x="33514" y="0"/>
                      <a:pt x="43185" y="9670"/>
                      <a:pt x="43185" y="21600"/>
                    </a:cubicBezTo>
                  </a:path>
                  <a:path w="43185" h="21600" stroke="0" extrusionOk="0">
                    <a:moveTo>
                      <a:pt x="0" y="20787"/>
                    </a:moveTo>
                    <a:cubicBezTo>
                      <a:pt x="437" y="9182"/>
                      <a:pt x="9971" y="-1"/>
                      <a:pt x="21585" y="0"/>
                    </a:cubicBezTo>
                    <a:cubicBezTo>
                      <a:pt x="33514" y="0"/>
                      <a:pt x="43185" y="9670"/>
                      <a:pt x="43185" y="21600"/>
                    </a:cubicBezTo>
                    <a:lnTo>
                      <a:pt x="21585" y="21600"/>
                    </a:lnTo>
                    <a:close/>
                  </a:path>
                </a:pathLst>
              </a:custGeom>
              <a:noFill/>
              <a:ln w="19050">
                <a:solidFill>
                  <a:schemeClr val="tx1"/>
                </a:solidFill>
                <a:round/>
              </a:ln>
            </p:spPr>
            <p:txBody>
              <a:bodyPr wrap="none" anchor="ctr"/>
              <a:lstStyle/>
              <a:p>
                <a:endParaRPr lang="zh-CN" altLang="en-US"/>
              </a:p>
            </p:txBody>
          </p:sp>
          <p:sp>
            <p:nvSpPr>
              <p:cNvPr id="80948" name="Line 113"/>
              <p:cNvSpPr>
                <a:spLocks noChangeShapeType="1"/>
              </p:cNvSpPr>
              <p:nvPr/>
            </p:nvSpPr>
            <p:spPr bwMode="auto">
              <a:xfrm>
                <a:off x="2976" y="624"/>
                <a:ext cx="0" cy="96"/>
              </a:xfrm>
              <a:prstGeom prst="line">
                <a:avLst/>
              </a:prstGeom>
              <a:noFill/>
              <a:ln w="19050">
                <a:solidFill>
                  <a:schemeClr val="tx1"/>
                </a:solidFill>
                <a:round/>
              </a:ln>
            </p:spPr>
            <p:txBody>
              <a:bodyPr/>
              <a:lstStyle/>
              <a:p>
                <a:endParaRPr lang="zh-CN" altLang="en-US"/>
              </a:p>
            </p:txBody>
          </p:sp>
          <p:sp>
            <p:nvSpPr>
              <p:cNvPr id="80949" name="Line 114"/>
              <p:cNvSpPr>
                <a:spLocks noChangeShapeType="1"/>
              </p:cNvSpPr>
              <p:nvPr/>
            </p:nvSpPr>
            <p:spPr bwMode="auto">
              <a:xfrm>
                <a:off x="2976" y="624"/>
                <a:ext cx="0" cy="48"/>
              </a:xfrm>
              <a:prstGeom prst="line">
                <a:avLst/>
              </a:prstGeom>
              <a:noFill/>
              <a:ln w="19050">
                <a:solidFill>
                  <a:schemeClr val="tx1"/>
                </a:solidFill>
                <a:round/>
              </a:ln>
            </p:spPr>
            <p:txBody>
              <a:bodyPr/>
              <a:lstStyle/>
              <a:p>
                <a:endParaRPr lang="zh-CN" altLang="en-US"/>
              </a:p>
            </p:txBody>
          </p:sp>
          <p:sp>
            <p:nvSpPr>
              <p:cNvPr id="80950" name="Line 115"/>
              <p:cNvSpPr>
                <a:spLocks noChangeShapeType="1"/>
              </p:cNvSpPr>
              <p:nvPr/>
            </p:nvSpPr>
            <p:spPr bwMode="auto">
              <a:xfrm>
                <a:off x="2976" y="624"/>
                <a:ext cx="48" cy="96"/>
              </a:xfrm>
              <a:prstGeom prst="line">
                <a:avLst/>
              </a:prstGeom>
              <a:noFill/>
              <a:ln w="19050">
                <a:solidFill>
                  <a:schemeClr val="tx1"/>
                </a:solidFill>
                <a:round/>
              </a:ln>
            </p:spPr>
            <p:txBody>
              <a:bodyPr/>
              <a:lstStyle/>
              <a:p>
                <a:endParaRPr lang="zh-CN" altLang="en-US"/>
              </a:p>
            </p:txBody>
          </p:sp>
        </p:grpSp>
        <p:sp>
          <p:nvSpPr>
            <p:cNvPr id="80936" name="Text Box 116"/>
            <p:cNvSpPr txBox="1">
              <a:spLocks noChangeArrowheads="1"/>
            </p:cNvSpPr>
            <p:nvPr/>
          </p:nvSpPr>
          <p:spPr bwMode="auto">
            <a:xfrm>
              <a:off x="3744" y="3664"/>
              <a:ext cx="228" cy="327"/>
            </a:xfrm>
            <a:prstGeom prst="rect">
              <a:avLst/>
            </a:prstGeom>
            <a:noFill/>
            <a:ln w="19050">
              <a:noFill/>
              <a:miter lim="800000"/>
            </a:ln>
          </p:spPr>
          <p:txBody>
            <a:bodyPr wrap="none">
              <a:spAutoFit/>
            </a:bodyPr>
            <a:lstStyle/>
            <a:p>
              <a:pPr>
                <a:spcBef>
                  <a:spcPct val="0"/>
                </a:spcBef>
              </a:pPr>
              <a:r>
                <a:rPr lang="en-US" altLang="zh-CN" sz="2800"/>
                <a:t>b</a:t>
              </a:r>
              <a:endParaRPr lang="en-US" altLang="zh-CN" sz="2800" baseline="30000"/>
            </a:p>
          </p:txBody>
        </p:sp>
        <p:sp>
          <p:nvSpPr>
            <p:cNvPr id="80937" name="Oval 117"/>
            <p:cNvSpPr>
              <a:spLocks noChangeArrowheads="1"/>
            </p:cNvSpPr>
            <p:nvPr/>
          </p:nvSpPr>
          <p:spPr bwMode="auto">
            <a:xfrm>
              <a:off x="2640" y="3024"/>
              <a:ext cx="384" cy="384"/>
            </a:xfrm>
            <a:prstGeom prst="ellipse">
              <a:avLst/>
            </a:prstGeom>
            <a:noFill/>
            <a:ln w="19050">
              <a:solidFill>
                <a:schemeClr val="tx1"/>
              </a:solidFill>
              <a:round/>
            </a:ln>
          </p:spPr>
          <p:txBody>
            <a:bodyPr wrap="none" anchor="ctr"/>
            <a:lstStyle/>
            <a:p>
              <a:endParaRPr lang="zh-CN" altLang="en-US"/>
            </a:p>
          </p:txBody>
        </p:sp>
        <p:sp>
          <p:nvSpPr>
            <p:cNvPr id="80938" name="Text Box 118"/>
            <p:cNvSpPr txBox="1">
              <a:spLocks noChangeArrowheads="1"/>
            </p:cNvSpPr>
            <p:nvPr/>
          </p:nvSpPr>
          <p:spPr bwMode="auto">
            <a:xfrm>
              <a:off x="2736" y="3018"/>
              <a:ext cx="228" cy="327"/>
            </a:xfrm>
            <a:prstGeom prst="rect">
              <a:avLst/>
            </a:prstGeom>
            <a:noFill/>
            <a:ln w="19050">
              <a:noFill/>
              <a:miter lim="800000"/>
            </a:ln>
          </p:spPr>
          <p:txBody>
            <a:bodyPr wrap="none">
              <a:spAutoFit/>
            </a:bodyPr>
            <a:lstStyle/>
            <a:p>
              <a:pPr>
                <a:spcBef>
                  <a:spcPct val="0"/>
                </a:spcBef>
              </a:pPr>
              <a:r>
                <a:rPr lang="en-US" altLang="zh-CN" sz="2800"/>
                <a:t>3</a:t>
              </a:r>
              <a:endParaRPr lang="en-US" altLang="zh-CN" sz="2800"/>
            </a:p>
          </p:txBody>
        </p:sp>
        <p:sp>
          <p:nvSpPr>
            <p:cNvPr id="80939" name="Oval 119"/>
            <p:cNvSpPr>
              <a:spLocks noChangeArrowheads="1"/>
            </p:cNvSpPr>
            <p:nvPr/>
          </p:nvSpPr>
          <p:spPr bwMode="auto">
            <a:xfrm>
              <a:off x="2640" y="3696"/>
              <a:ext cx="384" cy="384"/>
            </a:xfrm>
            <a:prstGeom prst="ellipse">
              <a:avLst/>
            </a:prstGeom>
            <a:noFill/>
            <a:ln w="19050">
              <a:solidFill>
                <a:schemeClr val="tx1"/>
              </a:solidFill>
              <a:round/>
            </a:ln>
          </p:spPr>
          <p:txBody>
            <a:bodyPr wrap="none" anchor="ctr"/>
            <a:lstStyle/>
            <a:p>
              <a:endParaRPr lang="zh-CN" altLang="en-US"/>
            </a:p>
          </p:txBody>
        </p:sp>
        <p:sp>
          <p:nvSpPr>
            <p:cNvPr id="80940" name="Text Box 120"/>
            <p:cNvSpPr txBox="1">
              <a:spLocks noChangeArrowheads="1"/>
            </p:cNvSpPr>
            <p:nvPr/>
          </p:nvSpPr>
          <p:spPr bwMode="auto">
            <a:xfrm>
              <a:off x="2736" y="3690"/>
              <a:ext cx="228" cy="327"/>
            </a:xfrm>
            <a:prstGeom prst="rect">
              <a:avLst/>
            </a:prstGeom>
            <a:noFill/>
            <a:ln w="19050">
              <a:noFill/>
              <a:miter lim="800000"/>
            </a:ln>
          </p:spPr>
          <p:txBody>
            <a:bodyPr wrap="none">
              <a:spAutoFit/>
            </a:bodyPr>
            <a:lstStyle/>
            <a:p>
              <a:pPr>
                <a:spcBef>
                  <a:spcPct val="0"/>
                </a:spcBef>
              </a:pPr>
              <a:r>
                <a:rPr lang="en-US" altLang="zh-CN" sz="2800"/>
                <a:t>4</a:t>
              </a:r>
              <a:endParaRPr lang="en-US" altLang="zh-CN" sz="2800"/>
            </a:p>
          </p:txBody>
        </p:sp>
        <p:sp>
          <p:nvSpPr>
            <p:cNvPr id="80941" name="Line 121"/>
            <p:cNvSpPr>
              <a:spLocks noChangeShapeType="1"/>
            </p:cNvSpPr>
            <p:nvPr/>
          </p:nvSpPr>
          <p:spPr bwMode="auto">
            <a:xfrm flipV="1">
              <a:off x="2448" y="3216"/>
              <a:ext cx="192" cy="192"/>
            </a:xfrm>
            <a:prstGeom prst="line">
              <a:avLst/>
            </a:prstGeom>
            <a:noFill/>
            <a:ln w="19050">
              <a:solidFill>
                <a:schemeClr val="tx1"/>
              </a:solidFill>
              <a:round/>
              <a:tailEnd type="triangle" w="med" len="med"/>
            </a:ln>
          </p:spPr>
          <p:txBody>
            <a:bodyPr/>
            <a:lstStyle/>
            <a:p>
              <a:endParaRPr lang="zh-CN" altLang="en-US"/>
            </a:p>
          </p:txBody>
        </p:sp>
        <p:sp>
          <p:nvSpPr>
            <p:cNvPr id="80942" name="Line 122"/>
            <p:cNvSpPr>
              <a:spLocks noChangeShapeType="1"/>
            </p:cNvSpPr>
            <p:nvPr/>
          </p:nvSpPr>
          <p:spPr bwMode="auto">
            <a:xfrm>
              <a:off x="3024" y="3264"/>
              <a:ext cx="240" cy="192"/>
            </a:xfrm>
            <a:prstGeom prst="line">
              <a:avLst/>
            </a:prstGeom>
            <a:noFill/>
            <a:ln w="19050">
              <a:solidFill>
                <a:schemeClr val="tx1"/>
              </a:solidFill>
              <a:round/>
              <a:tailEnd type="triangle" w="med" len="med"/>
            </a:ln>
          </p:spPr>
          <p:txBody>
            <a:bodyPr/>
            <a:lstStyle/>
            <a:p>
              <a:endParaRPr lang="zh-CN" altLang="en-US"/>
            </a:p>
          </p:txBody>
        </p:sp>
        <p:sp>
          <p:nvSpPr>
            <p:cNvPr id="80943" name="Line 123"/>
            <p:cNvSpPr>
              <a:spLocks noChangeShapeType="1"/>
            </p:cNvSpPr>
            <p:nvPr/>
          </p:nvSpPr>
          <p:spPr bwMode="auto">
            <a:xfrm>
              <a:off x="2448" y="3744"/>
              <a:ext cx="192" cy="192"/>
            </a:xfrm>
            <a:prstGeom prst="line">
              <a:avLst/>
            </a:prstGeom>
            <a:noFill/>
            <a:ln w="19050">
              <a:solidFill>
                <a:schemeClr val="tx1"/>
              </a:solidFill>
              <a:round/>
              <a:tailEnd type="triangle" w="med" len="med"/>
            </a:ln>
          </p:spPr>
          <p:txBody>
            <a:bodyPr/>
            <a:lstStyle/>
            <a:p>
              <a:endParaRPr lang="zh-CN" altLang="en-US"/>
            </a:p>
          </p:txBody>
        </p:sp>
        <p:sp>
          <p:nvSpPr>
            <p:cNvPr id="80944" name="Line 124"/>
            <p:cNvSpPr>
              <a:spLocks noChangeShapeType="1"/>
            </p:cNvSpPr>
            <p:nvPr/>
          </p:nvSpPr>
          <p:spPr bwMode="auto">
            <a:xfrm flipV="1">
              <a:off x="3024" y="3744"/>
              <a:ext cx="240" cy="144"/>
            </a:xfrm>
            <a:prstGeom prst="line">
              <a:avLst/>
            </a:prstGeom>
            <a:noFill/>
            <a:ln w="19050">
              <a:solidFill>
                <a:schemeClr val="tx1"/>
              </a:solidFill>
              <a:round/>
              <a:tailEnd type="triangle" w="med" len="med"/>
            </a:ln>
          </p:spPr>
          <p:txBody>
            <a:bodyPr/>
            <a:lstStyle/>
            <a:p>
              <a:endParaRPr lang="zh-CN" altLang="en-US"/>
            </a:p>
          </p:txBody>
        </p:sp>
        <p:sp>
          <p:nvSpPr>
            <p:cNvPr id="80945" name="Text Box 125"/>
            <p:cNvSpPr txBox="1">
              <a:spLocks noChangeArrowheads="1"/>
            </p:cNvSpPr>
            <p:nvPr/>
          </p:nvSpPr>
          <p:spPr bwMode="auto">
            <a:xfrm>
              <a:off x="3063" y="3088"/>
              <a:ext cx="215" cy="327"/>
            </a:xfrm>
            <a:prstGeom prst="rect">
              <a:avLst/>
            </a:prstGeom>
            <a:noFill/>
            <a:ln w="19050">
              <a:noFill/>
              <a:miter lim="800000"/>
            </a:ln>
          </p:spPr>
          <p:txBody>
            <a:bodyPr wrap="none">
              <a:spAutoFit/>
            </a:bodyPr>
            <a:lstStyle/>
            <a:p>
              <a:pPr>
                <a:spcBef>
                  <a:spcPct val="0"/>
                </a:spcBef>
              </a:pPr>
              <a:r>
                <a:rPr lang="en-US" altLang="zh-CN" sz="2800"/>
                <a:t>a</a:t>
              </a:r>
              <a:endParaRPr lang="en-US" altLang="zh-CN" sz="2800"/>
            </a:p>
          </p:txBody>
        </p:sp>
        <p:sp>
          <p:nvSpPr>
            <p:cNvPr id="80946" name="Text Box 126"/>
            <p:cNvSpPr txBox="1">
              <a:spLocks noChangeArrowheads="1"/>
            </p:cNvSpPr>
            <p:nvPr/>
          </p:nvSpPr>
          <p:spPr bwMode="auto">
            <a:xfrm>
              <a:off x="3024" y="3520"/>
              <a:ext cx="228" cy="327"/>
            </a:xfrm>
            <a:prstGeom prst="rect">
              <a:avLst/>
            </a:prstGeom>
            <a:noFill/>
            <a:ln w="19050">
              <a:noFill/>
              <a:miter lim="800000"/>
            </a:ln>
          </p:spPr>
          <p:txBody>
            <a:bodyPr wrap="none">
              <a:spAutoFit/>
            </a:bodyPr>
            <a:lstStyle/>
            <a:p>
              <a:pPr>
                <a:spcBef>
                  <a:spcPct val="0"/>
                </a:spcBef>
              </a:pPr>
              <a:r>
                <a:rPr lang="en-US" altLang="zh-CN" sz="2800"/>
                <a:t>b</a:t>
              </a:r>
              <a:endParaRPr lang="en-US" altLang="zh-CN" sz="2800"/>
            </a:p>
          </p:txBody>
        </p:sp>
      </p:grpSp>
      <p:sp>
        <p:nvSpPr>
          <p:cNvPr id="128" name="日期占位符 127"/>
          <p:cNvSpPr>
            <a:spLocks noGrp="1"/>
          </p:cNvSpPr>
          <p:nvPr>
            <p:ph type="dt" sz="half" idx="10"/>
          </p:nvPr>
        </p:nvSpPr>
        <p:spPr/>
        <p:txBody>
          <a:bodyPr/>
          <a:lstStyle/>
          <a:p>
            <a:fld id="{E27E2489-BDDA-4B79-9FCE-C46CA96B1418}" type="datetime1">
              <a:rPr lang="zh-CN" altLang="en-US" smtClean="0"/>
            </a:fld>
            <a:endParaRPr lang="zh-CN" altLang="en-US"/>
          </a:p>
        </p:txBody>
      </p:sp>
      <p:sp>
        <p:nvSpPr>
          <p:cNvPr id="129" name="页脚占位符 128"/>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596DBB6B-4F90-4F61-9055-B685970E37F4}"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4.3 </a:t>
            </a:r>
            <a:r>
              <a:rPr kumimoji="1" lang="en-US" altLang="zh-CN" sz="4000" dirty="0" smtClean="0">
                <a:solidFill>
                  <a:srgbClr val="C00000"/>
                </a:solidFill>
                <a:latin typeface="Verdana" panose="020B0604030504040204" pitchFamily="34" charset="0"/>
                <a:sym typeface="Symbol" panose="05050102010706020507"/>
              </a:rPr>
              <a:t>NFADFA</a:t>
            </a:r>
            <a:endParaRPr kumimoji="1" lang="zh-CN" altLang="en-US" sz="4000" dirty="0">
              <a:solidFill>
                <a:srgbClr val="C00000"/>
              </a:solidFill>
              <a:latin typeface="Verdana" panose="020B0604030504040204" pitchFamily="34" charset="0"/>
            </a:endParaRPr>
          </a:p>
        </p:txBody>
      </p:sp>
      <p:sp>
        <p:nvSpPr>
          <p:cNvPr id="9" name="矩形 8"/>
          <p:cNvSpPr/>
          <p:nvPr/>
        </p:nvSpPr>
        <p:spPr>
          <a:xfrm>
            <a:off x="467544" y="1988840"/>
            <a:ext cx="8424936" cy="4401205"/>
          </a:xfrm>
          <a:prstGeom prst="rect">
            <a:avLst/>
          </a:prstGeom>
        </p:spPr>
        <p:txBody>
          <a:bodyPr wrap="square">
            <a:spAutoFit/>
          </a:bodyPr>
          <a:lstStyle/>
          <a:p>
            <a:r>
              <a:rPr lang="en-US" altLang="zh-CN" sz="2800" dirty="0" smtClean="0">
                <a:solidFill>
                  <a:srgbClr val="0000FF"/>
                </a:solidFill>
              </a:rPr>
              <a:t>Algorithm</a:t>
            </a:r>
            <a:r>
              <a:rPr lang="en-US" altLang="zh-CN" sz="2800" dirty="0" smtClean="0"/>
              <a:t> : The subset construction of a DFA from an NFA</a:t>
            </a:r>
            <a:r>
              <a:rPr lang="en-US" altLang="zh-CN" sz="2800" b="0" dirty="0" smtClean="0"/>
              <a:t>.</a:t>
            </a:r>
            <a:endParaRPr lang="en-US" altLang="zh-CN" sz="2800" b="0" dirty="0" smtClean="0"/>
          </a:p>
          <a:p>
            <a:endParaRPr lang="en-US" altLang="zh-CN" sz="2800" b="0" dirty="0" smtClean="0"/>
          </a:p>
          <a:p>
            <a:r>
              <a:rPr lang="en-US" altLang="zh-CN" sz="2800" dirty="0" smtClean="0">
                <a:solidFill>
                  <a:srgbClr val="0000FF"/>
                </a:solidFill>
              </a:rPr>
              <a:t>INPUT</a:t>
            </a:r>
            <a:r>
              <a:rPr lang="en-US" altLang="zh-CN" sz="2800" dirty="0" smtClean="0"/>
              <a:t>: A NFA </a:t>
            </a:r>
            <a:r>
              <a:rPr lang="en-US" altLang="zh-CN" sz="2800" b="0" i="1" dirty="0" smtClean="0">
                <a:latin typeface="Times New Roman" panose="02020603050405020304" pitchFamily="18" charset="0"/>
                <a:cs typeface="Times New Roman" panose="02020603050405020304" pitchFamily="18" charset="0"/>
              </a:rPr>
              <a:t>N</a:t>
            </a:r>
            <a:endParaRPr lang="en-US" altLang="zh-CN" sz="2800" b="0" i="1" dirty="0" smtClean="0">
              <a:latin typeface="Times New Roman" panose="02020603050405020304" pitchFamily="18" charset="0"/>
              <a:cs typeface="Times New Roman" panose="02020603050405020304" pitchFamily="18" charset="0"/>
            </a:endParaRPr>
          </a:p>
          <a:p>
            <a:endParaRPr lang="en-US" altLang="zh-CN" sz="2800" b="0" i="1" dirty="0" smtClean="0">
              <a:latin typeface="Times New Roman" panose="02020603050405020304" pitchFamily="18" charset="0"/>
              <a:cs typeface="Times New Roman" panose="02020603050405020304" pitchFamily="18" charset="0"/>
            </a:endParaRPr>
          </a:p>
          <a:p>
            <a:r>
              <a:rPr lang="en-US" altLang="zh-CN" sz="2800" dirty="0" smtClean="0">
                <a:solidFill>
                  <a:srgbClr val="0000FF"/>
                </a:solidFill>
              </a:rPr>
              <a:t>OUTPUT</a:t>
            </a:r>
            <a:r>
              <a:rPr lang="en-US" altLang="zh-CN" sz="2800" dirty="0" smtClean="0"/>
              <a:t>: A DFA </a:t>
            </a:r>
            <a:r>
              <a:rPr lang="en-US" altLang="zh-CN" sz="2800" b="0" i="1" dirty="0" smtClean="0">
                <a:latin typeface="Times New Roman" panose="02020603050405020304" pitchFamily="18" charset="0"/>
                <a:cs typeface="Times New Roman" panose="02020603050405020304" pitchFamily="18" charset="0"/>
              </a:rPr>
              <a:t>D</a:t>
            </a:r>
            <a:r>
              <a:rPr lang="en-US" altLang="zh-CN" sz="2800" b="0" dirty="0" smtClean="0"/>
              <a:t> </a:t>
            </a:r>
            <a:r>
              <a:rPr lang="en-US" altLang="zh-CN" sz="2800" dirty="0" smtClean="0"/>
              <a:t>accepting the same language as</a:t>
            </a:r>
            <a:r>
              <a:rPr lang="en-US" altLang="zh-CN" sz="2800" b="0" dirty="0" smtClean="0"/>
              <a:t> </a:t>
            </a:r>
            <a:r>
              <a:rPr lang="en-US" altLang="zh-CN" sz="2800" b="0" i="1" dirty="0" smtClean="0">
                <a:latin typeface="Times New Roman" panose="02020603050405020304" pitchFamily="18" charset="0"/>
                <a:cs typeface="Times New Roman" panose="02020603050405020304" pitchFamily="18" charset="0"/>
              </a:rPr>
              <a:t>N</a:t>
            </a:r>
            <a:r>
              <a:rPr lang="en-US" altLang="zh-CN" sz="2800" b="0" dirty="0" smtClean="0"/>
              <a:t>.</a:t>
            </a:r>
            <a:endParaRPr lang="en-US" altLang="zh-CN" sz="2800" b="0" dirty="0" smtClean="0"/>
          </a:p>
          <a:p>
            <a:endParaRPr lang="en-US" altLang="zh-CN" sz="2800" b="0" dirty="0" smtClean="0"/>
          </a:p>
          <a:p>
            <a:r>
              <a:rPr lang="en-US" altLang="zh-CN" sz="2800" dirty="0" smtClean="0">
                <a:solidFill>
                  <a:srgbClr val="0000FF"/>
                </a:solidFill>
              </a:rPr>
              <a:t>METHOD</a:t>
            </a:r>
            <a:r>
              <a:rPr lang="en-US" altLang="zh-CN" sz="2800" dirty="0" smtClean="0"/>
              <a:t>: Our algorithm constructs a transition table </a:t>
            </a:r>
            <a:r>
              <a:rPr lang="en-US" altLang="zh-CN" sz="2800" b="0" i="1" dirty="0" err="1" smtClean="0">
                <a:latin typeface="Times New Roman" panose="02020603050405020304" pitchFamily="18" charset="0"/>
                <a:cs typeface="Times New Roman" panose="02020603050405020304" pitchFamily="18" charset="0"/>
              </a:rPr>
              <a:t>Dtran</a:t>
            </a:r>
            <a:r>
              <a:rPr lang="en-US" altLang="zh-CN" sz="2800" dirty="0" smtClean="0"/>
              <a:t> for </a:t>
            </a:r>
            <a:r>
              <a:rPr lang="en-US" altLang="zh-CN" sz="2800" b="0" i="1" dirty="0" smtClean="0">
                <a:latin typeface="Times New Roman" panose="02020603050405020304" pitchFamily="18" charset="0"/>
                <a:cs typeface="Times New Roman" panose="02020603050405020304" pitchFamily="18" charset="0"/>
              </a:rPr>
              <a:t>D</a:t>
            </a:r>
            <a:r>
              <a:rPr lang="en-US" altLang="zh-CN" sz="2800" i="1" dirty="0" smtClean="0"/>
              <a:t>.</a:t>
            </a:r>
            <a:endParaRPr lang="zh-CN" altLang="en-US" sz="2800"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DD2725-9B1E-4714-9DAC-7F17545DC53F}"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3314" name="Picture 2"/>
          <p:cNvPicPr>
            <a:picLocks noChangeAspect="1" noChangeArrowheads="1"/>
          </p:cNvPicPr>
          <p:nvPr/>
        </p:nvPicPr>
        <p:blipFill>
          <a:blip r:embed="rId1" cstate="print"/>
          <a:srcRect/>
          <a:stretch>
            <a:fillRect/>
          </a:stretch>
        </p:blipFill>
        <p:spPr bwMode="auto">
          <a:xfrm>
            <a:off x="539551" y="980728"/>
            <a:ext cx="8241893" cy="3024336"/>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8EB903E-65AD-4AAF-AD41-C77DDDFD9F40}"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4338" name="Picture 2"/>
          <p:cNvPicPr>
            <a:picLocks noChangeAspect="1" noChangeArrowheads="1"/>
          </p:cNvPicPr>
          <p:nvPr/>
        </p:nvPicPr>
        <p:blipFill>
          <a:blip r:embed="rId1" cstate="print"/>
          <a:srcRect/>
          <a:stretch>
            <a:fillRect/>
          </a:stretch>
        </p:blipFill>
        <p:spPr bwMode="auto">
          <a:xfrm>
            <a:off x="205971" y="1268760"/>
            <a:ext cx="8830525" cy="347945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B3A4AA26-E349-43BD-9EE8-83C68497ABB8}"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1. 1 Scanning vs. Parsing</a:t>
            </a:r>
            <a:endParaRPr kumimoji="1" lang="zh-CN" altLang="en-US" sz="4000" dirty="0">
              <a:solidFill>
                <a:srgbClr val="C00000"/>
              </a:solidFill>
              <a:latin typeface="Verdana" panose="020B0604030504040204" pitchFamily="34" charset="0"/>
            </a:endParaRPr>
          </a:p>
        </p:txBody>
      </p:sp>
      <p:sp>
        <p:nvSpPr>
          <p:cNvPr id="9" name="矩形 8"/>
          <p:cNvSpPr/>
          <p:nvPr/>
        </p:nvSpPr>
        <p:spPr>
          <a:xfrm>
            <a:off x="539552" y="1844824"/>
            <a:ext cx="8136904" cy="1569660"/>
          </a:xfrm>
          <a:prstGeom prst="rect">
            <a:avLst/>
          </a:prstGeom>
        </p:spPr>
        <p:txBody>
          <a:bodyPr wrap="square">
            <a:spAutoFit/>
          </a:bodyPr>
          <a:lstStyle/>
          <a:p>
            <a:r>
              <a:rPr lang="en-US" altLang="zh-CN" sz="4000" dirty="0" smtClean="0"/>
              <a:t>Why</a:t>
            </a:r>
            <a:r>
              <a:rPr lang="en-US" altLang="zh-CN" dirty="0" smtClean="0"/>
              <a:t> </a:t>
            </a:r>
            <a:r>
              <a:rPr lang="en-US" altLang="zh-CN" sz="2800" dirty="0" smtClean="0"/>
              <a:t>the analysis portion of a compiler is normally separated into lexical analysis and parsing (syntax analysis) phases.</a:t>
            </a:r>
            <a:endParaRPr lang="zh-CN" altLang="en-US" sz="2800" dirty="0"/>
          </a:p>
        </p:txBody>
      </p:sp>
      <p:sp>
        <p:nvSpPr>
          <p:cNvPr id="10" name="矩形 9"/>
          <p:cNvSpPr/>
          <p:nvPr/>
        </p:nvSpPr>
        <p:spPr>
          <a:xfrm>
            <a:off x="395536" y="3701350"/>
            <a:ext cx="8568952" cy="1815882"/>
          </a:xfrm>
          <a:prstGeom prst="rect">
            <a:avLst/>
          </a:prstGeom>
        </p:spPr>
        <p:txBody>
          <a:bodyPr wrap="square">
            <a:spAutoFit/>
          </a:bodyPr>
          <a:lstStyle/>
          <a:p>
            <a:pPr marL="514350" indent="-514350">
              <a:buFont typeface="+mj-lt"/>
              <a:buAutoNum type="arabicPeriod"/>
            </a:pPr>
            <a:r>
              <a:rPr lang="en-US" altLang="zh-CN" sz="2800" b="0" dirty="0" smtClean="0"/>
              <a:t>Simplicity of design is the most important consideration.</a:t>
            </a:r>
            <a:endParaRPr lang="en-US" altLang="zh-CN" sz="2800" b="0" dirty="0" smtClean="0"/>
          </a:p>
          <a:p>
            <a:pPr marL="514350" indent="-514350">
              <a:buFont typeface="+mj-lt"/>
              <a:buAutoNum type="arabicPeriod"/>
            </a:pPr>
            <a:r>
              <a:rPr lang="en-US" altLang="zh-CN" sz="2800" b="0" dirty="0" smtClean="0"/>
              <a:t>Compiler efficiency is improved.</a:t>
            </a:r>
            <a:endParaRPr lang="en-US" altLang="zh-CN" sz="2800" b="0" dirty="0" smtClean="0"/>
          </a:p>
          <a:p>
            <a:pPr marL="514350" indent="-514350">
              <a:buFont typeface="+mj-lt"/>
              <a:buAutoNum type="arabicPeriod"/>
            </a:pPr>
            <a:r>
              <a:rPr lang="en-US" altLang="zh-CN" sz="2800" b="0" dirty="0" smtClean="0"/>
              <a:t>Compiler portability is enhanced.</a:t>
            </a:r>
            <a:endParaRPr lang="zh-CN" altLang="en-US" sz="2800" b="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178E6AE-7045-49A7-BF75-E0C8043A6C30}"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5362" name="Picture 2"/>
          <p:cNvPicPr>
            <a:picLocks noChangeAspect="1" noChangeArrowheads="1"/>
          </p:cNvPicPr>
          <p:nvPr/>
        </p:nvPicPr>
        <p:blipFill>
          <a:blip r:embed="rId1" cstate="print"/>
          <a:srcRect/>
          <a:stretch>
            <a:fillRect/>
          </a:stretch>
        </p:blipFill>
        <p:spPr bwMode="auto">
          <a:xfrm>
            <a:off x="755576" y="1484784"/>
            <a:ext cx="7787316" cy="3546698"/>
          </a:xfrm>
          <a:prstGeom prst="rect">
            <a:avLst/>
          </a:prstGeom>
          <a:noFill/>
          <a:ln w="9525">
            <a:noFill/>
            <a:miter lim="800000"/>
            <a:headEnd/>
            <a:tailEnd/>
          </a:ln>
        </p:spPr>
      </p:pic>
      <p:sp>
        <p:nvSpPr>
          <p:cNvPr id="6" name="TextBox 5"/>
          <p:cNvSpPr txBox="1"/>
          <p:nvPr/>
        </p:nvSpPr>
        <p:spPr>
          <a:xfrm>
            <a:off x="2123728" y="5661248"/>
            <a:ext cx="4824536" cy="523220"/>
          </a:xfrm>
          <a:prstGeom prst="rect">
            <a:avLst/>
          </a:prstGeom>
          <a:noFill/>
        </p:spPr>
        <p:txBody>
          <a:bodyPr wrap="square" rtlCol="0">
            <a:spAutoFit/>
          </a:bodyPr>
          <a:lstStyle/>
          <a:p>
            <a:r>
              <a:rPr lang="en-US" altLang="zh-CN" sz="2800" dirty="0" smtClean="0">
                <a:solidFill>
                  <a:srgbClr val="0000FF"/>
                </a:solidFill>
              </a:rPr>
              <a:t>Computing the </a:t>
            </a:r>
            <a:r>
              <a:rPr lang="en-US" altLang="zh-CN" sz="2800" dirty="0" smtClean="0">
                <a:solidFill>
                  <a:srgbClr val="0000FF"/>
                </a:solidFill>
                <a:sym typeface="Symbol" panose="05050102010706020507"/>
              </a:rPr>
              <a:t>-closure</a:t>
            </a:r>
            <a:endParaRPr lang="zh-CN" altLang="en-US" sz="2800" dirty="0">
              <a:solidFill>
                <a:srgbClr val="0000F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7BCB491-893B-4A0B-96DD-51255E6A6B43}"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6386" name="Picture 2"/>
          <p:cNvPicPr>
            <a:picLocks noChangeAspect="1" noChangeArrowheads="1"/>
          </p:cNvPicPr>
          <p:nvPr/>
        </p:nvPicPr>
        <p:blipFill>
          <a:blip r:embed="rId1" cstate="print"/>
          <a:srcRect/>
          <a:stretch>
            <a:fillRect/>
          </a:stretch>
        </p:blipFill>
        <p:spPr bwMode="auto">
          <a:xfrm>
            <a:off x="595313" y="1881188"/>
            <a:ext cx="7953375" cy="3095625"/>
          </a:xfrm>
          <a:prstGeom prst="rect">
            <a:avLst/>
          </a:prstGeom>
          <a:noFill/>
          <a:ln w="9525">
            <a:noFill/>
            <a:miter lim="800000"/>
            <a:headEnd/>
            <a:tailEnd/>
          </a:ln>
        </p:spPr>
      </p:pic>
      <p:sp>
        <p:nvSpPr>
          <p:cNvPr id="6" name="TextBox 5"/>
          <p:cNvSpPr txBox="1"/>
          <p:nvPr/>
        </p:nvSpPr>
        <p:spPr>
          <a:xfrm>
            <a:off x="611560" y="980728"/>
            <a:ext cx="2880320" cy="584775"/>
          </a:xfrm>
          <a:prstGeom prst="rect">
            <a:avLst/>
          </a:prstGeom>
          <a:noFill/>
        </p:spPr>
        <p:txBody>
          <a:bodyPr wrap="square" rtlCol="0">
            <a:spAutoFit/>
          </a:bodyPr>
          <a:lstStyle/>
          <a:p>
            <a:r>
              <a:rPr lang="en-US" altLang="zh-CN" sz="3200" dirty="0" smtClean="0">
                <a:solidFill>
                  <a:srgbClr val="0000FF"/>
                </a:solidFill>
              </a:rPr>
              <a:t>Example.</a:t>
            </a:r>
            <a:endParaRPr lang="zh-CN" altLang="en-US" sz="3200" dirty="0">
              <a:solidFill>
                <a:srgbClr val="0000FF"/>
              </a:solidFill>
            </a:endParaRPr>
          </a:p>
        </p:txBody>
      </p:sp>
      <p:sp>
        <p:nvSpPr>
          <p:cNvPr id="7" name="下箭头 6"/>
          <p:cNvSpPr/>
          <p:nvPr/>
        </p:nvSpPr>
        <p:spPr>
          <a:xfrm>
            <a:off x="4283968" y="5085184"/>
            <a:ext cx="648072" cy="12241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C6948-F067-49A7-8E18-945C84912454}"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TextBox 4"/>
          <p:cNvSpPr txBox="1"/>
          <p:nvPr/>
        </p:nvSpPr>
        <p:spPr>
          <a:xfrm>
            <a:off x="755576" y="908720"/>
            <a:ext cx="6048672" cy="523220"/>
          </a:xfrm>
          <a:prstGeom prst="rect">
            <a:avLst/>
          </a:prstGeom>
          <a:noFill/>
        </p:spPr>
        <p:txBody>
          <a:bodyPr wrap="square" rtlCol="0">
            <a:spAutoFit/>
          </a:bodyPr>
          <a:lstStyle/>
          <a:p>
            <a:r>
              <a:rPr lang="zh-CN" altLang="en-US" sz="2800" b="0" dirty="0" smtClean="0">
                <a:latin typeface="Times New Roman" panose="02020603050405020304" pitchFamily="18" charset="0"/>
                <a:cs typeface="Times New Roman" panose="02020603050405020304" pitchFamily="18" charset="0"/>
                <a:sym typeface="Symbol" panose="05050102010706020507"/>
              </a:rPr>
              <a:t></a:t>
            </a:r>
            <a:r>
              <a:rPr lang="en-US" altLang="zh-CN" sz="2800" b="0" dirty="0" smtClean="0">
                <a:latin typeface="Times New Roman" panose="02020603050405020304" pitchFamily="18" charset="0"/>
                <a:cs typeface="Times New Roman" panose="02020603050405020304" pitchFamily="18" charset="0"/>
                <a:sym typeface="Symbol" panose="05050102010706020507"/>
              </a:rPr>
              <a:t>-closure(0) = {0, 1, 2, 4, 7}</a:t>
            </a:r>
            <a:endParaRPr lang="zh-CN" altLang="en-US" sz="2800" b="0" dirty="0">
              <a:latin typeface="Times New Roman" panose="02020603050405020304" pitchFamily="18" charset="0"/>
              <a:cs typeface="Times New Roman" panose="02020603050405020304" pitchFamily="18" charset="0"/>
            </a:endParaRPr>
          </a:p>
        </p:txBody>
      </p:sp>
      <p:pic>
        <p:nvPicPr>
          <p:cNvPr id="17410" name="Picture 2"/>
          <p:cNvPicPr>
            <a:picLocks noChangeAspect="1" noChangeArrowheads="1"/>
          </p:cNvPicPr>
          <p:nvPr/>
        </p:nvPicPr>
        <p:blipFill>
          <a:blip r:embed="rId1" cstate="print"/>
          <a:srcRect/>
          <a:stretch>
            <a:fillRect/>
          </a:stretch>
        </p:blipFill>
        <p:spPr bwMode="auto">
          <a:xfrm>
            <a:off x="827584" y="1772816"/>
            <a:ext cx="6120680" cy="2448272"/>
          </a:xfrm>
          <a:prstGeom prst="rect">
            <a:avLst/>
          </a:prstGeom>
          <a:noFill/>
          <a:ln w="9525">
            <a:noFill/>
            <a:miter lim="800000"/>
            <a:headEnd/>
            <a:tailEnd/>
          </a:ln>
        </p:spPr>
      </p:pic>
      <p:sp>
        <p:nvSpPr>
          <p:cNvPr id="7" name="下箭头 6"/>
          <p:cNvSpPr/>
          <p:nvPr/>
        </p:nvSpPr>
        <p:spPr>
          <a:xfrm>
            <a:off x="4355976" y="4725144"/>
            <a:ext cx="648072" cy="15841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2F2826-DC51-49C2-B644-A88F3AABD70F}"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18434" name="Picture 2"/>
          <p:cNvPicPr>
            <a:picLocks noChangeAspect="1" noChangeArrowheads="1"/>
          </p:cNvPicPr>
          <p:nvPr/>
        </p:nvPicPr>
        <p:blipFill>
          <a:blip r:embed="rId1" cstate="print"/>
          <a:srcRect/>
          <a:stretch>
            <a:fillRect/>
          </a:stretch>
        </p:blipFill>
        <p:spPr bwMode="auto">
          <a:xfrm>
            <a:off x="705103" y="980728"/>
            <a:ext cx="7506329" cy="4752528"/>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319033A7-FA2D-45AF-9465-3DF1457D76F5}"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4.3 </a:t>
            </a:r>
            <a:r>
              <a:rPr kumimoji="1" lang="en-US" altLang="zh-CN" sz="4000" dirty="0" smtClean="0">
                <a:solidFill>
                  <a:srgbClr val="C00000"/>
                </a:solidFill>
                <a:latin typeface="Verdana" panose="020B0604030504040204" pitchFamily="34" charset="0"/>
                <a:sym typeface="Symbol" panose="05050102010706020507"/>
              </a:rPr>
              <a:t>Minimal DFA</a:t>
            </a:r>
            <a:endParaRPr kumimoji="1" lang="zh-CN" altLang="en-US" sz="4000" dirty="0">
              <a:solidFill>
                <a:srgbClr val="C00000"/>
              </a:solidFill>
              <a:latin typeface="Verdana" panose="020B0604030504040204" pitchFamily="34" charset="0"/>
            </a:endParaRPr>
          </a:p>
        </p:txBody>
      </p:sp>
      <p:sp>
        <p:nvSpPr>
          <p:cNvPr id="9" name="矩形 8"/>
          <p:cNvSpPr/>
          <p:nvPr/>
        </p:nvSpPr>
        <p:spPr>
          <a:xfrm>
            <a:off x="539552" y="1772816"/>
            <a:ext cx="8208912" cy="4031873"/>
          </a:xfrm>
          <a:prstGeom prst="rect">
            <a:avLst/>
          </a:prstGeom>
        </p:spPr>
        <p:txBody>
          <a:bodyPr wrap="square">
            <a:spAutoFit/>
          </a:bodyPr>
          <a:lstStyle/>
          <a:p>
            <a:r>
              <a:rPr lang="en-US" altLang="zh-CN" sz="3200" dirty="0" smtClean="0">
                <a:solidFill>
                  <a:srgbClr val="0000FF"/>
                </a:solidFill>
              </a:rPr>
              <a:t>Algorithm</a:t>
            </a:r>
            <a:r>
              <a:rPr lang="en-US" altLang="zh-CN" sz="3200" dirty="0" smtClean="0"/>
              <a:t> : Minimizing the number of states of a DFA.</a:t>
            </a:r>
            <a:endParaRPr lang="en-US" altLang="zh-CN" sz="3200" dirty="0" smtClean="0"/>
          </a:p>
          <a:p>
            <a:r>
              <a:rPr lang="en-US" altLang="zh-CN" sz="3200" dirty="0" smtClean="0">
                <a:solidFill>
                  <a:srgbClr val="0000FF"/>
                </a:solidFill>
              </a:rPr>
              <a:t>INPUT</a:t>
            </a:r>
            <a:r>
              <a:rPr lang="en-US" altLang="zh-CN" sz="3200" dirty="0" smtClean="0"/>
              <a:t>: A DFA </a:t>
            </a:r>
            <a:r>
              <a:rPr lang="en-US" altLang="zh-CN" sz="3200" b="0" i="1" dirty="0" smtClean="0">
                <a:latin typeface="Times New Roman" panose="02020603050405020304" pitchFamily="18" charset="0"/>
                <a:cs typeface="Times New Roman" panose="02020603050405020304" pitchFamily="18" charset="0"/>
              </a:rPr>
              <a:t>D</a:t>
            </a:r>
            <a:r>
              <a:rPr lang="en-US" altLang="zh-CN" sz="3200" dirty="0" smtClean="0"/>
              <a:t> with set of states </a:t>
            </a:r>
            <a:r>
              <a:rPr lang="en-US" altLang="zh-CN" sz="3200" b="0" i="1" dirty="0" smtClean="0">
                <a:latin typeface="Times New Roman" panose="02020603050405020304" pitchFamily="18" charset="0"/>
                <a:cs typeface="Times New Roman" panose="02020603050405020304" pitchFamily="18" charset="0"/>
              </a:rPr>
              <a:t>S</a:t>
            </a:r>
            <a:r>
              <a:rPr lang="en-US" altLang="zh-CN" sz="3200" dirty="0" smtClean="0"/>
              <a:t>, input alphabet </a:t>
            </a:r>
            <a:r>
              <a:rPr lang="en-US" altLang="zh-CN" sz="3200" dirty="0" smtClean="0">
                <a:sym typeface="Symbol" panose="05050102010706020507"/>
              </a:rPr>
              <a:t></a:t>
            </a:r>
            <a:r>
              <a:rPr lang="en-US" altLang="zh-CN" sz="3200" dirty="0" smtClean="0"/>
              <a:t>, state </a:t>
            </a:r>
            <a:r>
              <a:rPr lang="en-US" altLang="zh-CN" sz="3200" dirty="0" err="1" smtClean="0"/>
              <a:t>state</a:t>
            </a:r>
            <a:r>
              <a:rPr lang="en-US" altLang="zh-CN" sz="3200" dirty="0" smtClean="0"/>
              <a:t> </a:t>
            </a:r>
            <a:r>
              <a:rPr lang="en-US" altLang="zh-CN" sz="3200" b="0" i="1" dirty="0" smtClean="0">
                <a:latin typeface="Times New Roman" panose="02020603050405020304" pitchFamily="18" charset="0"/>
                <a:cs typeface="Times New Roman" panose="02020603050405020304" pitchFamily="18" charset="0"/>
              </a:rPr>
              <a:t>s</a:t>
            </a:r>
            <a:r>
              <a:rPr lang="en-US" altLang="zh-CN" sz="3200" b="0" i="1" baseline="-25000" dirty="0" smtClean="0">
                <a:latin typeface="Times New Roman" panose="02020603050405020304" pitchFamily="18" charset="0"/>
                <a:cs typeface="Times New Roman" panose="02020603050405020304" pitchFamily="18" charset="0"/>
              </a:rPr>
              <a:t>o</a:t>
            </a:r>
            <a:r>
              <a:rPr lang="en-US" altLang="zh-CN" sz="3200" dirty="0" smtClean="0"/>
              <a:t>, and set of accepting states </a:t>
            </a:r>
            <a:r>
              <a:rPr lang="en-US" altLang="zh-CN" sz="3200" b="0" i="1" dirty="0" smtClean="0">
                <a:latin typeface="Times New Roman" panose="02020603050405020304" pitchFamily="18" charset="0"/>
                <a:cs typeface="Times New Roman" panose="02020603050405020304" pitchFamily="18" charset="0"/>
              </a:rPr>
              <a:t>F</a:t>
            </a:r>
            <a:r>
              <a:rPr lang="en-US" altLang="zh-CN" sz="3200" dirty="0" smtClean="0"/>
              <a:t>.</a:t>
            </a:r>
            <a:endParaRPr lang="en-US" altLang="zh-CN" sz="3200" dirty="0" smtClean="0"/>
          </a:p>
          <a:p>
            <a:r>
              <a:rPr lang="en-US" altLang="zh-CN" sz="3200" dirty="0" smtClean="0">
                <a:solidFill>
                  <a:srgbClr val="0000FF"/>
                </a:solidFill>
              </a:rPr>
              <a:t>OUTPUT</a:t>
            </a:r>
            <a:r>
              <a:rPr lang="en-US" altLang="zh-CN" sz="3200" dirty="0" smtClean="0"/>
              <a:t>: A DFA </a:t>
            </a:r>
            <a:r>
              <a:rPr lang="en-US" altLang="zh-CN" sz="3200" b="0" i="1" dirty="0" smtClean="0">
                <a:latin typeface="Times New Roman" panose="02020603050405020304" pitchFamily="18" charset="0"/>
                <a:cs typeface="Times New Roman" panose="02020603050405020304" pitchFamily="18" charset="0"/>
              </a:rPr>
              <a:t>D'</a:t>
            </a:r>
            <a:r>
              <a:rPr lang="en-US" altLang="zh-CN" sz="3200" dirty="0" smtClean="0"/>
              <a:t> accepting the same language as </a:t>
            </a:r>
            <a:r>
              <a:rPr lang="en-US" altLang="zh-CN" sz="3200" b="0" i="1" dirty="0" smtClean="0">
                <a:latin typeface="Times New Roman" panose="02020603050405020304" pitchFamily="18" charset="0"/>
                <a:cs typeface="Times New Roman" panose="02020603050405020304" pitchFamily="18" charset="0"/>
              </a:rPr>
              <a:t>D</a:t>
            </a:r>
            <a:r>
              <a:rPr lang="en-US" altLang="zh-CN" sz="3200" dirty="0" smtClean="0"/>
              <a:t> and having as few states as possible</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17E75EA-A57D-48B4-9019-68B468A09B51}"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683568" y="908720"/>
            <a:ext cx="1261884" cy="369332"/>
          </a:xfrm>
          <a:prstGeom prst="rect">
            <a:avLst/>
          </a:prstGeom>
        </p:spPr>
        <p:txBody>
          <a:bodyPr wrap="none">
            <a:spAutoFit/>
          </a:bodyPr>
          <a:lstStyle/>
          <a:p>
            <a:r>
              <a:rPr lang="en-US" altLang="zh-CN" dirty="0" smtClean="0">
                <a:solidFill>
                  <a:srgbClr val="0000FF"/>
                </a:solidFill>
              </a:rPr>
              <a:t>METHOD:</a:t>
            </a:r>
            <a:endParaRPr lang="zh-CN" altLang="en-US" dirty="0">
              <a:solidFill>
                <a:srgbClr val="0000FF"/>
              </a:solidFill>
            </a:endParaRPr>
          </a:p>
        </p:txBody>
      </p:sp>
      <p:sp>
        <p:nvSpPr>
          <p:cNvPr id="6" name="矩形 5"/>
          <p:cNvSpPr/>
          <p:nvPr/>
        </p:nvSpPr>
        <p:spPr>
          <a:xfrm>
            <a:off x="755576" y="1340768"/>
            <a:ext cx="7848872" cy="1323439"/>
          </a:xfrm>
          <a:prstGeom prst="rect">
            <a:avLst/>
          </a:prstGeom>
        </p:spPr>
        <p:txBody>
          <a:bodyPr wrap="square">
            <a:spAutoFit/>
          </a:bodyPr>
          <a:lstStyle/>
          <a:p>
            <a:r>
              <a:rPr lang="en-US" altLang="zh-CN" sz="2000" dirty="0" smtClean="0">
                <a:solidFill>
                  <a:srgbClr val="0000FF"/>
                </a:solidFill>
              </a:rPr>
              <a:t>Step1</a:t>
            </a:r>
            <a:r>
              <a:rPr lang="en-US" altLang="zh-CN" sz="2000" dirty="0" smtClean="0"/>
              <a:t>. Start with an initial partition </a:t>
            </a:r>
            <a:r>
              <a:rPr lang="en-US" altLang="zh-CN" sz="2000" b="0" dirty="0" smtClean="0">
                <a:sym typeface="Symbol" panose="05050102010706020507"/>
              </a:rPr>
              <a:t></a:t>
            </a:r>
            <a:r>
              <a:rPr lang="en-US" altLang="zh-CN" sz="2000" dirty="0" smtClean="0"/>
              <a:t> with two groups, </a:t>
            </a:r>
            <a:r>
              <a:rPr lang="en-US" altLang="zh-CN" sz="2000" b="0" i="1" dirty="0" smtClean="0">
                <a:latin typeface="Times New Roman" panose="02020603050405020304" pitchFamily="18" charset="0"/>
                <a:cs typeface="Times New Roman" panose="02020603050405020304" pitchFamily="18" charset="0"/>
              </a:rPr>
              <a:t>F</a:t>
            </a:r>
            <a:r>
              <a:rPr lang="en-US" altLang="zh-CN" sz="2000" dirty="0" smtClean="0"/>
              <a:t> and </a:t>
            </a:r>
            <a:r>
              <a:rPr lang="en-US" altLang="zh-CN" sz="2000" b="0" i="1" dirty="0" smtClean="0">
                <a:latin typeface="Times New Roman" panose="02020603050405020304" pitchFamily="18" charset="0"/>
                <a:cs typeface="Times New Roman" panose="02020603050405020304" pitchFamily="18" charset="0"/>
              </a:rPr>
              <a:t>S - F</a:t>
            </a:r>
            <a:r>
              <a:rPr lang="en-US" altLang="zh-CN" sz="2000" dirty="0" smtClean="0"/>
              <a:t>, the accepting and non-accepting states of </a:t>
            </a:r>
            <a:r>
              <a:rPr lang="en-US" altLang="zh-CN" sz="2000" b="0" i="1" dirty="0" smtClean="0">
                <a:latin typeface="Times New Roman" panose="02020603050405020304" pitchFamily="18" charset="0"/>
                <a:cs typeface="Times New Roman" panose="02020603050405020304" pitchFamily="18" charset="0"/>
              </a:rPr>
              <a:t>D</a:t>
            </a:r>
            <a:r>
              <a:rPr lang="en-US" altLang="zh-CN" sz="2000" dirty="0" smtClean="0"/>
              <a:t>.</a:t>
            </a:r>
            <a:endParaRPr lang="en-US" altLang="zh-CN" sz="2000" dirty="0" smtClean="0"/>
          </a:p>
          <a:p>
            <a:endParaRPr lang="en-US" altLang="zh-CN" sz="2000" dirty="0" smtClean="0"/>
          </a:p>
          <a:p>
            <a:r>
              <a:rPr lang="en-US" altLang="zh-CN" sz="2000" dirty="0" smtClean="0">
                <a:solidFill>
                  <a:srgbClr val="0000FF"/>
                </a:solidFill>
              </a:rPr>
              <a:t>Step2</a:t>
            </a:r>
            <a:r>
              <a:rPr lang="en-US" altLang="zh-CN" sz="2000" dirty="0" smtClean="0"/>
              <a:t>. Apply the procedure to construct a new partition </a:t>
            </a:r>
            <a:r>
              <a:rPr lang="en-US" altLang="zh-CN" sz="2000" b="0" dirty="0" smtClean="0">
                <a:sym typeface="Symbol" panose="05050102010706020507"/>
              </a:rPr>
              <a:t></a:t>
            </a:r>
            <a:r>
              <a:rPr lang="en-US" altLang="zh-CN" sz="2000" b="0" baseline="-25000" dirty="0" smtClean="0"/>
              <a:t>new</a:t>
            </a:r>
            <a:endParaRPr lang="zh-CN" altLang="en-US" sz="2000" b="0" baseline="-25000" dirty="0"/>
          </a:p>
        </p:txBody>
      </p:sp>
      <p:pic>
        <p:nvPicPr>
          <p:cNvPr id="19458" name="Picture 2"/>
          <p:cNvPicPr>
            <a:picLocks noChangeAspect="1" noChangeArrowheads="1"/>
          </p:cNvPicPr>
          <p:nvPr/>
        </p:nvPicPr>
        <p:blipFill>
          <a:blip r:embed="rId1" cstate="print"/>
          <a:srcRect/>
          <a:stretch>
            <a:fillRect/>
          </a:stretch>
        </p:blipFill>
        <p:spPr bwMode="auto">
          <a:xfrm>
            <a:off x="1043608" y="2924944"/>
            <a:ext cx="6248400" cy="2343150"/>
          </a:xfrm>
          <a:prstGeom prst="rect">
            <a:avLst/>
          </a:prstGeom>
          <a:noFill/>
          <a:ln w="9525">
            <a:noFill/>
            <a:miter lim="800000"/>
            <a:headEnd/>
            <a:tailEnd/>
          </a:ln>
        </p:spPr>
      </p:pic>
      <p:sp>
        <p:nvSpPr>
          <p:cNvPr id="8" name="下箭头 7"/>
          <p:cNvSpPr/>
          <p:nvPr/>
        </p:nvSpPr>
        <p:spPr>
          <a:xfrm>
            <a:off x="4283968" y="5301208"/>
            <a:ext cx="50405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CE77389-AB9E-40FB-A41A-5F88BA8F54BA}"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395536" y="980728"/>
            <a:ext cx="8424936" cy="5632311"/>
          </a:xfrm>
          <a:prstGeom prst="rect">
            <a:avLst/>
          </a:prstGeom>
        </p:spPr>
        <p:txBody>
          <a:bodyPr wrap="square">
            <a:spAutoFit/>
          </a:bodyPr>
          <a:lstStyle/>
          <a:p>
            <a:r>
              <a:rPr lang="en-US" altLang="zh-CN" sz="2400" dirty="0" smtClean="0">
                <a:solidFill>
                  <a:srgbClr val="0000FF"/>
                </a:solidFill>
              </a:rPr>
              <a:t>Step3</a:t>
            </a:r>
            <a:r>
              <a:rPr lang="en-US" altLang="zh-CN" sz="2400" dirty="0" smtClean="0"/>
              <a:t>. If </a:t>
            </a:r>
            <a:r>
              <a:rPr lang="en-US" altLang="zh-CN" sz="2400" b="0" dirty="0" smtClean="0">
                <a:sym typeface="Symbol" panose="05050102010706020507"/>
              </a:rPr>
              <a:t></a:t>
            </a:r>
            <a:r>
              <a:rPr lang="en-US" altLang="zh-CN" sz="2400" b="0" baseline="-25000" dirty="0" smtClean="0"/>
              <a:t>new</a:t>
            </a:r>
            <a:r>
              <a:rPr lang="en-US" altLang="zh-CN" sz="2400" dirty="0" smtClean="0"/>
              <a:t> </a:t>
            </a:r>
            <a:r>
              <a:rPr lang="en-US" altLang="zh-CN" sz="2400" b="0" dirty="0" smtClean="0"/>
              <a:t>=</a:t>
            </a:r>
            <a:r>
              <a:rPr lang="en-US" altLang="zh-CN" sz="2400" dirty="0" smtClean="0"/>
              <a:t> </a:t>
            </a:r>
            <a:r>
              <a:rPr lang="en-US" altLang="zh-CN" sz="2400" b="0" dirty="0" smtClean="0">
                <a:sym typeface="Symbol" panose="05050102010706020507"/>
              </a:rPr>
              <a:t></a:t>
            </a:r>
            <a:r>
              <a:rPr lang="en-US" altLang="zh-CN" sz="2400" dirty="0" smtClean="0"/>
              <a:t>, let </a:t>
            </a:r>
            <a:r>
              <a:rPr lang="en-US" altLang="zh-CN" sz="2400" b="0" dirty="0" smtClean="0">
                <a:sym typeface="Symbol" panose="05050102010706020507"/>
              </a:rPr>
              <a:t></a:t>
            </a:r>
            <a:r>
              <a:rPr lang="en-US" altLang="zh-CN" sz="2400" b="0" baseline="-25000" dirty="0" smtClean="0">
                <a:sym typeface="Symbol" panose="05050102010706020507"/>
              </a:rPr>
              <a:t>final</a:t>
            </a:r>
            <a:r>
              <a:rPr lang="en-US" altLang="zh-CN" sz="2400" dirty="0" smtClean="0"/>
              <a:t> </a:t>
            </a:r>
            <a:r>
              <a:rPr lang="en-US" altLang="zh-CN" sz="2400" b="0" dirty="0" smtClean="0"/>
              <a:t>=</a:t>
            </a:r>
            <a:r>
              <a:rPr lang="en-US" altLang="zh-CN" sz="2400" dirty="0" smtClean="0"/>
              <a:t> </a:t>
            </a:r>
            <a:r>
              <a:rPr lang="en-US" altLang="zh-CN" sz="2400" b="0" dirty="0" smtClean="0">
                <a:sym typeface="Symbol" panose="05050102010706020507"/>
              </a:rPr>
              <a:t></a:t>
            </a:r>
            <a:r>
              <a:rPr lang="en-US" altLang="zh-CN" sz="2400" dirty="0" smtClean="0"/>
              <a:t> and continue with step (4). Otherwise, repeat step (2) with </a:t>
            </a:r>
            <a:r>
              <a:rPr lang="en-US" altLang="zh-CN" sz="2400" b="0" dirty="0" smtClean="0">
                <a:sym typeface="Symbol" panose="05050102010706020507"/>
              </a:rPr>
              <a:t></a:t>
            </a:r>
            <a:r>
              <a:rPr lang="en-US" altLang="zh-CN" sz="2400" b="0" baseline="-25000" dirty="0" smtClean="0"/>
              <a:t>new</a:t>
            </a:r>
            <a:r>
              <a:rPr lang="en-US" altLang="zh-CN" sz="2400" dirty="0" smtClean="0"/>
              <a:t> in place of </a:t>
            </a:r>
            <a:r>
              <a:rPr lang="en-US" altLang="zh-CN" sz="2400" b="0" dirty="0" smtClean="0">
                <a:sym typeface="Symbol" panose="05050102010706020507"/>
              </a:rPr>
              <a:t></a:t>
            </a:r>
            <a:r>
              <a:rPr lang="en-US" altLang="zh-CN" sz="2400" dirty="0" smtClean="0"/>
              <a:t>.</a:t>
            </a:r>
            <a:endParaRPr lang="en-US" altLang="zh-CN" sz="2400" dirty="0" smtClean="0"/>
          </a:p>
          <a:p>
            <a:endParaRPr lang="en-US" altLang="zh-CN" sz="2400" dirty="0" smtClean="0"/>
          </a:p>
          <a:p>
            <a:r>
              <a:rPr lang="en-US" altLang="zh-CN" sz="2400" dirty="0" smtClean="0">
                <a:solidFill>
                  <a:srgbClr val="0000FF"/>
                </a:solidFill>
              </a:rPr>
              <a:t>Step4</a:t>
            </a:r>
            <a:r>
              <a:rPr lang="en-US" altLang="zh-CN" sz="2400" dirty="0" smtClean="0"/>
              <a:t>. Choose one state in each group of </a:t>
            </a:r>
            <a:r>
              <a:rPr lang="en-US" altLang="zh-CN" sz="2400" b="0" dirty="0" smtClean="0">
                <a:sym typeface="Symbol" panose="05050102010706020507"/>
              </a:rPr>
              <a:t></a:t>
            </a:r>
            <a:r>
              <a:rPr lang="en-US" altLang="zh-CN" sz="2400" b="0" baseline="-25000" dirty="0" smtClean="0">
                <a:sym typeface="Symbol" panose="05050102010706020507"/>
              </a:rPr>
              <a:t>final</a:t>
            </a:r>
            <a:r>
              <a:rPr lang="en-US" altLang="zh-CN" sz="2400" dirty="0" smtClean="0"/>
              <a:t> as the </a:t>
            </a:r>
            <a:r>
              <a:rPr lang="en-US" altLang="zh-CN" sz="2400" i="1" dirty="0" smtClean="0"/>
              <a:t>representative for that </a:t>
            </a:r>
            <a:r>
              <a:rPr lang="en-US" altLang="zh-CN" sz="2400" dirty="0" smtClean="0"/>
              <a:t>group. The representatives will be the states of the minimum-state DFA </a:t>
            </a:r>
            <a:r>
              <a:rPr lang="en-US" altLang="zh-CN" sz="2400" b="0" dirty="0" smtClean="0">
                <a:latin typeface="Times New Roman" panose="02020603050405020304" pitchFamily="18" charset="0"/>
                <a:cs typeface="Times New Roman" panose="02020603050405020304" pitchFamily="18" charset="0"/>
              </a:rPr>
              <a:t>D'</a:t>
            </a:r>
            <a:r>
              <a:rPr lang="en-US" altLang="zh-CN" sz="2400" dirty="0" smtClean="0"/>
              <a:t>. The other components of </a:t>
            </a:r>
            <a:r>
              <a:rPr lang="en-US" altLang="zh-CN" sz="2400" b="0" dirty="0" smtClean="0">
                <a:latin typeface="Times New Roman" panose="02020603050405020304" pitchFamily="18" charset="0"/>
                <a:cs typeface="Times New Roman" panose="02020603050405020304" pitchFamily="18" charset="0"/>
              </a:rPr>
              <a:t>D' </a:t>
            </a:r>
            <a:r>
              <a:rPr lang="en-US" altLang="zh-CN" sz="2400" i="1" dirty="0" smtClean="0"/>
              <a:t>are constructed as follows:</a:t>
            </a:r>
            <a:endParaRPr lang="en-US" altLang="zh-CN" sz="2400" i="1" dirty="0" smtClean="0"/>
          </a:p>
          <a:p>
            <a:r>
              <a:rPr lang="en-US" altLang="zh-CN" sz="2400" dirty="0" smtClean="0"/>
              <a:t>      (a) </a:t>
            </a:r>
            <a:r>
              <a:rPr lang="en-US" altLang="zh-CN" sz="2400" b="0" dirty="0" smtClean="0"/>
              <a:t>The state </a:t>
            </a:r>
            <a:r>
              <a:rPr lang="en-US" altLang="zh-CN" sz="2400" b="0" dirty="0" err="1" smtClean="0"/>
              <a:t>state</a:t>
            </a:r>
            <a:r>
              <a:rPr lang="en-US" altLang="zh-CN" sz="2400" b="0" dirty="0" smtClean="0"/>
              <a:t> of </a:t>
            </a:r>
            <a:r>
              <a:rPr lang="en-US" altLang="zh-CN" sz="2400" b="0" dirty="0" smtClean="0">
                <a:latin typeface="Times New Roman" panose="02020603050405020304" pitchFamily="18" charset="0"/>
                <a:cs typeface="Times New Roman" panose="02020603050405020304" pitchFamily="18" charset="0"/>
              </a:rPr>
              <a:t>D'</a:t>
            </a:r>
            <a:r>
              <a:rPr lang="en-US" altLang="zh-CN" sz="2400" b="0" dirty="0" smtClean="0"/>
              <a:t> is the representative of the group containing the start state of </a:t>
            </a:r>
            <a:r>
              <a:rPr lang="en-US" altLang="zh-CN" sz="2400" b="0" dirty="0" smtClean="0">
                <a:latin typeface="Times New Roman" panose="02020603050405020304" pitchFamily="18" charset="0"/>
                <a:cs typeface="Times New Roman" panose="02020603050405020304" pitchFamily="18" charset="0"/>
              </a:rPr>
              <a:t>D</a:t>
            </a:r>
            <a:r>
              <a:rPr lang="en-US" altLang="zh-CN" sz="2400" dirty="0" smtClean="0"/>
              <a:t>.</a:t>
            </a:r>
            <a:endParaRPr lang="en-US" altLang="zh-CN" sz="2400" dirty="0" smtClean="0"/>
          </a:p>
          <a:p>
            <a:r>
              <a:rPr lang="en-US" altLang="zh-CN" sz="2400" dirty="0" smtClean="0"/>
              <a:t>      (b) </a:t>
            </a:r>
            <a:r>
              <a:rPr lang="en-US" altLang="zh-CN" sz="2400" b="0" dirty="0" smtClean="0"/>
              <a:t>The accepting states of </a:t>
            </a:r>
            <a:r>
              <a:rPr lang="en-US" altLang="zh-CN" sz="2400" b="0" dirty="0" smtClean="0">
                <a:latin typeface="Times New Roman" panose="02020603050405020304" pitchFamily="18" charset="0"/>
                <a:cs typeface="Times New Roman" panose="02020603050405020304" pitchFamily="18" charset="0"/>
              </a:rPr>
              <a:t>D</a:t>
            </a:r>
            <a:r>
              <a:rPr lang="en-US" altLang="zh-CN" sz="2400" b="0" dirty="0" smtClean="0"/>
              <a:t>' are the representatives of those groups that contain an accepting state of </a:t>
            </a:r>
            <a:r>
              <a:rPr lang="en-US" altLang="zh-CN" sz="2400" b="0" dirty="0" smtClean="0">
                <a:latin typeface="Times New Roman" panose="02020603050405020304" pitchFamily="18" charset="0"/>
                <a:cs typeface="Times New Roman" panose="02020603050405020304" pitchFamily="18" charset="0"/>
              </a:rPr>
              <a:t>D</a:t>
            </a:r>
            <a:r>
              <a:rPr lang="en-US" altLang="zh-CN" sz="2400" b="0" dirty="0" smtClean="0"/>
              <a:t>.</a:t>
            </a:r>
            <a:endParaRPr lang="en-US" altLang="zh-CN" sz="2400" b="0" dirty="0" smtClean="0"/>
          </a:p>
          <a:p>
            <a:r>
              <a:rPr lang="en-US" altLang="zh-CN" sz="2400" dirty="0" smtClean="0"/>
              <a:t>      (c) </a:t>
            </a:r>
            <a:r>
              <a:rPr lang="en-US" altLang="zh-CN" sz="2400" b="0" dirty="0" smtClean="0"/>
              <a:t>Let </a:t>
            </a:r>
            <a:r>
              <a:rPr lang="en-US" altLang="zh-CN" sz="2400" b="0" i="1" dirty="0" smtClean="0"/>
              <a:t>s </a:t>
            </a:r>
            <a:r>
              <a:rPr lang="en-US" altLang="zh-CN" sz="2400" b="0" dirty="0" smtClean="0"/>
              <a:t>and </a:t>
            </a:r>
            <a:r>
              <a:rPr lang="en-US" altLang="zh-CN" sz="2400" b="0" i="1" dirty="0" smtClean="0"/>
              <a:t>t</a:t>
            </a:r>
            <a:r>
              <a:rPr lang="en-US" altLang="zh-CN" sz="2400" b="0" dirty="0" smtClean="0"/>
              <a:t> be representative states for </a:t>
            </a:r>
            <a:r>
              <a:rPr lang="en-US" altLang="zh-CN" sz="2400" b="0" i="1" dirty="0" err="1" smtClean="0"/>
              <a:t>s</a:t>
            </a:r>
            <a:r>
              <a:rPr lang="en-US" altLang="zh-CN" sz="2400" b="0" dirty="0" err="1" smtClean="0"/>
              <a:t>’s</a:t>
            </a:r>
            <a:r>
              <a:rPr lang="en-US" altLang="zh-CN" sz="2400" b="0" dirty="0" smtClean="0"/>
              <a:t> and </a:t>
            </a:r>
            <a:r>
              <a:rPr lang="en-US" altLang="zh-CN" sz="2400" b="0" i="1" dirty="0" err="1" smtClean="0"/>
              <a:t>t</a:t>
            </a:r>
            <a:r>
              <a:rPr lang="en-US" altLang="zh-CN" sz="2400" b="0" dirty="0" err="1" smtClean="0"/>
              <a:t>’s</a:t>
            </a:r>
            <a:r>
              <a:rPr lang="en-US" altLang="zh-CN" sz="2400" b="0" dirty="0" smtClean="0"/>
              <a:t> group respectively, and suppose on input </a:t>
            </a:r>
            <a:r>
              <a:rPr lang="en-US" altLang="zh-CN" sz="2400" b="0" i="1" dirty="0" smtClean="0"/>
              <a:t>a </a:t>
            </a:r>
            <a:r>
              <a:rPr lang="en-US" altLang="zh-CN" sz="2400" b="0" dirty="0" smtClean="0"/>
              <a:t>there is a transition of </a:t>
            </a:r>
            <a:r>
              <a:rPr lang="en-US" altLang="zh-CN" sz="2400" b="0" i="1" dirty="0" smtClean="0"/>
              <a:t>M</a:t>
            </a:r>
            <a:r>
              <a:rPr lang="en-US" altLang="zh-CN" sz="2400" b="0" dirty="0" smtClean="0"/>
              <a:t> from </a:t>
            </a:r>
            <a:r>
              <a:rPr lang="en-US" altLang="zh-CN" sz="2400" b="0" i="1" dirty="0" smtClean="0"/>
              <a:t>s</a:t>
            </a:r>
            <a:r>
              <a:rPr lang="en-US" altLang="zh-CN" sz="2400" b="0" dirty="0" smtClean="0"/>
              <a:t> to </a:t>
            </a:r>
            <a:r>
              <a:rPr lang="en-US" altLang="zh-CN" sz="2400" b="0" i="1" dirty="0" smtClean="0"/>
              <a:t>t</a:t>
            </a:r>
            <a:r>
              <a:rPr lang="en-US" altLang="zh-CN" sz="2400" b="0" dirty="0" smtClean="0"/>
              <a:t>.  Then </a:t>
            </a:r>
            <a:r>
              <a:rPr lang="en-US" altLang="zh-CN" sz="2400" b="0" i="1" dirty="0" smtClean="0"/>
              <a:t>M’</a:t>
            </a:r>
            <a:r>
              <a:rPr lang="en-US" altLang="zh-CN" sz="2400" b="0" dirty="0" smtClean="0"/>
              <a:t> has a transition from </a:t>
            </a:r>
            <a:r>
              <a:rPr lang="en-US" altLang="zh-CN" sz="2400" b="0" i="1" dirty="0" smtClean="0"/>
              <a:t>s</a:t>
            </a:r>
            <a:r>
              <a:rPr lang="en-US" altLang="zh-CN" sz="2400" b="0" dirty="0" smtClean="0"/>
              <a:t> to </a:t>
            </a:r>
            <a:r>
              <a:rPr lang="en-US" altLang="zh-CN" sz="2400" b="0" i="1" dirty="0" smtClean="0"/>
              <a:t>t</a:t>
            </a:r>
            <a:r>
              <a:rPr lang="en-US" altLang="zh-CN" sz="2400" b="0" dirty="0" smtClean="0"/>
              <a:t> on </a:t>
            </a:r>
            <a:r>
              <a:rPr lang="en-US" altLang="zh-CN" sz="2400" b="0" i="1" dirty="0" smtClean="0"/>
              <a:t>a</a:t>
            </a:r>
            <a:r>
              <a:rPr lang="en-US" altLang="zh-CN" sz="2400" b="0" dirty="0" smtClean="0"/>
              <a:t>.</a:t>
            </a:r>
            <a:endParaRPr lang="zh-CN" altLang="en-US" sz="2400" b="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D84380-65F6-4F55-9668-6496564001F2}"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395536" y="980728"/>
            <a:ext cx="8748464" cy="1938992"/>
          </a:xfrm>
          <a:prstGeom prst="rect">
            <a:avLst/>
          </a:prstGeom>
        </p:spPr>
        <p:txBody>
          <a:bodyPr wrap="square">
            <a:spAutoFit/>
          </a:bodyPr>
          <a:lstStyle/>
          <a:p>
            <a:r>
              <a:rPr lang="en-US" altLang="zh-CN" sz="2400" dirty="0" smtClean="0">
                <a:solidFill>
                  <a:srgbClr val="0000FF"/>
                </a:solidFill>
              </a:rPr>
              <a:t>Step5</a:t>
            </a:r>
            <a:r>
              <a:rPr lang="en-US" altLang="zh-CN" sz="2400" dirty="0" smtClean="0"/>
              <a:t>. If </a:t>
            </a:r>
            <a:r>
              <a:rPr lang="en-US" altLang="zh-CN" sz="2400" b="0" dirty="0" smtClean="0">
                <a:latin typeface="Times New Roman" panose="02020603050405020304" pitchFamily="18" charset="0"/>
                <a:cs typeface="Times New Roman" panose="02020603050405020304" pitchFamily="18" charset="0"/>
              </a:rPr>
              <a:t>D’</a:t>
            </a:r>
            <a:r>
              <a:rPr lang="en-US" altLang="zh-CN" sz="2400" dirty="0" smtClean="0"/>
              <a:t> has a dead state(a state that is not accepting and that has transitions to itself on all input symbols),then remove it.  Also remove any states not reachable from the start state.</a:t>
            </a:r>
            <a:endParaRPr lang="en-US" altLang="zh-CN" sz="2400" dirty="0" smtClean="0"/>
          </a:p>
          <a:p>
            <a:endParaRPr lang="en-US" altLang="zh-CN" sz="2400" dirty="0" smtClean="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p:cNvSpPr>
          <p:nvPr>
            <p:ph type="sldNum" sz="quarter" idx="10"/>
          </p:nvPr>
        </p:nvSpPr>
        <p:spPr>
          <a:noFill/>
        </p:spPr>
        <p:txBody>
          <a:bodyPr/>
          <a:lstStyle/>
          <a:p>
            <a:fld id="{6EF3501C-D379-4B90-AE99-B97086320D53}" type="slidenum">
              <a:rPr lang="zh-TW" altLang="en-US"/>
            </a:fld>
            <a:endParaRPr lang="en-US" altLang="zh-TW"/>
          </a:p>
        </p:txBody>
      </p:sp>
      <p:sp>
        <p:nvSpPr>
          <p:cNvPr id="71683" name="Rectangle 2"/>
          <p:cNvSpPr>
            <a:spLocks noGrp="1" noChangeArrowheads="1"/>
          </p:cNvSpPr>
          <p:nvPr>
            <p:ph type="body" idx="1"/>
          </p:nvPr>
        </p:nvSpPr>
        <p:spPr bwMode="auto">
          <a:xfrm>
            <a:off x="685800" y="1676400"/>
            <a:ext cx="5902325" cy="673100"/>
          </a:xfrm>
          <a:noFill/>
          <a:ln>
            <a:miter lim="800000"/>
          </a:ln>
        </p:spPr>
        <p:txBody>
          <a:bodyPr vert="horz" wrap="square" lIns="91440" tIns="45720" rIns="91440" bIns="45720" numCol="1" anchor="t" anchorCtr="0" compatLnSpc="1">
            <a:normAutofit fontScale="85000" lnSpcReduction="10000"/>
          </a:bodyPr>
          <a:lstStyle/>
          <a:p>
            <a:pPr eaLnBrk="1" hangingPunct="1">
              <a:buFontTx/>
              <a:buNone/>
            </a:pPr>
            <a:r>
              <a:rPr lang="en-US" altLang="zh-CN" dirty="0" smtClean="0">
                <a:solidFill>
                  <a:srgbClr val="0000FF"/>
                </a:solidFill>
              </a:rPr>
              <a:t>Example</a:t>
            </a:r>
            <a:r>
              <a:rPr lang="en-US" altLang="zh-CN" dirty="0" smtClean="0"/>
              <a:t>. Minimize the following DFA.</a:t>
            </a:r>
            <a:endParaRPr lang="en-US" altLang="zh-CN" dirty="0" smtClean="0"/>
          </a:p>
        </p:txBody>
      </p:sp>
      <p:grpSp>
        <p:nvGrpSpPr>
          <p:cNvPr id="2" name="Group 3"/>
          <p:cNvGrpSpPr/>
          <p:nvPr/>
        </p:nvGrpSpPr>
        <p:grpSpPr bwMode="auto">
          <a:xfrm rot="5335856" flipV="1">
            <a:off x="4610100" y="5448300"/>
            <a:ext cx="457200" cy="381000"/>
            <a:chOff x="2736" y="3360"/>
            <a:chExt cx="288" cy="240"/>
          </a:xfrm>
        </p:grpSpPr>
        <p:sp>
          <p:nvSpPr>
            <p:cNvPr id="71729" name="Arc 4"/>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19050">
              <a:solidFill>
                <a:schemeClr val="tx1"/>
              </a:solidFill>
              <a:round/>
            </a:ln>
          </p:spPr>
          <p:txBody>
            <a:bodyPr wrap="none" anchor="ctr"/>
            <a:lstStyle/>
            <a:p>
              <a:endParaRPr lang="zh-CN" altLang="en-US"/>
            </a:p>
          </p:txBody>
        </p:sp>
        <p:sp>
          <p:nvSpPr>
            <p:cNvPr id="71730" name="Line 5"/>
            <p:cNvSpPr>
              <a:spLocks noChangeShapeType="1"/>
            </p:cNvSpPr>
            <p:nvPr/>
          </p:nvSpPr>
          <p:spPr bwMode="auto">
            <a:xfrm flipH="1">
              <a:off x="2736" y="3360"/>
              <a:ext cx="96" cy="0"/>
            </a:xfrm>
            <a:prstGeom prst="line">
              <a:avLst/>
            </a:prstGeom>
            <a:noFill/>
            <a:ln w="19050">
              <a:solidFill>
                <a:schemeClr val="tx1"/>
              </a:solidFill>
              <a:round/>
              <a:tailEnd type="triangle" w="med" len="med"/>
            </a:ln>
          </p:spPr>
          <p:txBody>
            <a:bodyPr/>
            <a:lstStyle/>
            <a:p>
              <a:endParaRPr lang="zh-CN" altLang="en-US"/>
            </a:p>
          </p:txBody>
        </p:sp>
      </p:grpSp>
      <p:sp>
        <p:nvSpPr>
          <p:cNvPr id="71685" name="Oval 6"/>
          <p:cNvSpPr>
            <a:spLocks noChangeArrowheads="1"/>
          </p:cNvSpPr>
          <p:nvPr/>
        </p:nvSpPr>
        <p:spPr bwMode="auto">
          <a:xfrm>
            <a:off x="1752600" y="3810000"/>
            <a:ext cx="609600" cy="609600"/>
          </a:xfrm>
          <a:prstGeom prst="ellipse">
            <a:avLst/>
          </a:prstGeom>
          <a:noFill/>
          <a:ln w="19050">
            <a:solidFill>
              <a:schemeClr val="tx1"/>
            </a:solidFill>
            <a:round/>
          </a:ln>
        </p:spPr>
        <p:txBody>
          <a:bodyPr wrap="none" anchor="ctr"/>
          <a:lstStyle/>
          <a:p>
            <a:endParaRPr lang="zh-CN" altLang="en-US"/>
          </a:p>
        </p:txBody>
      </p:sp>
      <p:sp>
        <p:nvSpPr>
          <p:cNvPr id="71686" name="Line 7"/>
          <p:cNvSpPr>
            <a:spLocks noChangeShapeType="1"/>
          </p:cNvSpPr>
          <p:nvPr/>
        </p:nvSpPr>
        <p:spPr bwMode="auto">
          <a:xfrm>
            <a:off x="1143000" y="4114800"/>
            <a:ext cx="609600" cy="0"/>
          </a:xfrm>
          <a:prstGeom prst="line">
            <a:avLst/>
          </a:prstGeom>
          <a:noFill/>
          <a:ln w="19050">
            <a:solidFill>
              <a:schemeClr val="tx1"/>
            </a:solidFill>
            <a:round/>
            <a:tailEnd type="triangle" w="med" len="med"/>
          </a:ln>
        </p:spPr>
        <p:txBody>
          <a:bodyPr/>
          <a:lstStyle/>
          <a:p>
            <a:endParaRPr lang="zh-CN" altLang="en-US"/>
          </a:p>
        </p:txBody>
      </p:sp>
      <p:sp>
        <p:nvSpPr>
          <p:cNvPr id="71687" name="Text Box 8"/>
          <p:cNvSpPr txBox="1">
            <a:spLocks noChangeArrowheads="1"/>
          </p:cNvSpPr>
          <p:nvPr/>
        </p:nvSpPr>
        <p:spPr bwMode="auto">
          <a:xfrm>
            <a:off x="1812925" y="3800475"/>
            <a:ext cx="450850" cy="519113"/>
          </a:xfrm>
          <a:prstGeom prst="rect">
            <a:avLst/>
          </a:prstGeom>
          <a:noFill/>
          <a:ln w="19050">
            <a:noFill/>
            <a:miter lim="800000"/>
          </a:ln>
        </p:spPr>
        <p:txBody>
          <a:bodyPr wrap="none">
            <a:spAutoFit/>
          </a:bodyPr>
          <a:lstStyle/>
          <a:p>
            <a:pPr>
              <a:spcBef>
                <a:spcPct val="0"/>
              </a:spcBef>
            </a:pPr>
            <a:r>
              <a:rPr lang="en-US" altLang="zh-CN" sz="2800"/>
              <a:t> 0</a:t>
            </a:r>
            <a:endParaRPr lang="en-US" altLang="zh-CN" sz="2800"/>
          </a:p>
        </p:txBody>
      </p:sp>
      <p:sp>
        <p:nvSpPr>
          <p:cNvPr id="71688" name="Oval 9"/>
          <p:cNvSpPr>
            <a:spLocks noChangeArrowheads="1"/>
          </p:cNvSpPr>
          <p:nvPr/>
        </p:nvSpPr>
        <p:spPr bwMode="auto">
          <a:xfrm>
            <a:off x="2895600" y="2981325"/>
            <a:ext cx="609600" cy="609600"/>
          </a:xfrm>
          <a:prstGeom prst="ellipse">
            <a:avLst/>
          </a:prstGeom>
          <a:noFill/>
          <a:ln w="19050">
            <a:solidFill>
              <a:schemeClr val="tx1"/>
            </a:solidFill>
            <a:round/>
          </a:ln>
        </p:spPr>
        <p:txBody>
          <a:bodyPr wrap="none" anchor="ctr"/>
          <a:lstStyle/>
          <a:p>
            <a:endParaRPr lang="zh-CN" altLang="en-US"/>
          </a:p>
        </p:txBody>
      </p:sp>
      <p:sp>
        <p:nvSpPr>
          <p:cNvPr id="71689" name="Text Box 10"/>
          <p:cNvSpPr txBox="1">
            <a:spLocks noChangeArrowheads="1"/>
          </p:cNvSpPr>
          <p:nvPr/>
        </p:nvSpPr>
        <p:spPr bwMode="auto">
          <a:xfrm>
            <a:off x="2955925" y="2971800"/>
            <a:ext cx="450850" cy="519113"/>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sp>
        <p:nvSpPr>
          <p:cNvPr id="71690" name="Oval 11"/>
          <p:cNvSpPr>
            <a:spLocks noChangeArrowheads="1"/>
          </p:cNvSpPr>
          <p:nvPr/>
        </p:nvSpPr>
        <p:spPr bwMode="auto">
          <a:xfrm>
            <a:off x="2895600" y="4657725"/>
            <a:ext cx="609600" cy="609600"/>
          </a:xfrm>
          <a:prstGeom prst="ellipse">
            <a:avLst/>
          </a:prstGeom>
          <a:noFill/>
          <a:ln w="19050">
            <a:solidFill>
              <a:schemeClr val="tx1"/>
            </a:solidFill>
            <a:round/>
          </a:ln>
        </p:spPr>
        <p:txBody>
          <a:bodyPr wrap="none" anchor="ctr"/>
          <a:lstStyle/>
          <a:p>
            <a:endParaRPr lang="zh-CN" altLang="en-US"/>
          </a:p>
        </p:txBody>
      </p:sp>
      <p:sp>
        <p:nvSpPr>
          <p:cNvPr id="71691" name="Text Box 12"/>
          <p:cNvSpPr txBox="1">
            <a:spLocks noChangeArrowheads="1"/>
          </p:cNvSpPr>
          <p:nvPr/>
        </p:nvSpPr>
        <p:spPr bwMode="auto">
          <a:xfrm>
            <a:off x="2955925" y="4648200"/>
            <a:ext cx="450850" cy="519113"/>
          </a:xfrm>
          <a:prstGeom prst="rect">
            <a:avLst/>
          </a:prstGeom>
          <a:noFill/>
          <a:ln w="19050">
            <a:noFill/>
            <a:miter lim="800000"/>
          </a:ln>
        </p:spPr>
        <p:txBody>
          <a:bodyPr wrap="none">
            <a:spAutoFit/>
          </a:bodyPr>
          <a:lstStyle/>
          <a:p>
            <a:pPr>
              <a:spcBef>
                <a:spcPct val="0"/>
              </a:spcBef>
            </a:pPr>
            <a:r>
              <a:rPr lang="en-US" altLang="zh-CN" sz="2800"/>
              <a:t> 2</a:t>
            </a:r>
            <a:endParaRPr lang="en-US" altLang="zh-CN" sz="2800"/>
          </a:p>
        </p:txBody>
      </p:sp>
      <p:sp>
        <p:nvSpPr>
          <p:cNvPr id="71692" name="AutoShape 13"/>
          <p:cNvSpPr>
            <a:spLocks noChangeArrowheads="1"/>
          </p:cNvSpPr>
          <p:nvPr/>
        </p:nvSpPr>
        <p:spPr bwMode="auto">
          <a:xfrm>
            <a:off x="4419600" y="2819400"/>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1693" name="Text Box 14"/>
          <p:cNvSpPr txBox="1">
            <a:spLocks noChangeArrowheads="1"/>
          </p:cNvSpPr>
          <p:nvPr/>
        </p:nvSpPr>
        <p:spPr bwMode="auto">
          <a:xfrm>
            <a:off x="4556125" y="2962275"/>
            <a:ext cx="450850" cy="519113"/>
          </a:xfrm>
          <a:prstGeom prst="rect">
            <a:avLst/>
          </a:prstGeom>
          <a:noFill/>
          <a:ln w="19050">
            <a:noFill/>
            <a:miter lim="800000"/>
          </a:ln>
        </p:spPr>
        <p:txBody>
          <a:bodyPr wrap="none">
            <a:spAutoFit/>
          </a:bodyPr>
          <a:lstStyle/>
          <a:p>
            <a:pPr>
              <a:spcBef>
                <a:spcPct val="0"/>
              </a:spcBef>
            </a:pPr>
            <a:r>
              <a:rPr lang="en-US" altLang="zh-CN" sz="2800"/>
              <a:t> 3</a:t>
            </a:r>
            <a:endParaRPr lang="en-US" altLang="zh-CN" sz="2800"/>
          </a:p>
        </p:txBody>
      </p:sp>
      <p:sp>
        <p:nvSpPr>
          <p:cNvPr id="71694" name="AutoShape 15"/>
          <p:cNvSpPr>
            <a:spLocks noChangeArrowheads="1"/>
          </p:cNvSpPr>
          <p:nvPr/>
        </p:nvSpPr>
        <p:spPr bwMode="auto">
          <a:xfrm>
            <a:off x="4419600" y="4648200"/>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1695" name="Text Box 16"/>
          <p:cNvSpPr txBox="1">
            <a:spLocks noChangeArrowheads="1"/>
          </p:cNvSpPr>
          <p:nvPr/>
        </p:nvSpPr>
        <p:spPr bwMode="auto">
          <a:xfrm>
            <a:off x="4556125" y="4791075"/>
            <a:ext cx="450850" cy="519113"/>
          </a:xfrm>
          <a:prstGeom prst="rect">
            <a:avLst/>
          </a:prstGeom>
          <a:noFill/>
          <a:ln w="19050">
            <a:noFill/>
            <a:miter lim="800000"/>
          </a:ln>
        </p:spPr>
        <p:txBody>
          <a:bodyPr wrap="none">
            <a:spAutoFit/>
          </a:bodyPr>
          <a:lstStyle/>
          <a:p>
            <a:pPr>
              <a:spcBef>
                <a:spcPct val="0"/>
              </a:spcBef>
            </a:pPr>
            <a:r>
              <a:rPr lang="en-US" altLang="zh-CN" sz="2800"/>
              <a:t> 5</a:t>
            </a:r>
            <a:endParaRPr lang="en-US" altLang="zh-CN" sz="2800"/>
          </a:p>
        </p:txBody>
      </p:sp>
      <p:sp>
        <p:nvSpPr>
          <p:cNvPr id="71696" name="AutoShape 17"/>
          <p:cNvSpPr>
            <a:spLocks noChangeArrowheads="1"/>
          </p:cNvSpPr>
          <p:nvPr/>
        </p:nvSpPr>
        <p:spPr bwMode="auto">
          <a:xfrm>
            <a:off x="6248400" y="2819400"/>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1697" name="Text Box 18"/>
          <p:cNvSpPr txBox="1">
            <a:spLocks noChangeArrowheads="1"/>
          </p:cNvSpPr>
          <p:nvPr/>
        </p:nvSpPr>
        <p:spPr bwMode="auto">
          <a:xfrm>
            <a:off x="6384925" y="2962275"/>
            <a:ext cx="450850" cy="519113"/>
          </a:xfrm>
          <a:prstGeom prst="rect">
            <a:avLst/>
          </a:prstGeom>
          <a:noFill/>
          <a:ln w="19050">
            <a:noFill/>
            <a:miter lim="800000"/>
          </a:ln>
        </p:spPr>
        <p:txBody>
          <a:bodyPr wrap="none">
            <a:spAutoFit/>
          </a:bodyPr>
          <a:lstStyle/>
          <a:p>
            <a:pPr>
              <a:spcBef>
                <a:spcPct val="0"/>
              </a:spcBef>
            </a:pPr>
            <a:r>
              <a:rPr lang="en-US" altLang="zh-CN" sz="2800"/>
              <a:t> 4</a:t>
            </a:r>
            <a:endParaRPr lang="en-US" altLang="zh-CN" sz="2800"/>
          </a:p>
        </p:txBody>
      </p:sp>
      <p:sp>
        <p:nvSpPr>
          <p:cNvPr id="71698" name="AutoShape 19"/>
          <p:cNvSpPr>
            <a:spLocks noChangeArrowheads="1"/>
          </p:cNvSpPr>
          <p:nvPr/>
        </p:nvSpPr>
        <p:spPr bwMode="auto">
          <a:xfrm>
            <a:off x="6324600" y="4648200"/>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1699" name="Text Box 20"/>
          <p:cNvSpPr txBox="1">
            <a:spLocks noChangeArrowheads="1"/>
          </p:cNvSpPr>
          <p:nvPr/>
        </p:nvSpPr>
        <p:spPr bwMode="auto">
          <a:xfrm>
            <a:off x="6461125" y="4791075"/>
            <a:ext cx="450850" cy="519113"/>
          </a:xfrm>
          <a:prstGeom prst="rect">
            <a:avLst/>
          </a:prstGeom>
          <a:noFill/>
          <a:ln w="19050">
            <a:noFill/>
            <a:miter lim="800000"/>
          </a:ln>
        </p:spPr>
        <p:txBody>
          <a:bodyPr wrap="none">
            <a:spAutoFit/>
          </a:bodyPr>
          <a:lstStyle/>
          <a:p>
            <a:pPr>
              <a:spcBef>
                <a:spcPct val="0"/>
              </a:spcBef>
            </a:pPr>
            <a:r>
              <a:rPr lang="en-US" altLang="zh-CN" sz="2800"/>
              <a:t> 6</a:t>
            </a:r>
            <a:endParaRPr lang="en-US" altLang="zh-CN" sz="2800"/>
          </a:p>
        </p:txBody>
      </p:sp>
      <p:sp>
        <p:nvSpPr>
          <p:cNvPr id="71700" name="Line 21"/>
          <p:cNvSpPr>
            <a:spLocks noChangeShapeType="1"/>
          </p:cNvSpPr>
          <p:nvPr/>
        </p:nvSpPr>
        <p:spPr bwMode="auto">
          <a:xfrm flipV="1">
            <a:off x="2209800" y="3352800"/>
            <a:ext cx="685800" cy="457200"/>
          </a:xfrm>
          <a:prstGeom prst="line">
            <a:avLst/>
          </a:prstGeom>
          <a:noFill/>
          <a:ln w="19050">
            <a:solidFill>
              <a:schemeClr val="tx1"/>
            </a:solidFill>
            <a:round/>
            <a:tailEnd type="triangle" w="med" len="med"/>
          </a:ln>
        </p:spPr>
        <p:txBody>
          <a:bodyPr/>
          <a:lstStyle/>
          <a:p>
            <a:endParaRPr lang="zh-CN" altLang="en-US"/>
          </a:p>
        </p:txBody>
      </p:sp>
      <p:sp>
        <p:nvSpPr>
          <p:cNvPr id="71701" name="Line 22"/>
          <p:cNvSpPr>
            <a:spLocks noChangeShapeType="1"/>
          </p:cNvSpPr>
          <p:nvPr/>
        </p:nvSpPr>
        <p:spPr bwMode="auto">
          <a:xfrm>
            <a:off x="2133600" y="4419600"/>
            <a:ext cx="762000" cy="533400"/>
          </a:xfrm>
          <a:prstGeom prst="line">
            <a:avLst/>
          </a:prstGeom>
          <a:noFill/>
          <a:ln w="19050">
            <a:solidFill>
              <a:schemeClr val="tx1"/>
            </a:solidFill>
            <a:round/>
            <a:tailEnd type="triangle" w="med" len="med"/>
          </a:ln>
        </p:spPr>
        <p:txBody>
          <a:bodyPr/>
          <a:lstStyle/>
          <a:p>
            <a:endParaRPr lang="zh-CN" altLang="en-US"/>
          </a:p>
        </p:txBody>
      </p:sp>
      <p:sp>
        <p:nvSpPr>
          <p:cNvPr id="71702" name="Line 23"/>
          <p:cNvSpPr>
            <a:spLocks noChangeShapeType="1"/>
          </p:cNvSpPr>
          <p:nvPr/>
        </p:nvSpPr>
        <p:spPr bwMode="auto">
          <a:xfrm>
            <a:off x="2971800" y="3505200"/>
            <a:ext cx="0" cy="1219200"/>
          </a:xfrm>
          <a:prstGeom prst="line">
            <a:avLst/>
          </a:prstGeom>
          <a:noFill/>
          <a:ln w="19050">
            <a:solidFill>
              <a:schemeClr val="tx1"/>
            </a:solidFill>
            <a:round/>
            <a:tailEnd type="triangle" w="med" len="med"/>
          </a:ln>
        </p:spPr>
        <p:txBody>
          <a:bodyPr/>
          <a:lstStyle/>
          <a:p>
            <a:endParaRPr lang="zh-CN" altLang="en-US"/>
          </a:p>
        </p:txBody>
      </p:sp>
      <p:sp>
        <p:nvSpPr>
          <p:cNvPr id="71703" name="Line 24"/>
          <p:cNvSpPr>
            <a:spLocks noChangeShapeType="1"/>
          </p:cNvSpPr>
          <p:nvPr/>
        </p:nvSpPr>
        <p:spPr bwMode="auto">
          <a:xfrm flipV="1">
            <a:off x="3352800" y="3581400"/>
            <a:ext cx="0" cy="1143000"/>
          </a:xfrm>
          <a:prstGeom prst="line">
            <a:avLst/>
          </a:prstGeom>
          <a:noFill/>
          <a:ln w="19050">
            <a:solidFill>
              <a:schemeClr val="tx1"/>
            </a:solidFill>
            <a:round/>
            <a:tailEnd type="triangle" w="med" len="med"/>
          </a:ln>
        </p:spPr>
        <p:txBody>
          <a:bodyPr/>
          <a:lstStyle/>
          <a:p>
            <a:endParaRPr lang="zh-CN" altLang="en-US"/>
          </a:p>
        </p:txBody>
      </p:sp>
      <p:sp>
        <p:nvSpPr>
          <p:cNvPr id="71704" name="Line 25"/>
          <p:cNvSpPr>
            <a:spLocks noChangeShapeType="1"/>
          </p:cNvSpPr>
          <p:nvPr/>
        </p:nvSpPr>
        <p:spPr bwMode="auto">
          <a:xfrm>
            <a:off x="3505200" y="3200400"/>
            <a:ext cx="914400" cy="0"/>
          </a:xfrm>
          <a:prstGeom prst="line">
            <a:avLst/>
          </a:prstGeom>
          <a:noFill/>
          <a:ln w="19050">
            <a:solidFill>
              <a:schemeClr val="tx1"/>
            </a:solidFill>
            <a:round/>
            <a:tailEnd type="triangle" w="med" len="med"/>
          </a:ln>
        </p:spPr>
        <p:txBody>
          <a:bodyPr/>
          <a:lstStyle/>
          <a:p>
            <a:endParaRPr lang="zh-CN" altLang="en-US"/>
          </a:p>
        </p:txBody>
      </p:sp>
      <p:sp>
        <p:nvSpPr>
          <p:cNvPr id="71705" name="Line 26"/>
          <p:cNvSpPr>
            <a:spLocks noChangeShapeType="1"/>
          </p:cNvSpPr>
          <p:nvPr/>
        </p:nvSpPr>
        <p:spPr bwMode="auto">
          <a:xfrm>
            <a:off x="3505200" y="4953000"/>
            <a:ext cx="914400" cy="0"/>
          </a:xfrm>
          <a:prstGeom prst="line">
            <a:avLst/>
          </a:prstGeom>
          <a:noFill/>
          <a:ln w="19050">
            <a:solidFill>
              <a:schemeClr val="tx1"/>
            </a:solidFill>
            <a:round/>
            <a:tailEnd type="triangle" w="med" len="med"/>
          </a:ln>
        </p:spPr>
        <p:txBody>
          <a:bodyPr/>
          <a:lstStyle/>
          <a:p>
            <a:endParaRPr lang="zh-CN" altLang="en-US"/>
          </a:p>
        </p:txBody>
      </p:sp>
      <p:sp>
        <p:nvSpPr>
          <p:cNvPr id="71706" name="Line 27"/>
          <p:cNvSpPr>
            <a:spLocks noChangeShapeType="1"/>
          </p:cNvSpPr>
          <p:nvPr/>
        </p:nvSpPr>
        <p:spPr bwMode="auto">
          <a:xfrm>
            <a:off x="5257800" y="3200400"/>
            <a:ext cx="990600" cy="0"/>
          </a:xfrm>
          <a:prstGeom prst="line">
            <a:avLst/>
          </a:prstGeom>
          <a:noFill/>
          <a:ln w="19050">
            <a:solidFill>
              <a:schemeClr val="tx1"/>
            </a:solidFill>
            <a:round/>
            <a:tailEnd type="triangle" w="med" len="med"/>
          </a:ln>
        </p:spPr>
        <p:txBody>
          <a:bodyPr/>
          <a:lstStyle/>
          <a:p>
            <a:endParaRPr lang="zh-CN" altLang="en-US"/>
          </a:p>
        </p:txBody>
      </p:sp>
      <p:sp>
        <p:nvSpPr>
          <p:cNvPr id="71707" name="Line 28"/>
          <p:cNvSpPr>
            <a:spLocks noChangeShapeType="1"/>
          </p:cNvSpPr>
          <p:nvPr/>
        </p:nvSpPr>
        <p:spPr bwMode="auto">
          <a:xfrm>
            <a:off x="5257800" y="5029200"/>
            <a:ext cx="1066800" cy="0"/>
          </a:xfrm>
          <a:prstGeom prst="line">
            <a:avLst/>
          </a:prstGeom>
          <a:noFill/>
          <a:ln w="19050">
            <a:solidFill>
              <a:schemeClr val="tx1"/>
            </a:solidFill>
            <a:round/>
            <a:tailEnd type="triangle" w="med" len="med"/>
          </a:ln>
        </p:spPr>
        <p:txBody>
          <a:bodyPr/>
          <a:lstStyle/>
          <a:p>
            <a:endParaRPr lang="zh-CN" altLang="en-US"/>
          </a:p>
        </p:txBody>
      </p:sp>
      <p:sp>
        <p:nvSpPr>
          <p:cNvPr id="71708" name="Line 29"/>
          <p:cNvSpPr>
            <a:spLocks noChangeShapeType="1"/>
          </p:cNvSpPr>
          <p:nvPr/>
        </p:nvSpPr>
        <p:spPr bwMode="auto">
          <a:xfrm flipH="1">
            <a:off x="5181600" y="3429000"/>
            <a:ext cx="1143000" cy="1371600"/>
          </a:xfrm>
          <a:prstGeom prst="line">
            <a:avLst/>
          </a:prstGeom>
          <a:noFill/>
          <a:ln w="19050">
            <a:solidFill>
              <a:schemeClr val="tx1"/>
            </a:solidFill>
            <a:round/>
            <a:tailEnd type="triangle" w="med" len="med"/>
          </a:ln>
        </p:spPr>
        <p:txBody>
          <a:bodyPr/>
          <a:lstStyle/>
          <a:p>
            <a:endParaRPr lang="zh-CN" altLang="en-US"/>
          </a:p>
        </p:txBody>
      </p:sp>
      <p:sp>
        <p:nvSpPr>
          <p:cNvPr id="71709" name="Line 30"/>
          <p:cNvSpPr>
            <a:spLocks noChangeShapeType="1"/>
          </p:cNvSpPr>
          <p:nvPr/>
        </p:nvSpPr>
        <p:spPr bwMode="auto">
          <a:xfrm flipH="1" flipV="1">
            <a:off x="5105400" y="3505200"/>
            <a:ext cx="1295400" cy="1295400"/>
          </a:xfrm>
          <a:prstGeom prst="line">
            <a:avLst/>
          </a:prstGeom>
          <a:noFill/>
          <a:ln w="19050">
            <a:solidFill>
              <a:schemeClr val="tx1"/>
            </a:solidFill>
            <a:round/>
            <a:tailEnd type="triangle" w="med" len="med"/>
          </a:ln>
        </p:spPr>
        <p:txBody>
          <a:bodyPr/>
          <a:lstStyle/>
          <a:p>
            <a:endParaRPr lang="zh-CN" altLang="en-US"/>
          </a:p>
        </p:txBody>
      </p:sp>
      <p:sp>
        <p:nvSpPr>
          <p:cNvPr id="71710" name="Line 31"/>
          <p:cNvSpPr>
            <a:spLocks noChangeShapeType="1"/>
          </p:cNvSpPr>
          <p:nvPr/>
        </p:nvSpPr>
        <p:spPr bwMode="auto">
          <a:xfrm>
            <a:off x="6553200" y="3581400"/>
            <a:ext cx="0" cy="1143000"/>
          </a:xfrm>
          <a:prstGeom prst="line">
            <a:avLst/>
          </a:prstGeom>
          <a:noFill/>
          <a:ln w="19050">
            <a:solidFill>
              <a:schemeClr val="tx1"/>
            </a:solidFill>
            <a:round/>
            <a:tailEnd type="triangle" w="med" len="med"/>
          </a:ln>
        </p:spPr>
        <p:txBody>
          <a:bodyPr/>
          <a:lstStyle/>
          <a:p>
            <a:endParaRPr lang="zh-CN" altLang="en-US"/>
          </a:p>
        </p:txBody>
      </p:sp>
      <p:sp>
        <p:nvSpPr>
          <p:cNvPr id="71711" name="Line 32"/>
          <p:cNvSpPr>
            <a:spLocks noChangeShapeType="1"/>
          </p:cNvSpPr>
          <p:nvPr/>
        </p:nvSpPr>
        <p:spPr bwMode="auto">
          <a:xfrm flipV="1">
            <a:off x="6934200" y="3505200"/>
            <a:ext cx="0" cy="1219200"/>
          </a:xfrm>
          <a:prstGeom prst="line">
            <a:avLst/>
          </a:prstGeom>
          <a:noFill/>
          <a:ln w="19050">
            <a:solidFill>
              <a:schemeClr val="tx1"/>
            </a:solidFill>
            <a:round/>
            <a:tailEnd type="triangle" w="med" len="med"/>
          </a:ln>
        </p:spPr>
        <p:txBody>
          <a:bodyPr/>
          <a:lstStyle/>
          <a:p>
            <a:endParaRPr lang="zh-CN" altLang="en-US"/>
          </a:p>
        </p:txBody>
      </p:sp>
      <p:sp>
        <p:nvSpPr>
          <p:cNvPr id="71712" name="Text Box 33"/>
          <p:cNvSpPr txBox="1">
            <a:spLocks noChangeArrowheads="1"/>
          </p:cNvSpPr>
          <p:nvPr/>
        </p:nvSpPr>
        <p:spPr bwMode="auto">
          <a:xfrm>
            <a:off x="2270125" y="3190875"/>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3" name="Text Box 34"/>
          <p:cNvSpPr txBox="1">
            <a:spLocks noChangeArrowheads="1"/>
          </p:cNvSpPr>
          <p:nvPr/>
        </p:nvSpPr>
        <p:spPr bwMode="auto">
          <a:xfrm>
            <a:off x="3200400" y="3733800"/>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4" name="Text Box 35"/>
          <p:cNvSpPr txBox="1">
            <a:spLocks noChangeArrowheads="1"/>
          </p:cNvSpPr>
          <p:nvPr/>
        </p:nvSpPr>
        <p:spPr bwMode="auto">
          <a:xfrm>
            <a:off x="3684588" y="2757488"/>
            <a:ext cx="430212" cy="519112"/>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5" name="Text Box 36"/>
          <p:cNvSpPr txBox="1">
            <a:spLocks noChangeArrowheads="1"/>
          </p:cNvSpPr>
          <p:nvPr/>
        </p:nvSpPr>
        <p:spPr bwMode="auto">
          <a:xfrm>
            <a:off x="4572000" y="2286000"/>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6" name="Text Box 37"/>
          <p:cNvSpPr txBox="1">
            <a:spLocks noChangeArrowheads="1"/>
          </p:cNvSpPr>
          <p:nvPr/>
        </p:nvSpPr>
        <p:spPr bwMode="auto">
          <a:xfrm>
            <a:off x="5437188" y="4586288"/>
            <a:ext cx="430212" cy="519112"/>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7" name="Text Box 38"/>
          <p:cNvSpPr txBox="1">
            <a:spLocks noChangeArrowheads="1"/>
          </p:cNvSpPr>
          <p:nvPr/>
        </p:nvSpPr>
        <p:spPr bwMode="auto">
          <a:xfrm>
            <a:off x="6199188" y="3733800"/>
            <a:ext cx="430212"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8" name="Text Box 39"/>
          <p:cNvSpPr txBox="1">
            <a:spLocks noChangeArrowheads="1"/>
          </p:cNvSpPr>
          <p:nvPr/>
        </p:nvSpPr>
        <p:spPr bwMode="auto">
          <a:xfrm>
            <a:off x="5056188" y="3595688"/>
            <a:ext cx="430212" cy="519112"/>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1719" name="Text Box 40"/>
          <p:cNvSpPr txBox="1">
            <a:spLocks noChangeArrowheads="1"/>
          </p:cNvSpPr>
          <p:nvPr/>
        </p:nvSpPr>
        <p:spPr bwMode="auto">
          <a:xfrm>
            <a:off x="2362200" y="4281488"/>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0" name="Text Box 41"/>
          <p:cNvSpPr txBox="1">
            <a:spLocks noChangeArrowheads="1"/>
          </p:cNvSpPr>
          <p:nvPr/>
        </p:nvSpPr>
        <p:spPr bwMode="auto">
          <a:xfrm>
            <a:off x="3733800" y="4510088"/>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1" name="Text Box 42"/>
          <p:cNvSpPr txBox="1">
            <a:spLocks noChangeArrowheads="1"/>
          </p:cNvSpPr>
          <p:nvPr/>
        </p:nvSpPr>
        <p:spPr bwMode="auto">
          <a:xfrm>
            <a:off x="2597150" y="3748088"/>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2" name="Text Box 43"/>
          <p:cNvSpPr txBox="1">
            <a:spLocks noChangeArrowheads="1"/>
          </p:cNvSpPr>
          <p:nvPr/>
        </p:nvSpPr>
        <p:spPr bwMode="auto">
          <a:xfrm>
            <a:off x="5715000" y="3352800"/>
            <a:ext cx="450850" cy="519113"/>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3" name="Text Box 44"/>
          <p:cNvSpPr txBox="1">
            <a:spLocks noChangeArrowheads="1"/>
          </p:cNvSpPr>
          <p:nvPr/>
        </p:nvSpPr>
        <p:spPr bwMode="auto">
          <a:xfrm>
            <a:off x="5410200" y="2757488"/>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4" name="Text Box 45"/>
          <p:cNvSpPr txBox="1">
            <a:spLocks noChangeArrowheads="1"/>
          </p:cNvSpPr>
          <p:nvPr/>
        </p:nvSpPr>
        <p:spPr bwMode="auto">
          <a:xfrm>
            <a:off x="6559550" y="3733800"/>
            <a:ext cx="450850" cy="519113"/>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1725" name="Text Box 46"/>
          <p:cNvSpPr txBox="1">
            <a:spLocks noChangeArrowheads="1"/>
          </p:cNvSpPr>
          <p:nvPr/>
        </p:nvSpPr>
        <p:spPr bwMode="auto">
          <a:xfrm>
            <a:off x="4578350" y="5348288"/>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grpSp>
        <p:nvGrpSpPr>
          <p:cNvPr id="3" name="Group 47"/>
          <p:cNvGrpSpPr/>
          <p:nvPr/>
        </p:nvGrpSpPr>
        <p:grpSpPr bwMode="auto">
          <a:xfrm rot="-5335856">
            <a:off x="4610100" y="2476500"/>
            <a:ext cx="457200" cy="381000"/>
            <a:chOff x="2736" y="3360"/>
            <a:chExt cx="288" cy="240"/>
          </a:xfrm>
        </p:grpSpPr>
        <p:sp>
          <p:nvSpPr>
            <p:cNvPr id="71727" name="Arc 48"/>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19050">
              <a:solidFill>
                <a:schemeClr val="tx1"/>
              </a:solidFill>
              <a:round/>
            </a:ln>
          </p:spPr>
          <p:txBody>
            <a:bodyPr wrap="none" anchor="ctr"/>
            <a:lstStyle/>
            <a:p>
              <a:endParaRPr lang="zh-CN" altLang="en-US"/>
            </a:p>
          </p:txBody>
        </p:sp>
        <p:sp>
          <p:nvSpPr>
            <p:cNvPr id="71728" name="Line 49"/>
            <p:cNvSpPr>
              <a:spLocks noChangeShapeType="1"/>
            </p:cNvSpPr>
            <p:nvPr/>
          </p:nvSpPr>
          <p:spPr bwMode="auto">
            <a:xfrm flipH="1">
              <a:off x="2736" y="3360"/>
              <a:ext cx="96" cy="0"/>
            </a:xfrm>
            <a:prstGeom prst="line">
              <a:avLst/>
            </a:prstGeom>
            <a:noFill/>
            <a:ln w="19050">
              <a:solidFill>
                <a:schemeClr val="tx1"/>
              </a:solidFill>
              <a:round/>
              <a:tailEnd type="triangle" w="med" len="med"/>
            </a:ln>
          </p:spPr>
          <p:txBody>
            <a:bodyPr/>
            <a:lstStyle/>
            <a:p>
              <a:endParaRPr lang="zh-CN" altLang="en-US"/>
            </a:p>
          </p:txBody>
        </p:sp>
      </p:grpSp>
      <p:sp>
        <p:nvSpPr>
          <p:cNvPr id="51" name="日期占位符 50"/>
          <p:cNvSpPr>
            <a:spLocks noGrp="1"/>
          </p:cNvSpPr>
          <p:nvPr>
            <p:ph type="dt" sz="half" idx="10"/>
          </p:nvPr>
        </p:nvSpPr>
        <p:spPr/>
        <p:txBody>
          <a:bodyPr/>
          <a:lstStyle/>
          <a:p>
            <a:fld id="{D99D353C-8EA0-4E48-9763-DCF88F2B9656}" type="datetime1">
              <a:rPr lang="zh-CN" altLang="en-US" smtClean="0"/>
            </a:fld>
            <a:endParaRPr lang="zh-CN" altLang="en-US"/>
          </a:p>
        </p:txBody>
      </p:sp>
      <p:sp>
        <p:nvSpPr>
          <p:cNvPr id="52" name="页脚占位符 51"/>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spLocks noGrp="1"/>
          </p:cNvSpPr>
          <p:nvPr>
            <p:ph type="sldNum" sz="quarter" idx="10"/>
          </p:nvPr>
        </p:nvSpPr>
        <p:spPr>
          <a:noFill/>
        </p:spPr>
        <p:txBody>
          <a:bodyPr/>
          <a:lstStyle/>
          <a:p>
            <a:fld id="{6D1A1F8C-16FE-4C59-9DA1-E0C9A7DA77DA}" type="slidenum">
              <a:rPr lang="zh-TW" altLang="en-US"/>
            </a:fld>
            <a:endParaRPr lang="en-US" altLang="zh-TW"/>
          </a:p>
        </p:txBody>
      </p:sp>
      <p:sp>
        <p:nvSpPr>
          <p:cNvPr id="72707" name="Rectangle 2"/>
          <p:cNvSpPr>
            <a:spLocks noGrp="1" noChangeArrowheads="1"/>
          </p:cNvSpPr>
          <p:nvPr>
            <p:ph type="body" idx="1"/>
          </p:nvPr>
        </p:nvSpPr>
        <p:spPr bwMode="auto">
          <a:xfrm>
            <a:off x="228600" y="304800"/>
            <a:ext cx="8915400" cy="6172200"/>
          </a:xfrm>
          <a:solidFill>
            <a:srgbClr val="FFFFFF">
              <a:alpha val="0"/>
            </a:srgbClr>
          </a:solidFill>
          <a:ln>
            <a:miter lim="800000"/>
          </a:ln>
        </p:spPr>
        <p:txBody>
          <a:bodyPr vert="horz" wrap="square" lIns="91440" tIns="45720" rIns="91440" bIns="45720" numCol="1" anchor="t" anchorCtr="0" compatLnSpc="1"/>
          <a:lstStyle/>
          <a:p>
            <a:pPr eaLnBrk="1" hangingPunct="1">
              <a:buFontTx/>
              <a:buNone/>
            </a:pPr>
            <a:endParaRPr lang="en-US" altLang="zh-CN" smtClean="0"/>
          </a:p>
          <a:p>
            <a:pPr eaLnBrk="1" hangingPunct="1"/>
            <a:r>
              <a:rPr lang="en-US" altLang="zh-CN" smtClean="0"/>
              <a:t>1. Initialization: ∏</a:t>
            </a:r>
            <a:r>
              <a:rPr lang="en-US" altLang="zh-CN" baseline="-25000" smtClean="0"/>
              <a:t>0</a:t>
            </a:r>
            <a:r>
              <a:rPr lang="zh-CN" altLang="en-US" smtClean="0"/>
              <a:t>＝</a:t>
            </a:r>
            <a:r>
              <a:rPr lang="en-US" altLang="zh-CN" smtClean="0"/>
              <a:t>{{0,1,2},{3,4,5,6}}</a:t>
            </a:r>
            <a:endParaRPr lang="en-US" altLang="zh-CN" smtClean="0"/>
          </a:p>
          <a:p>
            <a:pPr eaLnBrk="1" hangingPunct="1"/>
            <a:r>
              <a:rPr lang="en-US" altLang="zh-CN" smtClean="0"/>
              <a:t>2.1 For Non-accepting states in ∏</a:t>
            </a:r>
            <a:r>
              <a:rPr lang="en-US" altLang="zh-CN" baseline="-25000" smtClean="0"/>
              <a:t>0</a:t>
            </a:r>
            <a:r>
              <a:rPr lang="en-US" altLang="zh-CN" smtClean="0"/>
              <a:t> :</a:t>
            </a:r>
            <a:endParaRPr lang="en-US" altLang="zh-CN" smtClean="0"/>
          </a:p>
          <a:p>
            <a:pPr lvl="1" eaLnBrk="1" hangingPunct="1"/>
            <a:r>
              <a:rPr lang="en-US" altLang="zh-CN" smtClean="0"/>
              <a:t>a:  move({0,2},a)={1} ; move({1},a)={3} . 1,3 do not in the same subgroup of ∏</a:t>
            </a:r>
            <a:r>
              <a:rPr lang="en-US" altLang="zh-CN" baseline="-25000" smtClean="0"/>
              <a:t>0</a:t>
            </a:r>
            <a:r>
              <a:rPr lang="en-US" altLang="zh-CN" smtClean="0"/>
              <a:t>. </a:t>
            </a:r>
            <a:endParaRPr lang="en-US" altLang="zh-CN" smtClean="0"/>
          </a:p>
          <a:p>
            <a:pPr lvl="1" eaLnBrk="1" hangingPunct="1"/>
            <a:r>
              <a:rPr lang="en-US" altLang="zh-CN" smtClean="0"/>
              <a:t>     So ,∏</a:t>
            </a:r>
            <a:r>
              <a:rPr lang="en-US" altLang="zh-CN" baseline="-25000" smtClean="0"/>
              <a:t>1</a:t>
            </a:r>
            <a:r>
              <a:rPr lang="en-US" altLang="zh-CN" smtClean="0"/>
              <a:t>`</a:t>
            </a:r>
            <a:r>
              <a:rPr lang="zh-CN" altLang="en-US" smtClean="0"/>
              <a:t>＝</a:t>
            </a:r>
            <a:r>
              <a:rPr lang="en-US" altLang="zh-CN" smtClean="0"/>
              <a:t>{{1}</a:t>
            </a:r>
            <a:r>
              <a:rPr lang="zh-CN" altLang="en-US" smtClean="0"/>
              <a:t>，</a:t>
            </a:r>
            <a:r>
              <a:rPr lang="en-US" altLang="zh-CN" smtClean="0"/>
              <a:t>{0,2}</a:t>
            </a:r>
            <a:r>
              <a:rPr lang="zh-CN" altLang="en-US" smtClean="0"/>
              <a:t>，</a:t>
            </a:r>
            <a:r>
              <a:rPr lang="en-US" altLang="zh-CN" smtClean="0"/>
              <a:t>{3,4,5,6}}</a:t>
            </a:r>
            <a:endParaRPr lang="en-US" altLang="zh-CN" smtClean="0"/>
          </a:p>
          <a:p>
            <a:pPr lvl="1" eaLnBrk="1" hangingPunct="1"/>
            <a:r>
              <a:rPr lang="en-US" altLang="zh-CN" smtClean="0"/>
              <a:t>b:  move({0},b)={2}; move({2},b)={5}. 2,5 do not in the same subgroup of ∏</a:t>
            </a:r>
            <a:r>
              <a:rPr lang="en-US" altLang="zh-CN" baseline="-25000" smtClean="0"/>
              <a:t>1</a:t>
            </a:r>
            <a:r>
              <a:rPr lang="en-US" altLang="zh-CN" smtClean="0"/>
              <a:t>‘.</a:t>
            </a:r>
            <a:endParaRPr lang="en-US" altLang="zh-CN" smtClean="0"/>
          </a:p>
          <a:p>
            <a:pPr lvl="1" eaLnBrk="1" hangingPunct="1"/>
            <a:r>
              <a:rPr lang="en-US" altLang="zh-CN" smtClean="0"/>
              <a:t>     So, ∏</a:t>
            </a:r>
            <a:r>
              <a:rPr lang="en-US" altLang="zh-CN" baseline="-25000" smtClean="0"/>
              <a:t>1</a:t>
            </a:r>
            <a:r>
              <a:rPr lang="en-US" altLang="zh-CN" smtClean="0"/>
              <a:t>``</a:t>
            </a:r>
            <a:r>
              <a:rPr lang="zh-CN" altLang="en-US" smtClean="0"/>
              <a:t>＝</a:t>
            </a:r>
            <a:r>
              <a:rPr lang="en-US" altLang="zh-CN" smtClean="0"/>
              <a:t>{{1}</a:t>
            </a:r>
            <a:r>
              <a:rPr lang="zh-CN" altLang="en-US" smtClean="0"/>
              <a:t>，</a:t>
            </a:r>
            <a:r>
              <a:rPr lang="en-US" altLang="zh-CN" smtClean="0"/>
              <a:t>{0}</a:t>
            </a:r>
            <a:r>
              <a:rPr lang="zh-CN" altLang="en-US" smtClean="0"/>
              <a:t>，</a:t>
            </a:r>
            <a:r>
              <a:rPr lang="en-US" altLang="zh-CN" smtClean="0"/>
              <a:t>{2}</a:t>
            </a:r>
            <a:r>
              <a:rPr lang="zh-CN" altLang="en-US" smtClean="0"/>
              <a:t>，</a:t>
            </a:r>
            <a:r>
              <a:rPr lang="en-US" altLang="zh-CN" smtClean="0"/>
              <a:t>{3,4,5,6}}</a:t>
            </a:r>
            <a:endParaRPr lang="en-US" altLang="zh-CN" smtClean="0"/>
          </a:p>
        </p:txBody>
      </p:sp>
      <p:sp>
        <p:nvSpPr>
          <p:cNvPr id="4" name="日期占位符 3"/>
          <p:cNvSpPr>
            <a:spLocks noGrp="1"/>
          </p:cNvSpPr>
          <p:nvPr>
            <p:ph type="dt" sz="half" idx="10"/>
          </p:nvPr>
        </p:nvSpPr>
        <p:spPr/>
        <p:txBody>
          <a:bodyPr/>
          <a:lstStyle/>
          <a:p>
            <a:fld id="{5A1F209F-8152-46DE-A9B0-841595EA1185}"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fld id="{DB3451FA-FD9F-4AC8-8011-FBE82F07CC3E}" type="datetime1">
              <a:rPr lang="zh-CN" altLang="en-US" smtClean="0"/>
            </a:fld>
            <a:endParaRPr lang="zh-CN" altLang="en-US"/>
          </a:p>
        </p:txBody>
      </p:sp>
      <p:sp>
        <p:nvSpPr>
          <p:cNvPr id="10" name="灯片编号占位符 9"/>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11" name="页脚占位符 10"/>
          <p:cNvSpPr>
            <a:spLocks noGrp="1"/>
          </p:cNvSpPr>
          <p:nvPr>
            <p:ph type="ftr" sz="quarter" idx="11"/>
          </p:nvPr>
        </p:nvSpPr>
        <p:spPr/>
        <p:txBody>
          <a:bodyPr/>
          <a:lstStyle/>
          <a:p>
            <a:r>
              <a:rPr lang="en-US" altLang="zh-CN" smtClean="0"/>
              <a:t>Lexical Analysis</a:t>
            </a:r>
            <a:endParaRPr lang="zh-CN" altLang="en-US"/>
          </a:p>
        </p:txBody>
      </p:sp>
      <p:sp>
        <p:nvSpPr>
          <p:cNvPr id="12"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1. 2 Tokens, Patterns, and Lexemes</a:t>
            </a:r>
            <a:endParaRPr kumimoji="1" lang="zh-CN" altLang="en-US" sz="4000" dirty="0">
              <a:solidFill>
                <a:srgbClr val="C00000"/>
              </a:solidFill>
              <a:latin typeface="Verdana" panose="020B0604030504040204" pitchFamily="34" charset="0"/>
            </a:endParaRPr>
          </a:p>
        </p:txBody>
      </p:sp>
      <p:sp>
        <p:nvSpPr>
          <p:cNvPr id="13" name="矩形 12"/>
          <p:cNvSpPr/>
          <p:nvPr/>
        </p:nvSpPr>
        <p:spPr>
          <a:xfrm>
            <a:off x="251520" y="2060848"/>
            <a:ext cx="8568952" cy="4401205"/>
          </a:xfrm>
          <a:prstGeom prst="rect">
            <a:avLst/>
          </a:prstGeom>
        </p:spPr>
        <p:txBody>
          <a:bodyPr wrap="square">
            <a:spAutoFit/>
          </a:bodyPr>
          <a:lstStyle/>
          <a:p>
            <a:pPr marL="342900" indent="-342900">
              <a:buFont typeface="+mj-lt"/>
              <a:buAutoNum type="romanUcPeriod"/>
            </a:pPr>
            <a:r>
              <a:rPr lang="en-US" altLang="zh-CN" sz="2800" i="1" dirty="0" smtClean="0"/>
              <a:t>A token </a:t>
            </a:r>
            <a:r>
              <a:rPr lang="en-US" altLang="zh-CN" sz="2800" b="0" i="1" dirty="0" smtClean="0"/>
              <a:t>is a pair consisting of a token name and an optional attribute </a:t>
            </a:r>
            <a:r>
              <a:rPr lang="en-US" altLang="zh-CN" sz="2800" b="0" dirty="0" smtClean="0"/>
              <a:t>value.</a:t>
            </a:r>
            <a:endParaRPr lang="en-US" altLang="zh-CN" sz="2800" b="0" dirty="0" smtClean="0"/>
          </a:p>
          <a:p>
            <a:pPr marL="342900" indent="-342900">
              <a:buFont typeface="+mj-lt"/>
              <a:buAutoNum type="romanUcPeriod"/>
            </a:pPr>
            <a:endParaRPr lang="en-US" altLang="zh-CN" sz="2800" b="0" dirty="0" smtClean="0"/>
          </a:p>
          <a:p>
            <a:pPr marL="342900" indent="-342900">
              <a:buFont typeface="+mj-lt"/>
              <a:buAutoNum type="romanUcPeriod"/>
            </a:pPr>
            <a:r>
              <a:rPr lang="en-US" altLang="zh-CN" sz="2800" i="1" dirty="0" smtClean="0"/>
              <a:t>A pattern </a:t>
            </a:r>
            <a:r>
              <a:rPr lang="en-US" altLang="zh-CN" sz="2800" b="0" i="1" dirty="0" smtClean="0"/>
              <a:t>is a description of the form that the lexemes of a token may take.</a:t>
            </a:r>
            <a:endParaRPr lang="en-US" altLang="zh-CN" sz="2800" b="0" i="1" dirty="0" smtClean="0"/>
          </a:p>
          <a:p>
            <a:pPr marL="342900" indent="-342900">
              <a:buFont typeface="+mj-lt"/>
              <a:buAutoNum type="romanUcPeriod"/>
            </a:pPr>
            <a:endParaRPr lang="en-US" altLang="zh-CN" sz="2800" b="0" i="1" dirty="0" smtClean="0"/>
          </a:p>
          <a:p>
            <a:pPr marL="342900" indent="-342900">
              <a:buFont typeface="+mj-lt"/>
              <a:buAutoNum type="romanUcPeriod"/>
            </a:pPr>
            <a:r>
              <a:rPr lang="en-US" altLang="zh-CN" sz="2800" i="1" dirty="0" smtClean="0"/>
              <a:t>A lexeme </a:t>
            </a:r>
            <a:r>
              <a:rPr lang="en-US" altLang="zh-CN" sz="2800" b="0" i="1" dirty="0" smtClean="0"/>
              <a:t>is a sequence of characters in the source program that matches t</a:t>
            </a:r>
            <a:r>
              <a:rPr lang="en-US" altLang="zh-CN" sz="2800" b="0" dirty="0" smtClean="0"/>
              <a:t>he pattern for a token and is identified by the lexical analyzer as an instance of that token</a:t>
            </a:r>
            <a:r>
              <a:rPr lang="en-US" altLang="zh-CN" b="0" dirty="0" smtClean="0"/>
              <a:t>.</a:t>
            </a:r>
            <a:endParaRPr lang="zh-CN" altLang="en-US" b="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0"/>
          </p:nvPr>
        </p:nvSpPr>
        <p:spPr>
          <a:noFill/>
        </p:spPr>
        <p:txBody>
          <a:bodyPr/>
          <a:lstStyle/>
          <a:p>
            <a:fld id="{D2E03D12-B5E5-447D-996A-A6A8B45F312E}" type="slidenum">
              <a:rPr lang="zh-TW" altLang="en-US"/>
            </a:fld>
            <a:endParaRPr lang="en-US" altLang="zh-TW"/>
          </a:p>
        </p:txBody>
      </p:sp>
      <p:sp>
        <p:nvSpPr>
          <p:cNvPr id="73731" name="Rectangle 2"/>
          <p:cNvSpPr>
            <a:spLocks noGrp="1" noChangeArrowheads="1"/>
          </p:cNvSpPr>
          <p:nvPr>
            <p:ph type="body" idx="1"/>
          </p:nvPr>
        </p:nvSpPr>
        <p:spPr bwMode="auto">
          <a:xfrm>
            <a:off x="457200" y="685800"/>
            <a:ext cx="8229600" cy="5410200"/>
          </a:xfrm>
          <a:solidFill>
            <a:srgbClr val="FFFFFF">
              <a:alpha val="0"/>
            </a:srgbClr>
          </a:solidFill>
          <a:ln>
            <a:miter lim="800000"/>
          </a:ln>
        </p:spPr>
        <p:txBody>
          <a:bodyPr vert="horz" wrap="square" lIns="91440" tIns="45720" rIns="91440" bIns="45720" numCol="1" anchor="t" anchorCtr="0" compatLnSpc="1"/>
          <a:lstStyle/>
          <a:p>
            <a:pPr eaLnBrk="1" hangingPunct="1">
              <a:lnSpc>
                <a:spcPct val="90000"/>
              </a:lnSpc>
              <a:buFontTx/>
              <a:buNone/>
            </a:pPr>
            <a:r>
              <a:rPr lang="en-US" altLang="zh-CN" smtClean="0"/>
              <a:t>2.2  For accepting states in ∏</a:t>
            </a:r>
            <a:r>
              <a:rPr lang="en-US" altLang="zh-CN" baseline="-25000" smtClean="0"/>
              <a:t>0</a:t>
            </a:r>
            <a:r>
              <a:rPr lang="en-US" altLang="zh-CN" smtClean="0"/>
              <a:t> :</a:t>
            </a:r>
            <a:endParaRPr lang="en-US" altLang="zh-CN" smtClean="0"/>
          </a:p>
          <a:p>
            <a:pPr lvl="1" eaLnBrk="1" hangingPunct="1">
              <a:lnSpc>
                <a:spcPct val="90000"/>
              </a:lnSpc>
            </a:pPr>
            <a:r>
              <a:rPr lang="en-US" altLang="zh-CN" smtClean="0"/>
              <a:t>a: move({3,4,5,6},a)={3,6}, which is the subset of {3,4,5,6} in ∏</a:t>
            </a:r>
            <a:r>
              <a:rPr lang="en-US" altLang="zh-CN" baseline="-25000" smtClean="0"/>
              <a:t>1</a:t>
            </a:r>
            <a:r>
              <a:rPr lang="en-US" altLang="zh-CN" smtClean="0"/>
              <a:t>“</a:t>
            </a:r>
            <a:endParaRPr lang="en-US" altLang="zh-CN" smtClean="0"/>
          </a:p>
          <a:p>
            <a:pPr lvl="1" eaLnBrk="1" hangingPunct="1">
              <a:lnSpc>
                <a:spcPct val="90000"/>
              </a:lnSpc>
            </a:pPr>
            <a:r>
              <a:rPr lang="en-US" altLang="zh-CN" smtClean="0"/>
              <a:t>b: move({3,4,5,6},b)={4,5}, which is the subset of {3,4,5,6} in ∏</a:t>
            </a:r>
            <a:r>
              <a:rPr lang="en-US" altLang="zh-CN" baseline="-25000" smtClean="0"/>
              <a:t>1</a:t>
            </a:r>
            <a:r>
              <a:rPr lang="en-US" altLang="zh-CN" smtClean="0"/>
              <a:t>“</a:t>
            </a:r>
            <a:endParaRPr lang="en-US" altLang="zh-CN" smtClean="0"/>
          </a:p>
          <a:p>
            <a:pPr lvl="1" eaLnBrk="1" hangingPunct="1">
              <a:lnSpc>
                <a:spcPct val="90000"/>
              </a:lnSpc>
            </a:pPr>
            <a:r>
              <a:rPr lang="en-US" altLang="zh-CN" smtClean="0"/>
              <a:t>So, ∏</a:t>
            </a:r>
            <a:r>
              <a:rPr lang="en-US" altLang="zh-CN" baseline="-25000" smtClean="0"/>
              <a:t>1</a:t>
            </a:r>
            <a:r>
              <a:rPr lang="zh-CN" altLang="en-US" smtClean="0"/>
              <a:t>＝</a:t>
            </a:r>
            <a:r>
              <a:rPr lang="en-US" altLang="zh-CN" smtClean="0"/>
              <a:t>{{1}</a:t>
            </a:r>
            <a:r>
              <a:rPr lang="zh-CN" altLang="en-US" smtClean="0"/>
              <a:t>，</a:t>
            </a:r>
            <a:r>
              <a:rPr lang="en-US" altLang="zh-CN" smtClean="0"/>
              <a:t>{0}</a:t>
            </a:r>
            <a:r>
              <a:rPr lang="zh-CN" altLang="en-US" smtClean="0"/>
              <a:t>，</a:t>
            </a:r>
            <a:r>
              <a:rPr lang="en-US" altLang="zh-CN" smtClean="0"/>
              <a:t>{2}</a:t>
            </a:r>
            <a:r>
              <a:rPr lang="zh-CN" altLang="en-US" smtClean="0"/>
              <a:t>，</a:t>
            </a:r>
            <a:r>
              <a:rPr lang="en-US" altLang="zh-CN" smtClean="0"/>
              <a:t>{3,4,5,6}}.</a:t>
            </a:r>
            <a:endParaRPr lang="en-US" altLang="zh-CN" smtClean="0"/>
          </a:p>
          <a:p>
            <a:pPr eaLnBrk="1" hangingPunct="1">
              <a:lnSpc>
                <a:spcPct val="90000"/>
              </a:lnSpc>
              <a:buFontTx/>
              <a:buNone/>
            </a:pPr>
            <a:r>
              <a:rPr lang="en-US" altLang="zh-CN" smtClean="0"/>
              <a:t>3.Apply the step (2) again to ∏</a:t>
            </a:r>
            <a:r>
              <a:rPr lang="en-US" altLang="zh-CN" baseline="-25000" smtClean="0"/>
              <a:t>1</a:t>
            </a:r>
            <a:r>
              <a:rPr lang="en-US" altLang="zh-CN" smtClean="0"/>
              <a:t> ,and get ∏</a:t>
            </a:r>
            <a:r>
              <a:rPr lang="en-US" altLang="zh-CN" baseline="-25000" smtClean="0"/>
              <a:t>2</a:t>
            </a:r>
            <a:r>
              <a:rPr lang="en-US" altLang="zh-CN" smtClean="0"/>
              <a:t>.</a:t>
            </a:r>
            <a:endParaRPr lang="en-US" altLang="zh-CN" smtClean="0"/>
          </a:p>
          <a:p>
            <a:pPr lvl="1" eaLnBrk="1" hangingPunct="1">
              <a:lnSpc>
                <a:spcPct val="90000"/>
              </a:lnSpc>
            </a:pPr>
            <a:r>
              <a:rPr lang="en-US" altLang="zh-CN" smtClean="0"/>
              <a:t>∏</a:t>
            </a:r>
            <a:r>
              <a:rPr lang="en-US" altLang="zh-CN" baseline="-25000" smtClean="0"/>
              <a:t>2</a:t>
            </a:r>
            <a:r>
              <a:rPr lang="zh-CN" altLang="en-US" smtClean="0"/>
              <a:t>＝</a:t>
            </a:r>
            <a:r>
              <a:rPr lang="en-US" altLang="zh-CN" smtClean="0"/>
              <a:t>{{1},{0},{2},{3,4,5,6}}= ∏</a:t>
            </a:r>
            <a:r>
              <a:rPr lang="en-US" altLang="zh-CN" baseline="-25000" smtClean="0"/>
              <a:t>1</a:t>
            </a:r>
            <a:r>
              <a:rPr lang="en-US" altLang="zh-CN" smtClean="0"/>
              <a:t> ,</a:t>
            </a:r>
            <a:endParaRPr lang="en-US" altLang="zh-CN" smtClean="0"/>
          </a:p>
          <a:p>
            <a:pPr lvl="1" eaLnBrk="1" hangingPunct="1">
              <a:lnSpc>
                <a:spcPct val="90000"/>
              </a:lnSpc>
            </a:pPr>
            <a:r>
              <a:rPr lang="en-US" altLang="zh-CN" smtClean="0"/>
              <a:t>So, ∏</a:t>
            </a:r>
            <a:r>
              <a:rPr lang="en-US" altLang="zh-CN" baseline="-25000" smtClean="0"/>
              <a:t>final</a:t>
            </a:r>
            <a:r>
              <a:rPr lang="en-US" altLang="zh-CN" smtClean="0"/>
              <a:t> = ∏</a:t>
            </a:r>
            <a:r>
              <a:rPr lang="en-US" altLang="zh-CN" baseline="-25000" smtClean="0"/>
              <a:t>1</a:t>
            </a:r>
            <a:r>
              <a:rPr lang="en-US" altLang="zh-CN" smtClean="0"/>
              <a:t> </a:t>
            </a:r>
            <a:endParaRPr lang="en-US" altLang="zh-CN" smtClean="0"/>
          </a:p>
          <a:p>
            <a:pPr eaLnBrk="1" hangingPunct="1">
              <a:lnSpc>
                <a:spcPct val="90000"/>
              </a:lnSpc>
              <a:buFontTx/>
              <a:buNone/>
            </a:pPr>
            <a:r>
              <a:rPr lang="en-US" altLang="zh-CN" smtClean="0"/>
              <a:t>4. Let state 3 represent the state group {3,4,5,6}</a:t>
            </a:r>
            <a:endParaRPr lang="en-US" altLang="zh-CN" smtClean="0"/>
          </a:p>
        </p:txBody>
      </p:sp>
      <p:sp>
        <p:nvSpPr>
          <p:cNvPr id="4" name="日期占位符 3"/>
          <p:cNvSpPr>
            <a:spLocks noGrp="1"/>
          </p:cNvSpPr>
          <p:nvPr>
            <p:ph type="dt" sz="half" idx="10"/>
          </p:nvPr>
        </p:nvSpPr>
        <p:spPr/>
        <p:txBody>
          <a:bodyPr/>
          <a:lstStyle/>
          <a:p>
            <a:fld id="{9F3E2611-93D8-4D6B-B920-366495C780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spLocks noGrp="1"/>
          </p:cNvSpPr>
          <p:nvPr>
            <p:ph type="sldNum" sz="quarter" idx="10"/>
          </p:nvPr>
        </p:nvSpPr>
        <p:spPr>
          <a:noFill/>
        </p:spPr>
        <p:txBody>
          <a:bodyPr/>
          <a:lstStyle/>
          <a:p>
            <a:fld id="{6A95AD42-93AB-47F6-872E-1CA5FB1D1984}" type="slidenum">
              <a:rPr lang="zh-TW" altLang="en-US"/>
            </a:fld>
            <a:endParaRPr lang="en-US" altLang="zh-TW"/>
          </a:p>
        </p:txBody>
      </p:sp>
      <p:sp>
        <p:nvSpPr>
          <p:cNvPr id="74755" name="Rectangle 1026"/>
          <p:cNvSpPr>
            <a:spLocks noGrp="1" noChangeArrowheads="1"/>
          </p:cNvSpPr>
          <p:nvPr>
            <p:ph type="body" idx="1"/>
          </p:nvPr>
        </p:nvSpPr>
        <p:spPr bwMode="auto">
          <a:xfrm>
            <a:off x="381000" y="1371600"/>
            <a:ext cx="8229600" cy="609600"/>
          </a:xfrm>
          <a:solidFill>
            <a:srgbClr val="336699">
              <a:alpha val="0"/>
            </a:srgbClr>
          </a:solidFill>
          <a:ln>
            <a:miter lim="800000"/>
          </a:ln>
        </p:spPr>
        <p:txBody>
          <a:bodyPr vert="horz" wrap="square" lIns="91440" tIns="45720" rIns="91440" bIns="45720" numCol="1" anchor="t" anchorCtr="0" compatLnSpc="1"/>
          <a:lstStyle/>
          <a:p>
            <a:pPr eaLnBrk="1" hangingPunct="1">
              <a:buFontTx/>
              <a:buNone/>
            </a:pPr>
            <a:r>
              <a:rPr lang="en-US" altLang="zh-CN" smtClean="0">
                <a:solidFill>
                  <a:srgbClr val="336699"/>
                </a:solidFill>
              </a:rPr>
              <a:t>So, the minimized DFA is :</a:t>
            </a:r>
            <a:endParaRPr lang="en-US" altLang="zh-CN" smtClean="0">
              <a:solidFill>
                <a:srgbClr val="336699"/>
              </a:solidFill>
            </a:endParaRPr>
          </a:p>
        </p:txBody>
      </p:sp>
      <p:sp>
        <p:nvSpPr>
          <p:cNvPr id="74756" name="Oval 1027"/>
          <p:cNvSpPr>
            <a:spLocks noChangeArrowheads="1"/>
          </p:cNvSpPr>
          <p:nvPr/>
        </p:nvSpPr>
        <p:spPr bwMode="auto">
          <a:xfrm>
            <a:off x="1981200" y="3648075"/>
            <a:ext cx="609600" cy="609600"/>
          </a:xfrm>
          <a:prstGeom prst="ellipse">
            <a:avLst/>
          </a:prstGeom>
          <a:noFill/>
          <a:ln w="19050">
            <a:solidFill>
              <a:schemeClr val="tx1"/>
            </a:solidFill>
            <a:round/>
          </a:ln>
        </p:spPr>
        <p:txBody>
          <a:bodyPr wrap="none" anchor="ctr"/>
          <a:lstStyle/>
          <a:p>
            <a:endParaRPr lang="zh-CN" altLang="en-US"/>
          </a:p>
        </p:txBody>
      </p:sp>
      <p:sp>
        <p:nvSpPr>
          <p:cNvPr id="74757" name="Line 1028"/>
          <p:cNvSpPr>
            <a:spLocks noChangeShapeType="1"/>
          </p:cNvSpPr>
          <p:nvPr/>
        </p:nvSpPr>
        <p:spPr bwMode="auto">
          <a:xfrm>
            <a:off x="1371600" y="3952875"/>
            <a:ext cx="609600" cy="0"/>
          </a:xfrm>
          <a:prstGeom prst="line">
            <a:avLst/>
          </a:prstGeom>
          <a:noFill/>
          <a:ln w="19050">
            <a:solidFill>
              <a:schemeClr val="tx1"/>
            </a:solidFill>
            <a:round/>
            <a:tailEnd type="triangle" w="med" len="med"/>
          </a:ln>
        </p:spPr>
        <p:txBody>
          <a:bodyPr/>
          <a:lstStyle/>
          <a:p>
            <a:endParaRPr lang="zh-CN" altLang="en-US"/>
          </a:p>
        </p:txBody>
      </p:sp>
      <p:sp>
        <p:nvSpPr>
          <p:cNvPr id="74758" name="Text Box 1029"/>
          <p:cNvSpPr txBox="1">
            <a:spLocks noChangeArrowheads="1"/>
          </p:cNvSpPr>
          <p:nvPr/>
        </p:nvSpPr>
        <p:spPr bwMode="auto">
          <a:xfrm>
            <a:off x="2041525" y="3638550"/>
            <a:ext cx="450850" cy="519113"/>
          </a:xfrm>
          <a:prstGeom prst="rect">
            <a:avLst/>
          </a:prstGeom>
          <a:noFill/>
          <a:ln w="19050">
            <a:noFill/>
            <a:miter lim="800000"/>
          </a:ln>
        </p:spPr>
        <p:txBody>
          <a:bodyPr wrap="none">
            <a:spAutoFit/>
          </a:bodyPr>
          <a:lstStyle/>
          <a:p>
            <a:pPr>
              <a:spcBef>
                <a:spcPct val="0"/>
              </a:spcBef>
            </a:pPr>
            <a:r>
              <a:rPr lang="en-US" altLang="zh-CN" sz="2800"/>
              <a:t> 0</a:t>
            </a:r>
            <a:endParaRPr lang="en-US" altLang="zh-CN" sz="2800"/>
          </a:p>
        </p:txBody>
      </p:sp>
      <p:sp>
        <p:nvSpPr>
          <p:cNvPr id="74759" name="Oval 1030"/>
          <p:cNvSpPr>
            <a:spLocks noChangeArrowheads="1"/>
          </p:cNvSpPr>
          <p:nvPr/>
        </p:nvSpPr>
        <p:spPr bwMode="auto">
          <a:xfrm>
            <a:off x="3124200" y="2819400"/>
            <a:ext cx="609600" cy="609600"/>
          </a:xfrm>
          <a:prstGeom prst="ellipse">
            <a:avLst/>
          </a:prstGeom>
          <a:noFill/>
          <a:ln w="19050">
            <a:solidFill>
              <a:schemeClr val="tx1"/>
            </a:solidFill>
            <a:round/>
          </a:ln>
        </p:spPr>
        <p:txBody>
          <a:bodyPr wrap="none" anchor="ctr"/>
          <a:lstStyle/>
          <a:p>
            <a:endParaRPr lang="zh-CN" altLang="en-US"/>
          </a:p>
        </p:txBody>
      </p:sp>
      <p:sp>
        <p:nvSpPr>
          <p:cNvPr id="74760" name="Text Box 1031"/>
          <p:cNvSpPr txBox="1">
            <a:spLocks noChangeArrowheads="1"/>
          </p:cNvSpPr>
          <p:nvPr/>
        </p:nvSpPr>
        <p:spPr bwMode="auto">
          <a:xfrm>
            <a:off x="3184525" y="2809875"/>
            <a:ext cx="450850" cy="519113"/>
          </a:xfrm>
          <a:prstGeom prst="rect">
            <a:avLst/>
          </a:prstGeom>
          <a:noFill/>
          <a:ln w="19050">
            <a:noFill/>
            <a:miter lim="800000"/>
          </a:ln>
        </p:spPr>
        <p:txBody>
          <a:bodyPr wrap="none">
            <a:spAutoFit/>
          </a:bodyPr>
          <a:lstStyle/>
          <a:p>
            <a:pPr>
              <a:spcBef>
                <a:spcPct val="0"/>
              </a:spcBef>
            </a:pPr>
            <a:r>
              <a:rPr lang="en-US" altLang="zh-CN" sz="2800"/>
              <a:t> 1</a:t>
            </a:r>
            <a:endParaRPr lang="en-US" altLang="zh-CN" sz="2800"/>
          </a:p>
        </p:txBody>
      </p:sp>
      <p:sp>
        <p:nvSpPr>
          <p:cNvPr id="74761" name="Oval 1032"/>
          <p:cNvSpPr>
            <a:spLocks noChangeArrowheads="1"/>
          </p:cNvSpPr>
          <p:nvPr/>
        </p:nvSpPr>
        <p:spPr bwMode="auto">
          <a:xfrm>
            <a:off x="3124200" y="4495800"/>
            <a:ext cx="609600" cy="609600"/>
          </a:xfrm>
          <a:prstGeom prst="ellipse">
            <a:avLst/>
          </a:prstGeom>
          <a:noFill/>
          <a:ln w="19050">
            <a:solidFill>
              <a:schemeClr val="tx1"/>
            </a:solidFill>
            <a:round/>
          </a:ln>
        </p:spPr>
        <p:txBody>
          <a:bodyPr wrap="none" anchor="ctr"/>
          <a:lstStyle/>
          <a:p>
            <a:endParaRPr lang="zh-CN" altLang="en-US"/>
          </a:p>
        </p:txBody>
      </p:sp>
      <p:sp>
        <p:nvSpPr>
          <p:cNvPr id="74762" name="Text Box 1033"/>
          <p:cNvSpPr txBox="1">
            <a:spLocks noChangeArrowheads="1"/>
          </p:cNvSpPr>
          <p:nvPr/>
        </p:nvSpPr>
        <p:spPr bwMode="auto">
          <a:xfrm>
            <a:off x="3184525" y="4486275"/>
            <a:ext cx="450850" cy="519113"/>
          </a:xfrm>
          <a:prstGeom prst="rect">
            <a:avLst/>
          </a:prstGeom>
          <a:noFill/>
          <a:ln w="19050">
            <a:noFill/>
            <a:miter lim="800000"/>
          </a:ln>
        </p:spPr>
        <p:txBody>
          <a:bodyPr wrap="none">
            <a:spAutoFit/>
          </a:bodyPr>
          <a:lstStyle/>
          <a:p>
            <a:pPr>
              <a:spcBef>
                <a:spcPct val="0"/>
              </a:spcBef>
            </a:pPr>
            <a:r>
              <a:rPr lang="en-US" altLang="zh-CN" sz="2800"/>
              <a:t> 2</a:t>
            </a:r>
            <a:endParaRPr lang="en-US" altLang="zh-CN" sz="2800"/>
          </a:p>
        </p:txBody>
      </p:sp>
      <p:sp>
        <p:nvSpPr>
          <p:cNvPr id="74763" name="Line 1034"/>
          <p:cNvSpPr>
            <a:spLocks noChangeShapeType="1"/>
          </p:cNvSpPr>
          <p:nvPr/>
        </p:nvSpPr>
        <p:spPr bwMode="auto">
          <a:xfrm flipV="1">
            <a:off x="2438400" y="3190875"/>
            <a:ext cx="685800" cy="457200"/>
          </a:xfrm>
          <a:prstGeom prst="line">
            <a:avLst/>
          </a:prstGeom>
          <a:noFill/>
          <a:ln w="19050">
            <a:solidFill>
              <a:schemeClr val="tx1"/>
            </a:solidFill>
            <a:round/>
            <a:tailEnd type="triangle" w="med" len="med"/>
          </a:ln>
        </p:spPr>
        <p:txBody>
          <a:bodyPr/>
          <a:lstStyle/>
          <a:p>
            <a:endParaRPr lang="zh-CN" altLang="en-US"/>
          </a:p>
        </p:txBody>
      </p:sp>
      <p:sp>
        <p:nvSpPr>
          <p:cNvPr id="74764" name="Line 1035"/>
          <p:cNvSpPr>
            <a:spLocks noChangeShapeType="1"/>
          </p:cNvSpPr>
          <p:nvPr/>
        </p:nvSpPr>
        <p:spPr bwMode="auto">
          <a:xfrm>
            <a:off x="2362200" y="4257675"/>
            <a:ext cx="762000" cy="533400"/>
          </a:xfrm>
          <a:prstGeom prst="line">
            <a:avLst/>
          </a:prstGeom>
          <a:noFill/>
          <a:ln w="19050">
            <a:solidFill>
              <a:schemeClr val="tx1"/>
            </a:solidFill>
            <a:round/>
            <a:tailEnd type="triangle" w="med" len="med"/>
          </a:ln>
        </p:spPr>
        <p:txBody>
          <a:bodyPr/>
          <a:lstStyle/>
          <a:p>
            <a:endParaRPr lang="zh-CN" altLang="en-US"/>
          </a:p>
        </p:txBody>
      </p:sp>
      <p:sp>
        <p:nvSpPr>
          <p:cNvPr id="74765" name="Line 1036"/>
          <p:cNvSpPr>
            <a:spLocks noChangeShapeType="1"/>
          </p:cNvSpPr>
          <p:nvPr/>
        </p:nvSpPr>
        <p:spPr bwMode="auto">
          <a:xfrm>
            <a:off x="3200400" y="3343275"/>
            <a:ext cx="0" cy="1219200"/>
          </a:xfrm>
          <a:prstGeom prst="line">
            <a:avLst/>
          </a:prstGeom>
          <a:noFill/>
          <a:ln w="19050">
            <a:solidFill>
              <a:schemeClr val="tx1"/>
            </a:solidFill>
            <a:round/>
            <a:tailEnd type="triangle" w="med" len="med"/>
          </a:ln>
        </p:spPr>
        <p:txBody>
          <a:bodyPr/>
          <a:lstStyle/>
          <a:p>
            <a:endParaRPr lang="zh-CN" altLang="en-US"/>
          </a:p>
        </p:txBody>
      </p:sp>
      <p:sp>
        <p:nvSpPr>
          <p:cNvPr id="74766" name="Line 1037"/>
          <p:cNvSpPr>
            <a:spLocks noChangeShapeType="1"/>
          </p:cNvSpPr>
          <p:nvPr/>
        </p:nvSpPr>
        <p:spPr bwMode="auto">
          <a:xfrm flipV="1">
            <a:off x="3581400" y="3419475"/>
            <a:ext cx="0" cy="1143000"/>
          </a:xfrm>
          <a:prstGeom prst="line">
            <a:avLst/>
          </a:prstGeom>
          <a:noFill/>
          <a:ln w="19050">
            <a:solidFill>
              <a:schemeClr val="tx1"/>
            </a:solidFill>
            <a:round/>
            <a:tailEnd type="triangle" w="med" len="med"/>
          </a:ln>
        </p:spPr>
        <p:txBody>
          <a:bodyPr/>
          <a:lstStyle/>
          <a:p>
            <a:endParaRPr lang="zh-CN" altLang="en-US"/>
          </a:p>
        </p:txBody>
      </p:sp>
      <p:sp>
        <p:nvSpPr>
          <p:cNvPr id="74767" name="Text Box 1038"/>
          <p:cNvSpPr txBox="1">
            <a:spLocks noChangeArrowheads="1"/>
          </p:cNvSpPr>
          <p:nvPr/>
        </p:nvSpPr>
        <p:spPr bwMode="auto">
          <a:xfrm>
            <a:off x="2498725" y="3028950"/>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4768" name="Text Box 1039"/>
          <p:cNvSpPr txBox="1">
            <a:spLocks noChangeArrowheads="1"/>
          </p:cNvSpPr>
          <p:nvPr/>
        </p:nvSpPr>
        <p:spPr bwMode="auto">
          <a:xfrm>
            <a:off x="3429000" y="3571875"/>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4769" name="Text Box 1040"/>
          <p:cNvSpPr txBox="1">
            <a:spLocks noChangeArrowheads="1"/>
          </p:cNvSpPr>
          <p:nvPr/>
        </p:nvSpPr>
        <p:spPr bwMode="auto">
          <a:xfrm>
            <a:off x="2590800" y="4119563"/>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4770" name="Text Box 1041"/>
          <p:cNvSpPr txBox="1">
            <a:spLocks noChangeArrowheads="1"/>
          </p:cNvSpPr>
          <p:nvPr/>
        </p:nvSpPr>
        <p:spPr bwMode="auto">
          <a:xfrm>
            <a:off x="2825750" y="3586163"/>
            <a:ext cx="450850" cy="519112"/>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74771" name="AutoShape 1042"/>
          <p:cNvSpPr>
            <a:spLocks noChangeArrowheads="1"/>
          </p:cNvSpPr>
          <p:nvPr/>
        </p:nvSpPr>
        <p:spPr bwMode="auto">
          <a:xfrm>
            <a:off x="5334000" y="3571875"/>
            <a:ext cx="838200" cy="762000"/>
          </a:xfrm>
          <a:custGeom>
            <a:avLst/>
            <a:gdLst>
              <a:gd name="T0" fmla="*/ 419100 w 21600"/>
              <a:gd name="T1" fmla="*/ 0 h 21600"/>
              <a:gd name="T2" fmla="*/ 122742 w 21600"/>
              <a:gd name="T3" fmla="*/ 111584 h 21600"/>
              <a:gd name="T4" fmla="*/ 0 w 21600"/>
              <a:gd name="T5" fmla="*/ 381000 h 21600"/>
              <a:gd name="T6" fmla="*/ 122742 w 21600"/>
              <a:gd name="T7" fmla="*/ 650416 h 21600"/>
              <a:gd name="T8" fmla="*/ 419100 w 21600"/>
              <a:gd name="T9" fmla="*/ 762000 h 21600"/>
              <a:gd name="T10" fmla="*/ 715458 w 21600"/>
              <a:gd name="T11" fmla="*/ 650416 h 21600"/>
              <a:gd name="T12" fmla="*/ 838200 w 21600"/>
              <a:gd name="T13" fmla="*/ 381000 h 21600"/>
              <a:gd name="T14" fmla="*/ 715458 w 21600"/>
              <a:gd name="T15" fmla="*/ 11158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45" y="10800"/>
                </a:moveTo>
                <a:cubicBezTo>
                  <a:pt x="2945" y="15138"/>
                  <a:pt x="6462" y="18655"/>
                  <a:pt x="10800" y="18655"/>
                </a:cubicBezTo>
                <a:cubicBezTo>
                  <a:pt x="15138" y="18655"/>
                  <a:pt x="18655" y="15138"/>
                  <a:pt x="18655" y="10800"/>
                </a:cubicBezTo>
                <a:cubicBezTo>
                  <a:pt x="18655" y="6462"/>
                  <a:pt x="15138" y="2945"/>
                  <a:pt x="10800" y="2945"/>
                </a:cubicBezTo>
                <a:cubicBezTo>
                  <a:pt x="6462" y="2945"/>
                  <a:pt x="2945" y="6462"/>
                  <a:pt x="2945" y="10800"/>
                </a:cubicBezTo>
                <a:close/>
              </a:path>
            </a:pathLst>
          </a:custGeom>
          <a:noFill/>
          <a:ln w="19050">
            <a:solidFill>
              <a:schemeClr val="tx1"/>
            </a:solidFill>
            <a:round/>
          </a:ln>
        </p:spPr>
        <p:txBody>
          <a:bodyPr wrap="none" anchor="ctr"/>
          <a:lstStyle/>
          <a:p>
            <a:endParaRPr lang="zh-CN" altLang="en-US"/>
          </a:p>
        </p:txBody>
      </p:sp>
      <p:sp>
        <p:nvSpPr>
          <p:cNvPr id="74772" name="Text Box 1043"/>
          <p:cNvSpPr txBox="1">
            <a:spLocks noChangeArrowheads="1"/>
          </p:cNvSpPr>
          <p:nvPr/>
        </p:nvSpPr>
        <p:spPr bwMode="auto">
          <a:xfrm>
            <a:off x="5470525" y="3714750"/>
            <a:ext cx="450850" cy="519113"/>
          </a:xfrm>
          <a:prstGeom prst="rect">
            <a:avLst/>
          </a:prstGeom>
          <a:noFill/>
          <a:ln w="19050">
            <a:noFill/>
            <a:miter lim="800000"/>
          </a:ln>
        </p:spPr>
        <p:txBody>
          <a:bodyPr wrap="none">
            <a:spAutoFit/>
          </a:bodyPr>
          <a:lstStyle/>
          <a:p>
            <a:pPr>
              <a:spcBef>
                <a:spcPct val="0"/>
              </a:spcBef>
            </a:pPr>
            <a:r>
              <a:rPr lang="en-US" altLang="zh-CN" sz="2800"/>
              <a:t> 3</a:t>
            </a:r>
            <a:endParaRPr lang="en-US" altLang="zh-CN" sz="2800"/>
          </a:p>
        </p:txBody>
      </p:sp>
      <p:sp>
        <p:nvSpPr>
          <p:cNvPr id="74773" name="Text Box 1044"/>
          <p:cNvSpPr txBox="1">
            <a:spLocks noChangeArrowheads="1"/>
          </p:cNvSpPr>
          <p:nvPr/>
        </p:nvSpPr>
        <p:spPr bwMode="auto">
          <a:xfrm>
            <a:off x="4267200" y="2976563"/>
            <a:ext cx="430213" cy="519112"/>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sp>
        <p:nvSpPr>
          <p:cNvPr id="74774" name="Text Box 1045"/>
          <p:cNvSpPr txBox="1">
            <a:spLocks noChangeArrowheads="1"/>
          </p:cNvSpPr>
          <p:nvPr/>
        </p:nvSpPr>
        <p:spPr bwMode="auto">
          <a:xfrm>
            <a:off x="5486400" y="3038475"/>
            <a:ext cx="430213" cy="519113"/>
          </a:xfrm>
          <a:prstGeom prst="rect">
            <a:avLst/>
          </a:prstGeom>
          <a:noFill/>
          <a:ln w="19050">
            <a:noFill/>
            <a:miter lim="800000"/>
          </a:ln>
        </p:spPr>
        <p:txBody>
          <a:bodyPr wrap="none">
            <a:spAutoFit/>
          </a:bodyPr>
          <a:lstStyle/>
          <a:p>
            <a:pPr>
              <a:spcBef>
                <a:spcPct val="0"/>
              </a:spcBef>
            </a:pPr>
            <a:r>
              <a:rPr lang="en-US" altLang="zh-CN" sz="2800"/>
              <a:t> a</a:t>
            </a:r>
            <a:endParaRPr lang="en-US" altLang="zh-CN" sz="2800"/>
          </a:p>
        </p:txBody>
      </p:sp>
      <p:grpSp>
        <p:nvGrpSpPr>
          <p:cNvPr id="2" name="Group 1046"/>
          <p:cNvGrpSpPr/>
          <p:nvPr/>
        </p:nvGrpSpPr>
        <p:grpSpPr bwMode="auto">
          <a:xfrm rot="-5335856">
            <a:off x="5524500" y="3228975"/>
            <a:ext cx="457200" cy="381000"/>
            <a:chOff x="2736" y="3360"/>
            <a:chExt cx="288" cy="240"/>
          </a:xfrm>
        </p:grpSpPr>
        <p:sp>
          <p:nvSpPr>
            <p:cNvPr id="74783" name="Arc 1047"/>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19050">
              <a:solidFill>
                <a:schemeClr val="tx1"/>
              </a:solidFill>
              <a:round/>
            </a:ln>
          </p:spPr>
          <p:txBody>
            <a:bodyPr wrap="none" anchor="ctr"/>
            <a:lstStyle/>
            <a:p>
              <a:endParaRPr lang="zh-CN" altLang="en-US"/>
            </a:p>
          </p:txBody>
        </p:sp>
        <p:sp>
          <p:nvSpPr>
            <p:cNvPr id="74784" name="Line 1048"/>
            <p:cNvSpPr>
              <a:spLocks noChangeShapeType="1"/>
            </p:cNvSpPr>
            <p:nvPr/>
          </p:nvSpPr>
          <p:spPr bwMode="auto">
            <a:xfrm flipH="1">
              <a:off x="2736" y="3360"/>
              <a:ext cx="96" cy="0"/>
            </a:xfrm>
            <a:prstGeom prst="line">
              <a:avLst/>
            </a:prstGeom>
            <a:noFill/>
            <a:ln w="19050">
              <a:solidFill>
                <a:schemeClr val="tx1"/>
              </a:solidFill>
              <a:round/>
              <a:tailEnd type="triangle" w="med" len="med"/>
            </a:ln>
          </p:spPr>
          <p:txBody>
            <a:bodyPr/>
            <a:lstStyle/>
            <a:p>
              <a:endParaRPr lang="zh-CN" altLang="en-US"/>
            </a:p>
          </p:txBody>
        </p:sp>
      </p:grpSp>
      <p:sp>
        <p:nvSpPr>
          <p:cNvPr id="74776" name="Line 1049"/>
          <p:cNvSpPr>
            <a:spLocks noChangeShapeType="1"/>
          </p:cNvSpPr>
          <p:nvPr/>
        </p:nvSpPr>
        <p:spPr bwMode="auto">
          <a:xfrm>
            <a:off x="3733800" y="3114675"/>
            <a:ext cx="1600200" cy="685800"/>
          </a:xfrm>
          <a:prstGeom prst="line">
            <a:avLst/>
          </a:prstGeom>
          <a:noFill/>
          <a:ln w="19050">
            <a:solidFill>
              <a:schemeClr val="tx1"/>
            </a:solidFill>
            <a:round/>
            <a:tailEnd type="triangle" w="med" len="med"/>
          </a:ln>
        </p:spPr>
        <p:txBody>
          <a:bodyPr/>
          <a:lstStyle/>
          <a:p>
            <a:endParaRPr lang="zh-CN" altLang="en-US"/>
          </a:p>
        </p:txBody>
      </p:sp>
      <p:sp>
        <p:nvSpPr>
          <p:cNvPr id="74777" name="Line 1050"/>
          <p:cNvSpPr>
            <a:spLocks noChangeShapeType="1"/>
          </p:cNvSpPr>
          <p:nvPr/>
        </p:nvSpPr>
        <p:spPr bwMode="auto">
          <a:xfrm flipV="1">
            <a:off x="3733800" y="4029075"/>
            <a:ext cx="1600200" cy="762000"/>
          </a:xfrm>
          <a:prstGeom prst="line">
            <a:avLst/>
          </a:prstGeom>
          <a:noFill/>
          <a:ln w="19050">
            <a:solidFill>
              <a:schemeClr val="tx1"/>
            </a:solidFill>
            <a:round/>
            <a:tailEnd type="triangle" w="med" len="med"/>
          </a:ln>
        </p:spPr>
        <p:txBody>
          <a:bodyPr/>
          <a:lstStyle/>
          <a:p>
            <a:endParaRPr lang="zh-CN" altLang="en-US"/>
          </a:p>
        </p:txBody>
      </p:sp>
      <p:sp>
        <p:nvSpPr>
          <p:cNvPr id="74778" name="Text Box 1051"/>
          <p:cNvSpPr txBox="1">
            <a:spLocks noChangeArrowheads="1"/>
          </p:cNvSpPr>
          <p:nvPr/>
        </p:nvSpPr>
        <p:spPr bwMode="auto">
          <a:xfrm>
            <a:off x="4273550" y="3952875"/>
            <a:ext cx="450850" cy="519113"/>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grpSp>
        <p:nvGrpSpPr>
          <p:cNvPr id="3" name="Group 1052"/>
          <p:cNvGrpSpPr/>
          <p:nvPr/>
        </p:nvGrpSpPr>
        <p:grpSpPr bwMode="auto">
          <a:xfrm rot="10735856" flipH="1">
            <a:off x="6096000" y="3762375"/>
            <a:ext cx="457200" cy="381000"/>
            <a:chOff x="2736" y="3360"/>
            <a:chExt cx="288" cy="240"/>
          </a:xfrm>
        </p:grpSpPr>
        <p:sp>
          <p:nvSpPr>
            <p:cNvPr id="74781" name="Arc 1053"/>
            <p:cNvSpPr/>
            <p:nvPr/>
          </p:nvSpPr>
          <p:spPr bwMode="auto">
            <a:xfrm flipH="1">
              <a:off x="2745" y="3360"/>
              <a:ext cx="279" cy="240"/>
            </a:xfrm>
            <a:custGeom>
              <a:avLst/>
              <a:gdLst>
                <a:gd name="T0" fmla="*/ 274 w 21979"/>
                <a:gd name="T1" fmla="*/ 240 h 43200"/>
                <a:gd name="T2" fmla="*/ 279 w 21979"/>
                <a:gd name="T3" fmla="*/ 0 h 43200"/>
                <a:gd name="T4" fmla="*/ 274 w 21979"/>
                <a:gd name="T5" fmla="*/ 120 h 43200"/>
                <a:gd name="T6" fmla="*/ 0 60000 65536"/>
                <a:gd name="T7" fmla="*/ 0 60000 65536"/>
                <a:gd name="T8" fmla="*/ 0 60000 65536"/>
                <a:gd name="T9" fmla="*/ 0 w 21979"/>
                <a:gd name="T10" fmla="*/ 0 h 43200"/>
                <a:gd name="T11" fmla="*/ 21979 w 21979"/>
                <a:gd name="T12" fmla="*/ 43200 h 43200"/>
              </a:gdLst>
              <a:ahLst/>
              <a:cxnLst>
                <a:cxn ang="T6">
                  <a:pos x="T0" y="T1"/>
                </a:cxn>
                <a:cxn ang="T7">
                  <a:pos x="T2" y="T3"/>
                </a:cxn>
                <a:cxn ang="T8">
                  <a:pos x="T4" y="T5"/>
                </a:cxn>
              </a:cxnLst>
              <a:rect l="T9" t="T10" r="T11" b="T12"/>
              <a:pathLst>
                <a:path w="21979" h="43200" fill="none" extrusionOk="0">
                  <a:moveTo>
                    <a:pt x="21596" y="43199"/>
                  </a:moveTo>
                  <a:cubicBezTo>
                    <a:pt x="9668" y="43197"/>
                    <a:pt x="0" y="33527"/>
                    <a:pt x="0" y="21600"/>
                  </a:cubicBezTo>
                  <a:cubicBezTo>
                    <a:pt x="0" y="9670"/>
                    <a:pt x="9670" y="0"/>
                    <a:pt x="21600" y="0"/>
                  </a:cubicBezTo>
                  <a:cubicBezTo>
                    <a:pt x="21726" y="-1"/>
                    <a:pt x="21852" y="1"/>
                    <a:pt x="21978" y="3"/>
                  </a:cubicBezTo>
                </a:path>
                <a:path w="21979" h="43200" stroke="0" extrusionOk="0">
                  <a:moveTo>
                    <a:pt x="21596" y="43199"/>
                  </a:moveTo>
                  <a:cubicBezTo>
                    <a:pt x="9668" y="43197"/>
                    <a:pt x="0" y="33527"/>
                    <a:pt x="0" y="21600"/>
                  </a:cubicBezTo>
                  <a:cubicBezTo>
                    <a:pt x="0" y="9670"/>
                    <a:pt x="9670" y="0"/>
                    <a:pt x="21600" y="0"/>
                  </a:cubicBezTo>
                  <a:cubicBezTo>
                    <a:pt x="21726" y="-1"/>
                    <a:pt x="21852" y="1"/>
                    <a:pt x="21978" y="3"/>
                  </a:cubicBezTo>
                  <a:lnTo>
                    <a:pt x="21600" y="21600"/>
                  </a:lnTo>
                  <a:close/>
                </a:path>
              </a:pathLst>
            </a:custGeom>
            <a:noFill/>
            <a:ln w="19050">
              <a:solidFill>
                <a:schemeClr val="tx1"/>
              </a:solidFill>
              <a:round/>
            </a:ln>
          </p:spPr>
          <p:txBody>
            <a:bodyPr wrap="none" anchor="ctr"/>
            <a:lstStyle/>
            <a:p>
              <a:endParaRPr lang="zh-CN" altLang="en-US"/>
            </a:p>
          </p:txBody>
        </p:sp>
        <p:sp>
          <p:nvSpPr>
            <p:cNvPr id="74782" name="Line 1054"/>
            <p:cNvSpPr>
              <a:spLocks noChangeShapeType="1"/>
            </p:cNvSpPr>
            <p:nvPr/>
          </p:nvSpPr>
          <p:spPr bwMode="auto">
            <a:xfrm flipH="1">
              <a:off x="2736" y="3360"/>
              <a:ext cx="96" cy="0"/>
            </a:xfrm>
            <a:prstGeom prst="line">
              <a:avLst/>
            </a:prstGeom>
            <a:noFill/>
            <a:ln w="19050">
              <a:solidFill>
                <a:schemeClr val="tx1"/>
              </a:solidFill>
              <a:round/>
              <a:tailEnd type="triangle" w="med" len="med"/>
            </a:ln>
          </p:spPr>
          <p:txBody>
            <a:bodyPr/>
            <a:lstStyle/>
            <a:p>
              <a:endParaRPr lang="zh-CN" altLang="en-US"/>
            </a:p>
          </p:txBody>
        </p:sp>
      </p:grpSp>
      <p:sp>
        <p:nvSpPr>
          <p:cNvPr id="74780" name="Text Box 1055"/>
          <p:cNvSpPr txBox="1">
            <a:spLocks noChangeArrowheads="1"/>
          </p:cNvSpPr>
          <p:nvPr/>
        </p:nvSpPr>
        <p:spPr bwMode="auto">
          <a:xfrm>
            <a:off x="6324600" y="3876675"/>
            <a:ext cx="450850" cy="519113"/>
          </a:xfrm>
          <a:prstGeom prst="rect">
            <a:avLst/>
          </a:prstGeom>
          <a:noFill/>
          <a:ln w="19050">
            <a:noFill/>
            <a:miter lim="800000"/>
          </a:ln>
        </p:spPr>
        <p:txBody>
          <a:bodyPr wrap="none">
            <a:spAutoFit/>
          </a:bodyPr>
          <a:lstStyle/>
          <a:p>
            <a:pPr>
              <a:spcBef>
                <a:spcPct val="0"/>
              </a:spcBef>
            </a:pPr>
            <a:r>
              <a:rPr lang="en-US" altLang="zh-CN" sz="2800"/>
              <a:t> b</a:t>
            </a:r>
            <a:endParaRPr lang="en-US" altLang="zh-CN" sz="2800"/>
          </a:p>
        </p:txBody>
      </p:sp>
      <p:sp>
        <p:nvSpPr>
          <p:cNvPr id="33" name="日期占位符 32"/>
          <p:cNvSpPr>
            <a:spLocks noGrp="1"/>
          </p:cNvSpPr>
          <p:nvPr>
            <p:ph type="dt" sz="half" idx="10"/>
          </p:nvPr>
        </p:nvSpPr>
        <p:spPr/>
        <p:txBody>
          <a:bodyPr/>
          <a:lstStyle/>
          <a:p>
            <a:fld id="{0178072A-951F-432B-9CE8-B2FA4FDFE286}" type="datetime1">
              <a:rPr lang="zh-CN" altLang="en-US" smtClean="0"/>
            </a:fld>
            <a:endParaRPr lang="zh-CN" altLang="en-US"/>
          </a:p>
        </p:txBody>
      </p:sp>
      <p:sp>
        <p:nvSpPr>
          <p:cNvPr id="34" name="页脚占位符 33"/>
          <p:cNvSpPr>
            <a:spLocks noGrp="1"/>
          </p:cNvSpPr>
          <p:nvPr>
            <p:ph type="ftr" sz="quarter" idx="11"/>
          </p:nvPr>
        </p:nvSpPr>
        <p:spPr/>
        <p:txBody>
          <a:bodyPr/>
          <a:lstStyle/>
          <a:p>
            <a:r>
              <a:rPr lang="en-US" altLang="zh-CN" smtClean="0"/>
              <a:t>Lexical Analysis</a:t>
            </a:r>
            <a:endParaRPr lang="zh-CN"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AC2C911-E92F-4A22-9451-74BCCA8D8E09}"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sp>
        <p:nvSpPr>
          <p:cNvPr id="5" name="矩形 4"/>
          <p:cNvSpPr/>
          <p:nvPr/>
        </p:nvSpPr>
        <p:spPr>
          <a:xfrm>
            <a:off x="683568" y="1700809"/>
            <a:ext cx="7848872" cy="1569660"/>
          </a:xfrm>
          <a:prstGeom prst="rect">
            <a:avLst/>
          </a:prstGeom>
        </p:spPr>
        <p:txBody>
          <a:bodyPr wrap="square">
            <a:spAutoFit/>
          </a:bodyPr>
          <a:lstStyle/>
          <a:p>
            <a:r>
              <a:rPr lang="en-US" altLang="zh-CN" sz="3200" dirty="0" smtClean="0">
                <a:solidFill>
                  <a:srgbClr val="FF0000"/>
                </a:solidFill>
              </a:rPr>
              <a:t>Why the State-Minimization Algorithm Works?</a:t>
            </a:r>
            <a:endParaRPr lang="en-US" altLang="zh-CN" sz="3200" dirty="0" smtClean="0">
              <a:solidFill>
                <a:srgbClr val="FF0000"/>
              </a:solidFill>
            </a:endParaRPr>
          </a:p>
          <a:p>
            <a:r>
              <a:rPr lang="en-US" altLang="zh-CN" sz="3200" dirty="0" smtClean="0"/>
              <a:t>P</a:t>
            </a:r>
            <a:r>
              <a:rPr lang="en-US" altLang="zh-CN" sz="3200" baseline="-25000" dirty="0" smtClean="0"/>
              <a:t>182</a:t>
            </a:r>
            <a:endParaRPr lang="zh-CN" altLang="en-US" sz="3200" dirty="0">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DD35D371-201C-438D-856A-E2F138B05CA9}" type="datetime1">
              <a:rPr lang="zh-CN" altLang="en-US" smtClean="0"/>
            </a:fld>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Lexical Analysis</a:t>
            </a:r>
            <a:endParaRPr lang="zh-CN" altLang="en-US"/>
          </a:p>
        </p:txBody>
      </p:sp>
      <p:sp>
        <p:nvSpPr>
          <p:cNvPr id="8"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5. LEX</a:t>
            </a:r>
            <a:endParaRPr kumimoji="1" lang="zh-CN" altLang="en-US" sz="4000" dirty="0">
              <a:solidFill>
                <a:srgbClr val="C00000"/>
              </a:solidFill>
              <a:latin typeface="Verdana" panose="020B0604030504040204" pitchFamily="34" charset="0"/>
            </a:endParaRPr>
          </a:p>
        </p:txBody>
      </p:sp>
      <p:sp>
        <p:nvSpPr>
          <p:cNvPr id="9" name="TextBox 8"/>
          <p:cNvSpPr txBox="1"/>
          <p:nvPr/>
        </p:nvSpPr>
        <p:spPr>
          <a:xfrm>
            <a:off x="2195736" y="2276872"/>
            <a:ext cx="4824536" cy="369332"/>
          </a:xfrm>
          <a:prstGeom prst="rect">
            <a:avLst/>
          </a:prstGeom>
          <a:noFill/>
        </p:spPr>
        <p:txBody>
          <a:bodyPr wrap="square" rtlCol="0">
            <a:spAutoFit/>
          </a:bodyPr>
          <a:lstStyle/>
          <a:p>
            <a:r>
              <a:rPr lang="en-US" altLang="zh-CN" dirty="0" smtClean="0"/>
              <a:t>SELF-Study</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112F985-56F5-42DD-AB59-E8D3D3155FFD}"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Lexical Analysis</a:t>
            </a:r>
            <a:endParaRPr lang="zh-CN" altLang="en-US" dirty="0"/>
          </a:p>
        </p:txBody>
      </p:sp>
      <p:sp>
        <p:nvSpPr>
          <p:cNvPr id="4" name="灯片编号占位符 3"/>
          <p:cNvSpPr>
            <a:spLocks noGrp="1"/>
          </p:cNvSpPr>
          <p:nvPr>
            <p:ph type="sldNum" sz="quarter" idx="12"/>
          </p:nvPr>
        </p:nvSpPr>
        <p:spPr/>
        <p:txBody>
          <a:bodyPr/>
          <a:lstStyle/>
          <a:p>
            <a:fld id="{18C06F48-B873-4732-A4EF-1AC81A256663}" type="slidenum">
              <a:rPr lang="zh-CN" altLang="en-US" smtClean="0"/>
            </a:fld>
            <a:endParaRPr lang="zh-CN" altLang="en-US"/>
          </a:p>
        </p:txBody>
      </p:sp>
      <p:pic>
        <p:nvPicPr>
          <p:cNvPr id="2050" name="Picture 2"/>
          <p:cNvPicPr>
            <a:picLocks noChangeAspect="1" noChangeArrowheads="1"/>
          </p:cNvPicPr>
          <p:nvPr/>
        </p:nvPicPr>
        <p:blipFill>
          <a:blip r:embed="rId1" cstate="print"/>
          <a:srcRect/>
          <a:stretch>
            <a:fillRect/>
          </a:stretch>
        </p:blipFill>
        <p:spPr bwMode="auto">
          <a:xfrm>
            <a:off x="322488" y="1772816"/>
            <a:ext cx="8569992" cy="287538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lstStyle/>
          <a:p>
            <a:fld id="{D4E87723-34CD-4670-9095-11C75FC22838}" type="datetime1">
              <a:rPr lang="zh-CN" altLang="en-US" smtClean="0"/>
            </a:fld>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Lexical Analysis</a:t>
            </a:r>
            <a:endParaRPr lang="zh-CN" altLang="en-US"/>
          </a:p>
        </p:txBody>
      </p:sp>
      <p:sp>
        <p:nvSpPr>
          <p:cNvPr id="9" name="Rectangle 2"/>
          <p:cNvSpPr>
            <a:spLocks noChangeArrowheads="1"/>
          </p:cNvSpPr>
          <p:nvPr/>
        </p:nvSpPr>
        <p:spPr bwMode="auto">
          <a:xfrm>
            <a:off x="0" y="801589"/>
            <a:ext cx="8892480" cy="827211"/>
          </a:xfrm>
          <a:prstGeom prst="rect">
            <a:avLst/>
          </a:prstGeom>
          <a:noFill/>
          <a:ln w="12700">
            <a:noFill/>
            <a:miter lim="800000"/>
          </a:ln>
        </p:spPr>
        <p:txBody>
          <a:bodyPr lIns="90488" tIns="44450" rIns="90488" bIns="44450" anchor="ctr"/>
          <a:lstStyle/>
          <a:p>
            <a:pPr algn="ctr"/>
            <a:r>
              <a:rPr kumimoji="1" lang="en-US" altLang="zh-CN" sz="4000" dirty="0" smtClean="0">
                <a:solidFill>
                  <a:srgbClr val="C00000"/>
                </a:solidFill>
                <a:latin typeface="Verdana" panose="020B0604030504040204" pitchFamily="34" charset="0"/>
              </a:rPr>
              <a:t>1. 3 Attributes for Tokens</a:t>
            </a:r>
            <a:endParaRPr kumimoji="1" lang="zh-CN" altLang="en-US" sz="4000" dirty="0">
              <a:solidFill>
                <a:srgbClr val="C00000"/>
              </a:solidFill>
              <a:latin typeface="Verdana" panose="020B0604030504040204" pitchFamily="34" charset="0"/>
            </a:endParaRPr>
          </a:p>
        </p:txBody>
      </p:sp>
      <p:sp>
        <p:nvSpPr>
          <p:cNvPr id="10" name="矩形 9"/>
          <p:cNvSpPr/>
          <p:nvPr/>
        </p:nvSpPr>
        <p:spPr>
          <a:xfrm>
            <a:off x="611560" y="1916832"/>
            <a:ext cx="8064896" cy="4062651"/>
          </a:xfrm>
          <a:prstGeom prst="rect">
            <a:avLst/>
          </a:prstGeom>
        </p:spPr>
        <p:txBody>
          <a:bodyPr wrap="square">
            <a:spAutoFit/>
          </a:bodyPr>
          <a:lstStyle/>
          <a:p>
            <a:r>
              <a:rPr lang="en-US" altLang="zh-CN" sz="2400" dirty="0" smtClean="0"/>
              <a:t>The most important example is the token id, where we need to associate with the token a great deal of information, e.g., its lexeme, its type, and the location at which it is first found (in case an error message about that identifier must be issued) - is kept in the symbol table. </a:t>
            </a:r>
            <a:endParaRPr lang="en-US" altLang="zh-CN" sz="2400" dirty="0" smtClean="0"/>
          </a:p>
          <a:p>
            <a:endParaRPr lang="en-US" altLang="zh-CN" dirty="0" smtClean="0"/>
          </a:p>
          <a:p>
            <a:r>
              <a:rPr lang="en-US" altLang="zh-CN" sz="3200" dirty="0" smtClean="0"/>
              <a:t>Thus, the appropriate attribute value for an identifier is a pointer to the symbol-table entry for that identifier.</a:t>
            </a:r>
            <a:endParaRPr lang="zh-CN" altLang="en-US" sz="32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ZTJiZDQxN2FjZDM0NWMwMDZmYTIyYzliNmZkNzg0MjEifQ=="/>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13311</Words>
  <Application>WPS 演示</Application>
  <PresentationFormat>全屏显示(4:3)</PresentationFormat>
  <Paragraphs>998</Paragraphs>
  <Slides>73</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73</vt:i4>
      </vt:variant>
    </vt:vector>
  </HeadingPairs>
  <TitlesOfParts>
    <vt:vector size="90" baseType="lpstr">
      <vt:lpstr>Arial</vt:lpstr>
      <vt:lpstr>宋体</vt:lpstr>
      <vt:lpstr>Wingdings</vt:lpstr>
      <vt:lpstr>Verdana</vt:lpstr>
      <vt:lpstr>Gulim</vt:lpstr>
      <vt:lpstr>Malgun Gothic</vt:lpstr>
      <vt:lpstr>IrisUPC</vt:lpstr>
      <vt:lpstr>Times New Roman</vt:lpstr>
      <vt:lpstr>Symbol</vt:lpstr>
      <vt:lpstr>AMGDT</vt:lpstr>
      <vt:lpstr>微软雅黑</vt:lpstr>
      <vt:lpstr>Arial Unicode MS</vt:lpstr>
      <vt:lpstr>Calibri</vt:lpstr>
      <vt:lpstr>Courier New</vt:lpstr>
      <vt:lpstr>Symbol</vt:lpstr>
      <vt:lpstr>方正公文小标宋</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dc:creator>
  <cp:lastModifiedBy>ZZZ</cp:lastModifiedBy>
  <cp:revision>1964</cp:revision>
  <dcterms:created xsi:type="dcterms:W3CDTF">2005-10-17T02:31:00Z</dcterms:created>
  <dcterms:modified xsi:type="dcterms:W3CDTF">2024-10-13T15:32:56Z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0E536E8AA87E41C2BA7ABB90D8C2C7C5_12</vt:lpwstr>
  </property>
  <property fmtid="{D5CDD505-2E9C-101B-9397-08002B2CF9AE}" pid="3" name="KSOProductBuildVer">
    <vt:lpwstr>2052-12.1.0.17857</vt:lpwstr>
  </property>
</Properties>
</file>