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8" r:id="rId5"/>
    <p:sldId id="279" r:id="rId6"/>
    <p:sldId id="280" r:id="rId7"/>
    <p:sldId id="281" r:id="rId8"/>
    <p:sldId id="260" r:id="rId9"/>
    <p:sldId id="262" r:id="rId10"/>
    <p:sldId id="266" r:id="rId11"/>
    <p:sldId id="267" r:id="rId12"/>
    <p:sldId id="269" r:id="rId13"/>
    <p:sldId id="268" r:id="rId14"/>
    <p:sldId id="270" r:id="rId15"/>
    <p:sldId id="272" r:id="rId16"/>
    <p:sldId id="276" r:id="rId17"/>
    <p:sldId id="273" r:id="rId18"/>
    <p:sldId id="261" r:id="rId19"/>
    <p:sldId id="282" r:id="rId20"/>
    <p:sldId id="283" r:id="rId21"/>
    <p:sldId id="285" r:id="rId22"/>
    <p:sldId id="275" r:id="rId23"/>
    <p:sldId id="286" r:id="rId24"/>
    <p:sldId id="287" r:id="rId25"/>
    <p:sldId id="27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27AA7"/>
    <a:srgbClr val="33669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6" autoAdjust="0"/>
    <p:restoredTop sz="94649" autoAdjust="0"/>
  </p:normalViewPr>
  <p:slideViewPr>
    <p:cSldViewPr snapToGrid="0">
      <p:cViewPr varScale="1">
        <p:scale>
          <a:sx n="65" d="100"/>
          <a:sy n="65" d="100"/>
        </p:scale>
        <p:origin x="66" y="3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0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7C24-69A8-4E9F-81D6-83D2626374FF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3F3F9-08CD-4A49-B852-02B7F308A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84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3F3F9-08CD-4A49-B852-02B7F308AB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7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3F3F9-08CD-4A49-B852-02B7F308AB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7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3F3F9-08CD-4A49-B852-02B7F308AB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85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3F3F9-08CD-4A49-B852-02B7F308ABE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7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EF1-7B5E-4CA4-ADFE-CF8AB3605DD2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9DC8-66B6-4304-9CB9-3247ED990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75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EF1-7B5E-4CA4-ADFE-CF8AB3605DD2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9DC8-66B6-4304-9CB9-3247ED990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8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EF1-7B5E-4CA4-ADFE-CF8AB3605DD2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9DC8-66B6-4304-9CB9-3247ED990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65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EF1-7B5E-4CA4-ADFE-CF8AB3605DD2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9DC8-66B6-4304-9CB9-3247ED990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6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EF1-7B5E-4CA4-ADFE-CF8AB3605DD2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9DC8-66B6-4304-9CB9-3247ED990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85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EF1-7B5E-4CA4-ADFE-CF8AB3605DD2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9DC8-66B6-4304-9CB9-3247ED990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98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EF1-7B5E-4CA4-ADFE-CF8AB3605DD2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9DC8-66B6-4304-9CB9-3247ED990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81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EF1-7B5E-4CA4-ADFE-CF8AB3605DD2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9DC8-66B6-4304-9CB9-3247ED990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9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EF1-7B5E-4CA4-ADFE-CF8AB3605DD2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9DC8-66B6-4304-9CB9-3247ED990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EF1-7B5E-4CA4-ADFE-CF8AB3605DD2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9DC8-66B6-4304-9CB9-3247ED990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EF1-7B5E-4CA4-ADFE-CF8AB3605DD2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9DC8-66B6-4304-9CB9-3247ED990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93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EBEF1-7B5E-4CA4-ADFE-CF8AB3605DD2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C9DC8-66B6-4304-9CB9-3247ED990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4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4275" y="1559159"/>
            <a:ext cx="4445000" cy="102286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CDMA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496292" y="2661854"/>
            <a:ext cx="9171708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6" name="矩形 1025"/>
          <p:cNvSpPr/>
          <p:nvPr/>
        </p:nvSpPr>
        <p:spPr>
          <a:xfrm>
            <a:off x="3194462" y="2921001"/>
            <a:ext cx="75569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Code </a:t>
            </a:r>
            <a:r>
              <a:rPr lang="en-US" altLang="zh-CN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Division Multiple Access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00846" y="4319762"/>
            <a:ext cx="3744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Speaker : 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09014222 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王铎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10401049" y="6246253"/>
            <a:ext cx="1555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2017/3/24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38946" y="4804190"/>
            <a:ext cx="429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 :  09014231 </a:t>
            </a: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潘东元</a:t>
            </a:r>
          </a:p>
        </p:txBody>
      </p:sp>
    </p:spTree>
    <p:extLst>
      <p:ext uri="{BB962C8B-B14F-4D97-AF65-F5344CB8AC3E}">
        <p14:creationId xmlns:p14="http://schemas.microsoft.com/office/powerpoint/2010/main" val="26848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9876" y="144586"/>
            <a:ext cx="9497789" cy="92417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Walsh Transform</a:t>
            </a:r>
            <a:r>
              <a:rPr lang="en-US" altLang="zh-CN" dirty="0" smtClean="0"/>
              <a:t> 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622" y="1153551"/>
            <a:ext cx="11377143" cy="4998437"/>
          </a:xfrm>
        </p:spPr>
        <p:txBody>
          <a:bodyPr>
            <a:normAutofit/>
          </a:bodyPr>
          <a:lstStyle/>
          <a:p>
            <a:pPr lvl="1" algn="l"/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sz="4000" dirty="0" smtClean="0"/>
              <a:t>Modulation </a:t>
            </a:r>
            <a:r>
              <a:rPr lang="zh-CN" altLang="zh-CN" sz="4000" dirty="0" smtClean="0"/>
              <a:t>调制</a:t>
            </a:r>
            <a:r>
              <a:rPr lang="en-US" altLang="zh-CN" sz="3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 0 to -1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Use different channels to make modulation</a:t>
            </a:r>
          </a:p>
          <a:p>
            <a:pPr algn="l"/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2" y="144586"/>
            <a:ext cx="889254" cy="88925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直接连接符 11"/>
          <p:cNvCxnSpPr/>
          <p:nvPr/>
        </p:nvCxnSpPr>
        <p:spPr>
          <a:xfrm flipV="1">
            <a:off x="230622" y="1153551"/>
            <a:ext cx="11459630" cy="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886700" y="1279030"/>
            <a:ext cx="44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A</a:t>
            </a:r>
            <a:endParaRPr lang="zh-CN" altLang="en-US" sz="4800" dirty="0"/>
          </a:p>
        </p:txBody>
      </p:sp>
      <p:sp>
        <p:nvSpPr>
          <p:cNvPr id="9" name="文本框 8"/>
          <p:cNvSpPr txBox="1"/>
          <p:nvPr/>
        </p:nvSpPr>
        <p:spPr>
          <a:xfrm>
            <a:off x="10579565" y="1279030"/>
            <a:ext cx="44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B</a:t>
            </a:r>
            <a:endParaRPr lang="zh-CN" altLang="en-US" sz="4800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9486900" y="1905000"/>
            <a:ext cx="25400" cy="469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56450" y="2227842"/>
            <a:ext cx="212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[1,-1, 1]</a:t>
            </a:r>
            <a:endParaRPr lang="zh-CN" altLang="en-US" sz="4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741365" y="2194819"/>
            <a:ext cx="212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[1, 1,-1]</a:t>
            </a:r>
            <a:endParaRPr lang="zh-CN" altLang="en-US" sz="4800" dirty="0"/>
          </a:p>
        </p:txBody>
      </p:sp>
      <p:sp>
        <p:nvSpPr>
          <p:cNvPr id="19" name="下箭头 18"/>
          <p:cNvSpPr/>
          <p:nvPr/>
        </p:nvSpPr>
        <p:spPr>
          <a:xfrm>
            <a:off x="9940461" y="3058839"/>
            <a:ext cx="222250" cy="13572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8711968" y="3058839"/>
            <a:ext cx="222250" cy="13572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25140" y="3424821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[</a:t>
            </a:r>
            <a:r>
              <a:rPr lang="en-US" altLang="zh-CN" sz="2000" dirty="0"/>
              <a:t>1,1,1,1,1,1,1,1</a:t>
            </a:r>
            <a:r>
              <a:rPr lang="en-US" altLang="zh-CN" sz="2400" dirty="0" smtClean="0"/>
              <a:t>]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089918" y="3455598"/>
            <a:ext cx="2419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[</a:t>
            </a:r>
            <a:r>
              <a:rPr lang="en-US" altLang="zh-CN" sz="2000" dirty="0"/>
              <a:t>1,1,1,1</a:t>
            </a:r>
            <a:r>
              <a:rPr lang="en-US" altLang="zh-CN" sz="2000" dirty="0" smtClean="0"/>
              <a:t>,-1,-1,-1,-1]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604247" y="4539670"/>
            <a:ext cx="235833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B_m =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  </a:t>
            </a:r>
            <a:r>
              <a:rPr lang="en-US" altLang="zh-CN" sz="2000" dirty="0" smtClean="0"/>
              <a:t>1,1,1,1</a:t>
            </a:r>
            <a:r>
              <a:rPr lang="en-US" altLang="zh-CN" sz="2000" dirty="0"/>
              <a:t>,-1,-1,-1,-1</a:t>
            </a:r>
            <a:r>
              <a:rPr lang="en-US" altLang="zh-CN" sz="2000" dirty="0" smtClean="0"/>
              <a:t>,</a:t>
            </a:r>
          </a:p>
          <a:p>
            <a:r>
              <a:rPr lang="en-US" altLang="zh-CN" sz="2000" dirty="0" smtClean="0"/>
              <a:t>   1,1,1,1</a:t>
            </a:r>
            <a:r>
              <a:rPr lang="en-US" altLang="zh-CN" sz="2000" dirty="0"/>
              <a:t>,-1,-1,-1,-1</a:t>
            </a:r>
            <a:r>
              <a:rPr lang="en-US" altLang="zh-CN" sz="2000" dirty="0" smtClean="0"/>
              <a:t>,</a:t>
            </a:r>
          </a:p>
          <a:p>
            <a:r>
              <a:rPr lang="en-US" altLang="zh-CN" sz="2000" dirty="0" smtClean="0"/>
              <a:t>  -</a:t>
            </a:r>
            <a:r>
              <a:rPr lang="en-US" altLang="zh-CN" sz="2000" dirty="0"/>
              <a:t>1,-1,-1,-</a:t>
            </a:r>
            <a:r>
              <a:rPr lang="en-US" altLang="zh-CN" sz="2000" dirty="0" smtClean="0"/>
              <a:t>1,1,1,1,1 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</a:p>
        </p:txBody>
      </p:sp>
      <p:sp>
        <p:nvSpPr>
          <p:cNvPr id="23" name="矩形 22"/>
          <p:cNvSpPr/>
          <p:nvPr/>
        </p:nvSpPr>
        <p:spPr>
          <a:xfrm>
            <a:off x="6984997" y="4539670"/>
            <a:ext cx="240322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_m =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    </a:t>
            </a:r>
            <a:r>
              <a:rPr lang="en-US" altLang="zh-CN" sz="2000" dirty="0" smtClean="0"/>
              <a:t>1,1,1,1,1,1,1,1,</a:t>
            </a:r>
          </a:p>
          <a:p>
            <a:r>
              <a:rPr lang="en-US" altLang="zh-CN" sz="2000" dirty="0" smtClean="0"/>
              <a:t>-</a:t>
            </a:r>
            <a:r>
              <a:rPr lang="en-US" altLang="zh-CN" sz="2000" dirty="0"/>
              <a:t>1,-1,-1,-1,-1,-1,-1,-</a:t>
            </a:r>
            <a:r>
              <a:rPr lang="en-US" altLang="zh-CN" sz="2000" dirty="0" smtClean="0"/>
              <a:t>1,</a:t>
            </a:r>
          </a:p>
          <a:p>
            <a:r>
              <a:rPr lang="en-US" altLang="zh-CN" sz="2000" dirty="0" smtClean="0"/>
              <a:t>   1,1,1,1,1,1,1,1     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] </a:t>
            </a:r>
          </a:p>
        </p:txBody>
      </p:sp>
    </p:spTree>
    <p:extLst>
      <p:ext uri="{BB962C8B-B14F-4D97-AF65-F5344CB8AC3E}">
        <p14:creationId xmlns:p14="http://schemas.microsoft.com/office/powerpoint/2010/main" val="33717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9876" y="144586"/>
            <a:ext cx="9497789" cy="92417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Walsh Transform</a:t>
            </a:r>
            <a:r>
              <a:rPr lang="en-US" altLang="zh-CN" dirty="0" smtClean="0"/>
              <a:t> 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622" y="1153551"/>
            <a:ext cx="11377143" cy="4998437"/>
          </a:xfrm>
        </p:spPr>
        <p:txBody>
          <a:bodyPr>
            <a:normAutofit/>
          </a:bodyPr>
          <a:lstStyle/>
          <a:p>
            <a:pPr lvl="1" algn="l"/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sz="4000" dirty="0" smtClean="0"/>
              <a:t>Modulation </a:t>
            </a:r>
            <a:r>
              <a:rPr lang="zh-CN" altLang="zh-CN" sz="4000" dirty="0" smtClean="0"/>
              <a:t>调制</a:t>
            </a:r>
            <a:r>
              <a:rPr lang="en-US" altLang="zh-CN" sz="3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 0 to -1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Use different channels to make modulation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Add the results M = A_m + B_m</a:t>
            </a:r>
          </a:p>
          <a:p>
            <a:pPr marL="457200" indent="-457200" algn="l">
              <a:buFont typeface="+mj-lt"/>
              <a:buAutoNum type="arabicPeriod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2" y="144586"/>
            <a:ext cx="889254" cy="88925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直接连接符 11"/>
          <p:cNvCxnSpPr/>
          <p:nvPr/>
        </p:nvCxnSpPr>
        <p:spPr>
          <a:xfrm flipV="1">
            <a:off x="230622" y="1153551"/>
            <a:ext cx="11459630" cy="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886700" y="1279030"/>
            <a:ext cx="44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A</a:t>
            </a:r>
            <a:endParaRPr lang="zh-CN" altLang="en-US" sz="4800" dirty="0"/>
          </a:p>
        </p:txBody>
      </p:sp>
      <p:sp>
        <p:nvSpPr>
          <p:cNvPr id="9" name="文本框 8"/>
          <p:cNvSpPr txBox="1"/>
          <p:nvPr/>
        </p:nvSpPr>
        <p:spPr>
          <a:xfrm>
            <a:off x="10579565" y="1279030"/>
            <a:ext cx="44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B</a:t>
            </a:r>
            <a:endParaRPr lang="zh-CN" altLang="en-US" sz="4800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9500829" y="1905000"/>
            <a:ext cx="11471" cy="3064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箭头 18"/>
          <p:cNvSpPr/>
          <p:nvPr/>
        </p:nvSpPr>
        <p:spPr>
          <a:xfrm>
            <a:off x="9734532" y="3558208"/>
            <a:ext cx="222250" cy="13572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9042409" y="3554737"/>
            <a:ext cx="222250" cy="13572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543255" y="2115058"/>
            <a:ext cx="235833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B_m =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  </a:t>
            </a:r>
            <a:r>
              <a:rPr lang="en-US" altLang="zh-CN" sz="2000" dirty="0" smtClean="0"/>
              <a:t>1,1,1,1</a:t>
            </a:r>
            <a:r>
              <a:rPr lang="en-US" altLang="zh-CN" sz="2000" dirty="0"/>
              <a:t>,-1,-1,-1,-1</a:t>
            </a:r>
            <a:r>
              <a:rPr lang="en-US" altLang="zh-CN" sz="2000" dirty="0" smtClean="0"/>
              <a:t>,</a:t>
            </a:r>
          </a:p>
          <a:p>
            <a:r>
              <a:rPr lang="en-US" altLang="zh-CN" sz="2000" dirty="0" smtClean="0"/>
              <a:t>   1,1,1,1</a:t>
            </a:r>
            <a:r>
              <a:rPr lang="en-US" altLang="zh-CN" sz="2000" dirty="0"/>
              <a:t>,-1,-1,-1,-1</a:t>
            </a:r>
            <a:r>
              <a:rPr lang="en-US" altLang="zh-CN" sz="2000" dirty="0" smtClean="0"/>
              <a:t>,</a:t>
            </a:r>
          </a:p>
          <a:p>
            <a:r>
              <a:rPr lang="en-US" altLang="zh-CN" sz="2000" dirty="0" smtClean="0"/>
              <a:t>  -</a:t>
            </a:r>
            <a:r>
              <a:rPr lang="en-US" altLang="zh-CN" sz="2000" dirty="0"/>
              <a:t>1,-1,-1,-</a:t>
            </a:r>
            <a:r>
              <a:rPr lang="en-US" altLang="zh-CN" sz="2000" dirty="0" smtClean="0"/>
              <a:t>1,1,1,1,1 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</a:p>
        </p:txBody>
      </p:sp>
      <p:sp>
        <p:nvSpPr>
          <p:cNvPr id="23" name="矩形 22"/>
          <p:cNvSpPr/>
          <p:nvPr/>
        </p:nvSpPr>
        <p:spPr>
          <a:xfrm>
            <a:off x="7097607" y="2068149"/>
            <a:ext cx="240322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_m =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    </a:t>
            </a:r>
            <a:r>
              <a:rPr lang="en-US" altLang="zh-CN" sz="2000" dirty="0" smtClean="0"/>
              <a:t>1,1,1,1,1,1,1,1,</a:t>
            </a:r>
          </a:p>
          <a:p>
            <a:r>
              <a:rPr lang="en-US" altLang="zh-CN" sz="2000" dirty="0" smtClean="0"/>
              <a:t>-</a:t>
            </a:r>
            <a:r>
              <a:rPr lang="en-US" altLang="zh-CN" sz="2000" dirty="0"/>
              <a:t>1,-1,-1,-1,-1,-1,-1,-</a:t>
            </a:r>
            <a:r>
              <a:rPr lang="en-US" altLang="zh-CN" sz="2000" dirty="0" smtClean="0"/>
              <a:t>1,</a:t>
            </a:r>
          </a:p>
          <a:p>
            <a:r>
              <a:rPr lang="en-US" altLang="zh-CN" sz="2000" dirty="0" smtClean="0"/>
              <a:t>   1,1,1,1,1,1,1,1     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] </a:t>
            </a:r>
          </a:p>
        </p:txBody>
      </p:sp>
      <p:sp>
        <p:nvSpPr>
          <p:cNvPr id="6" name="矩形 5"/>
          <p:cNvSpPr/>
          <p:nvPr/>
        </p:nvSpPr>
        <p:spPr>
          <a:xfrm>
            <a:off x="8121883" y="4969784"/>
            <a:ext cx="35683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 =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  </a:t>
            </a:r>
            <a:r>
              <a:rPr lang="en-US" altLang="zh-CN" sz="2400" dirty="0" smtClean="0"/>
              <a:t>2,2,2,2, 0,0,0,0,</a:t>
            </a:r>
          </a:p>
          <a:p>
            <a:r>
              <a:rPr lang="en-US" altLang="zh-CN" sz="2400" dirty="0" smtClean="0"/>
              <a:t>   0,0,0,0</a:t>
            </a:r>
            <a:r>
              <a:rPr lang="en-US" altLang="zh-CN" sz="2400" dirty="0"/>
              <a:t>,-2,-2,-</a:t>
            </a:r>
            <a:r>
              <a:rPr lang="en-US" altLang="zh-CN" sz="2400" dirty="0" smtClean="0"/>
              <a:t>2,-2,</a:t>
            </a:r>
          </a:p>
          <a:p>
            <a:r>
              <a:rPr lang="en-US" altLang="zh-CN" sz="2400" dirty="0" smtClean="0"/>
              <a:t>   0,0,0,0, 2,2,2,2   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</a:p>
        </p:txBody>
      </p:sp>
      <p:sp>
        <p:nvSpPr>
          <p:cNvPr id="11" name="矩形 10"/>
          <p:cNvSpPr/>
          <p:nvPr/>
        </p:nvSpPr>
        <p:spPr>
          <a:xfrm>
            <a:off x="9352641" y="4702523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1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9876" y="144586"/>
            <a:ext cx="9497789" cy="92417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Walsh Transform</a:t>
            </a:r>
            <a:r>
              <a:rPr lang="en-US" altLang="zh-CN" dirty="0" smtClean="0"/>
              <a:t> 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622" y="1153551"/>
            <a:ext cx="11377143" cy="4998437"/>
          </a:xfrm>
        </p:spPr>
        <p:txBody>
          <a:bodyPr>
            <a:normAutofit/>
          </a:bodyPr>
          <a:lstStyle/>
          <a:p>
            <a:pPr lvl="1" algn="l"/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sz="4000" dirty="0" smtClean="0"/>
              <a:t>Modulation </a:t>
            </a:r>
            <a:r>
              <a:rPr lang="zh-CN" altLang="zh-CN" sz="4000" dirty="0" smtClean="0"/>
              <a:t>调制</a:t>
            </a:r>
            <a:r>
              <a:rPr lang="en-US" altLang="zh-CN" sz="3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 0 to -1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Use different channels to make modulation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Add the results M = A_m + B_m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Send M</a:t>
            </a:r>
          </a:p>
          <a:p>
            <a:pPr algn="l"/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2" y="144586"/>
            <a:ext cx="889254" cy="88925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直接连接符 11"/>
          <p:cNvCxnSpPr/>
          <p:nvPr/>
        </p:nvCxnSpPr>
        <p:spPr>
          <a:xfrm flipV="1">
            <a:off x="230622" y="1153551"/>
            <a:ext cx="11459630" cy="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886700" y="1279030"/>
            <a:ext cx="44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A</a:t>
            </a:r>
            <a:endParaRPr lang="zh-CN" altLang="en-US" sz="4800" dirty="0"/>
          </a:p>
        </p:txBody>
      </p:sp>
      <p:sp>
        <p:nvSpPr>
          <p:cNvPr id="9" name="文本框 8"/>
          <p:cNvSpPr txBox="1"/>
          <p:nvPr/>
        </p:nvSpPr>
        <p:spPr>
          <a:xfrm>
            <a:off x="10579565" y="1279030"/>
            <a:ext cx="44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B</a:t>
            </a:r>
            <a:endParaRPr lang="zh-CN" altLang="en-US" sz="4800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9500829" y="1905000"/>
            <a:ext cx="11471" cy="3064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箭头 18"/>
          <p:cNvSpPr/>
          <p:nvPr/>
        </p:nvSpPr>
        <p:spPr>
          <a:xfrm>
            <a:off x="9734532" y="3558208"/>
            <a:ext cx="222250" cy="13572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9042409" y="3554737"/>
            <a:ext cx="222250" cy="13572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543255" y="2115058"/>
            <a:ext cx="235833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B_m =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  </a:t>
            </a:r>
            <a:r>
              <a:rPr lang="en-US" altLang="zh-CN" sz="2000" dirty="0" smtClean="0"/>
              <a:t>1,1,1,1</a:t>
            </a:r>
            <a:r>
              <a:rPr lang="en-US" altLang="zh-CN" sz="2000" dirty="0"/>
              <a:t>,-1,-1,-1,-1</a:t>
            </a:r>
            <a:r>
              <a:rPr lang="en-US" altLang="zh-CN" sz="2000" dirty="0" smtClean="0"/>
              <a:t>,</a:t>
            </a:r>
          </a:p>
          <a:p>
            <a:r>
              <a:rPr lang="en-US" altLang="zh-CN" sz="2000" dirty="0" smtClean="0"/>
              <a:t>   1,1,1,1</a:t>
            </a:r>
            <a:r>
              <a:rPr lang="en-US" altLang="zh-CN" sz="2000" dirty="0"/>
              <a:t>,-1,-1,-1,-1</a:t>
            </a:r>
            <a:r>
              <a:rPr lang="en-US" altLang="zh-CN" sz="2000" dirty="0" smtClean="0"/>
              <a:t>,</a:t>
            </a:r>
          </a:p>
          <a:p>
            <a:r>
              <a:rPr lang="en-US" altLang="zh-CN" sz="2000" dirty="0" smtClean="0"/>
              <a:t>  -</a:t>
            </a:r>
            <a:r>
              <a:rPr lang="en-US" altLang="zh-CN" sz="2000" dirty="0"/>
              <a:t>1,-1,-1,-</a:t>
            </a:r>
            <a:r>
              <a:rPr lang="en-US" altLang="zh-CN" sz="2000" dirty="0" smtClean="0"/>
              <a:t>1,1,1,1,1 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</a:p>
        </p:txBody>
      </p:sp>
      <p:sp>
        <p:nvSpPr>
          <p:cNvPr id="23" name="矩形 22"/>
          <p:cNvSpPr/>
          <p:nvPr/>
        </p:nvSpPr>
        <p:spPr>
          <a:xfrm>
            <a:off x="7097607" y="2068149"/>
            <a:ext cx="240322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_m =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    </a:t>
            </a:r>
            <a:r>
              <a:rPr lang="en-US" altLang="zh-CN" sz="2000" dirty="0" smtClean="0"/>
              <a:t>1,1,1,1,1,1,1,1,</a:t>
            </a:r>
          </a:p>
          <a:p>
            <a:r>
              <a:rPr lang="en-US" altLang="zh-CN" sz="2000" dirty="0" smtClean="0"/>
              <a:t>-</a:t>
            </a:r>
            <a:r>
              <a:rPr lang="en-US" altLang="zh-CN" sz="2000" dirty="0"/>
              <a:t>1,-1,-1,-1,-1,-1,-1,-</a:t>
            </a:r>
            <a:r>
              <a:rPr lang="en-US" altLang="zh-CN" sz="2000" dirty="0" smtClean="0"/>
              <a:t>1,</a:t>
            </a:r>
          </a:p>
          <a:p>
            <a:r>
              <a:rPr lang="en-US" altLang="zh-CN" sz="2000" dirty="0" smtClean="0"/>
              <a:t>   1,1,1,1,1,1,1,1     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] </a:t>
            </a:r>
          </a:p>
        </p:txBody>
      </p:sp>
      <p:sp>
        <p:nvSpPr>
          <p:cNvPr id="6" name="矩形 5"/>
          <p:cNvSpPr/>
          <p:nvPr/>
        </p:nvSpPr>
        <p:spPr>
          <a:xfrm>
            <a:off x="8121883" y="4969784"/>
            <a:ext cx="35683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 =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  </a:t>
            </a:r>
            <a:r>
              <a:rPr lang="en-US" altLang="zh-CN" sz="2400" dirty="0" smtClean="0"/>
              <a:t>2,2,2,2, 0,0,0,0,</a:t>
            </a:r>
          </a:p>
          <a:p>
            <a:r>
              <a:rPr lang="en-US" altLang="zh-CN" sz="2400" dirty="0" smtClean="0"/>
              <a:t>   0,0,0,0</a:t>
            </a:r>
            <a:r>
              <a:rPr lang="en-US" altLang="zh-CN" sz="2400" dirty="0"/>
              <a:t>,-2,-2,-</a:t>
            </a:r>
            <a:r>
              <a:rPr lang="en-US" altLang="zh-CN" sz="2400" dirty="0" smtClean="0"/>
              <a:t>2,-2,</a:t>
            </a:r>
          </a:p>
          <a:p>
            <a:r>
              <a:rPr lang="en-US" altLang="zh-CN" sz="2400" dirty="0" smtClean="0"/>
              <a:t>   0,0,0,0, 2,2,2,2   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</a:p>
        </p:txBody>
      </p:sp>
      <p:sp>
        <p:nvSpPr>
          <p:cNvPr id="11" name="矩形 10"/>
          <p:cNvSpPr/>
          <p:nvPr/>
        </p:nvSpPr>
        <p:spPr>
          <a:xfrm>
            <a:off x="9352641" y="4702523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2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9876" y="144586"/>
            <a:ext cx="9497789" cy="92417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Walsh Transform</a:t>
            </a:r>
            <a:r>
              <a:rPr lang="en-US" altLang="zh-CN" dirty="0" smtClean="0"/>
              <a:t> 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622" y="1153551"/>
            <a:ext cx="11377143" cy="4998437"/>
          </a:xfrm>
        </p:spPr>
        <p:txBody>
          <a:bodyPr>
            <a:normAutofit/>
          </a:bodyPr>
          <a:lstStyle/>
          <a:p>
            <a:pPr lvl="1" algn="l"/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sz="4000" dirty="0" smtClean="0"/>
              <a:t>Demodulation</a:t>
            </a:r>
            <a:r>
              <a:rPr lang="zh-CN" altLang="zh-CN" sz="4000" dirty="0"/>
              <a:t>解调</a:t>
            </a:r>
            <a:r>
              <a:rPr lang="en-US" altLang="zh-CN" sz="3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Make inner production with each channel</a:t>
            </a:r>
          </a:p>
          <a:p>
            <a:pPr marL="457200" indent="-457200" algn="l">
              <a:buFont typeface="+mj-lt"/>
              <a:buAutoNum type="arabicPeriod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2" y="144586"/>
            <a:ext cx="889254" cy="88925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直接连接符 11"/>
          <p:cNvCxnSpPr/>
          <p:nvPr/>
        </p:nvCxnSpPr>
        <p:spPr>
          <a:xfrm flipV="1">
            <a:off x="230622" y="1153551"/>
            <a:ext cx="11459630" cy="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886700" y="2688730"/>
            <a:ext cx="44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A</a:t>
            </a:r>
            <a:endParaRPr lang="zh-CN" altLang="en-US" sz="4800" dirty="0"/>
          </a:p>
        </p:txBody>
      </p:sp>
      <p:sp>
        <p:nvSpPr>
          <p:cNvPr id="9" name="文本框 8"/>
          <p:cNvSpPr txBox="1"/>
          <p:nvPr/>
        </p:nvSpPr>
        <p:spPr>
          <a:xfrm>
            <a:off x="10579565" y="2714130"/>
            <a:ext cx="44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B</a:t>
            </a:r>
            <a:endParaRPr lang="zh-CN" altLang="en-US" sz="4800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9496594" y="2948130"/>
            <a:ext cx="15707" cy="2372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箭头 18"/>
          <p:cNvSpPr/>
          <p:nvPr/>
        </p:nvSpPr>
        <p:spPr>
          <a:xfrm>
            <a:off x="9734531" y="2821608"/>
            <a:ext cx="222269" cy="266940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9042409" y="2843537"/>
            <a:ext cx="222250" cy="13572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31200" y="1353885"/>
            <a:ext cx="35683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 =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  </a:t>
            </a:r>
            <a:r>
              <a:rPr lang="en-US" altLang="zh-CN" sz="2400" dirty="0" smtClean="0"/>
              <a:t>2,2,2,2, 0,0,0,0,</a:t>
            </a:r>
          </a:p>
          <a:p>
            <a:r>
              <a:rPr lang="en-US" altLang="zh-CN" sz="2400" dirty="0" smtClean="0"/>
              <a:t>   0,0,0,0</a:t>
            </a:r>
            <a:r>
              <a:rPr lang="en-US" altLang="zh-CN" sz="2400" dirty="0"/>
              <a:t>,-2,-2,-</a:t>
            </a:r>
            <a:r>
              <a:rPr lang="en-US" altLang="zh-CN" sz="2400" dirty="0" smtClean="0"/>
              <a:t>2,-2,</a:t>
            </a:r>
          </a:p>
          <a:p>
            <a:r>
              <a:rPr lang="en-US" altLang="zh-CN" sz="2400" dirty="0" smtClean="0"/>
              <a:t>   0,0,0,0, 2,2,2,2   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178068" y="3639438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[</a:t>
            </a:r>
            <a:r>
              <a:rPr lang="en-US" altLang="zh-CN" sz="2000" dirty="0"/>
              <a:t>1,1,1,1,1,1,1,1</a:t>
            </a:r>
            <a:r>
              <a:rPr lang="en-US" altLang="zh-CN" sz="2400" dirty="0" smtClean="0"/>
              <a:t>]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919459" y="3679365"/>
            <a:ext cx="2419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[</a:t>
            </a:r>
            <a:r>
              <a:rPr lang="en-US" altLang="zh-CN" sz="2000" dirty="0"/>
              <a:t>1,1,1,1</a:t>
            </a:r>
            <a:r>
              <a:rPr lang="en-US" altLang="zh-CN" sz="2000" dirty="0" smtClean="0"/>
              <a:t>,-1,-1,-1,-1]</a:t>
            </a:r>
            <a:endParaRPr lang="zh-CN" altLang="en-US" sz="2000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686583" y="4166085"/>
            <a:ext cx="6099346" cy="11547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dirty="0"/>
              <a:t>前八码内积：[2,2,2,2,0,0,0,0] </a:t>
            </a:r>
            <a:r>
              <a:rPr lang="en-US" altLang="zh-CN" sz="2000" dirty="0"/>
              <a:t>X </a:t>
            </a:r>
            <a:r>
              <a:rPr lang="zh-CN" altLang="zh-CN" sz="2000" dirty="0"/>
              <a:t>[</a:t>
            </a:r>
            <a:r>
              <a:rPr lang="zh-CN" altLang="zh-CN" sz="2000" dirty="0" smtClean="0"/>
              <a:t>1</a:t>
            </a:r>
            <a:r>
              <a:rPr lang="en-US" altLang="zh-CN" sz="2000" dirty="0"/>
              <a:t>,</a:t>
            </a:r>
            <a:r>
              <a:rPr lang="zh-CN" altLang="zh-CN" sz="2000" dirty="0" smtClean="0"/>
              <a:t>1</a:t>
            </a:r>
            <a:r>
              <a:rPr lang="zh-CN" altLang="zh-CN" sz="2000" dirty="0"/>
              <a:t>,1,1,1,1,1,1] = 8</a:t>
            </a:r>
          </a:p>
          <a:p>
            <a:pPr marL="0" marR="0" lvl="1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dirty="0" smtClean="0"/>
              <a:t>中八</a:t>
            </a:r>
            <a:r>
              <a:rPr lang="zh-CN" altLang="zh-CN" sz="2000" dirty="0"/>
              <a:t>码内积：[0,0,0,0,-2,-2,-2,-2] </a:t>
            </a:r>
            <a:r>
              <a:rPr lang="en-US" altLang="zh-CN" sz="2000" dirty="0"/>
              <a:t>X </a:t>
            </a:r>
            <a:r>
              <a:rPr lang="zh-CN" altLang="zh-CN" sz="2000" dirty="0"/>
              <a:t>[1,1,1,1,1,1,1,1] = -8</a:t>
            </a:r>
          </a:p>
          <a:p>
            <a:pPr marL="0" marR="0" lvl="1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dirty="0"/>
              <a:t>后八码内积：[0,0,0,0,2,2,2,2] </a:t>
            </a:r>
            <a:r>
              <a:rPr lang="en-US" altLang="zh-CN" sz="2000" dirty="0"/>
              <a:t>X </a:t>
            </a:r>
            <a:r>
              <a:rPr lang="zh-CN" altLang="zh-CN" sz="2000" dirty="0"/>
              <a:t>[1,1,1,1,1,1,1,1] =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utoShape 2" descr="\cdot "/>
          <p:cNvSpPr>
            <a:spLocks noChangeAspect="1" noChangeArrowheads="1"/>
          </p:cNvSpPr>
          <p:nvPr/>
        </p:nvSpPr>
        <p:spPr bwMode="auto">
          <a:xfrm>
            <a:off x="2133600" y="-5032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3" descr="\cdot "/>
          <p:cNvSpPr>
            <a:spLocks noChangeAspect="1" noChangeArrowheads="1"/>
          </p:cNvSpPr>
          <p:nvPr/>
        </p:nvSpPr>
        <p:spPr bwMode="auto">
          <a:xfrm>
            <a:off x="2457450" y="-2143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4" descr="\cdot "/>
          <p:cNvSpPr>
            <a:spLocks noChangeAspect="1" noChangeArrowheads="1"/>
          </p:cNvSpPr>
          <p:nvPr/>
        </p:nvSpPr>
        <p:spPr bwMode="auto">
          <a:xfrm>
            <a:off x="2133600" y="746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375502" y="5491012"/>
            <a:ext cx="6597651" cy="11547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/>
              <a:t>前八码内积：[2,2,2,2,0,0,0,0] </a:t>
            </a:r>
            <a:r>
              <a:rPr lang="en-US" altLang="zh-CN" sz="2000" dirty="0" smtClean="0"/>
              <a:t>X </a:t>
            </a:r>
            <a:r>
              <a:rPr lang="zh-CN" altLang="zh-CN" sz="2000" dirty="0" smtClean="0"/>
              <a:t>[</a:t>
            </a:r>
            <a:r>
              <a:rPr lang="zh-CN" altLang="zh-CN" sz="2000" dirty="0"/>
              <a:t>1,1,1,1,-1,-1,-1,-1] = 8</a:t>
            </a:r>
          </a:p>
          <a:p>
            <a:pPr marL="0" lvl="1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/>
              <a:t>中八</a:t>
            </a:r>
            <a:r>
              <a:rPr lang="zh-CN" altLang="zh-CN" sz="2000" dirty="0"/>
              <a:t>码内积：[0,0,0,0,-2,-2,-2,-2] </a:t>
            </a:r>
            <a:r>
              <a:rPr lang="en-US" altLang="zh-CN" sz="2000" dirty="0" smtClean="0"/>
              <a:t>X </a:t>
            </a:r>
            <a:r>
              <a:rPr lang="zh-CN" altLang="zh-CN" sz="2000" dirty="0" smtClean="0"/>
              <a:t>[</a:t>
            </a:r>
            <a:r>
              <a:rPr lang="zh-CN" altLang="zh-CN" sz="2000" dirty="0"/>
              <a:t>1,1,1,1,-1,-1,-1,-1] = 8</a:t>
            </a:r>
          </a:p>
          <a:p>
            <a:pPr marL="0" lvl="1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/>
              <a:t>后八码内积：[0,0,0,0,2,2,2,2</a:t>
            </a:r>
            <a:r>
              <a:rPr lang="zh-CN" altLang="zh-CN" sz="2000" dirty="0" smtClean="0"/>
              <a:t>]</a:t>
            </a:r>
            <a:r>
              <a:rPr lang="en-US" altLang="zh-CN" sz="2000" dirty="0" smtClean="0"/>
              <a:t> X </a:t>
            </a:r>
            <a:r>
              <a:rPr lang="zh-CN" altLang="zh-CN" sz="2000" dirty="0" smtClean="0"/>
              <a:t>[</a:t>
            </a:r>
            <a:r>
              <a:rPr lang="zh-CN" altLang="zh-CN" sz="2000" dirty="0"/>
              <a:t>1,1,1,1,-1,-1,-1,-1] = -8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AutoShape 6" descr="\cdot "/>
          <p:cNvSpPr>
            <a:spLocks noChangeAspect="1" noChangeArrowheads="1"/>
          </p:cNvSpPr>
          <p:nvPr/>
        </p:nvSpPr>
        <p:spPr bwMode="auto">
          <a:xfrm>
            <a:off x="2286000" y="-350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7" descr="\cdot "/>
          <p:cNvSpPr>
            <a:spLocks noChangeAspect="1" noChangeArrowheads="1"/>
          </p:cNvSpPr>
          <p:nvPr/>
        </p:nvSpPr>
        <p:spPr bwMode="auto">
          <a:xfrm>
            <a:off x="2609850" y="-619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AutoShape 8" descr="\cdot "/>
          <p:cNvSpPr>
            <a:spLocks noChangeAspect="1" noChangeArrowheads="1"/>
          </p:cNvSpPr>
          <p:nvPr/>
        </p:nvSpPr>
        <p:spPr bwMode="auto">
          <a:xfrm>
            <a:off x="2286000" y="22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6642100" y="5320884"/>
            <a:ext cx="2870201" cy="24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8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9876" y="144586"/>
            <a:ext cx="9497789" cy="92417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Walsh Transform</a:t>
            </a:r>
            <a:r>
              <a:rPr lang="en-US" altLang="zh-CN" dirty="0" smtClean="0"/>
              <a:t> 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622" y="1153551"/>
            <a:ext cx="11377143" cy="4998437"/>
          </a:xfrm>
        </p:spPr>
        <p:txBody>
          <a:bodyPr>
            <a:normAutofit/>
          </a:bodyPr>
          <a:lstStyle/>
          <a:p>
            <a:pPr lvl="1" algn="l"/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sz="4000" dirty="0" smtClean="0"/>
              <a:t>Demodulation</a:t>
            </a:r>
            <a:r>
              <a:rPr lang="zh-CN" altLang="zh-CN" sz="4000" dirty="0"/>
              <a:t>解调</a:t>
            </a:r>
            <a:r>
              <a:rPr lang="en-US" altLang="zh-CN" sz="3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Make inner production with each channel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 8 to 1; -8 to -1</a:t>
            </a:r>
          </a:p>
          <a:p>
            <a:pPr marL="457200" indent="-457200" algn="l">
              <a:buFont typeface="+mj-lt"/>
              <a:buAutoNum type="arabicPeriod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2" y="144586"/>
            <a:ext cx="889254" cy="88925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直接连接符 11"/>
          <p:cNvCxnSpPr/>
          <p:nvPr/>
        </p:nvCxnSpPr>
        <p:spPr>
          <a:xfrm flipV="1">
            <a:off x="230622" y="1153551"/>
            <a:ext cx="11459630" cy="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886700" y="1317130"/>
            <a:ext cx="44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A</a:t>
            </a:r>
            <a:endParaRPr lang="zh-CN" altLang="en-US" sz="4800" dirty="0"/>
          </a:p>
        </p:txBody>
      </p:sp>
      <p:sp>
        <p:nvSpPr>
          <p:cNvPr id="9" name="文本框 8"/>
          <p:cNvSpPr txBox="1"/>
          <p:nvPr/>
        </p:nvSpPr>
        <p:spPr>
          <a:xfrm>
            <a:off x="10579565" y="1342530"/>
            <a:ext cx="44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B</a:t>
            </a:r>
            <a:endParaRPr lang="zh-CN" altLang="en-US" sz="4800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9496595" y="1524000"/>
            <a:ext cx="15706" cy="379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" descr="\cdot "/>
          <p:cNvSpPr>
            <a:spLocks noChangeAspect="1" noChangeArrowheads="1"/>
          </p:cNvSpPr>
          <p:nvPr/>
        </p:nvSpPr>
        <p:spPr bwMode="auto">
          <a:xfrm>
            <a:off x="2133600" y="-5032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3" descr="\cdot "/>
          <p:cNvSpPr>
            <a:spLocks noChangeAspect="1" noChangeArrowheads="1"/>
          </p:cNvSpPr>
          <p:nvPr/>
        </p:nvSpPr>
        <p:spPr bwMode="auto">
          <a:xfrm>
            <a:off x="2457450" y="-2143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4" descr="\cdot "/>
          <p:cNvSpPr>
            <a:spLocks noChangeAspect="1" noChangeArrowheads="1"/>
          </p:cNvSpPr>
          <p:nvPr/>
        </p:nvSpPr>
        <p:spPr bwMode="auto">
          <a:xfrm>
            <a:off x="2133600" y="746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AutoShape 6" descr="\cdot "/>
          <p:cNvSpPr>
            <a:spLocks noChangeAspect="1" noChangeArrowheads="1"/>
          </p:cNvSpPr>
          <p:nvPr/>
        </p:nvSpPr>
        <p:spPr bwMode="auto">
          <a:xfrm>
            <a:off x="2286000" y="-350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7" descr="\cdot "/>
          <p:cNvSpPr>
            <a:spLocks noChangeAspect="1" noChangeArrowheads="1"/>
          </p:cNvSpPr>
          <p:nvPr/>
        </p:nvSpPr>
        <p:spPr bwMode="auto">
          <a:xfrm>
            <a:off x="2609850" y="-619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AutoShape 8" descr="\cdot "/>
          <p:cNvSpPr>
            <a:spLocks noChangeAspect="1" noChangeArrowheads="1"/>
          </p:cNvSpPr>
          <p:nvPr/>
        </p:nvSpPr>
        <p:spPr bwMode="auto">
          <a:xfrm>
            <a:off x="2286000" y="22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151760" y="2265942"/>
            <a:ext cx="212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[8, -8, </a:t>
            </a:r>
            <a:r>
              <a:rPr lang="en-US" altLang="zh-CN" sz="4800" dirty="0"/>
              <a:t>8</a:t>
            </a:r>
            <a:r>
              <a:rPr lang="en-US" altLang="zh-CN" sz="4800" dirty="0" smtClean="0"/>
              <a:t>]</a:t>
            </a:r>
            <a:endParaRPr lang="zh-CN" altLang="en-US" sz="4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736675" y="2232919"/>
            <a:ext cx="212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[8, </a:t>
            </a:r>
            <a:r>
              <a:rPr lang="en-US" altLang="zh-CN" sz="4800" dirty="0"/>
              <a:t>8</a:t>
            </a:r>
            <a:r>
              <a:rPr lang="en-US" altLang="zh-CN" sz="4800" dirty="0" smtClean="0"/>
              <a:t>, -8]</a:t>
            </a:r>
            <a:endParaRPr lang="zh-CN" altLang="en-US" sz="4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151760" y="4421117"/>
            <a:ext cx="212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[1,-1, 1]</a:t>
            </a:r>
            <a:endParaRPr lang="zh-CN" altLang="en-US" sz="48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736675" y="4421116"/>
            <a:ext cx="212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[1, 1,-1]</a:t>
            </a:r>
            <a:endParaRPr lang="zh-CN" altLang="en-US" sz="4800" dirty="0"/>
          </a:p>
        </p:txBody>
      </p:sp>
      <p:sp>
        <p:nvSpPr>
          <p:cNvPr id="39" name="下箭头 38"/>
          <p:cNvSpPr/>
          <p:nvPr/>
        </p:nvSpPr>
        <p:spPr>
          <a:xfrm>
            <a:off x="10612975" y="3063916"/>
            <a:ext cx="222250" cy="13572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8069335" y="3096939"/>
            <a:ext cx="222250" cy="13572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4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9876" y="144586"/>
            <a:ext cx="9497789" cy="92417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Walsh Transform</a:t>
            </a:r>
            <a:r>
              <a:rPr lang="en-US" altLang="zh-CN" dirty="0" smtClean="0"/>
              <a:t> 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622" y="1153551"/>
            <a:ext cx="11377143" cy="4998437"/>
          </a:xfrm>
        </p:spPr>
        <p:txBody>
          <a:bodyPr>
            <a:normAutofit/>
          </a:bodyPr>
          <a:lstStyle/>
          <a:p>
            <a:pPr lvl="1" algn="l"/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sz="4000" dirty="0" smtClean="0"/>
              <a:t>Demodulation</a:t>
            </a:r>
            <a:r>
              <a:rPr lang="zh-CN" altLang="zh-CN" sz="4000" dirty="0"/>
              <a:t>解调</a:t>
            </a:r>
            <a:r>
              <a:rPr lang="en-US" altLang="zh-CN" sz="3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Make inner production with each channel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 8 to 1; -8 to -1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 -1 to 0</a:t>
            </a:r>
          </a:p>
          <a:p>
            <a:pPr marL="457200" indent="-457200" algn="l">
              <a:buFont typeface="+mj-lt"/>
              <a:buAutoNum type="arabicPeriod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2" y="144586"/>
            <a:ext cx="889254" cy="88925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直接连接符 11"/>
          <p:cNvCxnSpPr/>
          <p:nvPr/>
        </p:nvCxnSpPr>
        <p:spPr>
          <a:xfrm flipV="1">
            <a:off x="230622" y="1153551"/>
            <a:ext cx="11459630" cy="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886700" y="1317130"/>
            <a:ext cx="44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A</a:t>
            </a:r>
            <a:endParaRPr lang="zh-CN" altLang="en-US" sz="4800" dirty="0"/>
          </a:p>
        </p:txBody>
      </p:sp>
      <p:sp>
        <p:nvSpPr>
          <p:cNvPr id="9" name="文本框 8"/>
          <p:cNvSpPr txBox="1"/>
          <p:nvPr/>
        </p:nvSpPr>
        <p:spPr>
          <a:xfrm>
            <a:off x="10579565" y="1342530"/>
            <a:ext cx="44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B</a:t>
            </a:r>
            <a:endParaRPr lang="zh-CN" altLang="en-US" sz="4800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9496595" y="1524000"/>
            <a:ext cx="15706" cy="379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" descr="\cdot "/>
          <p:cNvSpPr>
            <a:spLocks noChangeAspect="1" noChangeArrowheads="1"/>
          </p:cNvSpPr>
          <p:nvPr/>
        </p:nvSpPr>
        <p:spPr bwMode="auto">
          <a:xfrm>
            <a:off x="2133600" y="-5032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3" descr="\cdot "/>
          <p:cNvSpPr>
            <a:spLocks noChangeAspect="1" noChangeArrowheads="1"/>
          </p:cNvSpPr>
          <p:nvPr/>
        </p:nvSpPr>
        <p:spPr bwMode="auto">
          <a:xfrm>
            <a:off x="2457450" y="-2143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4" descr="\cdot "/>
          <p:cNvSpPr>
            <a:spLocks noChangeAspect="1" noChangeArrowheads="1"/>
          </p:cNvSpPr>
          <p:nvPr/>
        </p:nvSpPr>
        <p:spPr bwMode="auto">
          <a:xfrm>
            <a:off x="2133600" y="746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AutoShape 6" descr="\cdot "/>
          <p:cNvSpPr>
            <a:spLocks noChangeAspect="1" noChangeArrowheads="1"/>
          </p:cNvSpPr>
          <p:nvPr/>
        </p:nvSpPr>
        <p:spPr bwMode="auto">
          <a:xfrm>
            <a:off x="2286000" y="-350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7" descr="\cdot "/>
          <p:cNvSpPr>
            <a:spLocks noChangeAspect="1" noChangeArrowheads="1"/>
          </p:cNvSpPr>
          <p:nvPr/>
        </p:nvSpPr>
        <p:spPr bwMode="auto">
          <a:xfrm>
            <a:off x="2609850" y="-619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AutoShape 8" descr="\cdot "/>
          <p:cNvSpPr>
            <a:spLocks noChangeAspect="1" noChangeArrowheads="1"/>
          </p:cNvSpPr>
          <p:nvPr/>
        </p:nvSpPr>
        <p:spPr bwMode="auto">
          <a:xfrm>
            <a:off x="2286000" y="22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151760" y="2265942"/>
            <a:ext cx="212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[1, -1, 1]</a:t>
            </a:r>
            <a:endParaRPr lang="zh-CN" altLang="en-US" sz="4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736675" y="2232919"/>
            <a:ext cx="212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[1, 1, -1]</a:t>
            </a:r>
            <a:endParaRPr lang="zh-CN" altLang="en-US" sz="4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151760" y="4421117"/>
            <a:ext cx="212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[1, 0, 1]</a:t>
            </a:r>
            <a:endParaRPr lang="zh-CN" altLang="en-US" sz="48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736675" y="4421116"/>
            <a:ext cx="212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[1, 1, 0]</a:t>
            </a:r>
            <a:endParaRPr lang="zh-CN" altLang="en-US" sz="4800" dirty="0"/>
          </a:p>
        </p:txBody>
      </p:sp>
      <p:sp>
        <p:nvSpPr>
          <p:cNvPr id="39" name="下箭头 38"/>
          <p:cNvSpPr/>
          <p:nvPr/>
        </p:nvSpPr>
        <p:spPr>
          <a:xfrm>
            <a:off x="10612975" y="3063916"/>
            <a:ext cx="222250" cy="13572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8069335" y="3096939"/>
            <a:ext cx="222250" cy="13572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9876" y="144586"/>
            <a:ext cx="9497789" cy="92417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Categories </a:t>
            </a:r>
            <a:r>
              <a:rPr lang="zh-CN" altLang="en-US" sz="4800" dirty="0" smtClean="0"/>
              <a:t>分类</a:t>
            </a:r>
            <a:r>
              <a:rPr lang="en-US" altLang="zh-CN" sz="4800" dirty="0" smtClean="0"/>
              <a:t>(1)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622" y="1153551"/>
            <a:ext cx="11377143" cy="4998437"/>
          </a:xfrm>
        </p:spPr>
        <p:txBody>
          <a:bodyPr>
            <a:normAutofit/>
          </a:bodyPr>
          <a:lstStyle/>
          <a:p>
            <a:pPr lvl="1" algn="l"/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sz="4000" dirty="0" smtClean="0"/>
              <a:t>Synchronous </a:t>
            </a:r>
            <a:r>
              <a:rPr lang="zh-CN" altLang="en-US" sz="3900" dirty="0" smtClean="0"/>
              <a:t>同步</a:t>
            </a:r>
            <a:r>
              <a:rPr lang="en-US" altLang="zh-CN" sz="3900" dirty="0" smtClean="0"/>
              <a:t> </a:t>
            </a:r>
            <a:r>
              <a:rPr lang="en-US" altLang="zh-CN" sz="4000" dirty="0"/>
              <a:t>(</a:t>
            </a:r>
            <a:r>
              <a:rPr lang="en-US" altLang="zh-CN" sz="4000" dirty="0" smtClean="0"/>
              <a:t>orthogonal codes </a:t>
            </a:r>
            <a:r>
              <a:rPr lang="zh-CN" altLang="en-US" sz="3200" dirty="0" smtClean="0"/>
              <a:t>正交码</a:t>
            </a:r>
            <a:r>
              <a:rPr lang="en-US" altLang="zh-CN" sz="4000" dirty="0"/>
              <a:t>)</a:t>
            </a:r>
            <a:endParaRPr lang="en-US" altLang="zh-CN" sz="4000" dirty="0" smtClean="0"/>
          </a:p>
          <a:p>
            <a:pPr algn="l">
              <a:lnSpc>
                <a:spcPct val="100000"/>
              </a:lnSpc>
            </a:pPr>
            <a:r>
              <a:rPr lang="en-US" altLang="zh-CN" sz="3200" dirty="0" smtClean="0"/>
              <a:t>	Another view</a:t>
            </a:r>
          </a:p>
          <a:p>
            <a:pPr algn="l">
              <a:lnSpc>
                <a:spcPct val="100000"/>
              </a:lnSpc>
            </a:pPr>
            <a:endParaRPr lang="en-US" altLang="zh-CN" sz="3200" dirty="0" smtClean="0"/>
          </a:p>
          <a:p>
            <a:pPr algn="l">
              <a:lnSpc>
                <a:spcPct val="100000"/>
              </a:lnSpc>
            </a:pPr>
            <a:r>
              <a:rPr lang="en-US" altLang="zh-CN" sz="3200" dirty="0" smtClean="0"/>
              <a:t>	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2" y="144586"/>
            <a:ext cx="889254" cy="88925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直接连接符 11"/>
          <p:cNvCxnSpPr/>
          <p:nvPr/>
        </p:nvCxnSpPr>
        <p:spPr>
          <a:xfrm flipV="1">
            <a:off x="230622" y="1153551"/>
            <a:ext cx="11459630" cy="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53" y="3093923"/>
            <a:ext cx="10438095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9876" y="144586"/>
            <a:ext cx="9497789" cy="92417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Categories </a:t>
            </a:r>
            <a:r>
              <a:rPr lang="zh-CN" altLang="en-US" sz="4800" dirty="0" smtClean="0"/>
              <a:t>分类</a:t>
            </a:r>
            <a:r>
              <a:rPr lang="en-US" altLang="zh-CN" sz="4800" dirty="0" smtClean="0"/>
              <a:t>(1)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622" y="1153551"/>
            <a:ext cx="11377143" cy="4998437"/>
          </a:xfrm>
        </p:spPr>
        <p:txBody>
          <a:bodyPr>
            <a:normAutofit/>
          </a:bodyPr>
          <a:lstStyle/>
          <a:p>
            <a:pPr lvl="1" algn="l"/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sz="4000" dirty="0" smtClean="0"/>
              <a:t>Synchronous </a:t>
            </a:r>
            <a:r>
              <a:rPr lang="zh-CN" altLang="en-US" sz="3900" dirty="0" smtClean="0"/>
              <a:t>同步</a:t>
            </a:r>
            <a:r>
              <a:rPr lang="en-US" altLang="zh-CN" sz="3900" dirty="0" smtClean="0"/>
              <a:t> </a:t>
            </a:r>
            <a:r>
              <a:rPr lang="en-US" altLang="zh-CN" sz="4000" dirty="0"/>
              <a:t>(</a:t>
            </a:r>
            <a:r>
              <a:rPr lang="en-US" altLang="zh-CN" sz="4000" dirty="0" smtClean="0"/>
              <a:t>orthogonal codes </a:t>
            </a:r>
            <a:r>
              <a:rPr lang="zh-CN" altLang="en-US" sz="3200" dirty="0" smtClean="0"/>
              <a:t>正交码</a:t>
            </a:r>
            <a:r>
              <a:rPr lang="en-US" altLang="zh-CN" sz="4000" dirty="0"/>
              <a:t>)</a:t>
            </a:r>
            <a:endParaRPr lang="en-US" altLang="zh-CN" sz="4000" dirty="0" smtClean="0"/>
          </a:p>
          <a:p>
            <a:pPr algn="l">
              <a:lnSpc>
                <a:spcPct val="100000"/>
              </a:lnSpc>
            </a:pPr>
            <a:endParaRPr lang="en-US" altLang="zh-CN" sz="3200" dirty="0" smtClean="0"/>
          </a:p>
          <a:p>
            <a:pPr algn="l">
              <a:lnSpc>
                <a:spcPct val="100000"/>
              </a:lnSpc>
            </a:pPr>
            <a:r>
              <a:rPr lang="en-US" altLang="zh-CN" sz="3200" dirty="0" smtClean="0"/>
              <a:t>	Problem : Need Synchronization (</a:t>
            </a:r>
            <a:r>
              <a:rPr lang="zh-CN" altLang="en-US" sz="3200" dirty="0" smtClean="0"/>
              <a:t>需要同步</a:t>
            </a:r>
            <a:r>
              <a:rPr lang="en-US" altLang="zh-CN" sz="3200" dirty="0" smtClean="0"/>
              <a:t>)</a:t>
            </a:r>
            <a:endParaRPr lang="en-US" altLang="zh-CN" sz="32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2" y="144586"/>
            <a:ext cx="889254" cy="88925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直接连接符 11"/>
          <p:cNvCxnSpPr/>
          <p:nvPr/>
        </p:nvCxnSpPr>
        <p:spPr>
          <a:xfrm flipV="1">
            <a:off x="230622" y="1153551"/>
            <a:ext cx="11459630" cy="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9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9876" y="144586"/>
            <a:ext cx="9497789" cy="92417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Categories </a:t>
            </a:r>
            <a:r>
              <a:rPr lang="zh-CN" altLang="en-US" sz="4800" dirty="0" smtClean="0"/>
              <a:t>分类</a:t>
            </a:r>
            <a:r>
              <a:rPr lang="en-US" altLang="zh-CN" sz="4800" dirty="0" smtClean="0"/>
              <a:t>(2)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622" y="1153551"/>
            <a:ext cx="11377143" cy="5552049"/>
          </a:xfrm>
        </p:spPr>
        <p:txBody>
          <a:bodyPr>
            <a:normAutofit fontScale="40000" lnSpcReduction="20000"/>
          </a:bodyPr>
          <a:lstStyle/>
          <a:p>
            <a:pPr lvl="1" algn="l"/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n"/>
            </a:pPr>
            <a:r>
              <a:rPr lang="en-US" altLang="zh-CN" sz="8400" dirty="0"/>
              <a:t>Asynchronous(pseudorandom codes</a:t>
            </a:r>
            <a:r>
              <a:rPr lang="zh-CN" altLang="en-US" sz="8400" dirty="0"/>
              <a:t>伪随机码</a:t>
            </a:r>
            <a:r>
              <a:rPr lang="en-US" altLang="zh-CN" sz="8400" dirty="0"/>
              <a:t>)</a:t>
            </a:r>
          </a:p>
          <a:p>
            <a:pPr algn="l">
              <a:lnSpc>
                <a:spcPct val="100000"/>
              </a:lnSpc>
            </a:pPr>
            <a:endParaRPr lang="en-US" altLang="zh-CN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5800" dirty="0"/>
              <a:t>Use PN sequence to produce signals </a:t>
            </a:r>
            <a:r>
              <a:rPr lang="zh-CN" altLang="en-US" sz="5800" dirty="0"/>
              <a:t>采用</a:t>
            </a:r>
            <a:r>
              <a:rPr lang="en-US" altLang="zh-CN" sz="5800" dirty="0"/>
              <a:t>PN</a:t>
            </a:r>
            <a:r>
              <a:rPr lang="zh-CN" altLang="en-US" sz="5800" dirty="0"/>
              <a:t>序列生成码元</a:t>
            </a:r>
            <a:endParaRPr lang="en-US" altLang="zh-CN" sz="5800" dirty="0"/>
          </a:p>
          <a:p>
            <a:pPr algn="l">
              <a:lnSpc>
                <a:spcPct val="100000"/>
              </a:lnSpc>
            </a:pPr>
            <a:r>
              <a:rPr lang="en-US" altLang="zh-CN" sz="5800" dirty="0"/>
              <a:t>	PN</a:t>
            </a:r>
            <a:r>
              <a:rPr lang="zh-CN" altLang="en-US" sz="5800" dirty="0"/>
              <a:t>长码：</a:t>
            </a:r>
            <a:r>
              <a:rPr lang="en-US" altLang="zh-CN" sz="5800" dirty="0" smtClean="0"/>
              <a:t>2^42 </a:t>
            </a:r>
            <a:r>
              <a:rPr lang="en-US" altLang="zh-CN" sz="5800" dirty="0"/>
              <a:t>– 1 (n = 42)  </a:t>
            </a:r>
            <a:r>
              <a:rPr lang="en-US" altLang="zh-CN" sz="5800" dirty="0" smtClean="0"/>
              <a:t>  </a:t>
            </a:r>
            <a:r>
              <a:rPr lang="en-US" altLang="zh-CN" sz="5800" dirty="0"/>
              <a:t>PN</a:t>
            </a:r>
            <a:r>
              <a:rPr lang="zh-CN" altLang="en-US" sz="5800" dirty="0"/>
              <a:t>短码：</a:t>
            </a:r>
            <a:r>
              <a:rPr lang="en-US" altLang="zh-CN" sz="5800" dirty="0" smtClean="0"/>
              <a:t>2^15       </a:t>
            </a:r>
            <a:r>
              <a:rPr lang="en-US" altLang="zh-CN" sz="5800" dirty="0"/>
              <a:t>(n = 15)</a:t>
            </a:r>
          </a:p>
          <a:p>
            <a:pPr algn="l">
              <a:lnSpc>
                <a:spcPct val="100000"/>
              </a:lnSpc>
            </a:pPr>
            <a:endParaRPr lang="en-US" altLang="zh-CN" sz="3200" dirty="0" smtClean="0"/>
          </a:p>
          <a:p>
            <a:pPr algn="l">
              <a:lnSpc>
                <a:spcPct val="100000"/>
              </a:lnSpc>
            </a:pPr>
            <a:endParaRPr lang="en-US" altLang="zh-CN" sz="3200" dirty="0"/>
          </a:p>
          <a:p>
            <a:pPr marL="571500" indent="-571500" algn="l">
              <a:buFont typeface="Wingdings" panose="05000000000000000000" pitchFamily="2" charset="2"/>
              <a:buChar char="n"/>
            </a:pPr>
            <a:r>
              <a:rPr lang="en-US" altLang="zh-CN" sz="8400" dirty="0"/>
              <a:t>PN</a:t>
            </a:r>
            <a:r>
              <a:rPr lang="zh-CN" altLang="en-US" sz="8400" dirty="0" smtClean="0"/>
              <a:t>码</a:t>
            </a:r>
            <a:r>
              <a:rPr lang="en-US" altLang="zh-CN" sz="8400" dirty="0" smtClean="0"/>
              <a:t>(Pseudo-noise Sequence)</a:t>
            </a:r>
            <a:endParaRPr lang="en-US" altLang="zh-CN" sz="8400" dirty="0"/>
          </a:p>
          <a:p>
            <a:pPr algn="l">
              <a:lnSpc>
                <a:spcPct val="100000"/>
              </a:lnSpc>
            </a:pPr>
            <a:endParaRPr lang="en-US" altLang="zh-CN" sz="3200" b="1" dirty="0"/>
          </a:p>
          <a:p>
            <a:pPr algn="l">
              <a:lnSpc>
                <a:spcPct val="100000"/>
              </a:lnSpc>
            </a:pPr>
            <a:r>
              <a:rPr lang="en-US" altLang="zh-CN" sz="3200" b="1" dirty="0"/>
              <a:t>	</a:t>
            </a:r>
            <a:r>
              <a:rPr lang="zh-CN" altLang="en-US" sz="5900" dirty="0"/>
              <a:t>具有类似噪声序列的性质</a:t>
            </a:r>
            <a:endParaRPr lang="en-US" altLang="zh-CN" sz="5900" dirty="0"/>
          </a:p>
          <a:p>
            <a:pPr algn="l">
              <a:lnSpc>
                <a:spcPct val="100000"/>
              </a:lnSpc>
            </a:pPr>
            <a:r>
              <a:rPr lang="en-US" altLang="zh-CN" sz="5900" dirty="0"/>
              <a:t>	</a:t>
            </a:r>
            <a:r>
              <a:rPr lang="zh-CN" altLang="en-US" sz="5900" dirty="0"/>
              <a:t>一种貌似随机但实际上有规律的周期性二进制序列</a:t>
            </a:r>
            <a:endParaRPr lang="en-US" altLang="zh-CN" sz="5900" dirty="0"/>
          </a:p>
          <a:p>
            <a:pPr algn="l">
              <a:lnSpc>
                <a:spcPct val="100000"/>
              </a:lnSpc>
            </a:pPr>
            <a:endParaRPr lang="en-US" altLang="zh-CN" sz="5900" dirty="0"/>
          </a:p>
          <a:p>
            <a:pPr lvl="1" algn="l"/>
            <a:r>
              <a:rPr lang="en-US" altLang="zh-CN" sz="5900" dirty="0"/>
              <a:t>	Statistically vs Absolutely </a:t>
            </a:r>
            <a:r>
              <a:rPr lang="zh-CN" altLang="en-US" sz="5900" dirty="0"/>
              <a:t>统计意义 </a:t>
            </a:r>
            <a:r>
              <a:rPr lang="en-US" altLang="zh-CN" sz="5900" dirty="0"/>
              <a:t>vs </a:t>
            </a:r>
            <a:r>
              <a:rPr lang="zh-CN" altLang="en-US" sz="5900" dirty="0"/>
              <a:t>绝对意义</a:t>
            </a:r>
            <a:endParaRPr lang="en-US" altLang="zh-CN" sz="5900" dirty="0"/>
          </a:p>
          <a:p>
            <a:pPr lvl="1" algn="l"/>
            <a:endParaRPr lang="en-US" altLang="zh-CN" sz="5900" dirty="0"/>
          </a:p>
          <a:p>
            <a:pPr lvl="1" algn="l"/>
            <a:r>
              <a:rPr lang="en-US" altLang="zh-CN" sz="5900" dirty="0"/>
              <a:t>	Close to irrelevance </a:t>
            </a:r>
            <a:r>
              <a:rPr lang="zh-CN" altLang="en-US" sz="5900" dirty="0"/>
              <a:t>任意两个序列接近无关</a:t>
            </a:r>
            <a:endParaRPr lang="en-US" altLang="zh-CN" sz="59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sz="3200" dirty="0"/>
          </a:p>
          <a:p>
            <a:pPr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2" y="144586"/>
            <a:ext cx="889254" cy="88925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直接连接符 11"/>
          <p:cNvCxnSpPr/>
          <p:nvPr/>
        </p:nvCxnSpPr>
        <p:spPr>
          <a:xfrm flipV="1">
            <a:off x="230622" y="1153551"/>
            <a:ext cx="11459630" cy="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9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9876" y="144586"/>
            <a:ext cx="9497789" cy="92417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Categories </a:t>
            </a:r>
            <a:r>
              <a:rPr lang="zh-CN" altLang="en-US" sz="4800" dirty="0"/>
              <a:t>分类</a:t>
            </a:r>
            <a:r>
              <a:rPr lang="en-US" altLang="zh-CN" sz="4800" dirty="0"/>
              <a:t>(2)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622" y="1153551"/>
            <a:ext cx="11377143" cy="4998437"/>
          </a:xfrm>
        </p:spPr>
        <p:txBody>
          <a:bodyPr>
            <a:normAutofit/>
          </a:bodyPr>
          <a:lstStyle/>
          <a:p>
            <a:pPr lvl="1" algn="l"/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70000"/>
              </a:lnSpc>
              <a:buFont typeface="Wingdings" panose="05000000000000000000" pitchFamily="2" charset="2"/>
              <a:buChar char="n"/>
            </a:pPr>
            <a:r>
              <a:rPr lang="en-US" altLang="zh-CN" sz="3100" dirty="0" smtClean="0"/>
              <a:t>M</a:t>
            </a:r>
            <a:r>
              <a:rPr lang="zh-CN" altLang="en-US" sz="3100" dirty="0" smtClean="0"/>
              <a:t> </a:t>
            </a:r>
            <a:r>
              <a:rPr lang="en-US" altLang="zh-CN" sz="3100" dirty="0" smtClean="0"/>
              <a:t>sequence definition </a:t>
            </a:r>
          </a:p>
          <a:p>
            <a:pPr marL="571500" indent="-571500" algn="l">
              <a:lnSpc>
                <a:spcPct val="70000"/>
              </a:lnSpc>
              <a:buFont typeface="Wingdings" panose="05000000000000000000" pitchFamily="2" charset="2"/>
              <a:buChar char="n"/>
            </a:pPr>
            <a:endParaRPr lang="en-US" altLang="zh-CN" sz="3100" dirty="0"/>
          </a:p>
          <a:p>
            <a:pPr algn="l">
              <a:lnSpc>
                <a:spcPct val="80000"/>
              </a:lnSpc>
            </a:pPr>
            <a:r>
              <a:rPr lang="en-US" altLang="zh-CN" sz="2500" dirty="0" smtClean="0"/>
              <a:t>	</a:t>
            </a:r>
            <a:r>
              <a:rPr lang="zh-CN" altLang="en-US" sz="2500" dirty="0" smtClean="0"/>
              <a:t>一</a:t>
            </a:r>
            <a:r>
              <a:rPr lang="zh-CN" altLang="en-US" sz="2500" dirty="0"/>
              <a:t>种重要的二进制的</a:t>
            </a:r>
            <a:r>
              <a:rPr lang="zh-CN" altLang="en-US" sz="2500" dirty="0" smtClean="0"/>
              <a:t>伪随机序列</a:t>
            </a:r>
            <a:endParaRPr lang="en-US" altLang="zh-CN" sz="2500" dirty="0" smtClean="0"/>
          </a:p>
          <a:p>
            <a:pPr algn="l">
              <a:lnSpc>
                <a:spcPct val="80000"/>
              </a:lnSpc>
            </a:pPr>
            <a:endParaRPr lang="en-US" altLang="zh-CN" sz="2500" dirty="0" smtClean="0"/>
          </a:p>
          <a:p>
            <a:pPr algn="l">
              <a:lnSpc>
                <a:spcPct val="80000"/>
              </a:lnSpc>
            </a:pPr>
            <a:r>
              <a:rPr lang="en-US" altLang="zh-CN" sz="2500" dirty="0"/>
              <a:t>	</a:t>
            </a:r>
            <a:r>
              <a:rPr lang="zh-CN" altLang="en-US" sz="2500" dirty="0" smtClean="0"/>
              <a:t>“</a:t>
            </a:r>
            <a:r>
              <a:rPr lang="zh-CN" altLang="en-US" sz="2500" dirty="0"/>
              <a:t>最长线性反馈移位寄存器序列”的</a:t>
            </a:r>
            <a:r>
              <a:rPr lang="zh-CN" altLang="en-US" sz="2500" dirty="0" smtClean="0"/>
              <a:t>简称</a:t>
            </a:r>
            <a:endParaRPr lang="en-US" altLang="zh-CN" sz="2500" dirty="0" smtClean="0"/>
          </a:p>
          <a:p>
            <a:pPr algn="l">
              <a:lnSpc>
                <a:spcPct val="80000"/>
              </a:lnSpc>
            </a:pPr>
            <a:endParaRPr lang="en-US" altLang="zh-CN" sz="2500" dirty="0"/>
          </a:p>
          <a:p>
            <a:pPr algn="l">
              <a:lnSpc>
                <a:spcPct val="80000"/>
              </a:lnSpc>
            </a:pPr>
            <a:r>
              <a:rPr lang="en-US" altLang="zh-CN" sz="2500" dirty="0" smtClean="0"/>
              <a:t>	n</a:t>
            </a:r>
            <a:r>
              <a:rPr lang="zh-CN" altLang="en-US" sz="2500" dirty="0"/>
              <a:t>级线性移位寄存器输出序列的周期是</a:t>
            </a:r>
            <a:r>
              <a:rPr lang="en-US" altLang="zh-CN" sz="2500" dirty="0"/>
              <a:t>P=2n – </a:t>
            </a:r>
            <a:r>
              <a:rPr lang="en-US" altLang="zh-CN" sz="2500" dirty="0" smtClean="0"/>
              <a:t>1</a:t>
            </a:r>
          </a:p>
          <a:p>
            <a:pPr algn="l">
              <a:lnSpc>
                <a:spcPct val="80000"/>
              </a:lnSpc>
            </a:pPr>
            <a:endParaRPr lang="en-US" altLang="zh-CN" sz="2500" dirty="0" smtClean="0"/>
          </a:p>
          <a:p>
            <a:pPr algn="l">
              <a:lnSpc>
                <a:spcPct val="80000"/>
              </a:lnSpc>
            </a:pPr>
            <a:r>
              <a:rPr lang="en-US" altLang="zh-CN" sz="2500" dirty="0"/>
              <a:t>	</a:t>
            </a:r>
            <a:r>
              <a:rPr lang="en-US" altLang="zh-CN" sz="2500" dirty="0" smtClean="0"/>
              <a:t>m</a:t>
            </a:r>
            <a:r>
              <a:rPr lang="zh-CN" altLang="en-US" sz="2500" dirty="0"/>
              <a:t>序列发生器由：移位寄存器、反馈抽头、模</a:t>
            </a:r>
            <a:r>
              <a:rPr lang="en-US" altLang="zh-CN" sz="2500" dirty="0"/>
              <a:t>2</a:t>
            </a:r>
            <a:r>
              <a:rPr lang="zh-CN" altLang="en-US" sz="2500" dirty="0"/>
              <a:t>加法器</a:t>
            </a:r>
            <a:r>
              <a:rPr lang="zh-CN" altLang="en-US" sz="2500" dirty="0" smtClean="0"/>
              <a:t>组成</a:t>
            </a:r>
            <a:endParaRPr lang="zh-CN" altLang="en-US" sz="2500" dirty="0"/>
          </a:p>
          <a:p>
            <a:pPr marL="571500" indent="-5715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2" y="144586"/>
            <a:ext cx="889254" cy="88925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直接连接符 11"/>
          <p:cNvCxnSpPr/>
          <p:nvPr/>
        </p:nvCxnSpPr>
        <p:spPr>
          <a:xfrm flipV="1">
            <a:off x="230622" y="1153551"/>
            <a:ext cx="11459630" cy="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3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6247" y="144586"/>
            <a:ext cx="4355774" cy="92417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Basic Concept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622" y="1378475"/>
            <a:ext cx="11377143" cy="5354834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n"/>
            </a:pPr>
            <a:r>
              <a:rPr lang="en-US" altLang="zh-CN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Multiplexing </a:t>
            </a:r>
            <a:r>
              <a:rPr lang="zh-CN" altLang="en-US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多路复用</a:t>
            </a:r>
            <a:endParaRPr lang="en-US" altLang="zh-CN" sz="3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algn="l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r>
              <a:rPr lang="en-US" altLang="zh-CN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simultaneously </a:t>
            </a:r>
            <a:r>
              <a:rPr lang="en-US" altLang="zh-CN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</a:t>
            </a:r>
            <a:r>
              <a:rPr lang="en-US" altLang="zh-CN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single communication channel</a:t>
            </a:r>
          </a:p>
          <a:p>
            <a:pPr lvl="1" algn="l"/>
            <a:r>
              <a:rPr lang="en-US" altLang="zh-CN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通过</a:t>
            </a:r>
            <a:r>
              <a:rPr lang="zh-CN" altLang="zh-CN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单个通信信道同时发送信息</a:t>
            </a:r>
            <a:endParaRPr lang="en-US" altLang="zh-CN" sz="3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TDM </a:t>
            </a:r>
            <a:r>
              <a:rPr lang="zh-CN" altLang="en-US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时分复用</a:t>
            </a:r>
            <a:endParaRPr lang="en-US" altLang="zh-CN" sz="3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altLang="zh-CN" sz="3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3200" dirty="0" smtClean="0"/>
              <a:t> </a:t>
            </a:r>
          </a:p>
          <a:p>
            <a:pPr lvl="1" algn="l"/>
            <a:r>
              <a:rPr lang="en-US" altLang="zh-CN" sz="3200" dirty="0"/>
              <a:t>	</a:t>
            </a:r>
            <a:r>
              <a:rPr lang="en-US" altLang="zh-CN" sz="3200" dirty="0" smtClean="0"/>
              <a:t>Different periods to transmit different signals</a:t>
            </a:r>
            <a:endParaRPr lang="en-US" altLang="zh-CN" sz="3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altLang="zh-CN" sz="3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不同时段传输不同信号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FDM </a:t>
            </a:r>
            <a:r>
              <a:rPr lang="zh-CN" altLang="en-US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频分复用</a:t>
            </a:r>
            <a:endParaRPr lang="en-US" altLang="zh-CN" sz="3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algn="l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 a bandwidth of different frequencies</a:t>
            </a:r>
          </a:p>
          <a:p>
            <a:pPr lvl="1" algn="l"/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共享一个频带的不同频率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endParaRPr lang="en-US" altLang="zh-CN" sz="3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altLang="zh-CN" sz="3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endParaRPr lang="en-US" altLang="zh-CN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2" y="144586"/>
            <a:ext cx="889254" cy="88925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直接连接符 11"/>
          <p:cNvCxnSpPr/>
          <p:nvPr/>
        </p:nvCxnSpPr>
        <p:spPr>
          <a:xfrm flipV="1">
            <a:off x="230622" y="1153551"/>
            <a:ext cx="11459630" cy="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97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9876" y="144586"/>
            <a:ext cx="9497789" cy="92417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Process of PN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622" y="1153551"/>
            <a:ext cx="11377143" cy="4998437"/>
          </a:xfrm>
        </p:spPr>
        <p:txBody>
          <a:bodyPr>
            <a:normAutofit/>
          </a:bodyPr>
          <a:lstStyle/>
          <a:p>
            <a:pPr lvl="1" algn="l"/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2" y="144586"/>
            <a:ext cx="889254" cy="88925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直接连接符 11"/>
          <p:cNvCxnSpPr/>
          <p:nvPr/>
        </p:nvCxnSpPr>
        <p:spPr>
          <a:xfrm flipV="1">
            <a:off x="230622" y="1153551"/>
            <a:ext cx="11459630" cy="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9539288" y="1247775"/>
            <a:ext cx="1098550" cy="5327650"/>
            <a:chOff x="4704" y="448"/>
            <a:chExt cx="736" cy="3568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5040" y="448"/>
              <a:ext cx="400" cy="3568"/>
            </a:xfrm>
            <a:prstGeom prst="roundRect">
              <a:avLst>
                <a:gd name="adj" fmla="val 24236"/>
              </a:avLst>
            </a:prstGeom>
            <a:noFill/>
            <a:ln w="50799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4704" y="945"/>
              <a:ext cx="640" cy="245"/>
              <a:chOff x="4704" y="945"/>
              <a:chExt cx="640" cy="245"/>
            </a:xfrm>
          </p:grpSpPr>
          <p:sp>
            <p:nvSpPr>
              <p:cNvPr id="118" name="Rectangle 7"/>
              <p:cNvSpPr>
                <a:spLocks noChangeArrowheads="1"/>
              </p:cNvSpPr>
              <p:nvPr/>
            </p:nvSpPr>
            <p:spPr bwMode="auto">
              <a:xfrm>
                <a:off x="4708" y="964"/>
                <a:ext cx="616" cy="184"/>
              </a:xfrm>
              <a:prstGeom prst="rect">
                <a:avLst/>
              </a:prstGeom>
              <a:solidFill>
                <a:srgbClr val="FCFEB9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19" name="Group 8"/>
              <p:cNvGrpSpPr>
                <a:grpSpLocks/>
              </p:cNvGrpSpPr>
              <p:nvPr/>
            </p:nvGrpSpPr>
            <p:grpSpPr bwMode="auto">
              <a:xfrm>
                <a:off x="4704" y="945"/>
                <a:ext cx="640" cy="245"/>
                <a:chOff x="4704" y="945"/>
                <a:chExt cx="640" cy="245"/>
              </a:xfrm>
            </p:grpSpPr>
            <p:sp>
              <p:nvSpPr>
                <p:cNvPr id="120" name="Rectangle 9"/>
                <p:cNvSpPr>
                  <a:spLocks noChangeArrowheads="1"/>
                </p:cNvSpPr>
                <p:nvPr/>
              </p:nvSpPr>
              <p:spPr bwMode="auto">
                <a:xfrm>
                  <a:off x="4704" y="945"/>
                  <a:ext cx="208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b="1">
                      <a:solidFill>
                        <a:srgbClr val="00279F"/>
                      </a:solidFill>
                    </a:rPr>
                    <a:t>1</a:t>
                  </a:r>
                </a:p>
              </p:txBody>
            </p:sp>
            <p:sp>
              <p:nvSpPr>
                <p:cNvPr id="121" name="Rectangle 10"/>
                <p:cNvSpPr>
                  <a:spLocks noChangeArrowheads="1"/>
                </p:cNvSpPr>
                <p:nvPr/>
              </p:nvSpPr>
              <p:spPr bwMode="auto">
                <a:xfrm>
                  <a:off x="5136" y="945"/>
                  <a:ext cx="208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22" name="Rectangle 11"/>
                <p:cNvSpPr>
                  <a:spLocks noChangeArrowheads="1"/>
                </p:cNvSpPr>
                <p:nvPr/>
              </p:nvSpPr>
              <p:spPr bwMode="auto">
                <a:xfrm>
                  <a:off x="4992" y="945"/>
                  <a:ext cx="209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847" y="945"/>
                  <a:ext cx="209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1</a:t>
                  </a:r>
                </a:p>
              </p:txBody>
            </p:sp>
          </p:grp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4704" y="1137"/>
              <a:ext cx="640" cy="246"/>
              <a:chOff x="4704" y="1137"/>
              <a:chExt cx="640" cy="246"/>
            </a:xfrm>
          </p:grpSpPr>
          <p:sp>
            <p:nvSpPr>
              <p:cNvPr id="112" name="Rectangle 14"/>
              <p:cNvSpPr>
                <a:spLocks noChangeArrowheads="1"/>
              </p:cNvSpPr>
              <p:nvPr/>
            </p:nvSpPr>
            <p:spPr bwMode="auto">
              <a:xfrm>
                <a:off x="4708" y="1156"/>
                <a:ext cx="616" cy="184"/>
              </a:xfrm>
              <a:prstGeom prst="rect">
                <a:avLst/>
              </a:prstGeom>
              <a:solidFill>
                <a:srgbClr val="FCFEB9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13" name="Group 15"/>
              <p:cNvGrpSpPr>
                <a:grpSpLocks/>
              </p:cNvGrpSpPr>
              <p:nvPr/>
            </p:nvGrpSpPr>
            <p:grpSpPr bwMode="auto">
              <a:xfrm>
                <a:off x="4704" y="1137"/>
                <a:ext cx="640" cy="246"/>
                <a:chOff x="4704" y="1137"/>
                <a:chExt cx="640" cy="246"/>
              </a:xfrm>
            </p:grpSpPr>
            <p:sp>
              <p:nvSpPr>
                <p:cNvPr id="114" name="Rectangle 16"/>
                <p:cNvSpPr>
                  <a:spLocks noChangeArrowheads="1"/>
                </p:cNvSpPr>
                <p:nvPr/>
              </p:nvSpPr>
              <p:spPr bwMode="auto">
                <a:xfrm>
                  <a:off x="4704" y="1137"/>
                  <a:ext cx="208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b="1">
                      <a:solidFill>
                        <a:srgbClr val="00279F"/>
                      </a:solidFill>
                    </a:rPr>
                    <a:t>0</a:t>
                  </a:r>
                </a:p>
              </p:txBody>
            </p:sp>
            <p:sp>
              <p:nvSpPr>
                <p:cNvPr id="115" name="Rectangle 17"/>
                <p:cNvSpPr>
                  <a:spLocks noChangeArrowheads="1"/>
                </p:cNvSpPr>
                <p:nvPr/>
              </p:nvSpPr>
              <p:spPr bwMode="auto">
                <a:xfrm>
                  <a:off x="5136" y="1137"/>
                  <a:ext cx="208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16" name="Rectangle 18"/>
                <p:cNvSpPr>
                  <a:spLocks noChangeArrowheads="1"/>
                </p:cNvSpPr>
                <p:nvPr/>
              </p:nvSpPr>
              <p:spPr bwMode="auto">
                <a:xfrm>
                  <a:off x="4992" y="1137"/>
                  <a:ext cx="209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17" name="Rectangle 19"/>
                <p:cNvSpPr>
                  <a:spLocks noChangeArrowheads="1"/>
                </p:cNvSpPr>
                <p:nvPr/>
              </p:nvSpPr>
              <p:spPr bwMode="auto">
                <a:xfrm>
                  <a:off x="4847" y="1137"/>
                  <a:ext cx="209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1</a:t>
                  </a:r>
                </a:p>
              </p:txBody>
            </p:sp>
          </p:grpSp>
        </p:grp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4704" y="1329"/>
              <a:ext cx="640" cy="246"/>
              <a:chOff x="4704" y="1329"/>
              <a:chExt cx="640" cy="246"/>
            </a:xfrm>
          </p:grpSpPr>
          <p:sp>
            <p:nvSpPr>
              <p:cNvPr id="106" name="Rectangle 21"/>
              <p:cNvSpPr>
                <a:spLocks noChangeArrowheads="1"/>
              </p:cNvSpPr>
              <p:nvPr/>
            </p:nvSpPr>
            <p:spPr bwMode="auto">
              <a:xfrm>
                <a:off x="4708" y="1348"/>
                <a:ext cx="616" cy="184"/>
              </a:xfrm>
              <a:prstGeom prst="rect">
                <a:avLst/>
              </a:prstGeom>
              <a:solidFill>
                <a:srgbClr val="FCFEB9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07" name="Group 22"/>
              <p:cNvGrpSpPr>
                <a:grpSpLocks/>
              </p:cNvGrpSpPr>
              <p:nvPr/>
            </p:nvGrpSpPr>
            <p:grpSpPr bwMode="auto">
              <a:xfrm>
                <a:off x="4704" y="1329"/>
                <a:ext cx="640" cy="246"/>
                <a:chOff x="4704" y="1329"/>
                <a:chExt cx="640" cy="246"/>
              </a:xfrm>
            </p:grpSpPr>
            <p:sp>
              <p:nvSpPr>
                <p:cNvPr id="108" name="Rectangle 23"/>
                <p:cNvSpPr>
                  <a:spLocks noChangeArrowheads="1"/>
                </p:cNvSpPr>
                <p:nvPr/>
              </p:nvSpPr>
              <p:spPr bwMode="auto">
                <a:xfrm>
                  <a:off x="4704" y="1329"/>
                  <a:ext cx="208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b="1">
                      <a:solidFill>
                        <a:srgbClr val="00279F"/>
                      </a:solidFill>
                    </a:rPr>
                    <a:t>0</a:t>
                  </a:r>
                </a:p>
              </p:txBody>
            </p:sp>
            <p:sp>
              <p:nvSpPr>
                <p:cNvPr id="109" name="Rectangle 24"/>
                <p:cNvSpPr>
                  <a:spLocks noChangeArrowheads="1"/>
                </p:cNvSpPr>
                <p:nvPr/>
              </p:nvSpPr>
              <p:spPr bwMode="auto">
                <a:xfrm>
                  <a:off x="5136" y="1329"/>
                  <a:ext cx="208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10" name="Rectangle 25"/>
                <p:cNvSpPr>
                  <a:spLocks noChangeArrowheads="1"/>
                </p:cNvSpPr>
                <p:nvPr/>
              </p:nvSpPr>
              <p:spPr bwMode="auto">
                <a:xfrm>
                  <a:off x="4992" y="1329"/>
                  <a:ext cx="209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11" name="Rectangle 26"/>
                <p:cNvSpPr>
                  <a:spLocks noChangeArrowheads="1"/>
                </p:cNvSpPr>
                <p:nvPr/>
              </p:nvSpPr>
              <p:spPr bwMode="auto">
                <a:xfrm>
                  <a:off x="4847" y="1329"/>
                  <a:ext cx="209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0</a:t>
                  </a:r>
                </a:p>
              </p:txBody>
            </p:sp>
          </p:grp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4704" y="1521"/>
              <a:ext cx="640" cy="245"/>
              <a:chOff x="4704" y="1521"/>
              <a:chExt cx="640" cy="245"/>
            </a:xfrm>
          </p:grpSpPr>
          <p:sp>
            <p:nvSpPr>
              <p:cNvPr id="100" name="Rectangle 28"/>
              <p:cNvSpPr>
                <a:spLocks noChangeArrowheads="1"/>
              </p:cNvSpPr>
              <p:nvPr/>
            </p:nvSpPr>
            <p:spPr bwMode="auto">
              <a:xfrm>
                <a:off x="4708" y="1540"/>
                <a:ext cx="616" cy="184"/>
              </a:xfrm>
              <a:prstGeom prst="rect">
                <a:avLst/>
              </a:prstGeom>
              <a:solidFill>
                <a:srgbClr val="FCFEB9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01" name="Group 29"/>
              <p:cNvGrpSpPr>
                <a:grpSpLocks/>
              </p:cNvGrpSpPr>
              <p:nvPr/>
            </p:nvGrpSpPr>
            <p:grpSpPr bwMode="auto">
              <a:xfrm>
                <a:off x="4704" y="1521"/>
                <a:ext cx="640" cy="245"/>
                <a:chOff x="4704" y="1521"/>
                <a:chExt cx="640" cy="245"/>
              </a:xfrm>
            </p:grpSpPr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4704" y="1521"/>
                  <a:ext cx="208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b="1">
                      <a:solidFill>
                        <a:srgbClr val="00279F"/>
                      </a:solidFill>
                    </a:rPr>
                    <a:t>1</a:t>
                  </a:r>
                </a:p>
              </p:txBody>
            </p:sp>
            <p:sp>
              <p:nvSpPr>
                <p:cNvPr id="103" name="Rectangle 31"/>
                <p:cNvSpPr>
                  <a:spLocks noChangeArrowheads="1"/>
                </p:cNvSpPr>
                <p:nvPr/>
              </p:nvSpPr>
              <p:spPr bwMode="auto">
                <a:xfrm>
                  <a:off x="5136" y="1521"/>
                  <a:ext cx="208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4" name="Rectangle 32"/>
                <p:cNvSpPr>
                  <a:spLocks noChangeArrowheads="1"/>
                </p:cNvSpPr>
                <p:nvPr/>
              </p:nvSpPr>
              <p:spPr bwMode="auto">
                <a:xfrm>
                  <a:off x="4992" y="1521"/>
                  <a:ext cx="209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05" name="Rectangle 33"/>
                <p:cNvSpPr>
                  <a:spLocks noChangeArrowheads="1"/>
                </p:cNvSpPr>
                <p:nvPr/>
              </p:nvSpPr>
              <p:spPr bwMode="auto">
                <a:xfrm>
                  <a:off x="4847" y="1521"/>
                  <a:ext cx="209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1</a:t>
                  </a:r>
                </a:p>
              </p:txBody>
            </p:sp>
          </p:grpSp>
        </p:grp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4704" y="1713"/>
              <a:ext cx="640" cy="246"/>
              <a:chOff x="4704" y="1713"/>
              <a:chExt cx="640" cy="246"/>
            </a:xfrm>
          </p:grpSpPr>
          <p:sp>
            <p:nvSpPr>
              <p:cNvPr id="94" name="Rectangle 35"/>
              <p:cNvSpPr>
                <a:spLocks noChangeArrowheads="1"/>
              </p:cNvSpPr>
              <p:nvPr/>
            </p:nvSpPr>
            <p:spPr bwMode="auto">
              <a:xfrm>
                <a:off x="4708" y="1732"/>
                <a:ext cx="616" cy="184"/>
              </a:xfrm>
              <a:prstGeom prst="rect">
                <a:avLst/>
              </a:prstGeom>
              <a:solidFill>
                <a:srgbClr val="FCFEB9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95" name="Group 36"/>
              <p:cNvGrpSpPr>
                <a:grpSpLocks/>
              </p:cNvGrpSpPr>
              <p:nvPr/>
            </p:nvGrpSpPr>
            <p:grpSpPr bwMode="auto">
              <a:xfrm>
                <a:off x="4704" y="1713"/>
                <a:ext cx="640" cy="246"/>
                <a:chOff x="4704" y="1713"/>
                <a:chExt cx="640" cy="246"/>
              </a:xfrm>
            </p:grpSpPr>
            <p:sp>
              <p:nvSpPr>
                <p:cNvPr id="96" name="Rectangle 37"/>
                <p:cNvSpPr>
                  <a:spLocks noChangeArrowheads="1"/>
                </p:cNvSpPr>
                <p:nvPr/>
              </p:nvSpPr>
              <p:spPr bwMode="auto">
                <a:xfrm>
                  <a:off x="4704" y="1713"/>
                  <a:ext cx="208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b="1">
                      <a:solidFill>
                        <a:srgbClr val="00279F"/>
                      </a:solidFill>
                    </a:rPr>
                    <a:t>1</a:t>
                  </a:r>
                </a:p>
              </p:txBody>
            </p:sp>
            <p:sp>
              <p:nvSpPr>
                <p:cNvPr id="97" name="Rectangle 38"/>
                <p:cNvSpPr>
                  <a:spLocks noChangeArrowheads="1"/>
                </p:cNvSpPr>
                <p:nvPr/>
              </p:nvSpPr>
              <p:spPr bwMode="auto">
                <a:xfrm>
                  <a:off x="5136" y="1713"/>
                  <a:ext cx="208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98" name="Rectangle 39"/>
                <p:cNvSpPr>
                  <a:spLocks noChangeArrowheads="1"/>
                </p:cNvSpPr>
                <p:nvPr/>
              </p:nvSpPr>
              <p:spPr bwMode="auto">
                <a:xfrm>
                  <a:off x="4992" y="1713"/>
                  <a:ext cx="209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99" name="Rectangle 40"/>
                <p:cNvSpPr>
                  <a:spLocks noChangeArrowheads="1"/>
                </p:cNvSpPr>
                <p:nvPr/>
              </p:nvSpPr>
              <p:spPr bwMode="auto">
                <a:xfrm>
                  <a:off x="4847" y="1713"/>
                  <a:ext cx="209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0</a:t>
                  </a:r>
                </a:p>
              </p:txBody>
            </p:sp>
          </p:grp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4704" y="1905"/>
              <a:ext cx="640" cy="245"/>
              <a:chOff x="4704" y="1905"/>
              <a:chExt cx="640" cy="245"/>
            </a:xfrm>
          </p:grpSpPr>
          <p:sp>
            <p:nvSpPr>
              <p:cNvPr id="88" name="Rectangle 42"/>
              <p:cNvSpPr>
                <a:spLocks noChangeArrowheads="1"/>
              </p:cNvSpPr>
              <p:nvPr/>
            </p:nvSpPr>
            <p:spPr bwMode="auto">
              <a:xfrm>
                <a:off x="4708" y="1924"/>
                <a:ext cx="616" cy="184"/>
              </a:xfrm>
              <a:prstGeom prst="rect">
                <a:avLst/>
              </a:prstGeom>
              <a:solidFill>
                <a:srgbClr val="FCFEB9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89" name="Group 43"/>
              <p:cNvGrpSpPr>
                <a:grpSpLocks/>
              </p:cNvGrpSpPr>
              <p:nvPr/>
            </p:nvGrpSpPr>
            <p:grpSpPr bwMode="auto">
              <a:xfrm>
                <a:off x="4704" y="1905"/>
                <a:ext cx="640" cy="245"/>
                <a:chOff x="4704" y="1905"/>
                <a:chExt cx="640" cy="245"/>
              </a:xfrm>
            </p:grpSpPr>
            <p:sp>
              <p:nvSpPr>
                <p:cNvPr id="90" name="Rectangle 44"/>
                <p:cNvSpPr>
                  <a:spLocks noChangeArrowheads="1"/>
                </p:cNvSpPr>
                <p:nvPr/>
              </p:nvSpPr>
              <p:spPr bwMode="auto">
                <a:xfrm>
                  <a:off x="4704" y="1905"/>
                  <a:ext cx="208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b="1">
                      <a:solidFill>
                        <a:srgbClr val="00279F"/>
                      </a:solidFill>
                    </a:rPr>
                    <a:t>0</a:t>
                  </a:r>
                </a:p>
              </p:txBody>
            </p:sp>
            <p:sp>
              <p:nvSpPr>
                <p:cNvPr id="91" name="Rectangle 45"/>
                <p:cNvSpPr>
                  <a:spLocks noChangeArrowheads="1"/>
                </p:cNvSpPr>
                <p:nvPr/>
              </p:nvSpPr>
              <p:spPr bwMode="auto">
                <a:xfrm>
                  <a:off x="5136" y="1905"/>
                  <a:ext cx="208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92" name="Rectangle 46"/>
                <p:cNvSpPr>
                  <a:spLocks noChangeArrowheads="1"/>
                </p:cNvSpPr>
                <p:nvPr/>
              </p:nvSpPr>
              <p:spPr bwMode="auto">
                <a:xfrm>
                  <a:off x="4992" y="1905"/>
                  <a:ext cx="209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93" name="Rectangle 47"/>
                <p:cNvSpPr>
                  <a:spLocks noChangeArrowheads="1"/>
                </p:cNvSpPr>
                <p:nvPr/>
              </p:nvSpPr>
              <p:spPr bwMode="auto">
                <a:xfrm>
                  <a:off x="4847" y="1905"/>
                  <a:ext cx="209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1</a:t>
                  </a:r>
                </a:p>
              </p:txBody>
            </p:sp>
          </p:grpSp>
        </p:grpSp>
        <p:grpSp>
          <p:nvGrpSpPr>
            <p:cNvPr id="15" name="Group 48"/>
            <p:cNvGrpSpPr>
              <a:grpSpLocks/>
            </p:cNvGrpSpPr>
            <p:nvPr/>
          </p:nvGrpSpPr>
          <p:grpSpPr bwMode="auto">
            <a:xfrm>
              <a:off x="4704" y="2097"/>
              <a:ext cx="640" cy="246"/>
              <a:chOff x="4704" y="2097"/>
              <a:chExt cx="640" cy="246"/>
            </a:xfrm>
          </p:grpSpPr>
          <p:sp>
            <p:nvSpPr>
              <p:cNvPr id="82" name="Rectangle 49"/>
              <p:cNvSpPr>
                <a:spLocks noChangeArrowheads="1"/>
              </p:cNvSpPr>
              <p:nvPr/>
            </p:nvSpPr>
            <p:spPr bwMode="auto">
              <a:xfrm>
                <a:off x="4708" y="2116"/>
                <a:ext cx="616" cy="184"/>
              </a:xfrm>
              <a:prstGeom prst="rect">
                <a:avLst/>
              </a:prstGeom>
              <a:solidFill>
                <a:srgbClr val="FCFEB9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83" name="Group 50"/>
              <p:cNvGrpSpPr>
                <a:grpSpLocks/>
              </p:cNvGrpSpPr>
              <p:nvPr/>
            </p:nvGrpSpPr>
            <p:grpSpPr bwMode="auto">
              <a:xfrm>
                <a:off x="4704" y="2097"/>
                <a:ext cx="640" cy="246"/>
                <a:chOff x="4704" y="2097"/>
                <a:chExt cx="640" cy="246"/>
              </a:xfrm>
            </p:grpSpPr>
            <p:sp>
              <p:nvSpPr>
                <p:cNvPr id="84" name="Rectangle 51"/>
                <p:cNvSpPr>
                  <a:spLocks noChangeArrowheads="1"/>
                </p:cNvSpPr>
                <p:nvPr/>
              </p:nvSpPr>
              <p:spPr bwMode="auto">
                <a:xfrm>
                  <a:off x="4704" y="2097"/>
                  <a:ext cx="208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b="1">
                      <a:solidFill>
                        <a:srgbClr val="00279F"/>
                      </a:solidFill>
                    </a:rPr>
                    <a:t>1</a:t>
                  </a:r>
                </a:p>
              </p:txBody>
            </p:sp>
            <p:sp>
              <p:nvSpPr>
                <p:cNvPr id="85" name="Rectangle 52"/>
                <p:cNvSpPr>
                  <a:spLocks noChangeArrowheads="1"/>
                </p:cNvSpPr>
                <p:nvPr/>
              </p:nvSpPr>
              <p:spPr bwMode="auto">
                <a:xfrm>
                  <a:off x="5136" y="2097"/>
                  <a:ext cx="208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86" name="Rectangle 53"/>
                <p:cNvSpPr>
                  <a:spLocks noChangeArrowheads="1"/>
                </p:cNvSpPr>
                <p:nvPr/>
              </p:nvSpPr>
              <p:spPr bwMode="auto">
                <a:xfrm>
                  <a:off x="4992" y="2097"/>
                  <a:ext cx="209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87" name="Rectangle 54"/>
                <p:cNvSpPr>
                  <a:spLocks noChangeArrowheads="1"/>
                </p:cNvSpPr>
                <p:nvPr/>
              </p:nvSpPr>
              <p:spPr bwMode="auto">
                <a:xfrm>
                  <a:off x="4847" y="2097"/>
                  <a:ext cx="209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1</a:t>
                  </a:r>
                </a:p>
              </p:txBody>
            </p:sp>
          </p:grpSp>
        </p:grpSp>
        <p:grpSp>
          <p:nvGrpSpPr>
            <p:cNvPr id="16" name="Group 55"/>
            <p:cNvGrpSpPr>
              <a:grpSpLocks/>
            </p:cNvGrpSpPr>
            <p:nvPr/>
          </p:nvGrpSpPr>
          <p:grpSpPr bwMode="auto">
            <a:xfrm>
              <a:off x="4704" y="2289"/>
              <a:ext cx="640" cy="246"/>
              <a:chOff x="4704" y="2289"/>
              <a:chExt cx="640" cy="246"/>
            </a:xfrm>
          </p:grpSpPr>
          <p:sp>
            <p:nvSpPr>
              <p:cNvPr id="76" name="Rectangle 56"/>
              <p:cNvSpPr>
                <a:spLocks noChangeArrowheads="1"/>
              </p:cNvSpPr>
              <p:nvPr/>
            </p:nvSpPr>
            <p:spPr bwMode="auto">
              <a:xfrm>
                <a:off x="4708" y="2308"/>
                <a:ext cx="616" cy="184"/>
              </a:xfrm>
              <a:prstGeom prst="rect">
                <a:avLst/>
              </a:prstGeom>
              <a:solidFill>
                <a:srgbClr val="FCFEB9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77" name="Group 57"/>
              <p:cNvGrpSpPr>
                <a:grpSpLocks/>
              </p:cNvGrpSpPr>
              <p:nvPr/>
            </p:nvGrpSpPr>
            <p:grpSpPr bwMode="auto">
              <a:xfrm>
                <a:off x="4704" y="2289"/>
                <a:ext cx="640" cy="246"/>
                <a:chOff x="4704" y="2289"/>
                <a:chExt cx="640" cy="246"/>
              </a:xfrm>
            </p:grpSpPr>
            <p:sp>
              <p:nvSpPr>
                <p:cNvPr id="78" name="Rectangle 58"/>
                <p:cNvSpPr>
                  <a:spLocks noChangeArrowheads="1"/>
                </p:cNvSpPr>
                <p:nvPr/>
              </p:nvSpPr>
              <p:spPr bwMode="auto">
                <a:xfrm>
                  <a:off x="4704" y="2289"/>
                  <a:ext cx="208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b="1">
                      <a:solidFill>
                        <a:srgbClr val="00279F"/>
                      </a:solidFill>
                    </a:rPr>
                    <a:t>0</a:t>
                  </a:r>
                </a:p>
              </p:txBody>
            </p:sp>
            <p:sp>
              <p:nvSpPr>
                <p:cNvPr id="79" name="Rectangle 59"/>
                <p:cNvSpPr>
                  <a:spLocks noChangeArrowheads="1"/>
                </p:cNvSpPr>
                <p:nvPr/>
              </p:nvSpPr>
              <p:spPr bwMode="auto">
                <a:xfrm>
                  <a:off x="5136" y="2289"/>
                  <a:ext cx="208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dirty="0"/>
                    <a:t>1</a:t>
                  </a:r>
                </a:p>
              </p:txBody>
            </p:sp>
            <p:sp>
              <p:nvSpPr>
                <p:cNvPr id="80" name="Rectangle 60"/>
                <p:cNvSpPr>
                  <a:spLocks noChangeArrowheads="1"/>
                </p:cNvSpPr>
                <p:nvPr/>
              </p:nvSpPr>
              <p:spPr bwMode="auto">
                <a:xfrm>
                  <a:off x="4992" y="2289"/>
                  <a:ext cx="209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81" name="Rectangle 61"/>
                <p:cNvSpPr>
                  <a:spLocks noChangeArrowheads="1"/>
                </p:cNvSpPr>
                <p:nvPr/>
              </p:nvSpPr>
              <p:spPr bwMode="auto">
                <a:xfrm>
                  <a:off x="4847" y="2289"/>
                  <a:ext cx="209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1</a:t>
                  </a:r>
                </a:p>
              </p:txBody>
            </p:sp>
          </p:grpSp>
        </p:grpSp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4704" y="2481"/>
              <a:ext cx="640" cy="246"/>
              <a:chOff x="4704" y="2481"/>
              <a:chExt cx="640" cy="246"/>
            </a:xfrm>
          </p:grpSpPr>
          <p:sp>
            <p:nvSpPr>
              <p:cNvPr id="70" name="Rectangle 63"/>
              <p:cNvSpPr>
                <a:spLocks noChangeArrowheads="1"/>
              </p:cNvSpPr>
              <p:nvPr/>
            </p:nvSpPr>
            <p:spPr bwMode="auto">
              <a:xfrm>
                <a:off x="4708" y="2500"/>
                <a:ext cx="616" cy="184"/>
              </a:xfrm>
              <a:prstGeom prst="rect">
                <a:avLst/>
              </a:prstGeom>
              <a:solidFill>
                <a:srgbClr val="FCFEB9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71" name="Group 64"/>
              <p:cNvGrpSpPr>
                <a:grpSpLocks/>
              </p:cNvGrpSpPr>
              <p:nvPr/>
            </p:nvGrpSpPr>
            <p:grpSpPr bwMode="auto">
              <a:xfrm>
                <a:off x="4704" y="2481"/>
                <a:ext cx="640" cy="246"/>
                <a:chOff x="4704" y="2481"/>
                <a:chExt cx="640" cy="246"/>
              </a:xfrm>
            </p:grpSpPr>
            <p:sp>
              <p:nvSpPr>
                <p:cNvPr id="72" name="Rectangle 65"/>
                <p:cNvSpPr>
                  <a:spLocks noChangeArrowheads="1"/>
                </p:cNvSpPr>
                <p:nvPr/>
              </p:nvSpPr>
              <p:spPr bwMode="auto">
                <a:xfrm>
                  <a:off x="4704" y="2481"/>
                  <a:ext cx="208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b="1">
                      <a:solidFill>
                        <a:srgbClr val="00279F"/>
                      </a:solidFill>
                    </a:rPr>
                    <a:t>1</a:t>
                  </a:r>
                </a:p>
              </p:txBody>
            </p:sp>
            <p:sp>
              <p:nvSpPr>
                <p:cNvPr id="73" name="Rectangle 66"/>
                <p:cNvSpPr>
                  <a:spLocks noChangeArrowheads="1"/>
                </p:cNvSpPr>
                <p:nvPr/>
              </p:nvSpPr>
              <p:spPr bwMode="auto">
                <a:xfrm>
                  <a:off x="5136" y="2481"/>
                  <a:ext cx="208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4" name="Rectangle 67"/>
                <p:cNvSpPr>
                  <a:spLocks noChangeArrowheads="1"/>
                </p:cNvSpPr>
                <p:nvPr/>
              </p:nvSpPr>
              <p:spPr bwMode="auto">
                <a:xfrm>
                  <a:off x="4992" y="2481"/>
                  <a:ext cx="209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5" name="Rectangle 68"/>
                <p:cNvSpPr>
                  <a:spLocks noChangeArrowheads="1"/>
                </p:cNvSpPr>
                <p:nvPr/>
              </p:nvSpPr>
              <p:spPr bwMode="auto">
                <a:xfrm>
                  <a:off x="4847" y="2481"/>
                  <a:ext cx="209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1</a:t>
                  </a:r>
                </a:p>
              </p:txBody>
            </p:sp>
          </p:grpSp>
        </p:grpSp>
        <p:grpSp>
          <p:nvGrpSpPr>
            <p:cNvPr id="18" name="Group 69"/>
            <p:cNvGrpSpPr>
              <a:grpSpLocks/>
            </p:cNvGrpSpPr>
            <p:nvPr/>
          </p:nvGrpSpPr>
          <p:grpSpPr bwMode="auto">
            <a:xfrm>
              <a:off x="4704" y="2673"/>
              <a:ext cx="640" cy="246"/>
              <a:chOff x="4704" y="2673"/>
              <a:chExt cx="640" cy="246"/>
            </a:xfrm>
          </p:grpSpPr>
          <p:sp>
            <p:nvSpPr>
              <p:cNvPr id="64" name="Rectangle 70"/>
              <p:cNvSpPr>
                <a:spLocks noChangeArrowheads="1"/>
              </p:cNvSpPr>
              <p:nvPr/>
            </p:nvSpPr>
            <p:spPr bwMode="auto">
              <a:xfrm>
                <a:off x="4708" y="2692"/>
                <a:ext cx="616" cy="184"/>
              </a:xfrm>
              <a:prstGeom prst="rect">
                <a:avLst/>
              </a:prstGeom>
              <a:solidFill>
                <a:srgbClr val="FCFEB9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65" name="Group 71"/>
              <p:cNvGrpSpPr>
                <a:grpSpLocks/>
              </p:cNvGrpSpPr>
              <p:nvPr/>
            </p:nvGrpSpPr>
            <p:grpSpPr bwMode="auto">
              <a:xfrm>
                <a:off x="4704" y="2673"/>
                <a:ext cx="640" cy="246"/>
                <a:chOff x="4704" y="2673"/>
                <a:chExt cx="640" cy="246"/>
              </a:xfrm>
            </p:grpSpPr>
            <p:sp>
              <p:nvSpPr>
                <p:cNvPr id="66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673"/>
                  <a:ext cx="208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b="1">
                      <a:solidFill>
                        <a:srgbClr val="00279F"/>
                      </a:solidFill>
                    </a:rPr>
                    <a:t>1</a:t>
                  </a:r>
                </a:p>
              </p:txBody>
            </p:sp>
            <p:sp>
              <p:nvSpPr>
                <p:cNvPr id="67" name="Rectangle 73"/>
                <p:cNvSpPr>
                  <a:spLocks noChangeArrowheads="1"/>
                </p:cNvSpPr>
                <p:nvPr/>
              </p:nvSpPr>
              <p:spPr bwMode="auto">
                <a:xfrm>
                  <a:off x="5136" y="2673"/>
                  <a:ext cx="208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68" name="Rectangle 74"/>
                <p:cNvSpPr>
                  <a:spLocks noChangeArrowheads="1"/>
                </p:cNvSpPr>
                <p:nvPr/>
              </p:nvSpPr>
              <p:spPr bwMode="auto">
                <a:xfrm>
                  <a:off x="4992" y="2673"/>
                  <a:ext cx="209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69" name="Rectangle 75"/>
                <p:cNvSpPr>
                  <a:spLocks noChangeArrowheads="1"/>
                </p:cNvSpPr>
                <p:nvPr/>
              </p:nvSpPr>
              <p:spPr bwMode="auto">
                <a:xfrm>
                  <a:off x="4847" y="2673"/>
                  <a:ext cx="209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0</a:t>
                  </a:r>
                </a:p>
              </p:txBody>
            </p:sp>
          </p:grpSp>
        </p:grpSp>
        <p:grpSp>
          <p:nvGrpSpPr>
            <p:cNvPr id="19" name="Group 76"/>
            <p:cNvGrpSpPr>
              <a:grpSpLocks/>
            </p:cNvGrpSpPr>
            <p:nvPr/>
          </p:nvGrpSpPr>
          <p:grpSpPr bwMode="auto">
            <a:xfrm>
              <a:off x="4704" y="3249"/>
              <a:ext cx="640" cy="246"/>
              <a:chOff x="4704" y="3249"/>
              <a:chExt cx="640" cy="246"/>
            </a:xfrm>
          </p:grpSpPr>
          <p:sp>
            <p:nvSpPr>
              <p:cNvPr id="58" name="Rectangle 77"/>
              <p:cNvSpPr>
                <a:spLocks noChangeArrowheads="1"/>
              </p:cNvSpPr>
              <p:nvPr/>
            </p:nvSpPr>
            <p:spPr bwMode="auto">
              <a:xfrm>
                <a:off x="4708" y="3268"/>
                <a:ext cx="616" cy="184"/>
              </a:xfrm>
              <a:prstGeom prst="rect">
                <a:avLst/>
              </a:prstGeom>
              <a:solidFill>
                <a:srgbClr val="FCFEB9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59" name="Group 78"/>
              <p:cNvGrpSpPr>
                <a:grpSpLocks/>
              </p:cNvGrpSpPr>
              <p:nvPr/>
            </p:nvGrpSpPr>
            <p:grpSpPr bwMode="auto">
              <a:xfrm>
                <a:off x="4704" y="3249"/>
                <a:ext cx="640" cy="246"/>
                <a:chOff x="4704" y="3249"/>
                <a:chExt cx="640" cy="246"/>
              </a:xfrm>
            </p:grpSpPr>
            <p:sp>
              <p:nvSpPr>
                <p:cNvPr id="60" name="Rectangle 79"/>
                <p:cNvSpPr>
                  <a:spLocks noChangeArrowheads="1"/>
                </p:cNvSpPr>
                <p:nvPr/>
              </p:nvSpPr>
              <p:spPr bwMode="auto">
                <a:xfrm>
                  <a:off x="4848" y="3249"/>
                  <a:ext cx="208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61" name="Rectangle 80"/>
                <p:cNvSpPr>
                  <a:spLocks noChangeArrowheads="1"/>
                </p:cNvSpPr>
                <p:nvPr/>
              </p:nvSpPr>
              <p:spPr bwMode="auto">
                <a:xfrm>
                  <a:off x="4704" y="3249"/>
                  <a:ext cx="208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b="1">
                      <a:solidFill>
                        <a:srgbClr val="00279F"/>
                      </a:solidFill>
                    </a:rPr>
                    <a:t>0</a:t>
                  </a:r>
                </a:p>
              </p:txBody>
            </p:sp>
            <p:sp>
              <p:nvSpPr>
                <p:cNvPr id="62" name="Rectangle 81"/>
                <p:cNvSpPr>
                  <a:spLocks noChangeArrowheads="1"/>
                </p:cNvSpPr>
                <p:nvPr/>
              </p:nvSpPr>
              <p:spPr bwMode="auto">
                <a:xfrm>
                  <a:off x="4992" y="3249"/>
                  <a:ext cx="208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63" name="Rectangle 82"/>
                <p:cNvSpPr>
                  <a:spLocks noChangeArrowheads="1"/>
                </p:cNvSpPr>
                <p:nvPr/>
              </p:nvSpPr>
              <p:spPr bwMode="auto">
                <a:xfrm>
                  <a:off x="5136" y="3249"/>
                  <a:ext cx="208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0</a:t>
                  </a:r>
                </a:p>
              </p:txBody>
            </p:sp>
          </p:grpSp>
        </p:grpSp>
        <p:grpSp>
          <p:nvGrpSpPr>
            <p:cNvPr id="20" name="Group 83"/>
            <p:cNvGrpSpPr>
              <a:grpSpLocks/>
            </p:cNvGrpSpPr>
            <p:nvPr/>
          </p:nvGrpSpPr>
          <p:grpSpPr bwMode="auto">
            <a:xfrm>
              <a:off x="4704" y="3441"/>
              <a:ext cx="640" cy="246"/>
              <a:chOff x="4704" y="3441"/>
              <a:chExt cx="640" cy="246"/>
            </a:xfrm>
          </p:grpSpPr>
          <p:sp>
            <p:nvSpPr>
              <p:cNvPr id="52" name="Rectangle 84"/>
              <p:cNvSpPr>
                <a:spLocks noChangeArrowheads="1"/>
              </p:cNvSpPr>
              <p:nvPr/>
            </p:nvSpPr>
            <p:spPr bwMode="auto">
              <a:xfrm>
                <a:off x="4708" y="3460"/>
                <a:ext cx="616" cy="184"/>
              </a:xfrm>
              <a:prstGeom prst="rect">
                <a:avLst/>
              </a:prstGeom>
              <a:solidFill>
                <a:srgbClr val="FCFEB9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53" name="Group 85"/>
              <p:cNvGrpSpPr>
                <a:grpSpLocks/>
              </p:cNvGrpSpPr>
              <p:nvPr/>
            </p:nvGrpSpPr>
            <p:grpSpPr bwMode="auto">
              <a:xfrm>
                <a:off x="4704" y="3441"/>
                <a:ext cx="640" cy="246"/>
                <a:chOff x="4704" y="3441"/>
                <a:chExt cx="640" cy="246"/>
              </a:xfrm>
            </p:grpSpPr>
            <p:sp>
              <p:nvSpPr>
                <p:cNvPr id="54" name="Rectangle 86"/>
                <p:cNvSpPr>
                  <a:spLocks noChangeArrowheads="1"/>
                </p:cNvSpPr>
                <p:nvPr/>
              </p:nvSpPr>
              <p:spPr bwMode="auto">
                <a:xfrm>
                  <a:off x="4704" y="3441"/>
                  <a:ext cx="208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b="1">
                      <a:solidFill>
                        <a:srgbClr val="00279F"/>
                      </a:solidFill>
                    </a:rPr>
                    <a:t>0</a:t>
                  </a:r>
                </a:p>
              </p:txBody>
            </p:sp>
            <p:sp>
              <p:nvSpPr>
                <p:cNvPr id="55" name="Rectangle 87"/>
                <p:cNvSpPr>
                  <a:spLocks noChangeArrowheads="1"/>
                </p:cNvSpPr>
                <p:nvPr/>
              </p:nvSpPr>
              <p:spPr bwMode="auto">
                <a:xfrm>
                  <a:off x="5136" y="3441"/>
                  <a:ext cx="208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56" name="Rectangle 88"/>
                <p:cNvSpPr>
                  <a:spLocks noChangeArrowheads="1"/>
                </p:cNvSpPr>
                <p:nvPr/>
              </p:nvSpPr>
              <p:spPr bwMode="auto">
                <a:xfrm>
                  <a:off x="4992" y="3441"/>
                  <a:ext cx="209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57" name="Rectangle 89"/>
                <p:cNvSpPr>
                  <a:spLocks noChangeArrowheads="1"/>
                </p:cNvSpPr>
                <p:nvPr/>
              </p:nvSpPr>
              <p:spPr bwMode="auto">
                <a:xfrm>
                  <a:off x="4847" y="3441"/>
                  <a:ext cx="209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0</a:t>
                  </a:r>
                </a:p>
              </p:txBody>
            </p:sp>
          </p:grpSp>
        </p:grpSp>
        <p:grpSp>
          <p:nvGrpSpPr>
            <p:cNvPr id="21" name="Group 90"/>
            <p:cNvGrpSpPr>
              <a:grpSpLocks/>
            </p:cNvGrpSpPr>
            <p:nvPr/>
          </p:nvGrpSpPr>
          <p:grpSpPr bwMode="auto">
            <a:xfrm>
              <a:off x="4704" y="3633"/>
              <a:ext cx="640" cy="246"/>
              <a:chOff x="4704" y="3633"/>
              <a:chExt cx="640" cy="246"/>
            </a:xfrm>
          </p:grpSpPr>
          <p:sp>
            <p:nvSpPr>
              <p:cNvPr id="46" name="Rectangle 91"/>
              <p:cNvSpPr>
                <a:spLocks noChangeArrowheads="1"/>
              </p:cNvSpPr>
              <p:nvPr/>
            </p:nvSpPr>
            <p:spPr bwMode="auto">
              <a:xfrm>
                <a:off x="4708" y="3652"/>
                <a:ext cx="616" cy="184"/>
              </a:xfrm>
              <a:prstGeom prst="rect">
                <a:avLst/>
              </a:prstGeom>
              <a:solidFill>
                <a:srgbClr val="FCFEB9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7" name="Group 92"/>
              <p:cNvGrpSpPr>
                <a:grpSpLocks/>
              </p:cNvGrpSpPr>
              <p:nvPr/>
            </p:nvGrpSpPr>
            <p:grpSpPr bwMode="auto">
              <a:xfrm>
                <a:off x="4704" y="3633"/>
                <a:ext cx="640" cy="246"/>
                <a:chOff x="4704" y="3633"/>
                <a:chExt cx="640" cy="246"/>
              </a:xfrm>
            </p:grpSpPr>
            <p:sp>
              <p:nvSpPr>
                <p:cNvPr id="48" name="Rectangle 93"/>
                <p:cNvSpPr>
                  <a:spLocks noChangeArrowheads="1"/>
                </p:cNvSpPr>
                <p:nvPr/>
              </p:nvSpPr>
              <p:spPr bwMode="auto">
                <a:xfrm>
                  <a:off x="4704" y="3633"/>
                  <a:ext cx="208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b="1">
                      <a:solidFill>
                        <a:srgbClr val="00279F"/>
                      </a:solidFill>
                    </a:rPr>
                    <a:t>0</a:t>
                  </a:r>
                </a:p>
              </p:txBody>
            </p:sp>
            <p:sp>
              <p:nvSpPr>
                <p:cNvPr id="49" name="Rectangle 94"/>
                <p:cNvSpPr>
                  <a:spLocks noChangeArrowheads="1"/>
                </p:cNvSpPr>
                <p:nvPr/>
              </p:nvSpPr>
              <p:spPr bwMode="auto">
                <a:xfrm>
                  <a:off x="5136" y="3633"/>
                  <a:ext cx="208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50" name="Rectangle 95"/>
                <p:cNvSpPr>
                  <a:spLocks noChangeArrowheads="1"/>
                </p:cNvSpPr>
                <p:nvPr/>
              </p:nvSpPr>
              <p:spPr bwMode="auto">
                <a:xfrm>
                  <a:off x="4992" y="3633"/>
                  <a:ext cx="209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51" name="Rectangle 96"/>
                <p:cNvSpPr>
                  <a:spLocks noChangeArrowheads="1"/>
                </p:cNvSpPr>
                <p:nvPr/>
              </p:nvSpPr>
              <p:spPr bwMode="auto">
                <a:xfrm>
                  <a:off x="4847" y="3633"/>
                  <a:ext cx="209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0</a:t>
                  </a:r>
                </a:p>
              </p:txBody>
            </p:sp>
          </p:grpSp>
        </p:grpSp>
        <p:grpSp>
          <p:nvGrpSpPr>
            <p:cNvPr id="22" name="Group 97"/>
            <p:cNvGrpSpPr>
              <a:grpSpLocks/>
            </p:cNvGrpSpPr>
            <p:nvPr/>
          </p:nvGrpSpPr>
          <p:grpSpPr bwMode="auto">
            <a:xfrm>
              <a:off x="4704" y="2865"/>
              <a:ext cx="640" cy="245"/>
              <a:chOff x="4704" y="2865"/>
              <a:chExt cx="640" cy="245"/>
            </a:xfrm>
          </p:grpSpPr>
          <p:sp>
            <p:nvSpPr>
              <p:cNvPr id="40" name="Rectangle 98"/>
              <p:cNvSpPr>
                <a:spLocks noChangeArrowheads="1"/>
              </p:cNvSpPr>
              <p:nvPr/>
            </p:nvSpPr>
            <p:spPr bwMode="auto">
              <a:xfrm>
                <a:off x="4708" y="2884"/>
                <a:ext cx="616" cy="184"/>
              </a:xfrm>
              <a:prstGeom prst="rect">
                <a:avLst/>
              </a:prstGeom>
              <a:solidFill>
                <a:srgbClr val="FCFEB9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1" name="Group 99"/>
              <p:cNvGrpSpPr>
                <a:grpSpLocks/>
              </p:cNvGrpSpPr>
              <p:nvPr/>
            </p:nvGrpSpPr>
            <p:grpSpPr bwMode="auto">
              <a:xfrm>
                <a:off x="4704" y="2865"/>
                <a:ext cx="640" cy="245"/>
                <a:chOff x="4704" y="2865"/>
                <a:chExt cx="640" cy="245"/>
              </a:xfrm>
            </p:grpSpPr>
            <p:sp>
              <p:nvSpPr>
                <p:cNvPr id="42" name="Rectangle 100"/>
                <p:cNvSpPr>
                  <a:spLocks noChangeArrowheads="1"/>
                </p:cNvSpPr>
                <p:nvPr/>
              </p:nvSpPr>
              <p:spPr bwMode="auto">
                <a:xfrm>
                  <a:off x="4704" y="2865"/>
                  <a:ext cx="208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b="1">
                      <a:solidFill>
                        <a:srgbClr val="00279F"/>
                      </a:solidFill>
                    </a:rPr>
                    <a:t>1</a:t>
                  </a:r>
                </a:p>
              </p:txBody>
            </p:sp>
            <p:sp>
              <p:nvSpPr>
                <p:cNvPr id="43" name="Rectangle 101"/>
                <p:cNvSpPr>
                  <a:spLocks noChangeArrowheads="1"/>
                </p:cNvSpPr>
                <p:nvPr/>
              </p:nvSpPr>
              <p:spPr bwMode="auto">
                <a:xfrm>
                  <a:off x="5136" y="2865"/>
                  <a:ext cx="208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44" name="Rectangle 102"/>
                <p:cNvSpPr>
                  <a:spLocks noChangeArrowheads="1"/>
                </p:cNvSpPr>
                <p:nvPr/>
              </p:nvSpPr>
              <p:spPr bwMode="auto">
                <a:xfrm>
                  <a:off x="4992" y="2865"/>
                  <a:ext cx="209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45" name="Rectangle 103"/>
                <p:cNvSpPr>
                  <a:spLocks noChangeArrowheads="1"/>
                </p:cNvSpPr>
                <p:nvPr/>
              </p:nvSpPr>
              <p:spPr bwMode="auto">
                <a:xfrm>
                  <a:off x="4847" y="2865"/>
                  <a:ext cx="209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0</a:t>
                  </a:r>
                </a:p>
              </p:txBody>
            </p:sp>
          </p:grpSp>
        </p:grpSp>
        <p:grpSp>
          <p:nvGrpSpPr>
            <p:cNvPr id="23" name="Group 104"/>
            <p:cNvGrpSpPr>
              <a:grpSpLocks/>
            </p:cNvGrpSpPr>
            <p:nvPr/>
          </p:nvGrpSpPr>
          <p:grpSpPr bwMode="auto">
            <a:xfrm>
              <a:off x="4704" y="3057"/>
              <a:ext cx="640" cy="246"/>
              <a:chOff x="4704" y="3057"/>
              <a:chExt cx="640" cy="246"/>
            </a:xfrm>
          </p:grpSpPr>
          <p:sp>
            <p:nvSpPr>
              <p:cNvPr id="34" name="Rectangle 105"/>
              <p:cNvSpPr>
                <a:spLocks noChangeArrowheads="1"/>
              </p:cNvSpPr>
              <p:nvPr/>
            </p:nvSpPr>
            <p:spPr bwMode="auto">
              <a:xfrm>
                <a:off x="4708" y="3076"/>
                <a:ext cx="616" cy="184"/>
              </a:xfrm>
              <a:prstGeom prst="rect">
                <a:avLst/>
              </a:prstGeom>
              <a:solidFill>
                <a:srgbClr val="FCFEB9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35" name="Group 106"/>
              <p:cNvGrpSpPr>
                <a:grpSpLocks/>
              </p:cNvGrpSpPr>
              <p:nvPr/>
            </p:nvGrpSpPr>
            <p:grpSpPr bwMode="auto">
              <a:xfrm>
                <a:off x="4704" y="3057"/>
                <a:ext cx="640" cy="246"/>
                <a:chOff x="4704" y="3057"/>
                <a:chExt cx="640" cy="246"/>
              </a:xfrm>
            </p:grpSpPr>
            <p:sp>
              <p:nvSpPr>
                <p:cNvPr id="36" name="Rectangle 107"/>
                <p:cNvSpPr>
                  <a:spLocks noChangeArrowheads="1"/>
                </p:cNvSpPr>
                <p:nvPr/>
              </p:nvSpPr>
              <p:spPr bwMode="auto">
                <a:xfrm>
                  <a:off x="4704" y="3057"/>
                  <a:ext cx="208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b="1">
                      <a:solidFill>
                        <a:srgbClr val="00279F"/>
                      </a:solidFill>
                    </a:rPr>
                    <a:t>1</a:t>
                  </a:r>
                </a:p>
              </p:txBody>
            </p:sp>
            <p:sp>
              <p:nvSpPr>
                <p:cNvPr id="37" name="Rectangle 108"/>
                <p:cNvSpPr>
                  <a:spLocks noChangeArrowheads="1"/>
                </p:cNvSpPr>
                <p:nvPr/>
              </p:nvSpPr>
              <p:spPr bwMode="auto">
                <a:xfrm>
                  <a:off x="5136" y="3057"/>
                  <a:ext cx="208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38" name="Rectangle 109"/>
                <p:cNvSpPr>
                  <a:spLocks noChangeArrowheads="1"/>
                </p:cNvSpPr>
                <p:nvPr/>
              </p:nvSpPr>
              <p:spPr bwMode="auto">
                <a:xfrm>
                  <a:off x="4992" y="3057"/>
                  <a:ext cx="209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>
                  <a:off x="4847" y="3057"/>
                  <a:ext cx="209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0</a:t>
                  </a:r>
                </a:p>
              </p:txBody>
            </p:sp>
          </p:grpSp>
        </p:grpSp>
        <p:grpSp>
          <p:nvGrpSpPr>
            <p:cNvPr id="24" name="Group 111"/>
            <p:cNvGrpSpPr>
              <a:grpSpLocks/>
            </p:cNvGrpSpPr>
            <p:nvPr/>
          </p:nvGrpSpPr>
          <p:grpSpPr bwMode="auto">
            <a:xfrm>
              <a:off x="4704" y="753"/>
              <a:ext cx="640" cy="246"/>
              <a:chOff x="4704" y="753"/>
              <a:chExt cx="640" cy="246"/>
            </a:xfrm>
          </p:grpSpPr>
          <p:sp>
            <p:nvSpPr>
              <p:cNvPr id="28" name="Rectangle 112"/>
              <p:cNvSpPr>
                <a:spLocks noChangeArrowheads="1"/>
              </p:cNvSpPr>
              <p:nvPr/>
            </p:nvSpPr>
            <p:spPr bwMode="auto">
              <a:xfrm>
                <a:off x="4708" y="772"/>
                <a:ext cx="616" cy="184"/>
              </a:xfrm>
              <a:prstGeom prst="rect">
                <a:avLst/>
              </a:prstGeom>
              <a:solidFill>
                <a:srgbClr val="FCFEB9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9" name="Group 113"/>
              <p:cNvGrpSpPr>
                <a:grpSpLocks/>
              </p:cNvGrpSpPr>
              <p:nvPr/>
            </p:nvGrpSpPr>
            <p:grpSpPr bwMode="auto">
              <a:xfrm>
                <a:off x="4704" y="753"/>
                <a:ext cx="640" cy="246"/>
                <a:chOff x="4704" y="753"/>
                <a:chExt cx="640" cy="246"/>
              </a:xfrm>
            </p:grpSpPr>
            <p:sp>
              <p:nvSpPr>
                <p:cNvPr id="30" name="Rectangle 114"/>
                <p:cNvSpPr>
                  <a:spLocks noChangeArrowheads="1"/>
                </p:cNvSpPr>
                <p:nvPr/>
              </p:nvSpPr>
              <p:spPr bwMode="auto">
                <a:xfrm>
                  <a:off x="4704" y="753"/>
                  <a:ext cx="208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b="1">
                      <a:solidFill>
                        <a:srgbClr val="00279F"/>
                      </a:solidFill>
                    </a:rPr>
                    <a:t>0</a:t>
                  </a:r>
                </a:p>
              </p:txBody>
            </p:sp>
            <p:sp>
              <p:nvSpPr>
                <p:cNvPr id="31" name="Rectangle 115"/>
                <p:cNvSpPr>
                  <a:spLocks noChangeArrowheads="1"/>
                </p:cNvSpPr>
                <p:nvPr/>
              </p:nvSpPr>
              <p:spPr bwMode="auto">
                <a:xfrm>
                  <a:off x="5136" y="753"/>
                  <a:ext cx="208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32" name="Rectangle 116"/>
                <p:cNvSpPr>
                  <a:spLocks noChangeArrowheads="1"/>
                </p:cNvSpPr>
                <p:nvPr/>
              </p:nvSpPr>
              <p:spPr bwMode="auto">
                <a:xfrm>
                  <a:off x="4992" y="753"/>
                  <a:ext cx="209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33" name="Rectangle 117"/>
                <p:cNvSpPr>
                  <a:spLocks noChangeArrowheads="1"/>
                </p:cNvSpPr>
                <p:nvPr/>
              </p:nvSpPr>
              <p:spPr bwMode="auto">
                <a:xfrm>
                  <a:off x="4847" y="753"/>
                  <a:ext cx="209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/>
                    <a:t>0</a:t>
                  </a:r>
                </a:p>
              </p:txBody>
            </p:sp>
          </p:grpSp>
        </p:grpSp>
        <p:sp>
          <p:nvSpPr>
            <p:cNvPr id="25" name="Line 118"/>
            <p:cNvSpPr>
              <a:spLocks noChangeShapeType="1"/>
            </p:cNvSpPr>
            <p:nvPr/>
          </p:nvSpPr>
          <p:spPr bwMode="auto">
            <a:xfrm>
              <a:off x="5040" y="728"/>
              <a:ext cx="0" cy="96"/>
            </a:xfrm>
            <a:prstGeom prst="line">
              <a:avLst/>
            </a:prstGeom>
            <a:noFill/>
            <a:ln w="50799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19"/>
            <p:cNvSpPr>
              <a:spLocks noChangeShapeType="1"/>
            </p:cNvSpPr>
            <p:nvPr/>
          </p:nvSpPr>
          <p:spPr bwMode="auto">
            <a:xfrm>
              <a:off x="4704" y="960"/>
              <a:ext cx="624" cy="0"/>
            </a:xfrm>
            <a:prstGeom prst="line">
              <a:avLst/>
            </a:prstGeom>
            <a:noFill/>
            <a:ln w="50799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20"/>
            <p:cNvSpPr>
              <a:spLocks noChangeShapeType="1"/>
            </p:cNvSpPr>
            <p:nvPr/>
          </p:nvSpPr>
          <p:spPr bwMode="auto">
            <a:xfrm>
              <a:off x="4704" y="3840"/>
              <a:ext cx="624" cy="0"/>
            </a:xfrm>
            <a:prstGeom prst="line">
              <a:avLst/>
            </a:prstGeom>
            <a:noFill/>
            <a:ln w="50799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" name="Text Box 177"/>
          <p:cNvSpPr txBox="1">
            <a:spLocks noChangeArrowheads="1"/>
          </p:cNvSpPr>
          <p:nvPr/>
        </p:nvSpPr>
        <p:spPr bwMode="auto">
          <a:xfrm>
            <a:off x="755650" y="1412875"/>
            <a:ext cx="54292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5000"/>
            </a:pPr>
            <a:r>
              <a:rPr lang="zh-CN" altLang="en-US" sz="2400" dirty="0" smtClean="0">
                <a:latin typeface="+mn-lt"/>
                <a:ea typeface="+mn-ea"/>
              </a:rPr>
              <a:t>这里</a:t>
            </a:r>
            <a:r>
              <a:rPr lang="zh-CN" altLang="en-US" sz="2400" dirty="0">
                <a:latin typeface="+mn-lt"/>
                <a:ea typeface="+mn-ea"/>
              </a:rPr>
              <a:t>用一个长度为</a:t>
            </a:r>
            <a:r>
              <a:rPr lang="en-US" altLang="zh-CN" sz="2400" dirty="0">
                <a:latin typeface="+mn-lt"/>
                <a:ea typeface="+mn-ea"/>
              </a:rPr>
              <a:t>4</a:t>
            </a:r>
            <a:r>
              <a:rPr lang="zh-CN" altLang="en-US" sz="2400" dirty="0">
                <a:latin typeface="+mn-lt"/>
                <a:ea typeface="+mn-ea"/>
              </a:rPr>
              <a:t>的移位寄存器的</a:t>
            </a:r>
            <a:r>
              <a:rPr lang="zh-CN" altLang="en-US" sz="2400" dirty="0" smtClean="0">
                <a:latin typeface="+mn-lt"/>
                <a:ea typeface="+mn-ea"/>
              </a:rPr>
              <a:t>例子</a:t>
            </a:r>
            <a:r>
              <a:rPr lang="zh-CN" altLang="en-US" sz="2400" dirty="0">
                <a:latin typeface="+mn-lt"/>
                <a:ea typeface="+mn-ea"/>
              </a:rPr>
              <a:t>说明</a:t>
            </a:r>
            <a:r>
              <a:rPr lang="en-US" altLang="zh-CN" sz="2400" dirty="0">
                <a:latin typeface="+mn-lt"/>
                <a:ea typeface="+mn-ea"/>
              </a:rPr>
              <a:t>PN</a:t>
            </a:r>
            <a:r>
              <a:rPr lang="zh-CN" altLang="en-US" sz="2400" dirty="0">
                <a:latin typeface="+mn-lt"/>
                <a:ea typeface="+mn-ea"/>
              </a:rPr>
              <a:t>短码的产生</a:t>
            </a:r>
            <a:r>
              <a:rPr lang="zh-CN" altLang="en-US" sz="2400" dirty="0" smtClean="0">
                <a:latin typeface="+mn-lt"/>
                <a:ea typeface="+mn-ea"/>
              </a:rPr>
              <a:t>过程</a:t>
            </a:r>
            <a:endParaRPr lang="en-US" altLang="zh-CN" sz="2400" dirty="0" smtClean="0">
              <a:latin typeface="+mn-lt"/>
              <a:ea typeface="+mn-ea"/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5000"/>
            </a:pPr>
            <a:endParaRPr lang="zh-CN" altLang="en-US" sz="2400" dirty="0">
              <a:latin typeface="+mn-lt"/>
              <a:ea typeface="+mn-ea"/>
            </a:endParaRPr>
          </a:p>
        </p:txBody>
      </p:sp>
      <p:grpSp>
        <p:nvGrpSpPr>
          <p:cNvPr id="125" name="Group 238"/>
          <p:cNvGrpSpPr>
            <a:grpSpLocks/>
          </p:cNvGrpSpPr>
          <p:nvPr/>
        </p:nvGrpSpPr>
        <p:grpSpPr bwMode="auto">
          <a:xfrm>
            <a:off x="1042988" y="2420938"/>
            <a:ext cx="4897437" cy="3363912"/>
            <a:chOff x="521" y="1418"/>
            <a:chExt cx="3085" cy="2119"/>
          </a:xfrm>
        </p:grpSpPr>
        <p:grpSp>
          <p:nvGrpSpPr>
            <p:cNvPr id="126" name="Group 196"/>
            <p:cNvGrpSpPr>
              <a:grpSpLocks/>
            </p:cNvGrpSpPr>
            <p:nvPr/>
          </p:nvGrpSpPr>
          <p:grpSpPr bwMode="auto">
            <a:xfrm>
              <a:off x="612" y="1418"/>
              <a:ext cx="2994" cy="515"/>
              <a:chOff x="612" y="1418"/>
              <a:chExt cx="2994" cy="515"/>
            </a:xfrm>
          </p:grpSpPr>
          <p:sp>
            <p:nvSpPr>
              <p:cNvPr id="165" name="Rectangle 179"/>
              <p:cNvSpPr>
                <a:spLocks noChangeArrowheads="1"/>
              </p:cNvSpPr>
              <p:nvPr/>
            </p:nvSpPr>
            <p:spPr bwMode="auto">
              <a:xfrm>
                <a:off x="839" y="1706"/>
                <a:ext cx="272" cy="227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p1</a:t>
                </a:r>
              </a:p>
            </p:txBody>
          </p:sp>
          <p:sp>
            <p:nvSpPr>
              <p:cNvPr id="166" name="Rectangle 180"/>
              <p:cNvSpPr>
                <a:spLocks noChangeArrowheads="1"/>
              </p:cNvSpPr>
              <p:nvPr/>
            </p:nvSpPr>
            <p:spPr bwMode="auto">
              <a:xfrm>
                <a:off x="1837" y="1706"/>
                <a:ext cx="272" cy="227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p2</a:t>
                </a:r>
              </a:p>
            </p:txBody>
          </p:sp>
          <p:sp>
            <p:nvSpPr>
              <p:cNvPr id="167" name="Rectangle 181"/>
              <p:cNvSpPr>
                <a:spLocks noChangeArrowheads="1"/>
              </p:cNvSpPr>
              <p:nvPr/>
            </p:nvSpPr>
            <p:spPr bwMode="auto">
              <a:xfrm>
                <a:off x="2472" y="1706"/>
                <a:ext cx="272" cy="227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p3</a:t>
                </a:r>
              </a:p>
            </p:txBody>
          </p:sp>
          <p:sp>
            <p:nvSpPr>
              <p:cNvPr id="168" name="Rectangle 182"/>
              <p:cNvSpPr>
                <a:spLocks noChangeArrowheads="1"/>
              </p:cNvSpPr>
              <p:nvPr/>
            </p:nvSpPr>
            <p:spPr bwMode="auto">
              <a:xfrm>
                <a:off x="3107" y="1706"/>
                <a:ext cx="272" cy="227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p4</a:t>
                </a:r>
              </a:p>
            </p:txBody>
          </p:sp>
          <p:sp>
            <p:nvSpPr>
              <p:cNvPr id="169" name="AutoShape 183"/>
              <p:cNvSpPr>
                <a:spLocks noChangeArrowheads="1"/>
              </p:cNvSpPr>
              <p:nvPr/>
            </p:nvSpPr>
            <p:spPr bwMode="auto">
              <a:xfrm>
                <a:off x="1346" y="1706"/>
                <a:ext cx="227" cy="227"/>
              </a:xfrm>
              <a:prstGeom prst="flowChartOr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0" name="Line 184"/>
              <p:cNvSpPr>
                <a:spLocks noChangeShapeType="1"/>
              </p:cNvSpPr>
              <p:nvPr/>
            </p:nvSpPr>
            <p:spPr bwMode="auto">
              <a:xfrm>
                <a:off x="1111" y="1818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Line 185"/>
              <p:cNvSpPr>
                <a:spLocks noChangeShapeType="1"/>
              </p:cNvSpPr>
              <p:nvPr/>
            </p:nvSpPr>
            <p:spPr bwMode="auto">
              <a:xfrm>
                <a:off x="1573" y="1818"/>
                <a:ext cx="2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Line 186"/>
              <p:cNvSpPr>
                <a:spLocks noChangeShapeType="1"/>
              </p:cNvSpPr>
              <p:nvPr/>
            </p:nvSpPr>
            <p:spPr bwMode="auto">
              <a:xfrm>
                <a:off x="2109" y="1826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Line 187"/>
              <p:cNvSpPr>
                <a:spLocks noChangeShapeType="1"/>
              </p:cNvSpPr>
              <p:nvPr/>
            </p:nvSpPr>
            <p:spPr bwMode="auto">
              <a:xfrm>
                <a:off x="2744" y="1818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Line 188"/>
              <p:cNvSpPr>
                <a:spLocks noChangeShapeType="1"/>
              </p:cNvSpPr>
              <p:nvPr/>
            </p:nvSpPr>
            <p:spPr bwMode="auto">
              <a:xfrm>
                <a:off x="3379" y="1818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Line 190"/>
              <p:cNvSpPr>
                <a:spLocks noChangeShapeType="1"/>
              </p:cNvSpPr>
              <p:nvPr/>
            </p:nvSpPr>
            <p:spPr bwMode="auto">
              <a:xfrm flipV="1">
                <a:off x="3606" y="1418"/>
                <a:ext cx="0" cy="4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Line 191"/>
              <p:cNvSpPr>
                <a:spLocks noChangeShapeType="1"/>
              </p:cNvSpPr>
              <p:nvPr/>
            </p:nvSpPr>
            <p:spPr bwMode="auto">
              <a:xfrm>
                <a:off x="612" y="1434"/>
                <a:ext cx="29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Line 192"/>
              <p:cNvSpPr>
                <a:spLocks noChangeShapeType="1"/>
              </p:cNvSpPr>
              <p:nvPr/>
            </p:nvSpPr>
            <p:spPr bwMode="auto">
              <a:xfrm>
                <a:off x="612" y="1434"/>
                <a:ext cx="0" cy="4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Line 194"/>
              <p:cNvSpPr>
                <a:spLocks noChangeShapeType="1"/>
              </p:cNvSpPr>
              <p:nvPr/>
            </p:nvSpPr>
            <p:spPr bwMode="auto">
              <a:xfrm>
                <a:off x="612" y="1826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Line 195"/>
              <p:cNvSpPr>
                <a:spLocks noChangeShapeType="1"/>
              </p:cNvSpPr>
              <p:nvPr/>
            </p:nvSpPr>
            <p:spPr bwMode="auto">
              <a:xfrm>
                <a:off x="1458" y="143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7" name="Group 236"/>
            <p:cNvGrpSpPr>
              <a:grpSpLocks/>
            </p:cNvGrpSpPr>
            <p:nvPr/>
          </p:nvGrpSpPr>
          <p:grpSpPr bwMode="auto">
            <a:xfrm>
              <a:off x="521" y="2205"/>
              <a:ext cx="3085" cy="685"/>
              <a:chOff x="521" y="2296"/>
              <a:chExt cx="3085" cy="685"/>
            </a:xfrm>
          </p:grpSpPr>
          <p:sp>
            <p:nvSpPr>
              <p:cNvPr id="144" name="Rectangle 198"/>
              <p:cNvSpPr>
                <a:spLocks noChangeArrowheads="1"/>
              </p:cNvSpPr>
              <p:nvPr/>
            </p:nvSpPr>
            <p:spPr bwMode="auto">
              <a:xfrm>
                <a:off x="839" y="2584"/>
                <a:ext cx="272" cy="227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45" name="Rectangle 199"/>
              <p:cNvSpPr>
                <a:spLocks noChangeArrowheads="1"/>
              </p:cNvSpPr>
              <p:nvPr/>
            </p:nvSpPr>
            <p:spPr bwMode="auto">
              <a:xfrm>
                <a:off x="1837" y="2584"/>
                <a:ext cx="272" cy="227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46" name="Rectangle 200"/>
              <p:cNvSpPr>
                <a:spLocks noChangeArrowheads="1"/>
              </p:cNvSpPr>
              <p:nvPr/>
            </p:nvSpPr>
            <p:spPr bwMode="auto">
              <a:xfrm>
                <a:off x="2472" y="2584"/>
                <a:ext cx="272" cy="227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47" name="Rectangle 201"/>
              <p:cNvSpPr>
                <a:spLocks noChangeArrowheads="1"/>
              </p:cNvSpPr>
              <p:nvPr/>
            </p:nvSpPr>
            <p:spPr bwMode="auto">
              <a:xfrm>
                <a:off x="3107" y="2584"/>
                <a:ext cx="272" cy="227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48" name="AutoShape 202"/>
              <p:cNvSpPr>
                <a:spLocks noChangeArrowheads="1"/>
              </p:cNvSpPr>
              <p:nvPr/>
            </p:nvSpPr>
            <p:spPr bwMode="auto">
              <a:xfrm>
                <a:off x="1346" y="2584"/>
                <a:ext cx="227" cy="227"/>
              </a:xfrm>
              <a:prstGeom prst="flowChartOr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9" name="Line 203"/>
              <p:cNvSpPr>
                <a:spLocks noChangeShapeType="1"/>
              </p:cNvSpPr>
              <p:nvPr/>
            </p:nvSpPr>
            <p:spPr bwMode="auto">
              <a:xfrm>
                <a:off x="1111" y="2696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204"/>
              <p:cNvSpPr>
                <a:spLocks noChangeShapeType="1"/>
              </p:cNvSpPr>
              <p:nvPr/>
            </p:nvSpPr>
            <p:spPr bwMode="auto">
              <a:xfrm>
                <a:off x="1573" y="2696"/>
                <a:ext cx="2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Line 205"/>
              <p:cNvSpPr>
                <a:spLocks noChangeShapeType="1"/>
              </p:cNvSpPr>
              <p:nvPr/>
            </p:nvSpPr>
            <p:spPr bwMode="auto">
              <a:xfrm>
                <a:off x="2109" y="2704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Line 206"/>
              <p:cNvSpPr>
                <a:spLocks noChangeShapeType="1"/>
              </p:cNvSpPr>
              <p:nvPr/>
            </p:nvSpPr>
            <p:spPr bwMode="auto">
              <a:xfrm>
                <a:off x="2744" y="2696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Line 207"/>
              <p:cNvSpPr>
                <a:spLocks noChangeShapeType="1"/>
              </p:cNvSpPr>
              <p:nvPr/>
            </p:nvSpPr>
            <p:spPr bwMode="auto">
              <a:xfrm>
                <a:off x="3379" y="2696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Line 208"/>
              <p:cNvSpPr>
                <a:spLocks noChangeShapeType="1"/>
              </p:cNvSpPr>
              <p:nvPr/>
            </p:nvSpPr>
            <p:spPr bwMode="auto">
              <a:xfrm flipV="1">
                <a:off x="3606" y="2296"/>
                <a:ext cx="0" cy="4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Line 209"/>
              <p:cNvSpPr>
                <a:spLocks noChangeShapeType="1"/>
              </p:cNvSpPr>
              <p:nvPr/>
            </p:nvSpPr>
            <p:spPr bwMode="auto">
              <a:xfrm>
                <a:off x="612" y="2296"/>
                <a:ext cx="29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Line 210"/>
              <p:cNvSpPr>
                <a:spLocks noChangeShapeType="1"/>
              </p:cNvSpPr>
              <p:nvPr/>
            </p:nvSpPr>
            <p:spPr bwMode="auto">
              <a:xfrm>
                <a:off x="612" y="2312"/>
                <a:ext cx="0" cy="4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Line 211"/>
              <p:cNvSpPr>
                <a:spLocks noChangeShapeType="1"/>
              </p:cNvSpPr>
              <p:nvPr/>
            </p:nvSpPr>
            <p:spPr bwMode="auto">
              <a:xfrm>
                <a:off x="612" y="2704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Line 212"/>
              <p:cNvSpPr>
                <a:spLocks noChangeShapeType="1"/>
              </p:cNvSpPr>
              <p:nvPr/>
            </p:nvSpPr>
            <p:spPr bwMode="auto">
              <a:xfrm>
                <a:off x="1458" y="2312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Text Box 213"/>
              <p:cNvSpPr txBox="1">
                <a:spLocks noChangeArrowheads="1"/>
              </p:cNvSpPr>
              <p:nvPr/>
            </p:nvSpPr>
            <p:spPr bwMode="auto">
              <a:xfrm>
                <a:off x="2760" y="2734"/>
                <a:ext cx="31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p3</a:t>
                </a:r>
              </a:p>
            </p:txBody>
          </p:sp>
          <p:sp>
            <p:nvSpPr>
              <p:cNvPr id="160" name="Rectangle 214"/>
              <p:cNvSpPr>
                <a:spLocks noChangeArrowheads="1"/>
              </p:cNvSpPr>
              <p:nvPr/>
            </p:nvSpPr>
            <p:spPr bwMode="auto">
              <a:xfrm>
                <a:off x="2154" y="2750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p2</a:t>
                </a:r>
              </a:p>
            </p:txBody>
          </p:sp>
          <p:sp>
            <p:nvSpPr>
              <p:cNvPr id="161" name="Text Box 215"/>
              <p:cNvSpPr txBox="1">
                <a:spLocks noChangeArrowheads="1"/>
              </p:cNvSpPr>
              <p:nvPr/>
            </p:nvSpPr>
            <p:spPr bwMode="auto">
              <a:xfrm>
                <a:off x="521" y="2736"/>
                <a:ext cx="31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p4</a:t>
                </a:r>
              </a:p>
            </p:txBody>
          </p:sp>
          <p:sp>
            <p:nvSpPr>
              <p:cNvPr id="162" name="Rectangle 216"/>
              <p:cNvSpPr>
                <a:spLocks noChangeArrowheads="1"/>
              </p:cNvSpPr>
              <p:nvPr/>
            </p:nvSpPr>
            <p:spPr bwMode="auto">
              <a:xfrm>
                <a:off x="1082" y="2736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p1</a:t>
                </a:r>
              </a:p>
            </p:txBody>
          </p:sp>
          <p:sp>
            <p:nvSpPr>
              <p:cNvPr id="163" name="Rectangle 217"/>
              <p:cNvSpPr>
                <a:spLocks noChangeArrowheads="1"/>
              </p:cNvSpPr>
              <p:nvPr/>
            </p:nvSpPr>
            <p:spPr bwMode="auto">
              <a:xfrm>
                <a:off x="1202" y="2341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p4</a:t>
                </a:r>
              </a:p>
            </p:txBody>
          </p:sp>
          <p:sp>
            <p:nvSpPr>
              <p:cNvPr id="164" name="Text Box 219"/>
              <p:cNvSpPr txBox="1">
                <a:spLocks noChangeArrowheads="1"/>
              </p:cNvSpPr>
              <p:nvPr/>
            </p:nvSpPr>
            <p:spPr bwMode="auto">
              <a:xfrm>
                <a:off x="1535" y="2744"/>
                <a:ext cx="31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p5</a:t>
                </a:r>
              </a:p>
            </p:txBody>
          </p:sp>
        </p:grpSp>
        <p:grpSp>
          <p:nvGrpSpPr>
            <p:cNvPr id="128" name="Group 220"/>
            <p:cNvGrpSpPr>
              <a:grpSpLocks/>
            </p:cNvGrpSpPr>
            <p:nvPr/>
          </p:nvGrpSpPr>
          <p:grpSpPr bwMode="auto">
            <a:xfrm>
              <a:off x="612" y="3022"/>
              <a:ext cx="2994" cy="515"/>
              <a:chOff x="612" y="1418"/>
              <a:chExt cx="2994" cy="515"/>
            </a:xfrm>
          </p:grpSpPr>
          <p:sp>
            <p:nvSpPr>
              <p:cNvPr id="129" name="Rectangle 221"/>
              <p:cNvSpPr>
                <a:spLocks noChangeArrowheads="1"/>
              </p:cNvSpPr>
              <p:nvPr/>
            </p:nvSpPr>
            <p:spPr bwMode="auto">
              <a:xfrm>
                <a:off x="839" y="1706"/>
                <a:ext cx="272" cy="227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p4</a:t>
                </a:r>
              </a:p>
            </p:txBody>
          </p:sp>
          <p:sp>
            <p:nvSpPr>
              <p:cNvPr id="130" name="Rectangle 222"/>
              <p:cNvSpPr>
                <a:spLocks noChangeArrowheads="1"/>
              </p:cNvSpPr>
              <p:nvPr/>
            </p:nvSpPr>
            <p:spPr bwMode="auto">
              <a:xfrm>
                <a:off x="1837" y="1706"/>
                <a:ext cx="272" cy="227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p5</a:t>
                </a:r>
              </a:p>
            </p:txBody>
          </p:sp>
          <p:sp>
            <p:nvSpPr>
              <p:cNvPr id="131" name="Rectangle 223"/>
              <p:cNvSpPr>
                <a:spLocks noChangeArrowheads="1"/>
              </p:cNvSpPr>
              <p:nvPr/>
            </p:nvSpPr>
            <p:spPr bwMode="auto">
              <a:xfrm>
                <a:off x="2472" y="1706"/>
                <a:ext cx="272" cy="227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p2</a:t>
                </a:r>
              </a:p>
            </p:txBody>
          </p:sp>
          <p:sp>
            <p:nvSpPr>
              <p:cNvPr id="132" name="Rectangle 224"/>
              <p:cNvSpPr>
                <a:spLocks noChangeArrowheads="1"/>
              </p:cNvSpPr>
              <p:nvPr/>
            </p:nvSpPr>
            <p:spPr bwMode="auto">
              <a:xfrm>
                <a:off x="3107" y="1706"/>
                <a:ext cx="272" cy="227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p3</a:t>
                </a:r>
              </a:p>
            </p:txBody>
          </p:sp>
          <p:sp>
            <p:nvSpPr>
              <p:cNvPr id="133" name="AutoShape 225"/>
              <p:cNvSpPr>
                <a:spLocks noChangeArrowheads="1"/>
              </p:cNvSpPr>
              <p:nvPr/>
            </p:nvSpPr>
            <p:spPr bwMode="auto">
              <a:xfrm>
                <a:off x="1346" y="1706"/>
                <a:ext cx="227" cy="227"/>
              </a:xfrm>
              <a:prstGeom prst="flowChartOr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4" name="Line 226"/>
              <p:cNvSpPr>
                <a:spLocks noChangeShapeType="1"/>
              </p:cNvSpPr>
              <p:nvPr/>
            </p:nvSpPr>
            <p:spPr bwMode="auto">
              <a:xfrm>
                <a:off x="1111" y="1818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227"/>
              <p:cNvSpPr>
                <a:spLocks noChangeShapeType="1"/>
              </p:cNvSpPr>
              <p:nvPr/>
            </p:nvSpPr>
            <p:spPr bwMode="auto">
              <a:xfrm>
                <a:off x="1573" y="1818"/>
                <a:ext cx="2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Line 228"/>
              <p:cNvSpPr>
                <a:spLocks noChangeShapeType="1"/>
              </p:cNvSpPr>
              <p:nvPr/>
            </p:nvSpPr>
            <p:spPr bwMode="auto">
              <a:xfrm>
                <a:off x="2109" y="1826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Line 229"/>
              <p:cNvSpPr>
                <a:spLocks noChangeShapeType="1"/>
              </p:cNvSpPr>
              <p:nvPr/>
            </p:nvSpPr>
            <p:spPr bwMode="auto">
              <a:xfrm>
                <a:off x="2744" y="1818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Line 230"/>
              <p:cNvSpPr>
                <a:spLocks noChangeShapeType="1"/>
              </p:cNvSpPr>
              <p:nvPr/>
            </p:nvSpPr>
            <p:spPr bwMode="auto">
              <a:xfrm>
                <a:off x="3379" y="1818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231"/>
              <p:cNvSpPr>
                <a:spLocks noChangeShapeType="1"/>
              </p:cNvSpPr>
              <p:nvPr/>
            </p:nvSpPr>
            <p:spPr bwMode="auto">
              <a:xfrm flipV="1">
                <a:off x="3606" y="1418"/>
                <a:ext cx="0" cy="4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232"/>
              <p:cNvSpPr>
                <a:spLocks noChangeShapeType="1"/>
              </p:cNvSpPr>
              <p:nvPr/>
            </p:nvSpPr>
            <p:spPr bwMode="auto">
              <a:xfrm>
                <a:off x="612" y="1434"/>
                <a:ext cx="29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233"/>
              <p:cNvSpPr>
                <a:spLocks noChangeShapeType="1"/>
              </p:cNvSpPr>
              <p:nvPr/>
            </p:nvSpPr>
            <p:spPr bwMode="auto">
              <a:xfrm>
                <a:off x="612" y="1434"/>
                <a:ext cx="0" cy="4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Line 234"/>
              <p:cNvSpPr>
                <a:spLocks noChangeShapeType="1"/>
              </p:cNvSpPr>
              <p:nvPr/>
            </p:nvSpPr>
            <p:spPr bwMode="auto">
              <a:xfrm>
                <a:off x="612" y="1826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Line 235"/>
              <p:cNvSpPr>
                <a:spLocks noChangeShapeType="1"/>
              </p:cNvSpPr>
              <p:nvPr/>
            </p:nvSpPr>
            <p:spPr bwMode="auto">
              <a:xfrm>
                <a:off x="1458" y="143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0" name="Rectangle 237"/>
          <p:cNvSpPr>
            <a:spLocks noChangeArrowheads="1"/>
          </p:cNvSpPr>
          <p:nvPr/>
        </p:nvSpPr>
        <p:spPr bwMode="auto">
          <a:xfrm>
            <a:off x="684213" y="6021388"/>
            <a:ext cx="79944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5000"/>
            </a:pPr>
            <a:r>
              <a:rPr lang="en-US" altLang="zh-CN" sz="2400" dirty="0">
                <a:latin typeface="+mn-lt"/>
                <a:ea typeface="+mn-ea"/>
              </a:rPr>
              <a:t> CDMA</a:t>
            </a:r>
            <a:r>
              <a:rPr lang="zh-CN" altLang="en-US" sz="2400" dirty="0">
                <a:latin typeface="+mn-lt"/>
                <a:ea typeface="+mn-ea"/>
              </a:rPr>
              <a:t>系统中的短码发生器使用了长度为</a:t>
            </a:r>
            <a:r>
              <a:rPr lang="en-US" altLang="zh-CN" sz="2400" dirty="0">
                <a:latin typeface="+mn-lt"/>
                <a:ea typeface="+mn-ea"/>
              </a:rPr>
              <a:t>15</a:t>
            </a:r>
            <a:r>
              <a:rPr lang="zh-CN" altLang="en-US" sz="2400" dirty="0">
                <a:latin typeface="+mn-lt"/>
                <a:ea typeface="+mn-ea"/>
              </a:rPr>
              <a:t>的移位寄存器</a:t>
            </a:r>
          </a:p>
        </p:txBody>
      </p:sp>
    </p:spTree>
    <p:extLst>
      <p:ext uri="{BB962C8B-B14F-4D97-AF65-F5344CB8AC3E}">
        <p14:creationId xmlns:p14="http://schemas.microsoft.com/office/powerpoint/2010/main" val="32312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9876" y="144586"/>
            <a:ext cx="9497789" cy="92417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Compare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2" y="144586"/>
            <a:ext cx="889254" cy="88925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直接连接符 11"/>
          <p:cNvCxnSpPr/>
          <p:nvPr/>
        </p:nvCxnSpPr>
        <p:spPr>
          <a:xfrm flipV="1">
            <a:off x="230622" y="1153551"/>
            <a:ext cx="11459630" cy="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952281"/>
              </p:ext>
            </p:extLst>
          </p:nvPr>
        </p:nvGraphicFramePr>
        <p:xfrm>
          <a:off x="1485900" y="1952245"/>
          <a:ext cx="9588500" cy="34951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7125"/>
                <a:gridCol w="2397125"/>
                <a:gridCol w="2165743"/>
                <a:gridCol w="2628507"/>
              </a:tblGrid>
              <a:tr h="727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序列类型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zh-CN" altLang="en-US" sz="1800" dirty="0" smtClean="0"/>
                        <a:t>特性</a:t>
                      </a:r>
                      <a:endParaRPr lang="zh-CN" altLang="en-US" sz="1200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zh-CN" altLang="en-US" sz="1800" dirty="0" smtClean="0"/>
                        <a:t>前向链路功能</a:t>
                      </a:r>
                      <a:endParaRPr lang="zh-CN" altLang="en-US" sz="1200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zh-CN" altLang="en-US" sz="1800" dirty="0" smtClean="0"/>
                        <a:t>反向链路功能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901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Walsh</a:t>
                      </a:r>
                      <a:r>
                        <a:rPr lang="zh-CN" altLang="en-US" dirty="0" smtClean="0"/>
                        <a:t>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互相正交</a:t>
                      </a:r>
                      <a:endParaRPr lang="zh-CN" altLang="en-US" sz="1050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前向信道识别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15000"/>
                        </a:spcBef>
                      </a:pPr>
                      <a:r>
                        <a:rPr lang="zh-CN" altLang="en-US" sz="1800" dirty="0" smtClean="0"/>
                        <a:t>正交调制 </a:t>
                      </a:r>
                    </a:p>
                    <a:p>
                      <a:pPr algn="ctr">
                        <a:lnSpc>
                          <a:spcPct val="85000"/>
                        </a:lnSpc>
                        <a:spcBef>
                          <a:spcPct val="15000"/>
                        </a:spcBef>
                      </a:pPr>
                      <a:endParaRPr lang="en-US" altLang="zh-CN" sz="1050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917284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zh-CN" altLang="en-US" sz="1800" dirty="0" smtClean="0"/>
                        <a:t>短码序列</a:t>
                      </a:r>
                      <a:endParaRPr lang="zh-CN" altLang="en-US" sz="1400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除</a:t>
                      </a:r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偏置外正交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区分扇区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四相扩频</a:t>
                      </a:r>
                      <a:r>
                        <a:rPr lang="en-US" altLang="zh-CN" sz="1800" dirty="0" smtClean="0"/>
                        <a:t>(0</a:t>
                      </a:r>
                      <a:r>
                        <a:rPr lang="zh-CN" altLang="en-US" sz="1800" dirty="0" smtClean="0"/>
                        <a:t>偏置</a:t>
                      </a:r>
                      <a:r>
                        <a:rPr lang="en-US" altLang="zh-CN" sz="1800" dirty="0" smtClean="0"/>
                        <a:t>)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948758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zh-CN" altLang="en-US" sz="1800" dirty="0" smtClean="0"/>
                        <a:t>长码序列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近似正交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数据扰码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 </a:t>
                      </a:r>
                      <a:r>
                        <a:rPr lang="zh-CN" altLang="en-US" sz="1800" dirty="0" smtClean="0"/>
                        <a:t>区分用户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7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9876" y="144586"/>
            <a:ext cx="9497789" cy="92417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Advantages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622" y="1153551"/>
            <a:ext cx="11377143" cy="4998437"/>
          </a:xfrm>
        </p:spPr>
        <p:txBody>
          <a:bodyPr>
            <a:normAutofit fontScale="92500" lnSpcReduction="20000"/>
          </a:bodyPr>
          <a:lstStyle/>
          <a:p>
            <a:pPr lvl="1" algn="l"/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sz="3200" dirty="0"/>
              <a:t>Reduce </a:t>
            </a:r>
            <a:r>
              <a:rPr lang="en-US" altLang="zh-CN" sz="3200" dirty="0" smtClean="0"/>
              <a:t>computation</a:t>
            </a:r>
            <a:endParaRPr lang="en-US" altLang="zh-CN" sz="3200" dirty="0"/>
          </a:p>
          <a:p>
            <a:pPr algn="l"/>
            <a:r>
              <a:rPr lang="en-US" altLang="zh-CN" dirty="0"/>
              <a:t>	</a:t>
            </a:r>
            <a:r>
              <a:rPr lang="zh-CN" altLang="en-US" sz="2800" dirty="0"/>
              <a:t>运算量相对于</a:t>
            </a:r>
            <a:r>
              <a:rPr lang="en-US" altLang="zh-CN" sz="2800" dirty="0"/>
              <a:t>Frequency Division Multiplexing</a:t>
            </a:r>
            <a:r>
              <a:rPr lang="zh-CN" altLang="en-US" sz="2800" dirty="0"/>
              <a:t>减少很多</a:t>
            </a:r>
            <a:endParaRPr lang="en-US" altLang="zh-CN" sz="2800" dirty="0"/>
          </a:p>
          <a:p>
            <a:pPr marL="571500" indent="-571500" algn="l">
              <a:buFont typeface="Wingdings" panose="05000000000000000000" pitchFamily="2" charset="2"/>
              <a:buChar char="n"/>
            </a:pPr>
            <a:r>
              <a:rPr lang="en-US" altLang="zh-CN" sz="3200" dirty="0" smtClean="0"/>
              <a:t>Reduce influence of noise and interference</a:t>
            </a:r>
          </a:p>
          <a:p>
            <a:pPr lvl="1" algn="l"/>
            <a:r>
              <a:rPr lang="en-US" altLang="zh-CN" sz="2800" dirty="0" smtClean="0"/>
              <a:t>	</a:t>
            </a:r>
            <a:r>
              <a:rPr lang="zh-CN" altLang="en-US" sz="2800" dirty="0" smtClean="0"/>
              <a:t>可以减少噪声及干扰的影响</a:t>
            </a:r>
          </a:p>
          <a:p>
            <a:pPr marL="571500" indent="-571500" algn="l">
              <a:buFont typeface="Wingdings" panose="05000000000000000000" pitchFamily="2" charset="2"/>
              <a:buChar char="n"/>
            </a:pPr>
            <a:r>
              <a:rPr lang="en-US" altLang="zh-CN" sz="3200" dirty="0" smtClean="0"/>
              <a:t>Apply </a:t>
            </a:r>
            <a:r>
              <a:rPr lang="en-US" altLang="zh-CN" sz="3200" dirty="0"/>
              <a:t>on </a:t>
            </a:r>
            <a:r>
              <a:rPr lang="en-US" altLang="zh-CN" sz="3200" dirty="0" smtClean="0"/>
              <a:t>confidentiality </a:t>
            </a:r>
            <a:r>
              <a:rPr lang="en-US" altLang="zh-CN" sz="3200" dirty="0"/>
              <a:t>and secure transmission</a:t>
            </a:r>
          </a:p>
          <a:p>
            <a:pPr algn="l"/>
            <a:r>
              <a:rPr lang="en-US" altLang="zh-CN" dirty="0" smtClean="0"/>
              <a:t>	</a:t>
            </a:r>
            <a:r>
              <a:rPr lang="zh-CN" altLang="en-US" sz="2800" dirty="0"/>
              <a:t>可以应用在保密和安全传输上</a:t>
            </a:r>
            <a:endParaRPr lang="en-US" altLang="zh-CN" sz="2800" dirty="0"/>
          </a:p>
          <a:p>
            <a:pPr marL="571500" indent="-571500" algn="l">
              <a:buFont typeface="Wingdings" panose="05000000000000000000" pitchFamily="2" charset="2"/>
              <a:buChar char="n"/>
            </a:pPr>
            <a:r>
              <a:rPr lang="en-US" altLang="zh-CN" sz="3200" dirty="0" smtClean="0"/>
              <a:t>Reduce interference on adjacent areas</a:t>
            </a:r>
          </a:p>
          <a:p>
            <a:pPr algn="l"/>
            <a:r>
              <a:rPr lang="en-US" altLang="zh-CN" sz="3200" dirty="0" smtClean="0"/>
              <a:t>	</a:t>
            </a:r>
            <a:r>
              <a:rPr lang="zh-CN" altLang="en-US" sz="2800" dirty="0" smtClean="0"/>
              <a:t>相邻的区域的干扰问题可以减少</a:t>
            </a:r>
            <a:endParaRPr lang="en-US" altLang="zh-CN" sz="2800" dirty="0" smtClean="0"/>
          </a:p>
          <a:p>
            <a:pPr marL="571500" indent="-571500" algn="l">
              <a:buFont typeface="Wingdings" panose="05000000000000000000" pitchFamily="2" charset="2"/>
              <a:buChar char="n"/>
            </a:pPr>
            <a:r>
              <a:rPr lang="en-US" altLang="zh-CN" sz="3200" dirty="0"/>
              <a:t>Reserve possibility to recover signals by part of ones</a:t>
            </a:r>
          </a:p>
          <a:p>
            <a:pPr algn="l"/>
            <a:r>
              <a:rPr lang="en-US" altLang="zh-CN" dirty="0" smtClean="0"/>
              <a:t>	</a:t>
            </a:r>
            <a:r>
              <a:rPr lang="zh-CN" altLang="en-US" sz="2800" dirty="0"/>
              <a:t>就算只接收部分的信号，也有</a:t>
            </a:r>
            <a:r>
              <a:rPr lang="zh-CN" altLang="en-US" sz="2800" dirty="0" smtClean="0"/>
              <a:t>可能恢复原来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信号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2" y="144586"/>
            <a:ext cx="889254" cy="88925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直接连接符 11"/>
          <p:cNvCxnSpPr/>
          <p:nvPr/>
        </p:nvCxnSpPr>
        <p:spPr>
          <a:xfrm flipV="1">
            <a:off x="230622" y="1153551"/>
            <a:ext cx="11459630" cy="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9876" y="144586"/>
            <a:ext cx="9497789" cy="92417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CDMA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622" y="1153551"/>
            <a:ext cx="11377143" cy="5704449"/>
          </a:xfrm>
        </p:spPr>
        <p:txBody>
          <a:bodyPr>
            <a:normAutofit/>
          </a:bodyPr>
          <a:lstStyle/>
          <a:p>
            <a:pPr lvl="1" algn="l"/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CDMA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理论被应用于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WCDMA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无线接口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endParaRPr lang="zh-CN" alt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WCDMA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无线接口被应用于国际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3G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标准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UMTS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和日本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3G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标准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——FOMA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（由日本电信和沃达丰共同开发）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endParaRPr lang="zh-CN" alt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CDG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3GPP2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等制订的俗称为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CDMA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的系列标准族（包括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cdmaOne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CDMA2000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）和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3GPP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WCDMA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标准族无论无线信号和核心网都不兼容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altLang="zh-CN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2" y="144586"/>
            <a:ext cx="889254" cy="88925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直接连接符 11"/>
          <p:cNvCxnSpPr/>
          <p:nvPr/>
        </p:nvCxnSpPr>
        <p:spPr>
          <a:xfrm flipV="1">
            <a:off x="230622" y="1153551"/>
            <a:ext cx="11459630" cy="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9876" y="144586"/>
            <a:ext cx="9497789" cy="92417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CDMA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622" y="1153551"/>
            <a:ext cx="11377143" cy="5704449"/>
          </a:xfrm>
        </p:spPr>
        <p:txBody>
          <a:bodyPr>
            <a:normAutofit/>
          </a:bodyPr>
          <a:lstStyle/>
          <a:p>
            <a:pPr lvl="1" algn="l">
              <a:lnSpc>
                <a:spcPct val="100000"/>
              </a:lnSpc>
            </a:pP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TDMA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FDMA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相比较，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CDMA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的一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个优势是能够简单的利用话音激活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特性（在用户讲话时发送信号，不讲话时保持静默，于是当同时通话的用户较多时，总体上可以体现出统计特性，最终能将用户间干扰减少大约一半，从而提高容量）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altLang="zh-CN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2" y="144586"/>
            <a:ext cx="889254" cy="88925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直接连接符 11"/>
          <p:cNvCxnSpPr/>
          <p:nvPr/>
        </p:nvCxnSpPr>
        <p:spPr>
          <a:xfrm flipV="1">
            <a:off x="230622" y="1153551"/>
            <a:ext cx="11459630" cy="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7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52390" y="2265056"/>
            <a:ext cx="4445000" cy="102286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 flipV="1">
            <a:off x="5574890" y="3265063"/>
            <a:ext cx="3317776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752410" y="4318883"/>
            <a:ext cx="296427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09014222 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王铎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09014231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潘东元</a:t>
            </a:r>
          </a:p>
          <a:p>
            <a:pPr algn="ctr"/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10401049" y="6246253"/>
            <a:ext cx="1555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2017/3/24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8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6247" y="144586"/>
            <a:ext cx="4355774" cy="92417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Basic Concept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622" y="1153551"/>
            <a:ext cx="11377143" cy="4998437"/>
          </a:xfrm>
        </p:spPr>
        <p:txBody>
          <a:bodyPr>
            <a:normAutofit/>
          </a:bodyPr>
          <a:lstStyle/>
          <a:p>
            <a:pPr lvl="1" algn="l"/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CDMA 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码分多址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altLang="zh-CN" sz="3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channel access method </a:t>
            </a:r>
          </a:p>
          <a:p>
            <a:pPr lvl="1" algn="l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utilized by various radio communication technologies</a:t>
            </a:r>
          </a:p>
          <a:p>
            <a:pPr lvl="1" algn="l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一种利用各种无线通信技术的信道接入方法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Technology </a:t>
            </a:r>
            <a:r>
              <a:rPr lang="zh-CN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技术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spread-spectrum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扩频技术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coding 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           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特殊的编码方案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3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altLang="zh-CN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2" y="144586"/>
            <a:ext cx="889254" cy="88925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直接连接符 11"/>
          <p:cNvCxnSpPr/>
          <p:nvPr/>
        </p:nvCxnSpPr>
        <p:spPr>
          <a:xfrm flipV="1">
            <a:off x="230622" y="1153551"/>
            <a:ext cx="11459630" cy="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6247" y="144586"/>
            <a:ext cx="4355774" cy="92417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Basic Concept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622" y="1153551"/>
            <a:ext cx="11377143" cy="4998437"/>
          </a:xfrm>
        </p:spPr>
        <p:txBody>
          <a:bodyPr>
            <a:normAutofit/>
          </a:bodyPr>
          <a:lstStyle/>
          <a:p>
            <a:pPr lvl="1" algn="l"/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3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altLang="zh-CN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2" y="144586"/>
            <a:ext cx="889254" cy="88925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直接连接符 11"/>
          <p:cNvCxnSpPr/>
          <p:nvPr/>
        </p:nvCxnSpPr>
        <p:spPr>
          <a:xfrm flipV="1">
            <a:off x="230622" y="1153551"/>
            <a:ext cx="11459630" cy="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306027"/>
              </p:ext>
            </p:extLst>
          </p:nvPr>
        </p:nvGraphicFramePr>
        <p:xfrm>
          <a:off x="1700212" y="1827213"/>
          <a:ext cx="9144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4" imgW="8718855" imgH="2979392" progId="Visio.Drawing.11">
                  <p:embed/>
                </p:oleObj>
              </mc:Choice>
              <mc:Fallback>
                <p:oleObj name="Visio" r:id="rId4" imgW="8718855" imgH="297939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2" y="1827213"/>
                        <a:ext cx="9144000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741737" y="5834667"/>
            <a:ext cx="48045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/>
              <a:t>FDMA</a:t>
            </a:r>
            <a:r>
              <a:rPr lang="zh-CN" altLang="en-US" sz="2800" dirty="0"/>
              <a:t>、</a:t>
            </a:r>
            <a:r>
              <a:rPr lang="en-US" altLang="zh-CN" sz="2800" dirty="0"/>
              <a:t>TDMA</a:t>
            </a:r>
            <a:r>
              <a:rPr lang="zh-CN" altLang="en-US" sz="2800" dirty="0"/>
              <a:t>和</a:t>
            </a:r>
            <a:r>
              <a:rPr lang="en-US" altLang="zh-CN" sz="2800" dirty="0"/>
              <a:t>CDMA</a:t>
            </a:r>
            <a:r>
              <a:rPr lang="zh-CN" altLang="en-US" sz="2800" dirty="0"/>
              <a:t>示意图 </a:t>
            </a:r>
          </a:p>
        </p:txBody>
      </p:sp>
    </p:spTree>
    <p:extLst>
      <p:ext uri="{BB962C8B-B14F-4D97-AF65-F5344CB8AC3E}">
        <p14:creationId xmlns:p14="http://schemas.microsoft.com/office/powerpoint/2010/main" val="6635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9876" y="144586"/>
            <a:ext cx="9497789" cy="924173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Spread Spectrum</a:t>
            </a:r>
            <a:endParaRPr lang="zh-CN" alt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622" y="1153551"/>
            <a:ext cx="11377143" cy="5704449"/>
          </a:xfrm>
        </p:spPr>
        <p:txBody>
          <a:bodyPr>
            <a:normAutofit/>
          </a:bodyPr>
          <a:lstStyle/>
          <a:p>
            <a:pPr lvl="1" algn="l"/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扩展频谱</a:t>
            </a:r>
            <a:r>
              <a:rPr lang="zh-CN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通信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>
              <a:lnSpc>
                <a:spcPct val="100000"/>
              </a:lnSpc>
            </a:pPr>
            <a:r>
              <a:rPr lang="zh-CN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简称扩频通信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00000"/>
              </a:lnSpc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zh-CN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发端采用扩频码调制，使信号所占的频带宽度远大于所传信息必须的带宽，在收端采用相同的扩频码进行相关解调来解扩以恢复所传信息</a:t>
            </a:r>
            <a:r>
              <a:rPr lang="zh-CN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endParaRPr lang="en-US" altLang="zh-CN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2" y="144586"/>
            <a:ext cx="889254" cy="88925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直接连接符 11"/>
          <p:cNvCxnSpPr/>
          <p:nvPr/>
        </p:nvCxnSpPr>
        <p:spPr>
          <a:xfrm flipV="1">
            <a:off x="230622" y="1153551"/>
            <a:ext cx="11459630" cy="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9876" y="144586"/>
            <a:ext cx="9497789" cy="924173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Spread Spectrum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622" y="1153551"/>
            <a:ext cx="11377143" cy="5704449"/>
          </a:xfrm>
        </p:spPr>
        <p:txBody>
          <a:bodyPr>
            <a:normAutofit/>
          </a:bodyPr>
          <a:lstStyle/>
          <a:p>
            <a:pPr lvl="1" algn="l"/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endParaRPr lang="en-US" altLang="zh-CN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2" y="144586"/>
            <a:ext cx="889254" cy="88925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直接连接符 11"/>
          <p:cNvCxnSpPr/>
          <p:nvPr/>
        </p:nvCxnSpPr>
        <p:spPr>
          <a:xfrm flipV="1">
            <a:off x="230622" y="1153551"/>
            <a:ext cx="11459630" cy="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852684" y="1456402"/>
            <a:ext cx="10688368" cy="4428160"/>
            <a:chOff x="555" y="1041"/>
            <a:chExt cx="4943" cy="1478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55" y="1077"/>
              <a:ext cx="134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3200" dirty="0"/>
                <a:t>Sender</a:t>
              </a:r>
              <a:endParaRPr lang="zh-CN" altLang="en-US" sz="3200" dirty="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490" y="1041"/>
              <a:ext cx="1008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2800" dirty="0" smtClean="0"/>
                <a:t>Receiver</a:t>
              </a:r>
              <a:endParaRPr lang="zh-CN" altLang="en-US" sz="2800" dirty="0"/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2426" y="1590"/>
              <a:ext cx="192" cy="169"/>
              <a:chOff x="2352" y="1248"/>
              <a:chExt cx="192" cy="192"/>
            </a:xfrm>
          </p:grpSpPr>
          <p:sp>
            <p:nvSpPr>
              <p:cNvPr id="32" name="Oval 10"/>
              <p:cNvSpPr>
                <a:spLocks noChangeArrowheads="1"/>
              </p:cNvSpPr>
              <p:nvPr/>
            </p:nvSpPr>
            <p:spPr bwMode="auto">
              <a:xfrm>
                <a:off x="2360" y="1256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2448" y="124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12"/>
              <p:cNvSpPr>
                <a:spLocks noChangeShapeType="1"/>
              </p:cNvSpPr>
              <p:nvPr/>
            </p:nvSpPr>
            <p:spPr bwMode="auto">
              <a:xfrm>
                <a:off x="2352" y="13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434" y="1590"/>
              <a:ext cx="192" cy="169"/>
              <a:chOff x="3360" y="1248"/>
              <a:chExt cx="192" cy="192"/>
            </a:xfrm>
          </p:grpSpPr>
          <p:sp>
            <p:nvSpPr>
              <p:cNvPr id="29" name="Oval 14"/>
              <p:cNvSpPr>
                <a:spLocks noChangeArrowheads="1"/>
              </p:cNvSpPr>
              <p:nvPr/>
            </p:nvSpPr>
            <p:spPr bwMode="auto">
              <a:xfrm>
                <a:off x="3368" y="1256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>
                <a:off x="3456" y="124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>
                <a:off x="3360" y="13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2618" y="1674"/>
              <a:ext cx="816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3626" y="167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1994" y="167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2522" y="1759"/>
              <a:ext cx="0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3530" y="1759"/>
              <a:ext cx="0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2186" y="2308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rgbClr val="FF3300"/>
                  </a:solidFill>
                </a:rPr>
                <a:t>扩频序列</a:t>
              </a:r>
              <a:endParaRPr lang="zh-CN" altLang="en-US" dirty="0">
                <a:solidFill>
                  <a:srgbClr val="FF3300"/>
                </a:solidFill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3242" y="2308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FF3300"/>
                  </a:solidFill>
                </a:rPr>
                <a:t>扩频序列</a:t>
              </a:r>
              <a:endParaRPr lang="zh-CN" altLang="en-US">
                <a:solidFill>
                  <a:srgbClr val="FF3300"/>
                </a:solidFill>
              </a:endParaRPr>
            </a:p>
          </p:txBody>
        </p:sp>
        <p:sp>
          <p:nvSpPr>
            <p:cNvPr id="21" name="Freeform 24"/>
            <p:cNvSpPr>
              <a:spLocks/>
            </p:cNvSpPr>
            <p:nvPr/>
          </p:nvSpPr>
          <p:spPr bwMode="auto">
            <a:xfrm>
              <a:off x="1610" y="1590"/>
              <a:ext cx="289" cy="127"/>
            </a:xfrm>
            <a:custGeom>
              <a:avLst/>
              <a:gdLst>
                <a:gd name="T0" fmla="*/ 0 w 289"/>
                <a:gd name="T1" fmla="*/ 74 h 145"/>
                <a:gd name="T2" fmla="*/ 0 w 289"/>
                <a:gd name="T3" fmla="*/ 0 h 145"/>
                <a:gd name="T4" fmla="*/ 144 w 289"/>
                <a:gd name="T5" fmla="*/ 0 h 145"/>
                <a:gd name="T6" fmla="*/ 144 w 289"/>
                <a:gd name="T7" fmla="*/ 74 h 145"/>
                <a:gd name="T8" fmla="*/ 288 w 289"/>
                <a:gd name="T9" fmla="*/ 74 h 145"/>
                <a:gd name="T10" fmla="*/ 288 w 289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9"/>
                <a:gd name="T19" fmla="*/ 0 h 145"/>
                <a:gd name="T20" fmla="*/ 289 w 289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9" h="145">
                  <a:moveTo>
                    <a:pt x="0" y="144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44"/>
                  </a:lnTo>
                  <a:lnTo>
                    <a:pt x="288" y="144"/>
                  </a:lnTo>
                  <a:lnTo>
                    <a:pt x="28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2809" y="1505"/>
              <a:ext cx="362" cy="128"/>
            </a:xfrm>
            <a:custGeom>
              <a:avLst/>
              <a:gdLst>
                <a:gd name="T0" fmla="*/ 0 w 362"/>
                <a:gd name="T1" fmla="*/ 77 h 145"/>
                <a:gd name="T2" fmla="*/ 0 w 362"/>
                <a:gd name="T3" fmla="*/ 0 h 145"/>
                <a:gd name="T4" fmla="*/ 18 w 362"/>
                <a:gd name="T5" fmla="*/ 0 h 145"/>
                <a:gd name="T6" fmla="*/ 18 w 362"/>
                <a:gd name="T7" fmla="*/ 77 h 145"/>
                <a:gd name="T8" fmla="*/ 52 w 362"/>
                <a:gd name="T9" fmla="*/ 77 h 145"/>
                <a:gd name="T10" fmla="*/ 52 w 362"/>
                <a:gd name="T11" fmla="*/ 0 h 145"/>
                <a:gd name="T12" fmla="*/ 69 w 362"/>
                <a:gd name="T13" fmla="*/ 0 h 145"/>
                <a:gd name="T14" fmla="*/ 69 w 362"/>
                <a:gd name="T15" fmla="*/ 77 h 145"/>
                <a:gd name="T16" fmla="*/ 86 w 362"/>
                <a:gd name="T17" fmla="*/ 77 h 145"/>
                <a:gd name="T18" fmla="*/ 86 w 362"/>
                <a:gd name="T19" fmla="*/ 0 h 145"/>
                <a:gd name="T20" fmla="*/ 121 w 362"/>
                <a:gd name="T21" fmla="*/ 0 h 145"/>
                <a:gd name="T22" fmla="*/ 121 w 362"/>
                <a:gd name="T23" fmla="*/ 77 h 145"/>
                <a:gd name="T24" fmla="*/ 138 w 362"/>
                <a:gd name="T25" fmla="*/ 77 h 145"/>
                <a:gd name="T26" fmla="*/ 138 w 362"/>
                <a:gd name="T27" fmla="*/ 0 h 145"/>
                <a:gd name="T28" fmla="*/ 155 w 362"/>
                <a:gd name="T29" fmla="*/ 0 h 145"/>
                <a:gd name="T30" fmla="*/ 155 w 362"/>
                <a:gd name="T31" fmla="*/ 77 h 145"/>
                <a:gd name="T32" fmla="*/ 190 w 362"/>
                <a:gd name="T33" fmla="*/ 77 h 145"/>
                <a:gd name="T34" fmla="*/ 190 w 362"/>
                <a:gd name="T35" fmla="*/ 0 h 145"/>
                <a:gd name="T36" fmla="*/ 207 w 362"/>
                <a:gd name="T37" fmla="*/ 0 h 145"/>
                <a:gd name="T38" fmla="*/ 207 w 362"/>
                <a:gd name="T39" fmla="*/ 77 h 145"/>
                <a:gd name="T40" fmla="*/ 224 w 362"/>
                <a:gd name="T41" fmla="*/ 77 h 145"/>
                <a:gd name="T42" fmla="*/ 224 w 362"/>
                <a:gd name="T43" fmla="*/ 0 h 145"/>
                <a:gd name="T44" fmla="*/ 258 w 362"/>
                <a:gd name="T45" fmla="*/ 0 h 145"/>
                <a:gd name="T46" fmla="*/ 258 w 362"/>
                <a:gd name="T47" fmla="*/ 77 h 145"/>
                <a:gd name="T48" fmla="*/ 293 w 362"/>
                <a:gd name="T49" fmla="*/ 77 h 145"/>
                <a:gd name="T50" fmla="*/ 293 w 362"/>
                <a:gd name="T51" fmla="*/ 0 h 145"/>
                <a:gd name="T52" fmla="*/ 327 w 362"/>
                <a:gd name="T53" fmla="*/ 0 h 145"/>
                <a:gd name="T54" fmla="*/ 327 w 362"/>
                <a:gd name="T55" fmla="*/ 77 h 145"/>
                <a:gd name="T56" fmla="*/ 344 w 362"/>
                <a:gd name="T57" fmla="*/ 77 h 145"/>
                <a:gd name="T58" fmla="*/ 344 w 362"/>
                <a:gd name="T59" fmla="*/ 0 h 145"/>
                <a:gd name="T60" fmla="*/ 361 w 362"/>
                <a:gd name="T61" fmla="*/ 0 h 145"/>
                <a:gd name="T62" fmla="*/ 361 w 362"/>
                <a:gd name="T63" fmla="*/ 77 h 14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2"/>
                <a:gd name="T97" fmla="*/ 0 h 145"/>
                <a:gd name="T98" fmla="*/ 362 w 362"/>
                <a:gd name="T99" fmla="*/ 145 h 14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2" h="145">
                  <a:moveTo>
                    <a:pt x="0" y="144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144"/>
                  </a:lnTo>
                  <a:lnTo>
                    <a:pt x="52" y="144"/>
                  </a:lnTo>
                  <a:lnTo>
                    <a:pt x="52" y="0"/>
                  </a:lnTo>
                  <a:lnTo>
                    <a:pt x="69" y="0"/>
                  </a:lnTo>
                  <a:lnTo>
                    <a:pt x="69" y="144"/>
                  </a:lnTo>
                  <a:lnTo>
                    <a:pt x="86" y="144"/>
                  </a:lnTo>
                  <a:lnTo>
                    <a:pt x="86" y="0"/>
                  </a:lnTo>
                  <a:lnTo>
                    <a:pt x="121" y="0"/>
                  </a:lnTo>
                  <a:lnTo>
                    <a:pt x="121" y="144"/>
                  </a:lnTo>
                  <a:lnTo>
                    <a:pt x="138" y="144"/>
                  </a:lnTo>
                  <a:lnTo>
                    <a:pt x="138" y="0"/>
                  </a:lnTo>
                  <a:lnTo>
                    <a:pt x="155" y="0"/>
                  </a:lnTo>
                  <a:lnTo>
                    <a:pt x="155" y="144"/>
                  </a:lnTo>
                  <a:lnTo>
                    <a:pt x="190" y="144"/>
                  </a:lnTo>
                  <a:lnTo>
                    <a:pt x="190" y="0"/>
                  </a:lnTo>
                  <a:lnTo>
                    <a:pt x="207" y="0"/>
                  </a:lnTo>
                  <a:lnTo>
                    <a:pt x="207" y="144"/>
                  </a:lnTo>
                  <a:lnTo>
                    <a:pt x="224" y="144"/>
                  </a:lnTo>
                  <a:lnTo>
                    <a:pt x="224" y="0"/>
                  </a:lnTo>
                  <a:lnTo>
                    <a:pt x="258" y="0"/>
                  </a:lnTo>
                  <a:lnTo>
                    <a:pt x="258" y="144"/>
                  </a:lnTo>
                  <a:lnTo>
                    <a:pt x="293" y="144"/>
                  </a:lnTo>
                  <a:lnTo>
                    <a:pt x="293" y="0"/>
                  </a:lnTo>
                  <a:lnTo>
                    <a:pt x="327" y="0"/>
                  </a:lnTo>
                  <a:lnTo>
                    <a:pt x="327" y="144"/>
                  </a:lnTo>
                  <a:lnTo>
                    <a:pt x="344" y="144"/>
                  </a:lnTo>
                  <a:lnTo>
                    <a:pt x="344" y="0"/>
                  </a:lnTo>
                  <a:lnTo>
                    <a:pt x="361" y="0"/>
                  </a:lnTo>
                  <a:lnTo>
                    <a:pt x="361" y="144"/>
                  </a:lnTo>
                </a:path>
              </a:pathLst>
            </a:custGeom>
            <a:noFill/>
            <a:ln w="12700" cap="rnd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6"/>
            <p:cNvSpPr>
              <a:spLocks/>
            </p:cNvSpPr>
            <p:nvPr/>
          </p:nvSpPr>
          <p:spPr bwMode="auto">
            <a:xfrm>
              <a:off x="2330" y="2102"/>
              <a:ext cx="362" cy="128"/>
            </a:xfrm>
            <a:custGeom>
              <a:avLst/>
              <a:gdLst>
                <a:gd name="T0" fmla="*/ 0 w 362"/>
                <a:gd name="T1" fmla="*/ 0 h 145"/>
                <a:gd name="T2" fmla="*/ 0 w 362"/>
                <a:gd name="T3" fmla="*/ 77 h 145"/>
                <a:gd name="T4" fmla="*/ 17 w 362"/>
                <a:gd name="T5" fmla="*/ 77 h 145"/>
                <a:gd name="T6" fmla="*/ 17 w 362"/>
                <a:gd name="T7" fmla="*/ 0 h 145"/>
                <a:gd name="T8" fmla="*/ 51 w 362"/>
                <a:gd name="T9" fmla="*/ 0 h 145"/>
                <a:gd name="T10" fmla="*/ 51 w 362"/>
                <a:gd name="T11" fmla="*/ 77 h 145"/>
                <a:gd name="T12" fmla="*/ 68 w 362"/>
                <a:gd name="T13" fmla="*/ 77 h 145"/>
                <a:gd name="T14" fmla="*/ 68 w 362"/>
                <a:gd name="T15" fmla="*/ 0 h 145"/>
                <a:gd name="T16" fmla="*/ 85 w 362"/>
                <a:gd name="T17" fmla="*/ 0 h 145"/>
                <a:gd name="T18" fmla="*/ 85 w 362"/>
                <a:gd name="T19" fmla="*/ 77 h 145"/>
                <a:gd name="T20" fmla="*/ 120 w 362"/>
                <a:gd name="T21" fmla="*/ 77 h 145"/>
                <a:gd name="T22" fmla="*/ 120 w 362"/>
                <a:gd name="T23" fmla="*/ 0 h 145"/>
                <a:gd name="T24" fmla="*/ 137 w 362"/>
                <a:gd name="T25" fmla="*/ 0 h 145"/>
                <a:gd name="T26" fmla="*/ 137 w 362"/>
                <a:gd name="T27" fmla="*/ 77 h 145"/>
                <a:gd name="T28" fmla="*/ 154 w 362"/>
                <a:gd name="T29" fmla="*/ 77 h 145"/>
                <a:gd name="T30" fmla="*/ 154 w 362"/>
                <a:gd name="T31" fmla="*/ 0 h 145"/>
                <a:gd name="T32" fmla="*/ 189 w 362"/>
                <a:gd name="T33" fmla="*/ 0 h 145"/>
                <a:gd name="T34" fmla="*/ 189 w 362"/>
                <a:gd name="T35" fmla="*/ 77 h 145"/>
                <a:gd name="T36" fmla="*/ 206 w 362"/>
                <a:gd name="T37" fmla="*/ 77 h 145"/>
                <a:gd name="T38" fmla="*/ 206 w 362"/>
                <a:gd name="T39" fmla="*/ 0 h 145"/>
                <a:gd name="T40" fmla="*/ 223 w 362"/>
                <a:gd name="T41" fmla="*/ 0 h 145"/>
                <a:gd name="T42" fmla="*/ 223 w 362"/>
                <a:gd name="T43" fmla="*/ 77 h 145"/>
                <a:gd name="T44" fmla="*/ 257 w 362"/>
                <a:gd name="T45" fmla="*/ 77 h 145"/>
                <a:gd name="T46" fmla="*/ 257 w 362"/>
                <a:gd name="T47" fmla="*/ 0 h 145"/>
                <a:gd name="T48" fmla="*/ 292 w 362"/>
                <a:gd name="T49" fmla="*/ 0 h 145"/>
                <a:gd name="T50" fmla="*/ 292 w 362"/>
                <a:gd name="T51" fmla="*/ 77 h 145"/>
                <a:gd name="T52" fmla="*/ 326 w 362"/>
                <a:gd name="T53" fmla="*/ 77 h 145"/>
                <a:gd name="T54" fmla="*/ 326 w 362"/>
                <a:gd name="T55" fmla="*/ 0 h 145"/>
                <a:gd name="T56" fmla="*/ 343 w 362"/>
                <a:gd name="T57" fmla="*/ 0 h 145"/>
                <a:gd name="T58" fmla="*/ 343 w 362"/>
                <a:gd name="T59" fmla="*/ 77 h 145"/>
                <a:gd name="T60" fmla="*/ 361 w 362"/>
                <a:gd name="T61" fmla="*/ 77 h 145"/>
                <a:gd name="T62" fmla="*/ 361 w 362"/>
                <a:gd name="T63" fmla="*/ 0 h 14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2"/>
                <a:gd name="T97" fmla="*/ 0 h 145"/>
                <a:gd name="T98" fmla="*/ 362 w 362"/>
                <a:gd name="T99" fmla="*/ 145 h 14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2" h="145">
                  <a:moveTo>
                    <a:pt x="0" y="0"/>
                  </a:moveTo>
                  <a:lnTo>
                    <a:pt x="0" y="144"/>
                  </a:lnTo>
                  <a:lnTo>
                    <a:pt x="17" y="144"/>
                  </a:lnTo>
                  <a:lnTo>
                    <a:pt x="17" y="0"/>
                  </a:lnTo>
                  <a:lnTo>
                    <a:pt x="51" y="0"/>
                  </a:lnTo>
                  <a:lnTo>
                    <a:pt x="51" y="144"/>
                  </a:lnTo>
                  <a:lnTo>
                    <a:pt x="68" y="144"/>
                  </a:lnTo>
                  <a:lnTo>
                    <a:pt x="68" y="0"/>
                  </a:lnTo>
                  <a:lnTo>
                    <a:pt x="85" y="0"/>
                  </a:lnTo>
                  <a:lnTo>
                    <a:pt x="85" y="144"/>
                  </a:lnTo>
                  <a:lnTo>
                    <a:pt x="120" y="144"/>
                  </a:lnTo>
                  <a:lnTo>
                    <a:pt x="120" y="0"/>
                  </a:lnTo>
                  <a:lnTo>
                    <a:pt x="137" y="0"/>
                  </a:lnTo>
                  <a:lnTo>
                    <a:pt x="137" y="144"/>
                  </a:lnTo>
                  <a:lnTo>
                    <a:pt x="154" y="144"/>
                  </a:lnTo>
                  <a:lnTo>
                    <a:pt x="154" y="0"/>
                  </a:lnTo>
                  <a:lnTo>
                    <a:pt x="189" y="0"/>
                  </a:lnTo>
                  <a:lnTo>
                    <a:pt x="189" y="144"/>
                  </a:lnTo>
                  <a:lnTo>
                    <a:pt x="206" y="144"/>
                  </a:lnTo>
                  <a:lnTo>
                    <a:pt x="206" y="0"/>
                  </a:lnTo>
                  <a:lnTo>
                    <a:pt x="223" y="0"/>
                  </a:lnTo>
                  <a:lnTo>
                    <a:pt x="223" y="144"/>
                  </a:lnTo>
                  <a:lnTo>
                    <a:pt x="257" y="144"/>
                  </a:lnTo>
                  <a:lnTo>
                    <a:pt x="257" y="0"/>
                  </a:lnTo>
                  <a:lnTo>
                    <a:pt x="292" y="0"/>
                  </a:lnTo>
                  <a:lnTo>
                    <a:pt x="292" y="144"/>
                  </a:lnTo>
                  <a:lnTo>
                    <a:pt x="326" y="144"/>
                  </a:lnTo>
                  <a:lnTo>
                    <a:pt x="326" y="0"/>
                  </a:lnTo>
                  <a:lnTo>
                    <a:pt x="343" y="0"/>
                  </a:lnTo>
                  <a:lnTo>
                    <a:pt x="343" y="144"/>
                  </a:lnTo>
                  <a:lnTo>
                    <a:pt x="361" y="144"/>
                  </a:lnTo>
                  <a:lnTo>
                    <a:pt x="36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7"/>
            <p:cNvSpPr>
              <a:spLocks/>
            </p:cNvSpPr>
            <p:nvPr/>
          </p:nvSpPr>
          <p:spPr bwMode="auto">
            <a:xfrm>
              <a:off x="3338" y="2097"/>
              <a:ext cx="362" cy="128"/>
            </a:xfrm>
            <a:custGeom>
              <a:avLst/>
              <a:gdLst>
                <a:gd name="T0" fmla="*/ 0 w 362"/>
                <a:gd name="T1" fmla="*/ 0 h 145"/>
                <a:gd name="T2" fmla="*/ 0 w 362"/>
                <a:gd name="T3" fmla="*/ 77 h 145"/>
                <a:gd name="T4" fmla="*/ 17 w 362"/>
                <a:gd name="T5" fmla="*/ 77 h 145"/>
                <a:gd name="T6" fmla="*/ 17 w 362"/>
                <a:gd name="T7" fmla="*/ 0 h 145"/>
                <a:gd name="T8" fmla="*/ 51 w 362"/>
                <a:gd name="T9" fmla="*/ 0 h 145"/>
                <a:gd name="T10" fmla="*/ 51 w 362"/>
                <a:gd name="T11" fmla="*/ 77 h 145"/>
                <a:gd name="T12" fmla="*/ 68 w 362"/>
                <a:gd name="T13" fmla="*/ 77 h 145"/>
                <a:gd name="T14" fmla="*/ 68 w 362"/>
                <a:gd name="T15" fmla="*/ 0 h 145"/>
                <a:gd name="T16" fmla="*/ 85 w 362"/>
                <a:gd name="T17" fmla="*/ 0 h 145"/>
                <a:gd name="T18" fmla="*/ 85 w 362"/>
                <a:gd name="T19" fmla="*/ 77 h 145"/>
                <a:gd name="T20" fmla="*/ 120 w 362"/>
                <a:gd name="T21" fmla="*/ 77 h 145"/>
                <a:gd name="T22" fmla="*/ 120 w 362"/>
                <a:gd name="T23" fmla="*/ 0 h 145"/>
                <a:gd name="T24" fmla="*/ 137 w 362"/>
                <a:gd name="T25" fmla="*/ 0 h 145"/>
                <a:gd name="T26" fmla="*/ 137 w 362"/>
                <a:gd name="T27" fmla="*/ 77 h 145"/>
                <a:gd name="T28" fmla="*/ 154 w 362"/>
                <a:gd name="T29" fmla="*/ 77 h 145"/>
                <a:gd name="T30" fmla="*/ 154 w 362"/>
                <a:gd name="T31" fmla="*/ 0 h 145"/>
                <a:gd name="T32" fmla="*/ 189 w 362"/>
                <a:gd name="T33" fmla="*/ 0 h 145"/>
                <a:gd name="T34" fmla="*/ 189 w 362"/>
                <a:gd name="T35" fmla="*/ 77 h 145"/>
                <a:gd name="T36" fmla="*/ 206 w 362"/>
                <a:gd name="T37" fmla="*/ 77 h 145"/>
                <a:gd name="T38" fmla="*/ 206 w 362"/>
                <a:gd name="T39" fmla="*/ 0 h 145"/>
                <a:gd name="T40" fmla="*/ 223 w 362"/>
                <a:gd name="T41" fmla="*/ 0 h 145"/>
                <a:gd name="T42" fmla="*/ 223 w 362"/>
                <a:gd name="T43" fmla="*/ 77 h 145"/>
                <a:gd name="T44" fmla="*/ 257 w 362"/>
                <a:gd name="T45" fmla="*/ 77 h 145"/>
                <a:gd name="T46" fmla="*/ 257 w 362"/>
                <a:gd name="T47" fmla="*/ 0 h 145"/>
                <a:gd name="T48" fmla="*/ 292 w 362"/>
                <a:gd name="T49" fmla="*/ 0 h 145"/>
                <a:gd name="T50" fmla="*/ 292 w 362"/>
                <a:gd name="T51" fmla="*/ 77 h 145"/>
                <a:gd name="T52" fmla="*/ 326 w 362"/>
                <a:gd name="T53" fmla="*/ 77 h 145"/>
                <a:gd name="T54" fmla="*/ 326 w 362"/>
                <a:gd name="T55" fmla="*/ 0 h 145"/>
                <a:gd name="T56" fmla="*/ 343 w 362"/>
                <a:gd name="T57" fmla="*/ 0 h 145"/>
                <a:gd name="T58" fmla="*/ 343 w 362"/>
                <a:gd name="T59" fmla="*/ 77 h 145"/>
                <a:gd name="T60" fmla="*/ 361 w 362"/>
                <a:gd name="T61" fmla="*/ 77 h 145"/>
                <a:gd name="T62" fmla="*/ 361 w 362"/>
                <a:gd name="T63" fmla="*/ 0 h 14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2"/>
                <a:gd name="T97" fmla="*/ 0 h 145"/>
                <a:gd name="T98" fmla="*/ 362 w 362"/>
                <a:gd name="T99" fmla="*/ 145 h 14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2" h="145">
                  <a:moveTo>
                    <a:pt x="0" y="0"/>
                  </a:moveTo>
                  <a:lnTo>
                    <a:pt x="0" y="144"/>
                  </a:lnTo>
                  <a:lnTo>
                    <a:pt x="17" y="144"/>
                  </a:lnTo>
                  <a:lnTo>
                    <a:pt x="17" y="0"/>
                  </a:lnTo>
                  <a:lnTo>
                    <a:pt x="51" y="0"/>
                  </a:lnTo>
                  <a:lnTo>
                    <a:pt x="51" y="144"/>
                  </a:lnTo>
                  <a:lnTo>
                    <a:pt x="68" y="144"/>
                  </a:lnTo>
                  <a:lnTo>
                    <a:pt x="68" y="0"/>
                  </a:lnTo>
                  <a:lnTo>
                    <a:pt x="85" y="0"/>
                  </a:lnTo>
                  <a:lnTo>
                    <a:pt x="85" y="144"/>
                  </a:lnTo>
                  <a:lnTo>
                    <a:pt x="120" y="144"/>
                  </a:lnTo>
                  <a:lnTo>
                    <a:pt x="120" y="0"/>
                  </a:lnTo>
                  <a:lnTo>
                    <a:pt x="137" y="0"/>
                  </a:lnTo>
                  <a:lnTo>
                    <a:pt x="137" y="144"/>
                  </a:lnTo>
                  <a:lnTo>
                    <a:pt x="154" y="144"/>
                  </a:lnTo>
                  <a:lnTo>
                    <a:pt x="154" y="0"/>
                  </a:lnTo>
                  <a:lnTo>
                    <a:pt x="189" y="0"/>
                  </a:lnTo>
                  <a:lnTo>
                    <a:pt x="189" y="144"/>
                  </a:lnTo>
                  <a:lnTo>
                    <a:pt x="206" y="144"/>
                  </a:lnTo>
                  <a:lnTo>
                    <a:pt x="206" y="0"/>
                  </a:lnTo>
                  <a:lnTo>
                    <a:pt x="223" y="0"/>
                  </a:lnTo>
                  <a:lnTo>
                    <a:pt x="223" y="144"/>
                  </a:lnTo>
                  <a:lnTo>
                    <a:pt x="257" y="144"/>
                  </a:lnTo>
                  <a:lnTo>
                    <a:pt x="257" y="0"/>
                  </a:lnTo>
                  <a:lnTo>
                    <a:pt x="292" y="0"/>
                  </a:lnTo>
                  <a:lnTo>
                    <a:pt x="292" y="144"/>
                  </a:lnTo>
                  <a:lnTo>
                    <a:pt x="326" y="144"/>
                  </a:lnTo>
                  <a:lnTo>
                    <a:pt x="326" y="0"/>
                  </a:lnTo>
                  <a:lnTo>
                    <a:pt x="343" y="0"/>
                  </a:lnTo>
                  <a:lnTo>
                    <a:pt x="343" y="144"/>
                  </a:lnTo>
                  <a:lnTo>
                    <a:pt x="361" y="144"/>
                  </a:lnTo>
                  <a:lnTo>
                    <a:pt x="36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8"/>
            <p:cNvSpPr>
              <a:spLocks/>
            </p:cNvSpPr>
            <p:nvPr/>
          </p:nvSpPr>
          <p:spPr bwMode="auto">
            <a:xfrm>
              <a:off x="4154" y="1590"/>
              <a:ext cx="289" cy="127"/>
            </a:xfrm>
            <a:custGeom>
              <a:avLst/>
              <a:gdLst>
                <a:gd name="T0" fmla="*/ 0 w 289"/>
                <a:gd name="T1" fmla="*/ 74 h 145"/>
                <a:gd name="T2" fmla="*/ 0 w 289"/>
                <a:gd name="T3" fmla="*/ 0 h 145"/>
                <a:gd name="T4" fmla="*/ 144 w 289"/>
                <a:gd name="T5" fmla="*/ 0 h 145"/>
                <a:gd name="T6" fmla="*/ 144 w 289"/>
                <a:gd name="T7" fmla="*/ 74 h 145"/>
                <a:gd name="T8" fmla="*/ 288 w 289"/>
                <a:gd name="T9" fmla="*/ 74 h 145"/>
                <a:gd name="T10" fmla="*/ 288 w 289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9"/>
                <a:gd name="T19" fmla="*/ 0 h 145"/>
                <a:gd name="T20" fmla="*/ 289 w 289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9" h="145">
                  <a:moveTo>
                    <a:pt x="0" y="144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44"/>
                  </a:lnTo>
                  <a:lnTo>
                    <a:pt x="288" y="144"/>
                  </a:lnTo>
                  <a:lnTo>
                    <a:pt x="28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794" y="1421"/>
              <a:ext cx="81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zh-CN" altLang="en-US" sz="2000" dirty="0"/>
                <a:t>输入数据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2000" dirty="0"/>
                <a:t>(</a:t>
              </a:r>
              <a:r>
                <a:rPr lang="zh-CN" altLang="en-US" sz="2000" dirty="0"/>
                <a:t>基带</a:t>
              </a:r>
              <a:r>
                <a:rPr lang="en-US" altLang="zh-CN" sz="2000" dirty="0"/>
                <a:t>)</a:t>
              </a:r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4463" y="1414"/>
              <a:ext cx="897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zh-CN" altLang="en-US" sz="2000" dirty="0"/>
                <a:t>恢复出的数据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2000" dirty="0"/>
                <a:t>(</a:t>
              </a:r>
              <a:r>
                <a:rPr lang="zh-CN" altLang="en-US" sz="2000" dirty="0"/>
                <a:t>基带</a:t>
              </a:r>
              <a:r>
                <a:rPr lang="en-US" altLang="zh-CN" sz="2000" dirty="0"/>
                <a:t>)</a:t>
              </a:r>
              <a:endParaRPr lang="en-US" altLang="zh-CN" sz="1600" dirty="0"/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1802" y="1210"/>
              <a:ext cx="2304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zh-CN" altLang="en-US" sz="2000" dirty="0">
                  <a:solidFill>
                    <a:srgbClr val="FF3300"/>
                  </a:solidFill>
                </a:rPr>
                <a:t>扩频后的数据流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2000" dirty="0">
                  <a:solidFill>
                    <a:srgbClr val="FF3300"/>
                  </a:solidFill>
                </a:rPr>
                <a:t>(</a:t>
              </a:r>
              <a:r>
                <a:rPr lang="zh-CN" altLang="en-US" sz="2000" dirty="0">
                  <a:solidFill>
                    <a:srgbClr val="FF3300"/>
                  </a:solidFill>
                </a:rPr>
                <a:t>基带信号 </a:t>
              </a:r>
              <a:r>
                <a:rPr lang="en-US" altLang="zh-CN" sz="2000" dirty="0">
                  <a:solidFill>
                    <a:srgbClr val="FF3300"/>
                  </a:solidFill>
                </a:rPr>
                <a:t>+ </a:t>
              </a:r>
              <a:r>
                <a:rPr lang="zh-CN" altLang="en-US" sz="2000" dirty="0">
                  <a:solidFill>
                    <a:srgbClr val="FF3300"/>
                  </a:solidFill>
                </a:rPr>
                <a:t>扩频序列</a:t>
              </a:r>
              <a:r>
                <a:rPr lang="en-US" altLang="zh-CN" sz="2000" dirty="0">
                  <a:solidFill>
                    <a:srgbClr val="FF3300"/>
                  </a:solidFill>
                </a:rPr>
                <a:t>)</a:t>
              </a:r>
              <a:endParaRPr lang="en-US" altLang="zh-CN" sz="1600" dirty="0">
                <a:solidFill>
                  <a:srgbClr val="FF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5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9876" y="144586"/>
            <a:ext cx="9497789" cy="924173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Spread Spectrum</a:t>
            </a:r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扩频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2" y="144586"/>
            <a:ext cx="889254" cy="88925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直接连接符 11"/>
          <p:cNvCxnSpPr/>
          <p:nvPr/>
        </p:nvCxnSpPr>
        <p:spPr>
          <a:xfrm flipV="1">
            <a:off x="230622" y="1153551"/>
            <a:ext cx="11459630" cy="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94500" y="1483916"/>
            <a:ext cx="9246400" cy="5529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spcBef>
                <a:spcPts val="500"/>
              </a:spcBef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扩频</a:t>
            </a:r>
            <a:r>
              <a:rPr lang="zh-CN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码   </a:t>
            </a: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</a:pPr>
            <a:r>
              <a:rPr lang="en-US" altLang="zh-CN" dirty="0" smtClean="0"/>
              <a:t>	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前向为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Walsh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码、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短码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反向为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长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码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</a:pP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术语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前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向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 :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从基站到移动台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反向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: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从移动台到基站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</a:pP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9876" y="144586"/>
            <a:ext cx="9497789" cy="92417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Categories </a:t>
            </a:r>
            <a:r>
              <a:rPr lang="zh-CN" altLang="en-US" sz="4800" dirty="0" smtClean="0"/>
              <a:t>分类</a:t>
            </a:r>
            <a:r>
              <a:rPr lang="en-US" altLang="zh-CN" sz="4800" dirty="0" smtClean="0"/>
              <a:t>(1)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622" y="1153551"/>
            <a:ext cx="11377143" cy="4998437"/>
          </a:xfrm>
        </p:spPr>
        <p:txBody>
          <a:bodyPr>
            <a:normAutofit/>
          </a:bodyPr>
          <a:lstStyle/>
          <a:p>
            <a:pPr lvl="1" algn="l"/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sz="4000" dirty="0" smtClean="0"/>
              <a:t>Synchronous </a:t>
            </a:r>
            <a:r>
              <a:rPr lang="zh-CN" altLang="en-US" sz="3900" dirty="0" smtClean="0"/>
              <a:t>同步</a:t>
            </a:r>
            <a:r>
              <a:rPr lang="en-US" altLang="zh-CN" sz="3900" dirty="0" smtClean="0"/>
              <a:t> </a:t>
            </a:r>
            <a:r>
              <a:rPr lang="en-US" altLang="zh-CN" sz="4000" dirty="0"/>
              <a:t>(</a:t>
            </a:r>
            <a:r>
              <a:rPr lang="en-US" altLang="zh-CN" sz="4000" dirty="0" smtClean="0"/>
              <a:t>orthogonal codes </a:t>
            </a:r>
            <a:r>
              <a:rPr lang="zh-CN" altLang="en-US" sz="3200" dirty="0" smtClean="0"/>
              <a:t>正交码</a:t>
            </a:r>
            <a:r>
              <a:rPr lang="en-US" altLang="zh-CN" sz="4000" dirty="0"/>
              <a:t>)</a:t>
            </a:r>
            <a:endParaRPr lang="en-US" altLang="zh-CN" sz="4000" dirty="0" smtClean="0"/>
          </a:p>
          <a:p>
            <a:pPr algn="l">
              <a:lnSpc>
                <a:spcPct val="100000"/>
              </a:lnSpc>
            </a:pPr>
            <a:r>
              <a:rPr lang="en-US" altLang="zh-CN" sz="3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dirty="0"/>
              <a:t>M</a:t>
            </a:r>
            <a:r>
              <a:rPr lang="en-US" altLang="zh-CN" dirty="0" smtClean="0"/>
              <a:t>athematical </a:t>
            </a:r>
            <a:r>
              <a:rPr lang="en-US" altLang="zh-CN" dirty="0"/>
              <a:t>properties of orthogonality between </a:t>
            </a:r>
            <a:r>
              <a:rPr lang="en-US" altLang="zh-CN" dirty="0" smtClean="0"/>
              <a:t>vectors 		representing </a:t>
            </a:r>
            <a:r>
              <a:rPr lang="en-US" altLang="zh-CN" dirty="0"/>
              <a:t>the data </a:t>
            </a:r>
            <a:r>
              <a:rPr lang="en-US" altLang="zh-CN" dirty="0" smtClean="0"/>
              <a:t>strings</a:t>
            </a:r>
          </a:p>
          <a:p>
            <a:pPr algn="l">
              <a:lnSpc>
                <a:spcPct val="100000"/>
              </a:lnSpc>
            </a:pPr>
            <a:r>
              <a:rPr lang="en-US" altLang="zh-CN" sz="2800" dirty="0" smtClean="0"/>
              <a:t>	</a:t>
            </a:r>
            <a:r>
              <a:rPr lang="en-US" altLang="zh-CN" dirty="0"/>
              <a:t>Walsh </a:t>
            </a:r>
            <a:r>
              <a:rPr lang="en-US" altLang="zh-CN" dirty="0" smtClean="0"/>
              <a:t>Transform </a:t>
            </a:r>
            <a:r>
              <a:rPr lang="zh-CN" altLang="zh-CN" dirty="0" smtClean="0"/>
              <a:t>沃</a:t>
            </a:r>
            <a:r>
              <a:rPr lang="zh-CN" altLang="zh-CN" dirty="0"/>
              <a:t>尔什</a:t>
            </a:r>
            <a:r>
              <a:rPr lang="zh-CN" altLang="zh-CN" dirty="0" smtClean="0"/>
              <a:t>转换</a:t>
            </a:r>
            <a:r>
              <a:rPr lang="en-US" altLang="zh-CN" dirty="0" smtClean="0"/>
              <a:t> (</a:t>
            </a:r>
            <a:r>
              <a:rPr lang="zh-CN" altLang="en-US" dirty="0" smtClean="0"/>
              <a:t>最常用的正交转换</a:t>
            </a:r>
            <a:r>
              <a:rPr lang="en-US" altLang="zh-CN" dirty="0" smtClean="0"/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zh-CN" dirty="0"/>
              <a:t>运算量</a:t>
            </a:r>
            <a:r>
              <a:rPr lang="zh-CN" altLang="zh-CN" dirty="0" smtClean="0"/>
              <a:t>很少</a:t>
            </a:r>
            <a:r>
              <a:rPr lang="zh-CN" altLang="en-US" dirty="0" smtClean="0"/>
              <a:t>，</a:t>
            </a:r>
            <a:r>
              <a:rPr lang="zh-CN" altLang="zh-CN" dirty="0"/>
              <a:t>不需要乘法而只需要加法的</a:t>
            </a:r>
            <a:r>
              <a:rPr lang="zh-CN" altLang="zh-CN" dirty="0" smtClean="0"/>
              <a:t>运算</a:t>
            </a:r>
            <a:endParaRPr lang="en-US" altLang="zh-CN" dirty="0" smtClean="0"/>
          </a:p>
          <a:p>
            <a:pPr algn="l">
              <a:lnSpc>
                <a:spcPct val="10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zh-CN" dirty="0" smtClean="0"/>
              <a:t>基底有</a:t>
            </a:r>
            <a:r>
              <a:rPr lang="zh-CN" altLang="zh-CN" dirty="0"/>
              <a:t>正交的</a:t>
            </a:r>
            <a:r>
              <a:rPr lang="zh-CN" altLang="zh-CN" dirty="0" smtClean="0"/>
              <a:t>特性</a:t>
            </a:r>
            <a:endParaRPr lang="en-US" altLang="zh-CN" dirty="0" smtClean="0"/>
          </a:p>
          <a:p>
            <a:pPr algn="l">
              <a:lnSpc>
                <a:spcPct val="10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有快速算法</a:t>
            </a: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2" y="144586"/>
            <a:ext cx="889254" cy="88925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直接连接符 11"/>
          <p:cNvCxnSpPr/>
          <p:nvPr/>
        </p:nvCxnSpPr>
        <p:spPr>
          <a:xfrm flipV="1">
            <a:off x="230622" y="1153551"/>
            <a:ext cx="11459630" cy="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621" y="2465343"/>
            <a:ext cx="2356887" cy="400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1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9876" y="144586"/>
            <a:ext cx="9497789" cy="92417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Walsh Transform</a:t>
            </a:r>
            <a:r>
              <a:rPr lang="en-US" altLang="zh-CN" dirty="0" smtClean="0"/>
              <a:t> 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622" y="1153551"/>
            <a:ext cx="11377143" cy="4998437"/>
          </a:xfrm>
        </p:spPr>
        <p:txBody>
          <a:bodyPr>
            <a:normAutofit/>
          </a:bodyPr>
          <a:lstStyle/>
          <a:p>
            <a:pPr lvl="1" algn="l"/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sz="4000" dirty="0" smtClean="0"/>
              <a:t>Modulation </a:t>
            </a:r>
            <a:r>
              <a:rPr lang="zh-CN" altLang="zh-CN" sz="4000" dirty="0" smtClean="0"/>
              <a:t>调制</a:t>
            </a:r>
            <a:r>
              <a:rPr lang="en-US" altLang="zh-CN" sz="3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 0 to -1</a:t>
            </a:r>
          </a:p>
          <a:p>
            <a:pPr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2" y="144586"/>
            <a:ext cx="889254" cy="88925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直接连接符 11"/>
          <p:cNvCxnSpPr/>
          <p:nvPr/>
        </p:nvCxnSpPr>
        <p:spPr>
          <a:xfrm flipV="1">
            <a:off x="230622" y="1153551"/>
            <a:ext cx="11459630" cy="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886700" y="1279030"/>
            <a:ext cx="44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A</a:t>
            </a:r>
            <a:endParaRPr lang="zh-CN" altLang="en-US" sz="4800" dirty="0"/>
          </a:p>
        </p:txBody>
      </p:sp>
      <p:sp>
        <p:nvSpPr>
          <p:cNvPr id="9" name="文本框 8"/>
          <p:cNvSpPr txBox="1"/>
          <p:nvPr/>
        </p:nvSpPr>
        <p:spPr>
          <a:xfrm>
            <a:off x="10579565" y="1279030"/>
            <a:ext cx="44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B</a:t>
            </a:r>
            <a:endParaRPr lang="zh-CN" altLang="en-US" sz="4800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9486900" y="1905000"/>
            <a:ext cx="25400" cy="469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56450" y="2227842"/>
            <a:ext cx="212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[1, 0, 1]</a:t>
            </a:r>
            <a:endParaRPr lang="zh-CN" altLang="en-US" sz="4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741365" y="2194819"/>
            <a:ext cx="212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[1, 1, 0]</a:t>
            </a:r>
            <a:endParaRPr lang="zh-CN" altLang="en-US" sz="4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156450" y="4383017"/>
            <a:ext cx="212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[1,-1, 1]</a:t>
            </a:r>
            <a:endParaRPr lang="zh-CN" altLang="en-US" sz="4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9741365" y="4383016"/>
            <a:ext cx="212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[1, 1,-1]</a:t>
            </a:r>
            <a:endParaRPr lang="zh-CN" altLang="en-US" sz="4800" dirty="0"/>
          </a:p>
        </p:txBody>
      </p:sp>
      <p:sp>
        <p:nvSpPr>
          <p:cNvPr id="19" name="下箭头 18"/>
          <p:cNvSpPr/>
          <p:nvPr/>
        </p:nvSpPr>
        <p:spPr>
          <a:xfrm>
            <a:off x="10617665" y="3025816"/>
            <a:ext cx="222250" cy="13572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8074025" y="3058839"/>
            <a:ext cx="222250" cy="13572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8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CEEACA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518</TotalTime>
  <Words>905</Words>
  <Application>Microsoft Office PowerPoint</Application>
  <PresentationFormat>宽屏</PresentationFormat>
  <Paragraphs>394</Paragraphs>
  <Slides>25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Wingdings</vt:lpstr>
      <vt:lpstr>Office 主题</vt:lpstr>
      <vt:lpstr>Visio</vt:lpstr>
      <vt:lpstr>CDMA</vt:lpstr>
      <vt:lpstr>Basic Concept</vt:lpstr>
      <vt:lpstr>Basic Concept</vt:lpstr>
      <vt:lpstr>Basic Concept</vt:lpstr>
      <vt:lpstr>Spread Spectrum</vt:lpstr>
      <vt:lpstr>Spread Spectrum</vt:lpstr>
      <vt:lpstr>Spread Spectrum扩频</vt:lpstr>
      <vt:lpstr>Categories 分类(1)</vt:lpstr>
      <vt:lpstr>Walsh Transform </vt:lpstr>
      <vt:lpstr>Walsh Transform </vt:lpstr>
      <vt:lpstr>Walsh Transform </vt:lpstr>
      <vt:lpstr>Walsh Transform </vt:lpstr>
      <vt:lpstr>Walsh Transform </vt:lpstr>
      <vt:lpstr>Walsh Transform </vt:lpstr>
      <vt:lpstr>Walsh Transform </vt:lpstr>
      <vt:lpstr>Categories 分类(1)</vt:lpstr>
      <vt:lpstr>Categories 分类(1)</vt:lpstr>
      <vt:lpstr>Categories 分类(2)</vt:lpstr>
      <vt:lpstr>Categories 分类(2)</vt:lpstr>
      <vt:lpstr>Process of PN</vt:lpstr>
      <vt:lpstr>Compare</vt:lpstr>
      <vt:lpstr>Advantages</vt:lpstr>
      <vt:lpstr>CDMA</vt:lpstr>
      <vt:lpstr>CDMA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CDMA </dc:title>
  <dc:creator>wangduo</dc:creator>
  <cp:lastModifiedBy>wangduo</cp:lastModifiedBy>
  <cp:revision>76</cp:revision>
  <dcterms:created xsi:type="dcterms:W3CDTF">2017-03-22T07:31:14Z</dcterms:created>
  <dcterms:modified xsi:type="dcterms:W3CDTF">2017-03-27T13:27:12Z</dcterms:modified>
</cp:coreProperties>
</file>