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5"/>
  </p:notesMasterIdLst>
  <p:sldIdLst>
    <p:sldId id="280" r:id="rId3"/>
    <p:sldId id="261" r:id="rId4"/>
    <p:sldId id="311" r:id="rId5"/>
    <p:sldId id="260" r:id="rId6"/>
    <p:sldId id="294" r:id="rId7"/>
    <p:sldId id="295" r:id="rId8"/>
    <p:sldId id="296" r:id="rId9"/>
    <p:sldId id="262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7" r:id="rId20"/>
    <p:sldId id="306" r:id="rId21"/>
    <p:sldId id="308" r:id="rId22"/>
    <p:sldId id="309" r:id="rId23"/>
    <p:sldId id="310" r:id="rId2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93689"/>
  </p:normalViewPr>
  <p:slideViewPr>
    <p:cSldViewPr snapToGrid="0" snapToObjects="1">
      <p:cViewPr varScale="1">
        <p:scale>
          <a:sx n="80" d="100"/>
          <a:sy n="80" d="100"/>
        </p:scale>
        <p:origin x="5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E32BC-54A3-46A9-BE6A-7A18DE8AFFF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DB557-4258-4321-AF95-D94B5F02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DB557-4258-4321-AF95-D94B5F02C4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2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7" y="1857829"/>
            <a:ext cx="11146606" cy="1386961"/>
          </a:xfrm>
        </p:spPr>
        <p:txBody>
          <a:bodyPr/>
          <a:lstStyle/>
          <a:p>
            <a:r>
              <a:rPr lang="en-US" altLang="zh-CN" dirty="0"/>
              <a:t>The Design Philosophy of the DARPA Internet Protocols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4057599" y="4107543"/>
            <a:ext cx="5881540" cy="849468"/>
          </a:xfrm>
        </p:spPr>
        <p:txBody>
          <a:bodyPr/>
          <a:lstStyle/>
          <a:p>
            <a:pPr algn="l"/>
            <a:r>
              <a:rPr lang="en-US" altLang="zh-CN" dirty="0" smtClean="0"/>
              <a:t>Speaker : 09014231 </a:t>
            </a:r>
            <a:r>
              <a:rPr lang="zh-CN" altLang="en-US" dirty="0" smtClean="0"/>
              <a:t>潘东元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Partner  : 09014222 </a:t>
            </a:r>
            <a:r>
              <a:rPr lang="zh-CN" altLang="en-US" dirty="0" smtClean="0"/>
              <a:t>王铎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Survivability in the Face of Failure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754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A</a:t>
            </a:r>
            <a:r>
              <a:rPr lang="en-US" altLang="zh-CN" sz="2800" b="1" dirty="0" smtClean="0">
                <a:solidFill>
                  <a:srgbClr val="000000"/>
                </a:solidFill>
                <a:latin typeface="Segoe UI"/>
              </a:rPr>
              <a:t>dvantages </a:t>
            </a:r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to fate-sharing over </a:t>
            </a:r>
            <a:r>
              <a:rPr lang="en-US" altLang="zh-CN" sz="2800" b="1" dirty="0" smtClean="0">
                <a:solidFill>
                  <a:srgbClr val="000000"/>
                </a:solidFill>
                <a:latin typeface="Segoe UI"/>
              </a:rPr>
              <a:t>replication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20420" y="2043904"/>
            <a:ext cx="654426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P</a:t>
            </a:r>
            <a:r>
              <a:rPr lang="en-US" altLang="zh-CN" sz="2000" dirty="0" smtClean="0"/>
              <a:t>rotects data against more </a:t>
            </a:r>
            <a:r>
              <a:rPr lang="en-US" altLang="zh-CN" sz="2000" dirty="0"/>
              <a:t>intermediate </a:t>
            </a:r>
            <a:r>
              <a:rPr lang="en-US" altLang="zh-CN" sz="2000" dirty="0" smtClean="0"/>
              <a:t>failures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Be easier </a:t>
            </a:r>
            <a:r>
              <a:rPr lang="en-US" altLang="zh-CN" sz="2000" dirty="0"/>
              <a:t>to engineer than replication</a:t>
            </a:r>
          </a:p>
        </p:txBody>
      </p:sp>
    </p:spTree>
    <p:extLst>
      <p:ext uri="{BB962C8B-B14F-4D97-AF65-F5344CB8AC3E}">
        <p14:creationId xmlns:p14="http://schemas.microsoft.com/office/powerpoint/2010/main" val="35954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Survivability in the Face of Failure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7731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Segoe UI"/>
              </a:rPr>
              <a:t>Consequences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20420" y="2043904"/>
            <a:ext cx="65442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Gateways </a:t>
            </a:r>
            <a:r>
              <a:rPr lang="en-US" altLang="zh-CN" sz="2000" dirty="0" smtClean="0"/>
              <a:t>without any </a:t>
            </a:r>
            <a:r>
              <a:rPr lang="en-US" altLang="zh-CN" sz="2000" dirty="0"/>
              <a:t>essential state information about on-going </a:t>
            </a:r>
            <a:r>
              <a:rPr lang="en-US" altLang="zh-CN" sz="2000" dirty="0" smtClean="0"/>
              <a:t>connections</a:t>
            </a: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H</a:t>
            </a:r>
            <a:r>
              <a:rPr lang="en-US" altLang="zh-CN" sz="2000" dirty="0" smtClean="0"/>
              <a:t>ost </a:t>
            </a:r>
            <a:r>
              <a:rPr lang="en-US" altLang="zh-CN" sz="2000" dirty="0"/>
              <a:t>with too heavy trust 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    compared </a:t>
            </a:r>
            <a:r>
              <a:rPr lang="en-US" altLang="zh-CN" sz="2000" dirty="0"/>
              <a:t>with </a:t>
            </a:r>
            <a:r>
              <a:rPr lang="en-US" altLang="zh-CN" sz="2000" dirty="0" smtClean="0"/>
              <a:t>ensuring </a:t>
            </a:r>
            <a:r>
              <a:rPr lang="en-US" altLang="zh-CN" sz="2000" dirty="0"/>
              <a:t>reliable delivery of </a:t>
            </a:r>
            <a:r>
              <a:rPr lang="en-US" altLang="zh-CN" sz="2000" dirty="0" smtClean="0"/>
              <a:t>data</a:t>
            </a: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first goal </a:t>
            </a:r>
            <a:r>
              <a:rPr lang="en-US" altLang="zh-CN" sz="2000" b="1" dirty="0" smtClean="0"/>
              <a:t>is </a:t>
            </a:r>
            <a:r>
              <a:rPr lang="en-US" altLang="zh-CN" sz="2000" b="1" dirty="0" smtClean="0"/>
              <a:t>survivability </a:t>
            </a:r>
            <a:endParaRPr lang="en-US" altLang="zh-CN" sz="2000" b="1" dirty="0"/>
          </a:p>
          <a:p>
            <a:pPr lvl="1">
              <a:lnSpc>
                <a:spcPct val="130000"/>
              </a:lnSpc>
            </a:pPr>
            <a:r>
              <a:rPr lang="en-US" altLang="zh-CN" sz="2000" b="1" dirty="0" smtClean="0"/>
              <a:t>b</a:t>
            </a:r>
            <a:r>
              <a:rPr lang="en-US" altLang="zh-CN" sz="2000" b="1" dirty="0" smtClean="0"/>
              <a:t>ut second </a:t>
            </a:r>
            <a:r>
              <a:rPr lang="en-US" altLang="zh-CN" sz="2000" b="1" dirty="0"/>
              <a:t>to the top level goal of </a:t>
            </a:r>
            <a:r>
              <a:rPr lang="en-US" altLang="zh-CN" sz="2000" b="1" dirty="0" smtClean="0"/>
              <a:t>     interconnection </a:t>
            </a:r>
            <a:r>
              <a:rPr lang="en-US" altLang="zh-CN" sz="2000" b="1" dirty="0"/>
              <a:t>of existing </a:t>
            </a:r>
            <a:r>
              <a:rPr lang="en-US" altLang="zh-CN" sz="2000" b="1" dirty="0" smtClean="0"/>
              <a:t>networks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321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</a:rPr>
              <a:t>Types of Service</a:t>
            </a:r>
            <a:endParaRPr lang="zh-CN" altLang="en-US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Types of Service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20420" y="2043904"/>
            <a:ext cx="654426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D</a:t>
            </a:r>
            <a:r>
              <a:rPr lang="en-US" altLang="zh-CN" sz="2000" dirty="0" smtClean="0"/>
              <a:t>istinguished </a:t>
            </a:r>
            <a:r>
              <a:rPr lang="en-US" altLang="zh-CN" sz="2000" dirty="0"/>
              <a:t>by </a:t>
            </a:r>
            <a:r>
              <a:rPr lang="en-US" altLang="zh-CN" sz="2000" dirty="0" smtClean="0"/>
              <a:t>requirements 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   e.g. speed</a:t>
            </a:r>
            <a:r>
              <a:rPr lang="en-US" altLang="zh-CN" sz="2000" dirty="0"/>
              <a:t>, latency and reliability</a:t>
            </a: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"</a:t>
            </a:r>
            <a:r>
              <a:rPr lang="en-US" altLang="zh-CN" sz="2000" dirty="0"/>
              <a:t>virtual circuit" </a:t>
            </a:r>
            <a:r>
              <a:rPr lang="en-US" altLang="zh-CN" sz="2000" dirty="0" smtClean="0"/>
              <a:t>service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  ---</a:t>
            </a:r>
            <a:r>
              <a:rPr lang="en-US" altLang="zh-CN" sz="2000" dirty="0" smtClean="0"/>
              <a:t>first </a:t>
            </a:r>
            <a:r>
              <a:rPr lang="en-US" altLang="zh-CN" sz="2000" dirty="0"/>
              <a:t>service provided in the Internet </a:t>
            </a:r>
            <a:r>
              <a:rPr lang="en-US" altLang="zh-CN" sz="2000" dirty="0" smtClean="0"/>
              <a:t>architecture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Out of TCP service :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     XNET : little reliability 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     Real time delivery : low delay &amp; low speed</a:t>
            </a:r>
          </a:p>
          <a:p>
            <a:pPr>
              <a:lnSpc>
                <a:spcPct val="130000"/>
              </a:lnSpc>
            </a:pPr>
            <a:endParaRPr lang="en-US" altLang="zh-CN" sz="20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TCP : the </a:t>
            </a:r>
            <a:r>
              <a:rPr lang="en-US" altLang="zh-CN" sz="2000" dirty="0"/>
              <a:t>reliable sequenced data </a:t>
            </a:r>
            <a:r>
              <a:rPr lang="en-US" altLang="zh-CN" sz="2000" dirty="0" smtClean="0"/>
              <a:t>stream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IP    </a:t>
            </a:r>
            <a:r>
              <a:rPr lang="en-US" altLang="zh-CN" sz="2000" dirty="0" smtClean="0"/>
              <a:t>: basic building block (</a:t>
            </a:r>
            <a:r>
              <a:rPr lang="en-US" altLang="zh-CN" sz="2000" dirty="0" smtClean="0"/>
              <a:t>datagram)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3457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</a:rPr>
              <a:t>Types of Service</a:t>
            </a:r>
            <a:endParaRPr lang="zh-CN" altLang="en-US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Types of Service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20420" y="2043904"/>
            <a:ext cx="73715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User </a:t>
            </a:r>
            <a:r>
              <a:rPr lang="en-US" altLang="zh-CN" sz="2000" dirty="0" smtClean="0"/>
              <a:t>Datagram </a:t>
            </a:r>
            <a:r>
              <a:rPr lang="en-US" altLang="zh-CN" sz="2000" dirty="0" smtClean="0"/>
              <a:t>Protocol (UDP)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    to provide </a:t>
            </a:r>
            <a:r>
              <a:rPr lang="en-US" altLang="zh-CN" sz="2000" dirty="0"/>
              <a:t>a </a:t>
            </a:r>
            <a:r>
              <a:rPr lang="en-US" altLang="zh-CN" sz="2000" dirty="0" smtClean="0"/>
              <a:t>application-level </a:t>
            </a:r>
            <a:r>
              <a:rPr lang="en-US" altLang="zh-CN" sz="2000" dirty="0"/>
              <a:t>interface to the basic datagram service of Internet</a:t>
            </a:r>
            <a:r>
              <a:rPr lang="en-US" altLang="zh-CN" sz="2000" dirty="0" smtClean="0"/>
              <a:t>.</a:t>
            </a:r>
          </a:p>
          <a:p>
            <a:pPr>
              <a:lnSpc>
                <a:spcPct val="130000"/>
              </a:lnSpc>
            </a:pPr>
            <a:endParaRPr lang="en-US" altLang="zh-CN" sz="20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Multiple </a:t>
            </a:r>
            <a:r>
              <a:rPr lang="en-US" altLang="zh-CN" sz="2000" dirty="0"/>
              <a:t>types of service 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    constructed </a:t>
            </a:r>
            <a:r>
              <a:rPr lang="en-US" altLang="zh-CN" sz="2000" dirty="0"/>
              <a:t>out of the basic datagram building </a:t>
            </a:r>
            <a:r>
              <a:rPr lang="en-US" altLang="zh-CN" sz="2000" dirty="0" smtClean="0"/>
              <a:t>block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smtClean="0"/>
              <a:t>algorithms </a:t>
            </a:r>
            <a:r>
              <a:rPr lang="en-US" altLang="zh-CN" sz="2000" dirty="0"/>
              <a:t>within the host and the gateway. </a:t>
            </a:r>
          </a:p>
        </p:txBody>
      </p:sp>
    </p:spTree>
    <p:extLst>
      <p:ext uri="{BB962C8B-B14F-4D97-AF65-F5344CB8AC3E}">
        <p14:creationId xmlns:p14="http://schemas.microsoft.com/office/powerpoint/2010/main" val="312218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Varieties of Networks</a:t>
            </a:r>
            <a:endParaRPr lang="zh-CN" altLang="en-US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3830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Varieties of Networks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20420" y="2043904"/>
            <a:ext cx="654426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Internet </a:t>
            </a:r>
            <a:r>
              <a:rPr lang="en-US" altLang="zh-CN" sz="2000" dirty="0" smtClean="0"/>
              <a:t>architecture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/>
              <a:t>incorporate </a:t>
            </a:r>
            <a:r>
              <a:rPr lang="en-US" altLang="zh-CN" sz="2000" dirty="0"/>
              <a:t>and utilize a wide variety of network </a:t>
            </a:r>
            <a:r>
              <a:rPr lang="en-US" altLang="zh-CN" sz="2000" dirty="0" smtClean="0"/>
              <a:t>technologies</a:t>
            </a:r>
          </a:p>
          <a:p>
            <a:pPr>
              <a:lnSpc>
                <a:spcPct val="130000"/>
              </a:lnSpc>
            </a:pPr>
            <a:endParaRPr lang="en-US" altLang="zh-CN" sz="2000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Not assumed explicit service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1. network support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    2. </a:t>
            </a:r>
            <a:r>
              <a:rPr lang="en-US" altLang="zh-CN" sz="2000" dirty="0" smtClean="0"/>
              <a:t>reengineer &amp; reimplement host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293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Other Goals</a:t>
            </a:r>
            <a:endParaRPr lang="zh-CN" altLang="en-US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2231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Other Goals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49317" y="1634831"/>
            <a:ext cx="65442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D</a:t>
            </a:r>
            <a:r>
              <a:rPr lang="en-US" altLang="zh-CN" sz="2000" dirty="0" smtClean="0"/>
              <a:t>istributed management permit </a:t>
            </a:r>
            <a:endParaRPr lang="en-US" altLang="zh-CN" sz="2000" dirty="0" smtClean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m</a:t>
            </a:r>
            <a:r>
              <a:rPr lang="en-US" altLang="zh-CN" sz="2000" dirty="0" smtClean="0"/>
              <a:t>ultiple agencies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Cost effective architecture</a:t>
            </a:r>
            <a:endParaRPr lang="en-US" altLang="zh-CN" sz="2000" dirty="0" smtClean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o</a:t>
            </a:r>
            <a:r>
              <a:rPr lang="en-US" altLang="zh-CN" sz="2000" dirty="0" smtClean="0"/>
              <a:t>verhead of packets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r</a:t>
            </a:r>
            <a:r>
              <a:rPr lang="en-US" altLang="zh-CN" sz="2000" dirty="0" smtClean="0"/>
              <a:t>etransition of lost packets</a:t>
            </a: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Effective host attachment permit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i</a:t>
            </a:r>
            <a:r>
              <a:rPr lang="en-US" altLang="zh-CN" sz="2000" dirty="0" smtClean="0"/>
              <a:t>mplementation &amp; mechanism</a:t>
            </a:r>
          </a:p>
          <a:p>
            <a:pPr lvl="1">
              <a:lnSpc>
                <a:spcPct val="130000"/>
              </a:lnSpc>
            </a:pP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Accountable resources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p</a:t>
            </a:r>
            <a:r>
              <a:rPr lang="en-US" altLang="zh-CN" sz="2000" dirty="0" smtClean="0"/>
              <a:t>acket flows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07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Architecture and Implementation</a:t>
            </a:r>
            <a:endParaRPr lang="zh-CN" altLang="en-US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5875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Architecture and Implementation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20420" y="2043904"/>
            <a:ext cx="654426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Realization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particular set of networks, gateways and hosts </a:t>
            </a:r>
            <a:r>
              <a:rPr lang="en-US" altLang="zh-CN" sz="2000" dirty="0" smtClean="0"/>
              <a:t>connected </a:t>
            </a:r>
            <a:r>
              <a:rPr lang="en-US" altLang="zh-CN" sz="2000" dirty="0"/>
              <a:t>together in the context of the Internet </a:t>
            </a:r>
            <a:r>
              <a:rPr lang="en-US" altLang="zh-CN" sz="2000" dirty="0" smtClean="0"/>
              <a:t>architecture</a:t>
            </a: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Major </a:t>
            </a:r>
            <a:r>
              <a:rPr lang="en-US" altLang="zh-CN" sz="2000" b="1" dirty="0"/>
              <a:t>struggles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 smtClean="0"/>
              <a:t>---</a:t>
            </a:r>
            <a:r>
              <a:rPr lang="en-US" altLang="zh-CN" sz="2000" dirty="0" smtClean="0"/>
              <a:t>guidance </a:t>
            </a:r>
            <a:r>
              <a:rPr lang="en-US" altLang="zh-CN" sz="2000" dirty="0"/>
              <a:t>to the designer of a </a:t>
            </a:r>
            <a:r>
              <a:rPr lang="en-US" altLang="zh-CN" sz="2000" dirty="0" smtClean="0"/>
              <a:t>realization</a:t>
            </a: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G</a:t>
            </a:r>
            <a:r>
              <a:rPr lang="en-US" altLang="zh-CN" sz="2000" dirty="0" smtClean="0"/>
              <a:t>uidance  would </a:t>
            </a:r>
            <a:r>
              <a:rPr lang="en-US" altLang="zh-CN" sz="2000" dirty="0"/>
              <a:t>relate the engineering of the realization to the types of </a:t>
            </a:r>
            <a:r>
              <a:rPr lang="en-US" altLang="zh-CN" sz="2000" dirty="0" smtClean="0"/>
              <a:t>service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3164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Architecture and Implementation</a:t>
            </a:r>
            <a:endParaRPr lang="zh-CN" altLang="en-US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5875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Architecture and Implementation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20420" y="2043904"/>
            <a:ext cx="654426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Protocol </a:t>
            </a:r>
            <a:r>
              <a:rPr lang="en-US" altLang="zh-CN" sz="2000" dirty="0" smtClean="0"/>
              <a:t>verifiers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simulator                    </a:t>
            </a: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The relationship between architecture and </a:t>
            </a:r>
            <a:r>
              <a:rPr lang="en-US" altLang="zh-CN" sz="2000" dirty="0" smtClean="0"/>
              <a:t>performance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	</a:t>
            </a: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8255933" y="2269775"/>
            <a:ext cx="246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helpless to struggles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7447617" y="2314347"/>
            <a:ext cx="644935" cy="2801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1386" y="4452911"/>
            <a:ext cx="417718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difficult to </a:t>
            </a:r>
            <a:r>
              <a:rPr lang="en-US" altLang="zh-CN" dirty="0" smtClean="0"/>
              <a:t>improve performance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specification documents to produce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820420" y="5601866"/>
            <a:ext cx="2685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extremely challenging 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5400000">
            <a:off x="5321736" y="4687206"/>
            <a:ext cx="1287134" cy="34394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Datagrams </a:t>
            </a:r>
            <a:endParaRPr lang="zh-CN" altLang="en-US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2164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Datagrams 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20420" y="2043904"/>
            <a:ext cx="65442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Fundamental </a:t>
            </a:r>
            <a:r>
              <a:rPr lang="en-US" altLang="zh-CN" sz="2000" dirty="0"/>
              <a:t>architectural </a:t>
            </a:r>
            <a:r>
              <a:rPr lang="en-US" altLang="zh-CN" sz="2000" dirty="0" smtClean="0"/>
              <a:t>feature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/>
              <a:t>Reasons </a:t>
            </a:r>
            <a:r>
              <a:rPr lang="en-US" altLang="zh-CN" sz="2000" b="1" dirty="0"/>
              <a:t>why </a:t>
            </a:r>
            <a:r>
              <a:rPr lang="en-US" altLang="zh-CN" sz="2000" b="1" dirty="0" smtClean="0"/>
              <a:t>important</a:t>
            </a:r>
            <a:endParaRPr lang="en-US" altLang="zh-CN" sz="2000" b="1" dirty="0" smtClean="0"/>
          </a:p>
          <a:p>
            <a:pPr marL="514350" indent="-514350">
              <a:lnSpc>
                <a:spcPct val="130000"/>
              </a:lnSpc>
              <a:buFont typeface="+mj-lt"/>
              <a:buAutoNum type="romanUcPeriod"/>
            </a:pPr>
            <a:r>
              <a:rPr lang="en-US" altLang="zh-CN" sz="2000" dirty="0"/>
              <a:t>E</a:t>
            </a:r>
            <a:r>
              <a:rPr lang="en-US" altLang="zh-CN" sz="2000" dirty="0" smtClean="0"/>
              <a:t>liminate </a:t>
            </a:r>
            <a:r>
              <a:rPr lang="en-US" altLang="zh-CN" sz="2000" dirty="0"/>
              <a:t>the need for connection state within the intermediate switching </a:t>
            </a:r>
            <a:r>
              <a:rPr lang="en-US" altLang="zh-CN" sz="2000" dirty="0" smtClean="0"/>
              <a:t>nodes</a:t>
            </a:r>
          </a:p>
          <a:p>
            <a:pPr marL="514350" indent="-514350">
              <a:lnSpc>
                <a:spcPct val="130000"/>
              </a:lnSpc>
              <a:buFont typeface="+mj-lt"/>
              <a:buAutoNum type="romanUcPeriod"/>
            </a:pPr>
            <a:r>
              <a:rPr lang="en-US" altLang="zh-CN" sz="2000" dirty="0" smtClean="0"/>
              <a:t>Provide </a:t>
            </a:r>
            <a:r>
              <a:rPr lang="en-US" altLang="zh-CN" sz="2000" dirty="0"/>
              <a:t>a basic building block out of which a variety of types of service can be </a:t>
            </a:r>
            <a:r>
              <a:rPr lang="en-US" altLang="zh-CN" sz="2000" dirty="0" smtClean="0"/>
              <a:t>implemented</a:t>
            </a:r>
          </a:p>
          <a:p>
            <a:pPr marL="514350" indent="-514350">
              <a:lnSpc>
                <a:spcPct val="130000"/>
              </a:lnSpc>
              <a:buFont typeface="+mj-lt"/>
              <a:buAutoNum type="romanUcPeriod"/>
            </a:pPr>
            <a:r>
              <a:rPr lang="en-US" altLang="zh-CN" sz="2000" dirty="0"/>
              <a:t>R</a:t>
            </a:r>
            <a:r>
              <a:rPr lang="en-US" altLang="zh-CN" sz="2000" dirty="0" smtClean="0"/>
              <a:t>epresents </a:t>
            </a:r>
            <a:r>
              <a:rPr lang="en-US" altLang="zh-CN" sz="2000" dirty="0"/>
              <a:t>the minimum network service assumption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814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927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Segoe UI"/>
              </a:rPr>
              <a:t>TCP 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20420" y="2043904"/>
            <a:ext cx="65442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Sufficient with only </a:t>
            </a:r>
            <a:r>
              <a:rPr lang="en-US" altLang="zh-CN" sz="2000" dirty="0"/>
              <a:t>one form of </a:t>
            </a:r>
            <a:r>
              <a:rPr lang="en-US" altLang="zh-CN" sz="2000" dirty="0" smtClean="0"/>
              <a:t>regulation</a:t>
            </a: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b="1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Regulate </a:t>
            </a:r>
            <a:r>
              <a:rPr lang="en-US" altLang="zh-CN" sz="2000" dirty="0"/>
              <a:t>the delivery of bytes, rather than </a:t>
            </a:r>
            <a:r>
              <a:rPr lang="en-US" altLang="zh-CN" sz="2000" dirty="0" smtClean="0"/>
              <a:t>packets</a:t>
            </a:r>
          </a:p>
          <a:p>
            <a:pPr marL="514350" indent="-514350">
              <a:lnSpc>
                <a:spcPct val="130000"/>
              </a:lnSpc>
              <a:buFont typeface="+mj-lt"/>
              <a:buAutoNum type="romanUcPeriod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insertion of control information into </a:t>
            </a:r>
            <a:r>
              <a:rPr lang="en-US" altLang="zh-CN" sz="2000" dirty="0" smtClean="0"/>
              <a:t>sequence </a:t>
            </a:r>
            <a:r>
              <a:rPr lang="en-US" altLang="zh-CN" sz="2000" dirty="0"/>
              <a:t>space of </a:t>
            </a:r>
            <a:r>
              <a:rPr lang="en-US" altLang="zh-CN" sz="2000" dirty="0" smtClean="0"/>
              <a:t>bytes</a:t>
            </a:r>
            <a:endParaRPr lang="en-US" altLang="zh-CN" sz="20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romanUcPeriod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TCP packet to be broken up into smaller </a:t>
            </a:r>
            <a:r>
              <a:rPr lang="en-US" altLang="zh-CN" sz="2000" dirty="0" smtClean="0"/>
              <a:t>packets( </a:t>
            </a:r>
            <a:r>
              <a:rPr lang="en-US" altLang="zh-CN" sz="2000" dirty="0" smtClean="0"/>
              <a:t>put into IP </a:t>
            </a:r>
            <a:r>
              <a:rPr lang="en-US" altLang="zh-CN" sz="2000" dirty="0" smtClean="0"/>
              <a:t>)</a:t>
            </a:r>
          </a:p>
          <a:p>
            <a:pPr marL="514350" indent="-514350">
              <a:lnSpc>
                <a:spcPct val="130000"/>
              </a:lnSpc>
              <a:buFont typeface="+mj-lt"/>
              <a:buAutoNum type="romanUcPeriod"/>
            </a:pPr>
            <a:r>
              <a:rPr lang="en-US" altLang="zh-CN" sz="2000" dirty="0" smtClean="0"/>
              <a:t>small </a:t>
            </a:r>
            <a:r>
              <a:rPr lang="en-US" altLang="zh-CN" sz="2000" dirty="0"/>
              <a:t>packets to be gathered together into one larger packet(retransmission</a:t>
            </a:r>
            <a:r>
              <a:rPr lang="en-US" altLang="zh-CN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327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50374" y="1420210"/>
            <a:ext cx="3734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Purpose of the paper</a:t>
            </a:r>
            <a:endParaRPr lang="zh-CN" altLang="en-US" sz="28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30932" y="2604872"/>
            <a:ext cx="689260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0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O</a:t>
            </a:r>
            <a:r>
              <a:rPr lang="en-US" altLang="zh-CN" sz="2000" dirty="0" smtClean="0"/>
              <a:t>riginal </a:t>
            </a:r>
            <a:r>
              <a:rPr lang="en-US" altLang="zh-CN" sz="2000" dirty="0"/>
              <a:t>objectives of the Internet </a:t>
            </a:r>
            <a:r>
              <a:rPr lang="en-US" altLang="zh-CN" sz="2000" dirty="0" smtClean="0"/>
              <a:t>architecture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R</a:t>
            </a:r>
            <a:r>
              <a:rPr lang="en-US" altLang="zh-CN" sz="2000" dirty="0" smtClean="0"/>
              <a:t>elation </a:t>
            </a:r>
            <a:r>
              <a:rPr lang="en-US" altLang="zh-CN" sz="2000" dirty="0"/>
              <a:t>between </a:t>
            </a:r>
            <a:r>
              <a:rPr lang="en-US" altLang="zh-CN" sz="2000" dirty="0" smtClean="0"/>
              <a:t>goals </a:t>
            </a:r>
            <a:r>
              <a:rPr lang="en-US" altLang="zh-CN" sz="2000" dirty="0"/>
              <a:t>and </a:t>
            </a:r>
            <a:r>
              <a:rPr lang="en-US" altLang="zh-CN" sz="2000" dirty="0" smtClean="0"/>
              <a:t>features </a:t>
            </a:r>
            <a:r>
              <a:rPr lang="en-US" altLang="zh-CN" sz="2000" dirty="0"/>
              <a:t>of the protocols</a:t>
            </a:r>
            <a:endParaRPr lang="zh-CN" alt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TCP</a:t>
            </a:r>
            <a:endParaRPr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965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EOL </a:t>
            </a:r>
          </a:p>
        </p:txBody>
      </p:sp>
      <p:sp>
        <p:nvSpPr>
          <p:cNvPr id="27" name="矩形 26"/>
          <p:cNvSpPr/>
          <p:nvPr/>
        </p:nvSpPr>
        <p:spPr>
          <a:xfrm>
            <a:off x="4820420" y="2043904"/>
            <a:ext cx="654426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End-Of-Letter flag </a:t>
            </a:r>
            <a:r>
              <a:rPr lang="en-US" altLang="zh-CN" sz="2000" dirty="0" smtClean="0"/>
              <a:t>---replaced </a:t>
            </a:r>
            <a:r>
              <a:rPr lang="en-US" altLang="zh-CN" sz="2000" dirty="0"/>
              <a:t>by the Push </a:t>
            </a:r>
            <a:r>
              <a:rPr lang="en-US" altLang="zh-CN" sz="2000" dirty="0" smtClean="0"/>
              <a:t>flag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b="1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tool </a:t>
            </a:r>
            <a:r>
              <a:rPr lang="en-US" altLang="zh-CN" sz="2000" dirty="0"/>
              <a:t>for mapping the byte stream to the buffer management of the </a:t>
            </a:r>
            <a:r>
              <a:rPr lang="en-US" altLang="zh-CN" sz="2000" dirty="0" smtClean="0"/>
              <a:t>host</a:t>
            </a: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b="1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In </a:t>
            </a:r>
            <a:r>
              <a:rPr lang="en-US" altLang="zh-CN" sz="2000" dirty="0" smtClean="0"/>
              <a:t>retrospect,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should </a:t>
            </a:r>
            <a:r>
              <a:rPr lang="en-US" altLang="zh-CN" sz="2000" dirty="0" smtClean="0"/>
              <a:t>be incorporated  </a:t>
            </a:r>
            <a:r>
              <a:rPr lang="en-US" altLang="zh-CN" sz="2000" dirty="0"/>
              <a:t>into TCP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87849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Conclusion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20420" y="2043904"/>
            <a:ext cx="654426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priorities of the designers do not match the needs of the actual </a:t>
            </a:r>
            <a:r>
              <a:rPr lang="en-US" altLang="zh-CN" sz="2000" dirty="0" smtClean="0"/>
              <a:t>users</a:t>
            </a:r>
            <a:endParaRPr lang="en-US" altLang="zh-CN" sz="20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datagram has served very well in solving the most important goals of the </a:t>
            </a:r>
            <a:r>
              <a:rPr lang="en-US" altLang="zh-CN" sz="2000" dirty="0" smtClean="0"/>
              <a:t>Internet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there may be a better building block than the datagram for the next generation of architecture</a:t>
            </a:r>
          </a:p>
        </p:txBody>
      </p:sp>
    </p:spTree>
    <p:extLst>
      <p:ext uri="{BB962C8B-B14F-4D97-AF65-F5344CB8AC3E}">
        <p14:creationId xmlns:p14="http://schemas.microsoft.com/office/powerpoint/2010/main" val="5610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47771" y="3545307"/>
            <a:ext cx="2585041" cy="113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08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50374" y="1420210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Segoe UI"/>
              </a:rPr>
              <a:t>Basic Concept</a:t>
            </a:r>
            <a:endParaRPr lang="zh-CN" altLang="en-US" sz="28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30932" y="2604872"/>
            <a:ext cx="689260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0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IP (Internet Protocol)</a:t>
            </a: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TCP (Transmission Control Protocol)</a:t>
            </a:r>
            <a:endParaRPr lang="zh-CN" alt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Fundamental Goal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50374" y="1420210"/>
            <a:ext cx="3326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Segoe UI"/>
              </a:rPr>
              <a:t>Fundamental Goal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72422" y="2203563"/>
            <a:ext cx="655031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D</a:t>
            </a:r>
            <a:r>
              <a:rPr lang="en-US" altLang="zh-CN" sz="2000" dirty="0" smtClean="0"/>
              <a:t>evelop </a:t>
            </a:r>
            <a:r>
              <a:rPr lang="en-US" altLang="zh-CN" sz="2000" dirty="0"/>
              <a:t>an effective technique for multiplexed utilization of existing interconnected </a:t>
            </a:r>
            <a:r>
              <a:rPr lang="en-US" altLang="zh-CN" sz="2000" dirty="0" smtClean="0"/>
              <a:t>networks</a:t>
            </a:r>
          </a:p>
          <a:p>
            <a:pPr>
              <a:lnSpc>
                <a:spcPct val="130000"/>
              </a:lnSpc>
            </a:pPr>
            <a:endParaRPr lang="en-US" altLang="zh-CN" sz="20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Design </a:t>
            </a:r>
            <a:r>
              <a:rPr lang="en-US" altLang="zh-CN" sz="2000" dirty="0"/>
              <a:t>a unified system </a:t>
            </a:r>
            <a:r>
              <a:rPr lang="en-US" altLang="zh-CN" sz="2000" dirty="0" smtClean="0"/>
              <a:t>incorporating </a:t>
            </a:r>
            <a:r>
              <a:rPr lang="en-US" altLang="zh-CN" sz="2000" dirty="0"/>
              <a:t>a variety of different transmission </a:t>
            </a:r>
            <a:r>
              <a:rPr lang="en-US" altLang="zh-CN" sz="2000" dirty="0" smtClean="0"/>
              <a:t>media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assumption of the particular technique for interconnecting these </a:t>
            </a:r>
            <a:r>
              <a:rPr lang="en-US" altLang="zh-CN" sz="2000" dirty="0" smtClean="0"/>
              <a:t>networks -&gt; gateways(</a:t>
            </a:r>
            <a:r>
              <a:rPr lang="zh-CN" altLang="en-US" sz="2000" dirty="0" smtClean="0"/>
              <a:t>网关</a:t>
            </a:r>
            <a:r>
              <a:rPr lang="en-US" altLang="zh-CN" sz="2000" dirty="0" smtClean="0"/>
              <a:t>)</a:t>
            </a:r>
            <a:endParaRPr lang="zh-CN" altLang="en-US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Fundamental Goal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50374" y="1420210"/>
            <a:ext cx="6580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F</a:t>
            </a:r>
            <a:r>
              <a:rPr lang="en-US" altLang="zh-CN" sz="2800" b="1" dirty="0" smtClean="0">
                <a:solidFill>
                  <a:srgbClr val="000000"/>
                </a:solidFill>
                <a:latin typeface="Segoe UI"/>
              </a:rPr>
              <a:t>undamental </a:t>
            </a:r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S</a:t>
            </a:r>
            <a:r>
              <a:rPr lang="en-US" altLang="zh-CN" sz="2800" b="1" dirty="0" smtClean="0">
                <a:solidFill>
                  <a:srgbClr val="000000"/>
                </a:solidFill>
                <a:latin typeface="Segoe UI"/>
              </a:rPr>
              <a:t>tructure </a:t>
            </a:r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of the Internet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36527" y="2254363"/>
            <a:ext cx="65503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A </a:t>
            </a:r>
            <a:r>
              <a:rPr lang="en-US" altLang="zh-CN" sz="2000" dirty="0"/>
              <a:t>packet switched communications facility </a:t>
            </a:r>
            <a:r>
              <a:rPr lang="en-US" altLang="zh-CN" sz="2000" dirty="0" smtClean="0"/>
              <a:t>(switcher)</a:t>
            </a: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number of distinguishable networks </a:t>
            </a:r>
            <a:r>
              <a:rPr lang="en-US" altLang="zh-CN" sz="2000" dirty="0" smtClean="0"/>
              <a:t>connected </a:t>
            </a:r>
            <a:r>
              <a:rPr lang="en-US" altLang="zh-CN" sz="2000" dirty="0"/>
              <a:t>together 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  (gateways)</a:t>
            </a: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S</a:t>
            </a:r>
            <a:r>
              <a:rPr lang="en-US" altLang="zh-CN" sz="2000" dirty="0" smtClean="0"/>
              <a:t>tore </a:t>
            </a:r>
            <a:r>
              <a:rPr lang="en-US" altLang="zh-CN" sz="2000" dirty="0"/>
              <a:t>and forward packet </a:t>
            </a:r>
            <a:r>
              <a:rPr lang="en-US" altLang="zh-CN" sz="2000" dirty="0" smtClean="0"/>
              <a:t>forwarding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/>
              <a:t>(algorithm)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110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Second Level Goals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0374" y="142021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Second Level Goals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6163" y="2301790"/>
            <a:ext cx="639912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 smtClean="0"/>
              <a:t>Internet </a:t>
            </a:r>
            <a:r>
              <a:rPr lang="en-US" altLang="zh-CN" sz="2000" dirty="0"/>
              <a:t>communication must continue despite loss of networks or </a:t>
            </a:r>
            <a:r>
              <a:rPr lang="en-US" altLang="zh-CN" sz="2000" dirty="0" smtClean="0"/>
              <a:t>gateways</a:t>
            </a:r>
            <a:endParaRPr lang="en-US" altLang="zh-CN" sz="20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Internet must support multiple types of communications </a:t>
            </a:r>
            <a:r>
              <a:rPr lang="en-US" altLang="zh-CN" sz="2000" dirty="0" smtClean="0"/>
              <a:t>service</a:t>
            </a:r>
            <a:endParaRPr lang="en-US" altLang="zh-CN" sz="20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Internet architecture must accommodate a variety of </a:t>
            </a:r>
            <a:r>
              <a:rPr lang="en-US" altLang="zh-CN" sz="2000" dirty="0" smtClean="0"/>
              <a:t>networks</a:t>
            </a:r>
            <a:endParaRPr lang="en-US" altLang="zh-CN" sz="20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Internet architecture must permit distributed management of its </a:t>
            </a:r>
            <a:r>
              <a:rPr lang="en-US" altLang="zh-CN" sz="2000" dirty="0" smtClean="0"/>
              <a:t>resources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910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Second Level Goals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0374" y="1420210"/>
            <a:ext cx="3404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Second Level Goals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79741" y="2343149"/>
            <a:ext cx="654426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 startAt="5"/>
            </a:pPr>
            <a:r>
              <a:rPr lang="en-US" altLang="zh-CN" sz="2000" dirty="0"/>
              <a:t>The Internet architecture must be cost </a:t>
            </a:r>
            <a:r>
              <a:rPr lang="en-US" altLang="zh-CN" sz="2000" dirty="0" smtClean="0"/>
              <a:t>effective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 startAt="5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Internet architecture must permit host attachment with a low level of </a:t>
            </a:r>
            <a:r>
              <a:rPr lang="en-US" altLang="zh-CN" sz="2000" dirty="0" smtClean="0"/>
              <a:t>effort</a:t>
            </a:r>
            <a:endParaRPr lang="en-US" altLang="zh-CN" sz="20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 startAt="5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resources used in the internet architecture must be </a:t>
            </a:r>
            <a:r>
              <a:rPr lang="en-US" altLang="zh-CN" sz="2000" dirty="0" smtClean="0"/>
              <a:t>accountable</a:t>
            </a:r>
            <a:endParaRPr lang="en-US" altLang="zh-CN" sz="2000" dirty="0" smtClean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0361" y="4923474"/>
            <a:ext cx="7055017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/>
              <a:t>! order changed =&gt; 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 smtClean="0"/>
              <a:t>	entirely </a:t>
            </a:r>
            <a:r>
              <a:rPr lang="en-US" altLang="zh-CN" sz="2400" b="1" dirty="0"/>
              <a:t>different network architecture </a:t>
            </a:r>
            <a:endParaRPr lang="en-US" altLang="zh-CN" sz="2400" b="1" dirty="0" smtClean="0"/>
          </a:p>
          <a:p>
            <a:pPr>
              <a:lnSpc>
                <a:spcPct val="130000"/>
              </a:lnSpc>
            </a:pPr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19910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Survivability in the Face of Failure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5907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Survivability in the Face of Failure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20420" y="2043904"/>
            <a:ext cx="654426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Synchronization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Protection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     on-going conversation state </a:t>
            </a:r>
            <a:r>
              <a:rPr lang="en-US" altLang="zh-CN" sz="2000" dirty="0"/>
              <a:t>information 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endParaRPr lang="en-US" altLang="zh-CN" sz="200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Mask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smtClean="0"/>
              <a:t>transient </a:t>
            </a:r>
            <a:r>
              <a:rPr lang="en-US" altLang="zh-CN" sz="2000" dirty="0" smtClean="0"/>
              <a:t>failure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Survivability in the Face of Failure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33595" y="869168"/>
            <a:ext cx="2462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Segoe UI"/>
              </a:rPr>
              <a:t>Two methods</a:t>
            </a:r>
            <a:endParaRPr lang="zh-CN" altLang="en-US" sz="2800" b="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20420" y="2043904"/>
            <a:ext cx="654426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/>
              <a:t>Store-and-replicate </a:t>
            </a:r>
            <a:r>
              <a:rPr lang="en-US" altLang="zh-CN" sz="2000" dirty="0" smtClean="0"/>
              <a:t>State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      in intermediate </a:t>
            </a:r>
            <a:r>
              <a:rPr lang="en-US" altLang="zh-CN" sz="2000" dirty="0"/>
              <a:t>packet switching </a:t>
            </a:r>
            <a:r>
              <a:rPr lang="en-US" altLang="zh-CN" sz="2000" dirty="0" smtClean="0"/>
              <a:t>nodes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2.    </a:t>
            </a:r>
            <a:r>
              <a:rPr lang="en-US" altLang="zh-CN" sz="2000" dirty="0" smtClean="0"/>
              <a:t>Gather Information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2000" dirty="0" smtClean="0"/>
              <a:t>at </a:t>
            </a:r>
            <a:r>
              <a:rPr lang="en-US" altLang="zh-CN" sz="2000" dirty="0"/>
              <a:t>the endpoint of the net</a:t>
            </a:r>
          </a:p>
        </p:txBody>
      </p:sp>
      <p:sp>
        <p:nvSpPr>
          <p:cNvPr id="3" name="矩形 2"/>
          <p:cNvSpPr/>
          <p:nvPr/>
        </p:nvSpPr>
        <p:spPr>
          <a:xfrm>
            <a:off x="5332842" y="4603635"/>
            <a:ext cx="152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fate-sharing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5931568" y="4030579"/>
            <a:ext cx="336885" cy="54142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</TotalTime>
  <Words>752</Words>
  <Application>Microsoft Office PowerPoint</Application>
  <PresentationFormat>宽屏</PresentationFormat>
  <Paragraphs>168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宋体</vt:lpstr>
      <vt:lpstr>微软雅黑</vt:lpstr>
      <vt:lpstr>微软雅黑</vt:lpstr>
      <vt:lpstr>Arial</vt:lpstr>
      <vt:lpstr>Calibri</vt:lpstr>
      <vt:lpstr>Century Gothic</vt:lpstr>
      <vt:lpstr>Segoe UI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wangduo</cp:lastModifiedBy>
  <cp:revision>122</cp:revision>
  <dcterms:created xsi:type="dcterms:W3CDTF">2015-08-18T02:51:41Z</dcterms:created>
  <dcterms:modified xsi:type="dcterms:W3CDTF">2017-04-15T08:33:39Z</dcterms:modified>
  <cp:category/>
</cp:coreProperties>
</file>