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735" r:id="rId2"/>
    <p:sldId id="3736" r:id="rId3"/>
    <p:sldId id="3743" r:id="rId4"/>
    <p:sldId id="3749" r:id="rId5"/>
    <p:sldId id="3737" r:id="rId6"/>
    <p:sldId id="3744" r:id="rId7"/>
    <p:sldId id="3745" r:id="rId8"/>
    <p:sldId id="3738" r:id="rId9"/>
    <p:sldId id="3739" r:id="rId10"/>
    <p:sldId id="3746" r:id="rId11"/>
    <p:sldId id="3740" r:id="rId12"/>
    <p:sldId id="3747" r:id="rId13"/>
    <p:sldId id="3742" r:id="rId14"/>
    <p:sldId id="374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B79"/>
    <a:srgbClr val="0048C2"/>
    <a:srgbClr val="9241D2"/>
    <a:srgbClr val="195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 autoAdjust="0"/>
    <p:restoredTop sz="86225" autoAdjust="0"/>
  </p:normalViewPr>
  <p:slideViewPr>
    <p:cSldViewPr snapToGrid="0" snapToObjects="1">
      <p:cViewPr varScale="1">
        <p:scale>
          <a:sx n="56" d="100"/>
          <a:sy n="56" d="100"/>
        </p:scale>
        <p:origin x="1656" y="27"/>
      </p:cViewPr>
      <p:guideLst/>
    </p:cSldViewPr>
  </p:slideViewPr>
  <p:outlineViewPr>
    <p:cViewPr>
      <p:scale>
        <a:sx n="33" d="100"/>
        <a:sy n="33" d="100"/>
      </p:scale>
      <p:origin x="0" y="-3786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-69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454D-0D08-704A-9875-5D9B2480745A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3B0B5-4356-C046-B47E-E6B5F209FA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35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616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821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1445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8229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3717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8917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002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6207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转发表：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x,z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y: 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: 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x,v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w: 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x,w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t: 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x,v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u: (</a:t>
            </a:r>
            <a:r>
              <a:rPr lang="en-US" altLang="zh-CN" sz="18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x,v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95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84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358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9054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17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3B0B5-4356-C046-B47E-E6B5F209FA55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420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188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05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330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99CFC450-CE88-7F4C-B046-146ED0124F0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2069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944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576CE640-7866-144F-B995-DCBFCC8C57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81037"/>
            <a:ext cx="9144000" cy="11002"/>
          </a:xfrm>
          <a:prstGeom prst="line">
            <a:avLst/>
          </a:prstGeom>
          <a:noFill/>
          <a:ln w="28575">
            <a:solidFill>
              <a:srgbClr val="0048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84528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333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862" y="201104"/>
            <a:ext cx="7886700" cy="44663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6" name="直接连接符 3">
            <a:extLst>
              <a:ext uri="{FF2B5EF4-FFF2-40B4-BE49-F238E27FC236}">
                <a16:creationId xmlns:a16="http://schemas.microsoft.com/office/drawing/2014/main" id="{57D0DAA6-535E-B745-BF3A-41FA3BB4C02B}"/>
              </a:ext>
            </a:extLst>
          </p:cNvPr>
          <p:cNvCxnSpPr>
            <a:cxnSpLocks/>
          </p:cNvCxnSpPr>
          <p:nvPr userDrawn="1"/>
        </p:nvCxnSpPr>
        <p:spPr>
          <a:xfrm>
            <a:off x="273050" y="692696"/>
            <a:ext cx="85979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0420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1516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852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5B3B-8232-764A-9B00-54404B416BDD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057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2862" y="233762"/>
            <a:ext cx="7886700" cy="446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05" y="1319915"/>
            <a:ext cx="8121945" cy="4857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C5B3B-8232-764A-9B00-54404B416BDD}" type="datetimeFigureOut">
              <a:rPr kumimoji="1" lang="zh-CN" altLang="en-US" smtClean="0"/>
              <a:t>2021/12/14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908AE-8782-8840-BD6E-84224CDE71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612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6DE0C3-C0A8-413F-A56A-24DE8B5F8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63" y="1006475"/>
            <a:ext cx="7637489" cy="555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69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1211B4-E072-4587-ACA2-0E2EEF0E8F5B}"/>
              </a:ext>
            </a:extLst>
          </p:cNvPr>
          <p:cNvSpPr/>
          <p:nvPr/>
        </p:nvSpPr>
        <p:spPr>
          <a:xfrm>
            <a:off x="576263" y="1095837"/>
            <a:ext cx="69727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  <a:tab pos="65722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答：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  <a:tabLst>
                <a:tab pos="228600" algn="l"/>
                <a:tab pos="657225" algn="l"/>
              </a:tabLst>
            </a:pP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eBGP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  <a:tabLst>
                <a:tab pos="228600" algn="l"/>
                <a:tab pos="657225" algn="l"/>
              </a:tabLst>
            </a:pP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iBGP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  <a:tabLst>
                <a:tab pos="228600" algn="l"/>
                <a:tab pos="657225" algn="l"/>
              </a:tabLst>
            </a:pP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eBGP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lphaLcParenR"/>
              <a:tabLst>
                <a:tab pos="228600" algn="l"/>
                <a:tab pos="657225" algn="l"/>
              </a:tabLst>
            </a:pPr>
            <a:r>
              <a:rPr lang="en-US" altLang="zh-CN" sz="24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iBGP</a:t>
            </a:r>
            <a:endParaRPr lang="zh-CN" altLang="zh-CN" sz="2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07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E12E04D6-B9FE-4957-935B-75601AD42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7511"/>
            <a:ext cx="9144000" cy="3939247"/>
          </a:xfrm>
          <a:prstGeom prst="rect">
            <a:avLst/>
          </a:prstGeom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F311B0E9-F9C9-443C-B936-EC7218B1F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844101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1E7619-1049-4C70-9A56-D9D8BCC4C399}"/>
              </a:ext>
            </a:extLst>
          </p:cNvPr>
          <p:cNvSpPr/>
          <p:nvPr/>
        </p:nvSpPr>
        <p:spPr>
          <a:xfrm>
            <a:off x="450850" y="1061163"/>
            <a:ext cx="810441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  <a:tab pos="65722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答：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a)   I1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，因为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1d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1c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最低开销路径从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I1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接口转发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AutoNum type="alphaLcParenR" startAt="2"/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I2, 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因为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AS-PATH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长度一样，则根据热土豆算法，选择具有最低开销的网关路由器</a:t>
            </a: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AutoNum type="alphaLcParenR" startAt="2"/>
              <a:tabLst>
                <a:tab pos="228600" algn="l"/>
                <a:tab pos="657225" algn="l"/>
              </a:tabLst>
            </a:pPr>
            <a:endParaRPr lang="en-US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AutoNum type="alphaLcParenR" startAt="2"/>
              <a:tabLst>
                <a:tab pos="228600" algn="l"/>
                <a:tab pos="657225" algn="l"/>
              </a:tabLst>
            </a:pP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I1,  </a:t>
            </a: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最短的</a:t>
            </a:r>
            <a:r>
              <a:rPr lang="en-US" altLang="zh-CN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AS-PATH</a:t>
            </a:r>
            <a:endParaRPr lang="zh-CN" altLang="zh-C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algn="just">
              <a:spcAft>
                <a:spcPts val="0"/>
              </a:spcAft>
              <a:tabLst>
                <a:tab pos="657225" algn="l"/>
              </a:tabLst>
            </a:pPr>
            <a:endParaRPr lang="zh-CN" altLang="zh-CN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76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7C46A930-F80D-41EF-8E4E-3CE6BABE7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53A578-D2DC-44F7-8B3B-22AF6D39B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857251"/>
            <a:ext cx="7629525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6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94B1188-800D-4487-9735-F2DB8CC0E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110641"/>
              </p:ext>
            </p:extLst>
          </p:nvPr>
        </p:nvGraphicFramePr>
        <p:xfrm>
          <a:off x="0" y="1626407"/>
          <a:ext cx="9012852" cy="1706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03922">
                  <a:extLst>
                    <a:ext uri="{9D8B030D-6E8A-4147-A177-3AD203B41FA5}">
                      <a16:colId xmlns:a16="http://schemas.microsoft.com/office/drawing/2014/main" val="3617035000"/>
                    </a:ext>
                  </a:extLst>
                </a:gridCol>
                <a:gridCol w="3003922">
                  <a:extLst>
                    <a:ext uri="{9D8B030D-6E8A-4147-A177-3AD203B41FA5}">
                      <a16:colId xmlns:a16="http://schemas.microsoft.com/office/drawing/2014/main" val="1557754678"/>
                    </a:ext>
                  </a:extLst>
                </a:gridCol>
                <a:gridCol w="3005008">
                  <a:extLst>
                    <a:ext uri="{9D8B030D-6E8A-4147-A177-3AD203B41FA5}">
                      <a16:colId xmlns:a16="http://schemas.microsoft.com/office/drawing/2014/main" val="3338361602"/>
                    </a:ext>
                  </a:extLst>
                </a:gridCol>
              </a:tblGrid>
              <a:tr h="306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目的网络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下一跳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</a:rPr>
                        <a:t>接口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8805451"/>
                  </a:ext>
                </a:extLst>
              </a:tr>
              <a:tr h="306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153.14.5.0/24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153.14.3.2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S0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8272367"/>
                  </a:ext>
                </a:extLst>
              </a:tr>
              <a:tr h="306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194.17.20.0/23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194.17.24.2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</a:rPr>
                        <a:t>S1</a:t>
                      </a:r>
                      <a:endParaRPr lang="zh-CN" sz="28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8539043"/>
                  </a:ext>
                </a:extLst>
              </a:tr>
              <a:tr h="3063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194.17.20.128/25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00" dirty="0">
                          <a:effectLst/>
                        </a:rPr>
                        <a:t>——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</a:rPr>
                        <a:t>E0</a:t>
                      </a:r>
                      <a:endParaRPr lang="zh-CN" sz="28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3684458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33C6119-6999-4AEB-968F-C7AC7D2E5420}"/>
              </a:ext>
            </a:extLst>
          </p:cNvPr>
          <p:cNvSpPr/>
          <p:nvPr/>
        </p:nvSpPr>
        <p:spPr>
          <a:xfrm>
            <a:off x="0" y="1023236"/>
            <a:ext cx="1779654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FB6D7F-7E64-411C-89DB-F7E7C88C2ADC}"/>
              </a:ext>
            </a:extLst>
          </p:cNvPr>
          <p:cNvSpPr/>
          <p:nvPr/>
        </p:nvSpPr>
        <p:spPr>
          <a:xfrm>
            <a:off x="5175" y="3584064"/>
            <a:ext cx="884006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）根据最长匹配原则，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将通过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E0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接口进行转发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）由于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属于不同的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，因此使用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进行路由信息的交换，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报文会被封装到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报文段中进行传输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619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9427315A-3564-4545-AE68-A169D129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6475"/>
            <a:ext cx="9144000" cy="3620034"/>
          </a:xfrm>
          <a:prstGeom prst="rect">
            <a:avLst/>
          </a:prstGeom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F03F3F63-5286-4613-9004-650AAD017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81089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F03F3F63-5286-4613-9004-650AAD017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9CBB4C6-8033-4050-BEDF-30B68940F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0924"/>
            <a:ext cx="9144000" cy="297615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D6422256-AAAD-44EA-89AC-35E8F7BA5F37}"/>
              </a:ext>
            </a:extLst>
          </p:cNvPr>
          <p:cNvSpPr/>
          <p:nvPr/>
        </p:nvSpPr>
        <p:spPr>
          <a:xfrm>
            <a:off x="152351" y="1190261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  <a:tab pos="65722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答：</a:t>
            </a:r>
            <a:endParaRPr lang="zh-CN" altLang="zh-C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36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044F2E38-D76C-4B9A-9B7A-FD4AEC77B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FEED375-A525-40E5-AEE1-CD8269C01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36" y="1321932"/>
            <a:ext cx="5715000" cy="5114925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6A4484F7-64D5-4C04-88EE-F8AB10612747}"/>
              </a:ext>
            </a:extLst>
          </p:cNvPr>
          <p:cNvSpPr/>
          <p:nvPr/>
        </p:nvSpPr>
        <p:spPr>
          <a:xfrm>
            <a:off x="152351" y="1037313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spcAft>
                <a:spcPts val="0"/>
              </a:spcAft>
              <a:tabLst>
                <a:tab pos="228600" algn="l"/>
                <a:tab pos="657225" algn="l"/>
              </a:tabLst>
            </a:pPr>
            <a:r>
              <a:rPr lang="zh-CN" alt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生成树：</a:t>
            </a:r>
            <a:endParaRPr lang="zh-CN" altLang="zh-C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48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8EDB43B9-B6EF-4BA6-85F5-3F9C1FEBD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897511"/>
            <a:ext cx="8572500" cy="4505325"/>
          </a:xfrm>
          <a:prstGeom prst="rect">
            <a:avLst/>
          </a:prstGeom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0DB2190D-8DD6-436B-9744-7EE8A511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924575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A8B0490-E201-42CB-A678-3EA0E9E4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820" y="1232049"/>
            <a:ext cx="5893294" cy="204590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D1AC7B0-DEF7-4D72-8EF4-D04D2E0AD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564" y="4120266"/>
            <a:ext cx="5503550" cy="246593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D941A18-012F-4DAE-B8CB-C03A94D8A0E4}"/>
              </a:ext>
            </a:extLst>
          </p:cNvPr>
          <p:cNvSpPr/>
          <p:nvPr/>
        </p:nvSpPr>
        <p:spPr>
          <a:xfrm>
            <a:off x="193893" y="1006475"/>
            <a:ext cx="1906291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59446E-F7F1-42D2-B2EE-B0DF48A29253}"/>
              </a:ext>
            </a:extLst>
          </p:cNvPr>
          <p:cNvSpPr/>
          <p:nvPr/>
        </p:nvSpPr>
        <p:spPr>
          <a:xfrm>
            <a:off x="193893" y="3727659"/>
            <a:ext cx="9273693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第一轮收到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的距离向量，更新自己的距离向量并发送给邻居：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9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4C1BFE2-0ADA-47F1-A5B7-0AE951FCB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293" y="1255185"/>
            <a:ext cx="4734771" cy="221393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CE9BE7C4-B298-408E-B539-BB1AC958EE4A}"/>
              </a:ext>
            </a:extLst>
          </p:cNvPr>
          <p:cNvSpPr/>
          <p:nvPr/>
        </p:nvSpPr>
        <p:spPr>
          <a:xfrm>
            <a:off x="193893" y="1006475"/>
            <a:ext cx="9209572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第二轮收到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的距离向量，更新自己的距离向量并发送给邻居：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C3AA75C-FC95-4AC3-B4D0-5CA80AD3916B}"/>
              </a:ext>
            </a:extLst>
          </p:cNvPr>
          <p:cNvSpPr/>
          <p:nvPr/>
        </p:nvSpPr>
        <p:spPr>
          <a:xfrm>
            <a:off x="193893" y="3727659"/>
            <a:ext cx="8594019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1" indent="-342900" defTabSz="914400">
              <a:lnSpc>
                <a:spcPct val="90000"/>
              </a:lnSpc>
              <a:buClr>
                <a:srgbClr val="3333CC"/>
              </a:buClr>
              <a:buSzPct val="100000"/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第三轮收到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的距离向量，发现自己的距离向量没有更新：</a:t>
            </a:r>
            <a:endParaRPr lang="en-US" altLang="zh-CN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C746BBC-7ED3-4970-A43C-582E584B1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3514" y="4456168"/>
            <a:ext cx="5223135" cy="208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8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E6C34AEA-9262-47BF-B787-1E84C6159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97511"/>
            <a:ext cx="9144000" cy="1710994"/>
          </a:xfrm>
          <a:prstGeom prst="rect">
            <a:avLst/>
          </a:prstGeom>
        </p:spPr>
      </p:pic>
      <p:sp>
        <p:nvSpPr>
          <p:cNvPr id="9" name="TextBox 19">
            <a:extLst>
              <a:ext uri="{FF2B5EF4-FFF2-40B4-BE49-F238E27FC236}">
                <a16:creationId xmlns:a16="http://schemas.microsoft.com/office/drawing/2014/main" id="{8A430443-DD89-488F-8B71-F17B22C28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</p:spTree>
    <p:extLst>
      <p:ext uri="{BB962C8B-B14F-4D97-AF65-F5344CB8AC3E}">
        <p14:creationId xmlns:p14="http://schemas.microsoft.com/office/powerpoint/2010/main" val="2318716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5E8DA7-EEB6-4739-8281-F464F2E626F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标题 3"/>
          <p:cNvSpPr txBox="1"/>
          <p:nvPr/>
        </p:nvSpPr>
        <p:spPr>
          <a:xfrm>
            <a:off x="0" y="-26988"/>
            <a:ext cx="9144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19"/>
          <p:cNvCxnSpPr/>
          <p:nvPr/>
        </p:nvCxnSpPr>
        <p:spPr bwMode="auto">
          <a:xfrm flipH="1">
            <a:off x="449263" y="-25400"/>
            <a:ext cx="1587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20"/>
          <p:cNvCxnSpPr/>
          <p:nvPr/>
        </p:nvCxnSpPr>
        <p:spPr bwMode="auto">
          <a:xfrm flipH="1">
            <a:off x="511175" y="-26988"/>
            <a:ext cx="1588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30"/>
          <p:cNvCxnSpPr/>
          <p:nvPr/>
        </p:nvCxnSpPr>
        <p:spPr bwMode="auto">
          <a:xfrm>
            <a:off x="576263" y="-26988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19">
            <a:extLst>
              <a:ext uri="{FF2B5EF4-FFF2-40B4-BE49-F238E27FC236}">
                <a16:creationId xmlns:a16="http://schemas.microsoft.com/office/drawing/2014/main" id="{40C12288-683D-488A-BA20-825CCBD02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142874"/>
            <a:ext cx="85217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               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Homework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BE1DB9-698C-44A0-82CB-DC8A2DC7C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63" y="-25400"/>
            <a:ext cx="8944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46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19037</TotalTime>
  <Words>282</Words>
  <Application>Microsoft Office PowerPoint</Application>
  <PresentationFormat>全屏显示(4:3)</PresentationFormat>
  <Paragraphs>86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等线</vt:lpstr>
      <vt:lpstr>黑体</vt:lpstr>
      <vt:lpstr>Microsoft YaHei</vt:lpstr>
      <vt:lpstr>Microsoft YaHei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baiteng</cp:lastModifiedBy>
  <cp:revision>1031</cp:revision>
  <dcterms:created xsi:type="dcterms:W3CDTF">2019-12-23T12:54:16Z</dcterms:created>
  <dcterms:modified xsi:type="dcterms:W3CDTF">2021-12-14T11:36:25Z</dcterms:modified>
</cp:coreProperties>
</file>