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521" r:id="rId2"/>
    <p:sldId id="3520" r:id="rId3"/>
    <p:sldId id="3522" r:id="rId4"/>
    <p:sldId id="3523" r:id="rId5"/>
    <p:sldId id="3524" r:id="rId6"/>
    <p:sldId id="3525" r:id="rId7"/>
    <p:sldId id="3518" r:id="rId8"/>
    <p:sldId id="352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481" autoAdjust="0"/>
  </p:normalViewPr>
  <p:slideViewPr>
    <p:cSldViewPr snapToGrid="0">
      <p:cViewPr varScale="1">
        <p:scale>
          <a:sx n="64" d="100"/>
          <a:sy n="64" d="100"/>
        </p:scale>
        <p:origin x="135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894F5-02EE-4298-A74A-A8579E694DD0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0D767-4B16-4229-B02D-220270525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673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i="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7627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i="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0231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i="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1433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i="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3983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i="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6130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i="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8214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i="0" baseline="0" dirty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5304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FE0B-87EB-463D-83A1-27EAA1CFD743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9D7D-A8A8-4AAE-B5FF-B2A946747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95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FE0B-87EB-463D-83A1-27EAA1CFD743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9D7D-A8A8-4AAE-B5FF-B2A946747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39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FE0B-87EB-463D-83A1-27EAA1CFD743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9D7D-A8A8-4AAE-B5FF-B2A946747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98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FE0B-87EB-463D-83A1-27EAA1CFD743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9D7D-A8A8-4AAE-B5FF-B2A946747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49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FE0B-87EB-463D-83A1-27EAA1CFD743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9D7D-A8A8-4AAE-B5FF-B2A946747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93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FE0B-87EB-463D-83A1-27EAA1CFD743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9D7D-A8A8-4AAE-B5FF-B2A946747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987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FE0B-87EB-463D-83A1-27EAA1CFD743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9D7D-A8A8-4AAE-B5FF-B2A946747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1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FE0B-87EB-463D-83A1-27EAA1CFD743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9D7D-A8A8-4AAE-B5FF-B2A946747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84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FE0B-87EB-463D-83A1-27EAA1CFD743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9D7D-A8A8-4AAE-B5FF-B2A946747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34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FE0B-87EB-463D-83A1-27EAA1CFD743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9D7D-A8A8-4AAE-B5FF-B2A946747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05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DFE0B-87EB-463D-83A1-27EAA1CFD743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39D7D-A8A8-4AAE-B5FF-B2A946747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DFE0B-87EB-463D-83A1-27EAA1CFD743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39D7D-A8A8-4AAE-B5FF-B2A946747B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853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7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6" y="-25398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9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7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9">
            <a:extLst>
              <a:ext uri="{FF2B5EF4-FFF2-40B4-BE49-F238E27FC236}">
                <a16:creationId xmlns:a16="http://schemas.microsoft.com/office/drawing/2014/main" id="{C38641FB-913E-40E8-A5EC-F79C0101B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6336" y="25506"/>
            <a:ext cx="215029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Homework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B63505-89CE-4952-AD3C-A9579D2D7127}"/>
              </a:ext>
            </a:extLst>
          </p:cNvPr>
          <p:cNvSpPr/>
          <p:nvPr/>
        </p:nvSpPr>
        <p:spPr>
          <a:xfrm>
            <a:off x="444415" y="1089400"/>
            <a:ext cx="82034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/>
              <a:t>What are the differences between circuit switching and packet switching? </a:t>
            </a:r>
            <a:r>
              <a:rPr lang="en-US" altLang="zh-CN" sz="2400" dirty="0"/>
              <a:t>Please analyze the advantages and disadvantages respectively.</a:t>
            </a:r>
            <a:endParaRPr lang="zh-CN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631944-560F-43C9-ABF6-FC885D980C0E}"/>
              </a:ext>
            </a:extLst>
          </p:cNvPr>
          <p:cNvSpPr/>
          <p:nvPr/>
        </p:nvSpPr>
        <p:spPr>
          <a:xfrm>
            <a:off x="360219" y="2163267"/>
            <a:ext cx="861843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答：在电路交换中，当两台主机要通信时，网络在两台主机之间创建一条专用的端到端连接，并进行资源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缓存、传输速率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预留。</a:t>
            </a:r>
          </a:p>
          <a:p>
            <a:pPr algn="just"/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在分组交换中，采用存储转发机制，报文被分割成多个分组再通过网络进行发送，资源按需分配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而不是预分配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algn="just"/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电路交换优点：实时性好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电路交换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缺点：独占性，线路利用率低，易造成资源浪费；对不同类型、不同速率的终端很难进行通信；初始连接建立慢；不够灵活，任一点出现故障必须重新建立连接</a:t>
            </a:r>
          </a:p>
          <a:p>
            <a:pPr algn="just"/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分组交换优点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提高网络资源利用率，简单、有效、成本低，适合突发流量</a:t>
            </a:r>
          </a:p>
          <a:p>
            <a:pPr algn="just"/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分组交换缺点：容易产生拥塞，增加分组时延和丢包率</a:t>
            </a:r>
          </a:p>
          <a:p>
            <a:endParaRPr lang="en-US" altLang="zh-CN" dirty="0"/>
          </a:p>
          <a:p>
            <a:endParaRPr lang="zh-CN" altLang="zh-CN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06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7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6" y="-25398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9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7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9">
            <a:extLst>
              <a:ext uri="{FF2B5EF4-FFF2-40B4-BE49-F238E27FC236}">
                <a16:creationId xmlns:a16="http://schemas.microsoft.com/office/drawing/2014/main" id="{C38641FB-913E-40E8-A5EC-F79C0101B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6336" y="25506"/>
            <a:ext cx="215029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Homework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B63505-89CE-4952-AD3C-A9579D2D7127}"/>
              </a:ext>
            </a:extLst>
          </p:cNvPr>
          <p:cNvSpPr/>
          <p:nvPr/>
        </p:nvSpPr>
        <p:spPr>
          <a:xfrm>
            <a:off x="449266" y="889107"/>
            <a:ext cx="82034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/>
              <a:t>What are the differences between </a:t>
            </a:r>
            <a:r>
              <a:rPr lang="en-US" altLang="zh-CN" sz="2400" dirty="0"/>
              <a:t>OSI </a:t>
            </a:r>
            <a:r>
              <a:rPr lang="zh-CN" altLang="en-US" sz="2400" dirty="0"/>
              <a:t>and </a:t>
            </a:r>
            <a:r>
              <a:rPr lang="en-US" altLang="zh-CN" sz="2400" dirty="0"/>
              <a:t>TCP/IP model</a:t>
            </a:r>
            <a:r>
              <a:rPr lang="zh-CN" altLang="en-US" sz="2400" dirty="0"/>
              <a:t>? </a:t>
            </a:r>
            <a:r>
              <a:rPr lang="en-US" altLang="zh-CN" sz="2400" dirty="0"/>
              <a:t>Please analyze the advantages and disadvantages respectively.</a:t>
            </a:r>
            <a:endParaRPr lang="zh-CN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59F11B-CAFE-4765-86EC-9DF50EA7A066}"/>
              </a:ext>
            </a:extLst>
          </p:cNvPr>
          <p:cNvSpPr/>
          <p:nvPr/>
        </p:nvSpPr>
        <p:spPr>
          <a:xfrm>
            <a:off x="131163" y="1720104"/>
            <a:ext cx="888167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答：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OSI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参考模型是由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ISO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提出的，它把网络体系结构分为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层，即物理层、数据链路层、网络层、运输层、会话层、表示层和应用层。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TCP/IP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参考模型是当前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Internet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所使用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模型，它把网络体系结构分为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层，即网络接口层、网际层、传输层和应用层。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OSI</a:t>
            </a:r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参考模型的优点：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OSI</a:t>
            </a:r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结构清晰，概念明确，适合作教学内容。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）产生在协议发明之前，非常通用。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OSI</a:t>
            </a:r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参考模型的缺点：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/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）设计者没有实际经验，层次功能划分不是十分合理。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）协议实现复杂，运行效率低。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）标准制订周期长，符合该标准的设备无法及时进入市场。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76225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TCP/IP</a:t>
            </a:r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参考模型的优点：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/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）一开始就考虑到异构网互联问题。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）一开始就对面向连接的服务和无连接的服务并重。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）有很好的网管功能。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TCP/IP</a:t>
            </a:r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参考模型的缺点：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/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）对服务、协议和接口等概念并没有很清楚地区分开。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）通用性差。</a:t>
            </a:r>
            <a:endParaRPr lang="zh-CN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）缺乏对物理层和数据链路层的描述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6891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B7091DE7-E29C-491B-B64C-2004DB587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476" y="2107619"/>
            <a:ext cx="4553474" cy="276340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19">
            <a:extLst>
              <a:ext uri="{FF2B5EF4-FFF2-40B4-BE49-F238E27FC236}">
                <a16:creationId xmlns:a16="http://schemas.microsoft.com/office/drawing/2014/main" id="{7C8907A5-5DFF-4277-8D54-90A76BBE1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282" y="-143322"/>
            <a:ext cx="85217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Chapter 1-4  Delay, Loss, and Throughput in Packet-Switched Networks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88A60C0-332C-400E-9B1B-F0627A251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3018" y="836613"/>
            <a:ext cx="9144000" cy="158261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E47911F-85D0-40C5-8AA5-98DCF60979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3018" y="4982189"/>
            <a:ext cx="9144000" cy="196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857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B7091DE7-E29C-491B-B64C-2004DB587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476" y="2107619"/>
            <a:ext cx="4553474" cy="276340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19">
            <a:extLst>
              <a:ext uri="{FF2B5EF4-FFF2-40B4-BE49-F238E27FC236}">
                <a16:creationId xmlns:a16="http://schemas.microsoft.com/office/drawing/2014/main" id="{7C8907A5-5DFF-4277-8D54-90A76BBE1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282" y="-143322"/>
            <a:ext cx="85217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Chapter 1-4  Delay, Loss, and Throughput in Packet-Switched Networks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88A60C0-332C-400E-9B1B-F0627A251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3018" y="836613"/>
            <a:ext cx="9144000" cy="15826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DA71A42-A8FA-4ECC-BF80-9F3917BAF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063284"/>
            <a:ext cx="9144000" cy="122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329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19">
            <a:extLst>
              <a:ext uri="{FF2B5EF4-FFF2-40B4-BE49-F238E27FC236}">
                <a16:creationId xmlns:a16="http://schemas.microsoft.com/office/drawing/2014/main" id="{7C8907A5-5DFF-4277-8D54-90A76BBE1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282" y="-143322"/>
            <a:ext cx="85217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Chapter 1-4  Delay, Loss, and Throughput in Packet-Switched Networks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13945B7-6F72-4DD2-90DA-49FB6409002B}"/>
              </a:ext>
            </a:extLst>
          </p:cNvPr>
          <p:cNvSpPr/>
          <p:nvPr/>
        </p:nvSpPr>
        <p:spPr>
          <a:xfrm>
            <a:off x="-71205" y="1031805"/>
            <a:ext cx="888167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答：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a. 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单个节点的传输时延（不考虑其他时延）：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端到端时延：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4*3=12sec  </a:t>
            </a:r>
          </a:p>
          <a:p>
            <a:pPr indent="266700" algn="just">
              <a:spcAft>
                <a:spcPts val="0"/>
              </a:spcAft>
            </a:pP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b. 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第一个分组从源点到第一台交换机：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第一个分组从第一台交换机到第二台交换机：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第二个分组从源点到第一台交换机：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第二个分组被第一台交换机全部收到的时间：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5*2=10m sec</a:t>
            </a:r>
          </a:p>
          <a:p>
            <a:pPr indent="266700" algn="just">
              <a:spcAft>
                <a:spcPts val="0"/>
              </a:spcAft>
            </a:pP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c.  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最后一个报文的到达时间：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5*3+799*5=4.01 sec</a:t>
            </a: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则分段后该文件所需要的时间：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4.01sec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，和（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）相比，消息分割以后延迟会有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明显的降低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d.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在没有分段的情况下，一旦有一个位出现错误，则必须重新传输整个消息（而不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是单个分组；如果不分段，路由器必须有较大的缓存来容纳整个消息（存储转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发），且小的报文需要在很大的报文后面排队，遭受不公平的时延。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CB712EA-7305-4055-B8E7-6A2AB3525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281" y="1291876"/>
            <a:ext cx="152468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D4751E47-7A27-4FED-916E-ACF89A8DFB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984801"/>
              </p:ext>
            </p:extLst>
          </p:nvPr>
        </p:nvGraphicFramePr>
        <p:xfrm>
          <a:off x="4971497" y="1031805"/>
          <a:ext cx="2127418" cy="784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r:id="rId4" imgW="1117600" imgH="419100" progId="Equation.3">
                  <p:embed/>
                </p:oleObj>
              </mc:Choice>
              <mc:Fallback>
                <p:oleObj r:id="rId4" imgW="1117600" imgH="4191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1497" y="1031805"/>
                        <a:ext cx="2127418" cy="7842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>
            <a:extLst>
              <a:ext uri="{FF2B5EF4-FFF2-40B4-BE49-F238E27FC236}">
                <a16:creationId xmlns:a16="http://schemas.microsoft.com/office/drawing/2014/main" id="{6615026A-2A78-4145-AC5B-920AE323C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3CF52592-EA31-405B-80E0-F1A4D0C8F4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850474"/>
              </p:ext>
            </p:extLst>
          </p:nvPr>
        </p:nvGraphicFramePr>
        <p:xfrm>
          <a:off x="4356847" y="1992665"/>
          <a:ext cx="2158862" cy="693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r:id="rId6" imgW="1295400" imgH="419100" progId="Equation.3">
                  <p:embed/>
                </p:oleObj>
              </mc:Choice>
              <mc:Fallback>
                <p:oleObj r:id="rId6" imgW="12954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847" y="1992665"/>
                        <a:ext cx="2158862" cy="6930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05C3C397-9813-44FA-83DB-ABD528F078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710835"/>
              </p:ext>
            </p:extLst>
          </p:nvPr>
        </p:nvGraphicFramePr>
        <p:xfrm>
          <a:off x="5239230" y="2735361"/>
          <a:ext cx="2158862" cy="693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r:id="rId8" imgW="1295400" imgH="419100" progId="Equation.3">
                  <p:embed/>
                </p:oleObj>
              </mc:Choice>
              <mc:Fallback>
                <p:oleObj r:id="rId8" imgW="1295400" imgH="419100" progId="Equation.3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3CF52592-EA31-405B-80E0-F1A4D0C8F4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9230" y="2735361"/>
                        <a:ext cx="2158862" cy="6930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962AB1D3-8905-4954-81F6-9F3459D1D4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305473"/>
              </p:ext>
            </p:extLst>
          </p:nvPr>
        </p:nvGraphicFramePr>
        <p:xfrm>
          <a:off x="4432407" y="3374990"/>
          <a:ext cx="2158862" cy="693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r:id="rId9" imgW="1295400" imgH="419100" progId="Equation.3">
                  <p:embed/>
                </p:oleObj>
              </mc:Choice>
              <mc:Fallback>
                <p:oleObj r:id="rId9" imgW="1295400" imgH="419100" progId="Equation.3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3CF52592-EA31-405B-80E0-F1A4D0C8F4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407" y="3374990"/>
                        <a:ext cx="2158862" cy="6930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371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19">
            <a:extLst>
              <a:ext uri="{FF2B5EF4-FFF2-40B4-BE49-F238E27FC236}">
                <a16:creationId xmlns:a16="http://schemas.microsoft.com/office/drawing/2014/main" id="{7C8907A5-5DFF-4277-8D54-90A76BBE1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282" y="-143322"/>
            <a:ext cx="85217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Chapter 1-4  Delay, Loss, and Throughput in Packet-Switched Networks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13945B7-6F72-4DD2-90DA-49FB6409002B}"/>
              </a:ext>
            </a:extLst>
          </p:cNvPr>
          <p:cNvSpPr/>
          <p:nvPr/>
        </p:nvSpPr>
        <p:spPr>
          <a:xfrm>
            <a:off x="-71205" y="1031805"/>
            <a:ext cx="88816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答：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e. 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报文分段的缺点：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）接收端需要重新排序，按序交付给上层；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）无论分割成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多小的分组，每个分组都需要增加报文头部，因此传输的总量会增大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6615026A-2A78-4145-AC5B-920AE323C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56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74" y="1050230"/>
            <a:ext cx="8895051" cy="2232762"/>
          </a:xfrm>
          <a:prstGeom prst="rect">
            <a:avLst/>
          </a:prstGeom>
        </p:spPr>
      </p:pic>
      <p:sp>
        <p:nvSpPr>
          <p:cNvPr id="10" name="TextBox 19">
            <a:extLst>
              <a:ext uri="{FF2B5EF4-FFF2-40B4-BE49-F238E27FC236}">
                <a16:creationId xmlns:a16="http://schemas.microsoft.com/office/drawing/2014/main" id="{7C8907A5-5DFF-4277-8D54-90A76BBE1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282" y="-143322"/>
            <a:ext cx="85217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Chapter 1-4  Delay, Loss, and Throughput in Packet-Switched Networks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5E47557-E299-4DEE-A262-498F9F2E3EE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24474" y="3344822"/>
            <a:ext cx="8728969" cy="337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26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3A07486-ED91-40C8-9BA9-C9A70F839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154"/>
            <a:ext cx="9144000" cy="312395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7DCAE4A-B222-4CBB-89E9-306882D2C89A}"/>
              </a:ext>
            </a:extLst>
          </p:cNvPr>
          <p:cNvSpPr/>
          <p:nvPr/>
        </p:nvSpPr>
        <p:spPr>
          <a:xfrm>
            <a:off x="-86195" y="3347785"/>
            <a:ext cx="88816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答：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71ADE1B-ADF6-47CF-987F-B6CD7926A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00D6096-FE3B-4732-A612-70BF68D8D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746" y="3572441"/>
            <a:ext cx="6058837" cy="304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9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</TotalTime>
  <Words>737</Words>
  <Application>Microsoft Office PowerPoint</Application>
  <PresentationFormat>全屏显示(4:3)</PresentationFormat>
  <Paragraphs>73</Paragraphs>
  <Slides>8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等线</vt:lpstr>
      <vt:lpstr>等线 Light</vt:lpstr>
      <vt:lpstr>黑体</vt:lpstr>
      <vt:lpstr>宋体</vt:lpstr>
      <vt:lpstr>微软雅黑</vt:lpstr>
      <vt:lpstr>Arial</vt:lpstr>
      <vt:lpstr>Calibri</vt:lpstr>
      <vt:lpstr>Calibri Light</vt:lpstr>
      <vt:lpstr>Times New Roman</vt:lpstr>
      <vt:lpstr>Office 主题​​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baiteng</dc:creator>
  <cp:lastModifiedBy>baiteng</cp:lastModifiedBy>
  <cp:revision>14</cp:revision>
  <dcterms:created xsi:type="dcterms:W3CDTF">2021-08-10T16:44:06Z</dcterms:created>
  <dcterms:modified xsi:type="dcterms:W3CDTF">2022-09-21T01:29:35Z</dcterms:modified>
</cp:coreProperties>
</file>