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3610" r:id="rId2"/>
    <p:sldId id="3617" r:id="rId3"/>
    <p:sldId id="3618" r:id="rId4"/>
    <p:sldId id="3620" r:id="rId5"/>
    <p:sldId id="3613" r:id="rId6"/>
    <p:sldId id="3614" r:id="rId7"/>
    <p:sldId id="3621" r:id="rId8"/>
    <p:sldId id="3615" r:id="rId9"/>
    <p:sldId id="3616" r:id="rId10"/>
    <p:sldId id="3612" r:id="rId11"/>
    <p:sldId id="3622"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41D2"/>
    <a:srgbClr val="73FB79"/>
    <a:srgbClr val="0048C2"/>
    <a:srgbClr val="1957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0" autoAdjust="0"/>
    <p:restoredTop sz="93481" autoAdjust="0"/>
  </p:normalViewPr>
  <p:slideViewPr>
    <p:cSldViewPr snapToGrid="0" snapToObjects="1">
      <p:cViewPr varScale="1">
        <p:scale>
          <a:sx n="60" d="100"/>
          <a:sy n="60" d="100"/>
        </p:scale>
        <p:origin x="140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E454D-0D08-704A-9875-5D9B2480745A}" type="datetimeFigureOut">
              <a:rPr kumimoji="1" lang="zh-CN" altLang="en-US" smtClean="0"/>
              <a:t>2022/10/12</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3B0B5-4356-C046-B47E-E6B5F209FA55}" type="slidenum">
              <a:rPr kumimoji="1" lang="zh-CN" altLang="en-US" smtClean="0"/>
              <a:t>‹#›</a:t>
            </a:fld>
            <a:endParaRPr kumimoji="1" lang="zh-CN" altLang="en-US"/>
          </a:p>
        </p:txBody>
      </p:sp>
    </p:spTree>
    <p:extLst>
      <p:ext uri="{BB962C8B-B14F-4D97-AF65-F5344CB8AC3E}">
        <p14:creationId xmlns:p14="http://schemas.microsoft.com/office/powerpoint/2010/main" val="317635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1</a:t>
            </a:fld>
            <a:endParaRPr kumimoji="1" lang="zh-CN" altLang="en-US"/>
          </a:p>
        </p:txBody>
      </p:sp>
    </p:spTree>
    <p:extLst>
      <p:ext uri="{BB962C8B-B14F-4D97-AF65-F5344CB8AC3E}">
        <p14:creationId xmlns:p14="http://schemas.microsoft.com/office/powerpoint/2010/main" val="642451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10</a:t>
            </a:fld>
            <a:endParaRPr kumimoji="1" lang="zh-CN" altLang="en-US"/>
          </a:p>
        </p:txBody>
      </p:sp>
    </p:spTree>
    <p:extLst>
      <p:ext uri="{BB962C8B-B14F-4D97-AF65-F5344CB8AC3E}">
        <p14:creationId xmlns:p14="http://schemas.microsoft.com/office/powerpoint/2010/main" val="358548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11</a:t>
            </a:fld>
            <a:endParaRPr kumimoji="1" lang="zh-CN" altLang="en-US"/>
          </a:p>
        </p:txBody>
      </p:sp>
    </p:spTree>
    <p:extLst>
      <p:ext uri="{BB962C8B-B14F-4D97-AF65-F5344CB8AC3E}">
        <p14:creationId xmlns:p14="http://schemas.microsoft.com/office/powerpoint/2010/main" val="3248377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2</a:t>
            </a:fld>
            <a:endParaRPr kumimoji="1" lang="zh-CN" altLang="en-US"/>
          </a:p>
        </p:txBody>
      </p:sp>
    </p:spTree>
    <p:extLst>
      <p:ext uri="{BB962C8B-B14F-4D97-AF65-F5344CB8AC3E}">
        <p14:creationId xmlns:p14="http://schemas.microsoft.com/office/powerpoint/2010/main" val="177207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3</a:t>
            </a:fld>
            <a:endParaRPr kumimoji="1" lang="zh-CN" altLang="en-US"/>
          </a:p>
        </p:txBody>
      </p:sp>
    </p:spTree>
    <p:extLst>
      <p:ext uri="{BB962C8B-B14F-4D97-AF65-F5344CB8AC3E}">
        <p14:creationId xmlns:p14="http://schemas.microsoft.com/office/powerpoint/2010/main" val="361854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4</a:t>
            </a:fld>
            <a:endParaRPr kumimoji="1" lang="zh-CN" altLang="en-US"/>
          </a:p>
        </p:txBody>
      </p:sp>
    </p:spTree>
    <p:extLst>
      <p:ext uri="{BB962C8B-B14F-4D97-AF65-F5344CB8AC3E}">
        <p14:creationId xmlns:p14="http://schemas.microsoft.com/office/powerpoint/2010/main" val="201991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5</a:t>
            </a:fld>
            <a:endParaRPr kumimoji="1" lang="zh-CN" altLang="en-US"/>
          </a:p>
        </p:txBody>
      </p:sp>
    </p:spTree>
    <p:extLst>
      <p:ext uri="{BB962C8B-B14F-4D97-AF65-F5344CB8AC3E}">
        <p14:creationId xmlns:p14="http://schemas.microsoft.com/office/powerpoint/2010/main" val="3034111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6</a:t>
            </a:fld>
            <a:endParaRPr kumimoji="1" lang="zh-CN" altLang="en-US"/>
          </a:p>
        </p:txBody>
      </p:sp>
    </p:spTree>
    <p:extLst>
      <p:ext uri="{BB962C8B-B14F-4D97-AF65-F5344CB8AC3E}">
        <p14:creationId xmlns:p14="http://schemas.microsoft.com/office/powerpoint/2010/main" val="2833692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7</a:t>
            </a:fld>
            <a:endParaRPr kumimoji="1" lang="zh-CN" altLang="en-US"/>
          </a:p>
        </p:txBody>
      </p:sp>
    </p:spTree>
    <p:extLst>
      <p:ext uri="{BB962C8B-B14F-4D97-AF65-F5344CB8AC3E}">
        <p14:creationId xmlns:p14="http://schemas.microsoft.com/office/powerpoint/2010/main" val="16527085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8</a:t>
            </a:fld>
            <a:endParaRPr kumimoji="1" lang="zh-CN" altLang="en-US"/>
          </a:p>
        </p:txBody>
      </p:sp>
    </p:spTree>
    <p:extLst>
      <p:ext uri="{BB962C8B-B14F-4D97-AF65-F5344CB8AC3E}">
        <p14:creationId xmlns:p14="http://schemas.microsoft.com/office/powerpoint/2010/main" val="19908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DEE3B0B5-4356-C046-B47E-E6B5F209FA55}" type="slidenum">
              <a:rPr kumimoji="1" lang="zh-CN" altLang="en-US" smtClean="0"/>
              <a:t>9</a:t>
            </a:fld>
            <a:endParaRPr kumimoji="1" lang="zh-CN" altLang="en-US"/>
          </a:p>
        </p:txBody>
      </p:sp>
    </p:spTree>
    <p:extLst>
      <p:ext uri="{BB962C8B-B14F-4D97-AF65-F5344CB8AC3E}">
        <p14:creationId xmlns:p14="http://schemas.microsoft.com/office/powerpoint/2010/main" val="713371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770188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3880597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404330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
        <p:nvSpPr>
          <p:cNvPr id="7" name="Line 5">
            <a:extLst>
              <a:ext uri="{FF2B5EF4-FFF2-40B4-BE49-F238E27FC236}">
                <a16:creationId xmlns:a16="http://schemas.microsoft.com/office/drawing/2014/main" id="{99CFC450-CE88-7F4C-B046-146ED0124F02}"/>
              </a:ext>
            </a:extLst>
          </p:cNvPr>
          <p:cNvSpPr>
            <a:spLocks noChangeShapeType="1"/>
          </p:cNvSpPr>
          <p:nvPr userDrawn="1"/>
        </p:nvSpPr>
        <p:spPr bwMode="auto">
          <a:xfrm>
            <a:off x="0" y="681037"/>
            <a:ext cx="9144000" cy="11002"/>
          </a:xfrm>
          <a:prstGeom prst="line">
            <a:avLst/>
          </a:prstGeom>
          <a:noFill/>
          <a:ln w="28575">
            <a:solidFill>
              <a:srgbClr val="0048C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Tree>
    <p:extLst>
      <p:ext uri="{BB962C8B-B14F-4D97-AF65-F5344CB8AC3E}">
        <p14:creationId xmlns:p14="http://schemas.microsoft.com/office/powerpoint/2010/main" val="320691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31694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
        <p:nvSpPr>
          <p:cNvPr id="8" name="Line 5">
            <a:extLst>
              <a:ext uri="{FF2B5EF4-FFF2-40B4-BE49-F238E27FC236}">
                <a16:creationId xmlns:a16="http://schemas.microsoft.com/office/drawing/2014/main" id="{576CE640-7866-144F-B995-DCBFCC8C57CC}"/>
              </a:ext>
            </a:extLst>
          </p:cNvPr>
          <p:cNvSpPr>
            <a:spLocks noChangeShapeType="1"/>
          </p:cNvSpPr>
          <p:nvPr userDrawn="1"/>
        </p:nvSpPr>
        <p:spPr bwMode="auto">
          <a:xfrm>
            <a:off x="0" y="681037"/>
            <a:ext cx="9144000" cy="11002"/>
          </a:xfrm>
          <a:prstGeom prst="line">
            <a:avLst/>
          </a:prstGeom>
          <a:noFill/>
          <a:ln w="28575">
            <a:solidFill>
              <a:srgbClr val="0048C2"/>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Tree>
    <p:extLst>
      <p:ext uri="{BB962C8B-B14F-4D97-AF65-F5344CB8AC3E}">
        <p14:creationId xmlns:p14="http://schemas.microsoft.com/office/powerpoint/2010/main" val="845288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95333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12862" y="201104"/>
            <a:ext cx="7886700" cy="446639"/>
          </a:xfrm>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cxnSp>
        <p:nvCxnSpPr>
          <p:cNvPr id="6" name="直接连接符 3">
            <a:extLst>
              <a:ext uri="{FF2B5EF4-FFF2-40B4-BE49-F238E27FC236}">
                <a16:creationId xmlns:a16="http://schemas.microsoft.com/office/drawing/2014/main" id="{57D0DAA6-535E-B745-BF3A-41FA3BB4C02B}"/>
              </a:ext>
            </a:extLst>
          </p:cNvPr>
          <p:cNvCxnSpPr>
            <a:cxnSpLocks/>
          </p:cNvCxnSpPr>
          <p:nvPr userDrawn="1"/>
        </p:nvCxnSpPr>
        <p:spPr>
          <a:xfrm>
            <a:off x="273050" y="692696"/>
            <a:ext cx="8597900" cy="0"/>
          </a:xfrm>
          <a:prstGeom prst="line">
            <a:avLst/>
          </a:prstGeom>
          <a:solidFill>
            <a:schemeClr val="accent1"/>
          </a:solidFill>
          <a:ln w="6350"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3404209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251516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3867852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74C5B3B-8232-764A-9B00-54404B416BDD}" type="datetimeFigureOut">
              <a:rPr kumimoji="1" lang="zh-CN" altLang="en-US" smtClean="0"/>
              <a:t>2022/10/12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2600579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2862" y="233762"/>
            <a:ext cx="7886700" cy="446639"/>
          </a:xfrm>
          <a:prstGeom prst="rect">
            <a:avLst/>
          </a:prstGeom>
        </p:spPr>
        <p:txBody>
          <a:bodyPr vert="horz" lIns="91440" tIns="45720" rIns="91440" bIns="45720" rtlCol="0" anchor="ctr">
            <a:no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393405" y="1319915"/>
            <a:ext cx="8121945" cy="485704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4C5B3B-8232-764A-9B00-54404B416BDD}" type="datetimeFigureOut">
              <a:rPr kumimoji="1" lang="zh-CN" altLang="en-US" smtClean="0"/>
              <a:t>2022/10/12</a:t>
            </a:fld>
            <a:endParaRPr kumimoji="1"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908AE-8782-8840-BD6E-84224CDE7182}" type="slidenum">
              <a:rPr kumimoji="1" lang="zh-CN" altLang="en-US" smtClean="0"/>
              <a:t>‹#›</a:t>
            </a:fld>
            <a:endParaRPr kumimoji="1" lang="zh-CN" altLang="en-US"/>
          </a:p>
        </p:txBody>
      </p:sp>
    </p:spTree>
    <p:extLst>
      <p:ext uri="{BB962C8B-B14F-4D97-AF65-F5344CB8AC3E}">
        <p14:creationId xmlns:p14="http://schemas.microsoft.com/office/powerpoint/2010/main" val="4219612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b="1" kern="1200">
          <a:solidFill>
            <a:srgbClr val="002060"/>
          </a:solidFill>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gaia.cs.umass.edu/cs453/index.html"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1</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6" name="Rectangle 3">
            <a:extLst>
              <a:ext uri="{FF2B5EF4-FFF2-40B4-BE49-F238E27FC236}">
                <a16:creationId xmlns:a16="http://schemas.microsoft.com/office/drawing/2014/main" id="{45B8ED1C-3F71-4C77-8A61-86FC8AFABFD3}"/>
              </a:ext>
            </a:extLst>
          </p:cNvPr>
          <p:cNvSpPr txBox="1">
            <a:spLocks noChangeArrowheads="1"/>
          </p:cNvSpPr>
          <p:nvPr/>
        </p:nvSpPr>
        <p:spPr bwMode="auto">
          <a:xfrm>
            <a:off x="326638" y="1166481"/>
            <a:ext cx="8588762" cy="415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defTabSz="914400">
              <a:lnSpc>
                <a:spcPct val="90000"/>
              </a:lnSpc>
              <a:buClr>
                <a:srgbClr val="3333CC"/>
              </a:buClr>
              <a:buSzPct val="100000"/>
            </a:pPr>
            <a:r>
              <a:rPr lang="zh-CN" altLang="en-US" dirty="0">
                <a:solidFill>
                  <a:srgbClr val="000000"/>
                </a:solidFill>
                <a:latin typeface="微软雅黑" panose="020B0503020204020204" pitchFamily="34" charset="-122"/>
                <a:ea typeface="微软雅黑" panose="020B0503020204020204" pitchFamily="34" charset="-122"/>
              </a:rPr>
              <a:t>习题</a:t>
            </a:r>
            <a:endParaRPr lang="en-US" altLang="zh-CN" sz="2400" dirty="0">
              <a:latin typeface="微软雅黑" panose="020B0503020204020204" pitchFamily="34" charset="-122"/>
              <a:ea typeface="微软雅黑" panose="020B0503020204020204" pitchFamily="34" charset="-122"/>
            </a:endParaRPr>
          </a:p>
          <a:p>
            <a:pPr lvl="1" algn="just" defTabSz="914400">
              <a:lnSpc>
                <a:spcPct val="90000"/>
              </a:lnSpc>
              <a:buClr>
                <a:srgbClr val="3333CC"/>
              </a:buClr>
              <a:buSzPct val="100000"/>
            </a:pPr>
            <a:endParaRPr lang="en-US" altLang="zh-CN" sz="1100" dirty="0">
              <a:latin typeface="微软雅黑" panose="020B0503020204020204" pitchFamily="34" charset="-122"/>
              <a:ea typeface="微软雅黑" panose="020B0503020204020204" pitchFamily="34" charset="-122"/>
            </a:endParaRPr>
          </a:p>
        </p:txBody>
      </p: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pic>
        <p:nvPicPr>
          <p:cNvPr id="11" name="图片 10">
            <a:extLst>
              <a:ext uri="{FF2B5EF4-FFF2-40B4-BE49-F238E27FC236}">
                <a16:creationId xmlns:a16="http://schemas.microsoft.com/office/drawing/2014/main" id="{E487CAB0-2E45-4E87-9C8C-0ED7C486844F}"/>
              </a:ext>
            </a:extLst>
          </p:cNvPr>
          <p:cNvPicPr>
            <a:picLocks noChangeAspect="1"/>
          </p:cNvPicPr>
          <p:nvPr/>
        </p:nvPicPr>
        <p:blipFill>
          <a:blip r:embed="rId3"/>
          <a:stretch>
            <a:fillRect/>
          </a:stretch>
        </p:blipFill>
        <p:spPr>
          <a:xfrm>
            <a:off x="228600" y="1693853"/>
            <a:ext cx="8798560" cy="1104346"/>
          </a:xfrm>
          <a:prstGeom prst="rect">
            <a:avLst/>
          </a:prstGeom>
        </p:spPr>
      </p:pic>
      <p:sp>
        <p:nvSpPr>
          <p:cNvPr id="13" name="矩形 12">
            <a:extLst>
              <a:ext uri="{FF2B5EF4-FFF2-40B4-BE49-F238E27FC236}">
                <a16:creationId xmlns:a16="http://schemas.microsoft.com/office/drawing/2014/main" id="{5D3953F9-15DE-44AC-8204-F5B2432C225A}"/>
              </a:ext>
            </a:extLst>
          </p:cNvPr>
          <p:cNvSpPr/>
          <p:nvPr/>
        </p:nvSpPr>
        <p:spPr>
          <a:xfrm>
            <a:off x="-49399" y="1694010"/>
            <a:ext cx="8866761"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1,</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 </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4B608198-CDBA-458D-AE13-267F0B9D6EAD}"/>
              </a:ext>
            </a:extLst>
          </p:cNvPr>
          <p:cNvSpPr/>
          <p:nvPr/>
        </p:nvSpPr>
        <p:spPr>
          <a:xfrm>
            <a:off x="237786" y="2798199"/>
            <a:ext cx="8906214" cy="369332"/>
          </a:xfrm>
          <a:prstGeom prst="rect">
            <a:avLst/>
          </a:prstGeom>
        </p:spPr>
        <p:txBody>
          <a:bodyPr wrap="square">
            <a:spAutoFit/>
          </a:bodyPr>
          <a:lstStyle/>
          <a:p>
            <a:pPr lvl="0" defTabSz="914400">
              <a:defRPr/>
            </a:pPr>
            <a:r>
              <a:rPr lang="zh-CN" altLang="en-US" dirty="0">
                <a:latin typeface="微软雅黑" panose="020B0503020204020204" pitchFamily="34" charset="-122"/>
                <a:ea typeface="微软雅黑" panose="020B0503020204020204" pitchFamily="34" charset="-122"/>
              </a:rPr>
              <a:t>答：错误，在</a:t>
            </a:r>
            <a:r>
              <a:rPr lang="en-US" altLang="zh-CN" dirty="0">
                <a:latin typeface="微软雅黑" panose="020B0503020204020204" pitchFamily="34" charset="-122"/>
                <a:ea typeface="微软雅黑" panose="020B0503020204020204" pitchFamily="34" charset="-122"/>
              </a:rPr>
              <a:t>P2P</a:t>
            </a:r>
            <a:r>
              <a:rPr lang="zh-CN" altLang="en-US" dirty="0">
                <a:latin typeface="微软雅黑" panose="020B0503020204020204" pitchFamily="34" charset="-122"/>
                <a:ea typeface="微软雅黑" panose="020B0503020204020204" pitchFamily="34" charset="-122"/>
              </a:rPr>
              <a:t>文件分享应用中，接收文件的</a:t>
            </a:r>
            <a:r>
              <a:rPr lang="en-US" altLang="zh-CN" dirty="0">
                <a:latin typeface="微软雅黑" panose="020B0503020204020204" pitchFamily="34" charset="-122"/>
                <a:ea typeface="微软雅黑" panose="020B0503020204020204" pitchFamily="34" charset="-122"/>
              </a:rPr>
              <a:t>peer</a:t>
            </a:r>
            <a:r>
              <a:rPr lang="zh-CN" altLang="en-US" dirty="0">
                <a:latin typeface="微软雅黑" panose="020B0503020204020204" pitchFamily="34" charset="-122"/>
                <a:ea typeface="微软雅黑" panose="020B0503020204020204" pitchFamily="34" charset="-122"/>
              </a:rPr>
              <a:t>为</a:t>
            </a:r>
            <a:r>
              <a:rPr lang="en-US" altLang="zh-CN" dirty="0">
                <a:latin typeface="微软雅黑" panose="020B0503020204020204" pitchFamily="34" charset="-122"/>
                <a:ea typeface="微软雅黑" panose="020B0503020204020204" pitchFamily="34" charset="-122"/>
              </a:rPr>
              <a:t>client</a:t>
            </a:r>
            <a:r>
              <a:rPr lang="zh-CN" altLang="en-US" dirty="0">
                <a:latin typeface="微软雅黑" panose="020B0503020204020204" pitchFamily="34" charset="-122"/>
                <a:ea typeface="微软雅黑" panose="020B0503020204020204" pitchFamily="34" charset="-122"/>
              </a:rPr>
              <a:t>，发送文件的为</a:t>
            </a:r>
            <a:r>
              <a:rPr lang="en-US" altLang="zh-CN" dirty="0">
                <a:latin typeface="微软雅黑" panose="020B0503020204020204" pitchFamily="34" charset="-122"/>
                <a:ea typeface="微软雅黑" panose="020B0503020204020204" pitchFamily="34" charset="-122"/>
              </a:rPr>
              <a:t>server</a:t>
            </a:r>
            <a:endParaRPr lang="zh-CN" altLang="zh-CN"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951D934F-5C97-4ED5-8CC2-22C71DFF416B}"/>
              </a:ext>
            </a:extLst>
          </p:cNvPr>
          <p:cNvPicPr>
            <a:picLocks noChangeAspect="1"/>
          </p:cNvPicPr>
          <p:nvPr/>
        </p:nvPicPr>
        <p:blipFill>
          <a:blip r:embed="rId4"/>
          <a:stretch>
            <a:fillRect/>
          </a:stretch>
        </p:blipFill>
        <p:spPr>
          <a:xfrm>
            <a:off x="237786" y="3568303"/>
            <a:ext cx="8798560" cy="1077128"/>
          </a:xfrm>
          <a:prstGeom prst="rect">
            <a:avLst/>
          </a:prstGeom>
        </p:spPr>
      </p:pic>
      <p:sp>
        <p:nvSpPr>
          <p:cNvPr id="18" name="矩形 17">
            <a:extLst>
              <a:ext uri="{FF2B5EF4-FFF2-40B4-BE49-F238E27FC236}">
                <a16:creationId xmlns:a16="http://schemas.microsoft.com/office/drawing/2014/main" id="{7C4935A2-CF9D-4B3A-AD22-885E58FBE100}"/>
              </a:ext>
            </a:extLst>
          </p:cNvPr>
          <p:cNvSpPr/>
          <p:nvPr/>
        </p:nvSpPr>
        <p:spPr>
          <a:xfrm>
            <a:off x="237786" y="4659564"/>
            <a:ext cx="8906214" cy="369332"/>
          </a:xfrm>
          <a:prstGeom prst="rect">
            <a:avLst/>
          </a:prstGeom>
        </p:spPr>
        <p:txBody>
          <a:bodyPr wrap="square">
            <a:spAutoFit/>
          </a:bodyPr>
          <a:lstStyle/>
          <a:p>
            <a:pPr lvl="0" defTabSz="914400">
              <a:defRPr/>
            </a:pPr>
            <a:r>
              <a:rPr lang="zh-CN" altLang="en-US" dirty="0">
                <a:latin typeface="微软雅黑" panose="020B0503020204020204" pitchFamily="34" charset="-122"/>
                <a:ea typeface="微软雅黑" panose="020B0503020204020204" pitchFamily="34" charset="-122"/>
              </a:rPr>
              <a:t>答：</a:t>
            </a: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DNS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UDP</a:t>
            </a: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120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10</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pic>
        <p:nvPicPr>
          <p:cNvPr id="13" name="图片 12">
            <a:extLst>
              <a:ext uri="{FF2B5EF4-FFF2-40B4-BE49-F238E27FC236}">
                <a16:creationId xmlns:a16="http://schemas.microsoft.com/office/drawing/2014/main" id="{2AF57FB1-2BDE-45E9-9508-E831D5B10055}"/>
              </a:ext>
            </a:extLst>
          </p:cNvPr>
          <p:cNvPicPr>
            <a:picLocks noChangeAspect="1"/>
          </p:cNvPicPr>
          <p:nvPr/>
        </p:nvPicPr>
        <p:blipFill>
          <a:blip r:embed="rId3"/>
          <a:stretch>
            <a:fillRect/>
          </a:stretch>
        </p:blipFill>
        <p:spPr>
          <a:xfrm>
            <a:off x="363772" y="1025106"/>
            <a:ext cx="8327004" cy="5406849"/>
          </a:xfrm>
          <a:prstGeom prst="rect">
            <a:avLst/>
          </a:prstGeom>
        </p:spPr>
      </p:pic>
      <p:sp>
        <p:nvSpPr>
          <p:cNvPr id="11" name="TextBox 19">
            <a:extLst>
              <a:ext uri="{FF2B5EF4-FFF2-40B4-BE49-F238E27FC236}">
                <a16:creationId xmlns:a16="http://schemas.microsoft.com/office/drawing/2014/main" id="{469A6148-5F16-4085-BA49-C74CFE3929AF}"/>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0" name="矩形 9">
            <a:extLst>
              <a:ext uri="{FF2B5EF4-FFF2-40B4-BE49-F238E27FC236}">
                <a16:creationId xmlns:a16="http://schemas.microsoft.com/office/drawing/2014/main" id="{A5C0077A-BAA6-466B-89DE-7AC07209CD5E}"/>
              </a:ext>
            </a:extLst>
          </p:cNvPr>
          <p:cNvSpPr/>
          <p:nvPr/>
        </p:nvSpPr>
        <p:spPr>
          <a:xfrm>
            <a:off x="-4072" y="1025106"/>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227388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C7D44A01-463F-49B7-865B-18E5EA289A26}"/>
              </a:ext>
            </a:extLst>
          </p:cNvPr>
          <p:cNvPicPr>
            <a:picLocks noChangeAspect="1"/>
          </p:cNvPicPr>
          <p:nvPr/>
        </p:nvPicPr>
        <p:blipFill>
          <a:blip r:embed="rId3"/>
          <a:stretch>
            <a:fillRect/>
          </a:stretch>
        </p:blipFill>
        <p:spPr>
          <a:xfrm>
            <a:off x="991295" y="2955983"/>
            <a:ext cx="6542843" cy="3765493"/>
          </a:xfrm>
          <a:prstGeom prst="rect">
            <a:avLst/>
          </a:prstGeom>
        </p:spPr>
      </p:pic>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11</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1" name="TextBox 19">
            <a:extLst>
              <a:ext uri="{FF2B5EF4-FFF2-40B4-BE49-F238E27FC236}">
                <a16:creationId xmlns:a16="http://schemas.microsoft.com/office/drawing/2014/main" id="{469A6148-5F16-4085-BA49-C74CFE3929AF}"/>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7" name="矩形 6">
            <a:extLst>
              <a:ext uri="{FF2B5EF4-FFF2-40B4-BE49-F238E27FC236}">
                <a16:creationId xmlns:a16="http://schemas.microsoft.com/office/drawing/2014/main" id="{AFF93BDC-BDF0-4605-8F71-CE54AF46D58A}"/>
              </a:ext>
            </a:extLst>
          </p:cNvPr>
          <p:cNvSpPr/>
          <p:nvPr/>
        </p:nvSpPr>
        <p:spPr>
          <a:xfrm>
            <a:off x="73750" y="1145566"/>
            <a:ext cx="8686800" cy="2308324"/>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答</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dirty="0">
                <a:latin typeface="微软雅黑" panose="020B0503020204020204" pitchFamily="34" charset="-122"/>
                <a:ea typeface="微软雅黑" panose="020B0503020204020204" pitchFamily="34" charset="-122"/>
                <a:sym typeface="Wingdings" panose="05000000000000000000" pitchFamily="2" charset="2"/>
              </a:rPr>
              <a:t>(1)</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p>
        </p:txBody>
      </p:sp>
      <p:pic>
        <p:nvPicPr>
          <p:cNvPr id="8" name="图片 7">
            <a:extLst>
              <a:ext uri="{FF2B5EF4-FFF2-40B4-BE49-F238E27FC236}">
                <a16:creationId xmlns:a16="http://schemas.microsoft.com/office/drawing/2014/main" id="{16213C4C-F914-44BB-AC21-29C92F0C8011}"/>
              </a:ext>
            </a:extLst>
          </p:cNvPr>
          <p:cNvPicPr>
            <a:picLocks noChangeAspect="1"/>
          </p:cNvPicPr>
          <p:nvPr/>
        </p:nvPicPr>
        <p:blipFill>
          <a:blip r:embed="rId4"/>
          <a:stretch>
            <a:fillRect/>
          </a:stretch>
        </p:blipFill>
        <p:spPr>
          <a:xfrm>
            <a:off x="985962" y="1218421"/>
            <a:ext cx="8084288" cy="1625484"/>
          </a:xfrm>
          <a:prstGeom prst="rect">
            <a:avLst/>
          </a:prstGeom>
        </p:spPr>
      </p:pic>
    </p:spTree>
    <p:extLst>
      <p:ext uri="{BB962C8B-B14F-4D97-AF65-F5344CB8AC3E}">
        <p14:creationId xmlns:p14="http://schemas.microsoft.com/office/powerpoint/2010/main" val="10587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2</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4" name="矩形 13">
            <a:extLst>
              <a:ext uri="{FF2B5EF4-FFF2-40B4-BE49-F238E27FC236}">
                <a16:creationId xmlns:a16="http://schemas.microsoft.com/office/drawing/2014/main" id="{D35C3DA9-2232-4773-B71B-D840085E3D49}"/>
              </a:ext>
            </a:extLst>
          </p:cNvPr>
          <p:cNvSpPr/>
          <p:nvPr/>
        </p:nvSpPr>
        <p:spPr>
          <a:xfrm>
            <a:off x="387627" y="1006475"/>
            <a:ext cx="8866761" cy="830997"/>
          </a:xfrm>
          <a:prstGeom prst="rect">
            <a:avLst/>
          </a:prstGeom>
        </p:spPr>
        <p:txBody>
          <a:bodyPr wrap="square">
            <a:spAutoFit/>
          </a:bodyPr>
          <a:lstStyle/>
          <a:p>
            <a:r>
              <a:rPr lang="zh-CN" altLang="en-US" sz="2400" dirty="0">
                <a:latin typeface="Times New Roman" panose="02020603050405020304" pitchFamily="18" charset="0"/>
                <a:cs typeface="Times New Roman" panose="02020603050405020304" pitchFamily="18" charset="0"/>
              </a:rPr>
              <a:t>What is </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uthoritative DNS server? </a:t>
            </a:r>
            <a:r>
              <a:rPr lang="en-US" altLang="zh-CN" sz="2400" dirty="0">
                <a:latin typeface="Times New Roman" panose="02020603050405020304" pitchFamily="18" charset="0"/>
                <a:cs typeface="Times New Roman" panose="02020603050405020304" pitchFamily="18" charset="0"/>
              </a:rPr>
              <a:t>What is the difference  between  two types of DNS queries?</a:t>
            </a:r>
          </a:p>
        </p:txBody>
      </p:sp>
      <p:sp>
        <p:nvSpPr>
          <p:cNvPr id="13" name="矩形 12">
            <a:extLst>
              <a:ext uri="{FF2B5EF4-FFF2-40B4-BE49-F238E27FC236}">
                <a16:creationId xmlns:a16="http://schemas.microsoft.com/office/drawing/2014/main" id="{5D3953F9-15DE-44AC-8204-F5B2432C225A}"/>
              </a:ext>
            </a:extLst>
          </p:cNvPr>
          <p:cNvSpPr/>
          <p:nvPr/>
        </p:nvSpPr>
        <p:spPr>
          <a:xfrm>
            <a:off x="0" y="1006475"/>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3,</a:t>
            </a:r>
            <a:endParaRPr lang="zh-CN" altLang="en-US" sz="2400"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4ABCDCCB-45E6-439C-9A03-AD65893FAF9D}"/>
              </a:ext>
            </a:extLst>
          </p:cNvPr>
          <p:cNvSpPr/>
          <p:nvPr/>
        </p:nvSpPr>
        <p:spPr>
          <a:xfrm>
            <a:off x="187639" y="2018408"/>
            <a:ext cx="8866760" cy="646331"/>
          </a:xfrm>
          <a:prstGeom prst="rect">
            <a:avLst/>
          </a:prstGeom>
        </p:spPr>
        <p:txBody>
          <a:bodyPr wrap="square">
            <a:spAutoFit/>
          </a:bodyPr>
          <a:lstStyle/>
          <a:p>
            <a:pPr algn="just">
              <a:spcAft>
                <a:spcPts val="0"/>
              </a:spcAft>
            </a:pPr>
            <a:r>
              <a:rPr lang="zh-CN" altLang="en-US" dirty="0">
                <a:latin typeface="微软雅黑" panose="020B0503020204020204" pitchFamily="34" charset="-122"/>
                <a:ea typeface="微软雅黑" panose="020B0503020204020204" pitchFamily="34" charset="-122"/>
              </a:rPr>
              <a:t>答：</a:t>
            </a:r>
            <a:r>
              <a:rPr lang="zh-CN" altLang="zh-CN" dirty="0">
                <a:latin typeface="微软雅黑" panose="020B0503020204020204" pitchFamily="34" charset="-122"/>
                <a:ea typeface="微软雅黑" panose="020B0503020204020204" pitchFamily="34" charset="-122"/>
              </a:rPr>
              <a:t>权威</a:t>
            </a:r>
            <a:r>
              <a:rPr lang="en-US" altLang="zh-CN" dirty="0">
                <a:latin typeface="微软雅黑" panose="020B0503020204020204" pitchFamily="34" charset="-122"/>
                <a:ea typeface="微软雅黑" panose="020B0503020204020204" pitchFamily="34" charset="-122"/>
              </a:rPr>
              <a:t>DNS</a:t>
            </a:r>
            <a:r>
              <a:rPr lang="zh-CN" altLang="zh-CN" dirty="0">
                <a:latin typeface="微软雅黑" panose="020B0503020204020204" pitchFamily="34" charset="-122"/>
                <a:ea typeface="微软雅黑" panose="020B0503020204020204" pitchFamily="34" charset="-122"/>
              </a:rPr>
              <a:t>服务器负责保存主机域名和对应</a:t>
            </a:r>
            <a:r>
              <a:rPr lang="en-US" altLang="zh-CN" dirty="0">
                <a:latin typeface="微软雅黑" panose="020B0503020204020204" pitchFamily="34" charset="-122"/>
                <a:ea typeface="微软雅黑" panose="020B0503020204020204" pitchFamily="34" charset="-122"/>
              </a:rPr>
              <a:t>IP</a:t>
            </a:r>
            <a:r>
              <a:rPr lang="zh-CN" altLang="zh-CN" dirty="0">
                <a:latin typeface="微软雅黑" panose="020B0503020204020204" pitchFamily="34" charset="-122"/>
                <a:ea typeface="微软雅黑" panose="020B0503020204020204" pitchFamily="34" charset="-122"/>
              </a:rPr>
              <a:t>地址的映射记录，即真正负责回答的</a:t>
            </a:r>
            <a:r>
              <a:rPr lang="en-US" altLang="zh-CN" dirty="0">
                <a:latin typeface="微软雅黑" panose="020B0503020204020204" pitchFamily="34" charset="-122"/>
                <a:ea typeface="微软雅黑" panose="020B0503020204020204" pitchFamily="34" charset="-122"/>
              </a:rPr>
              <a:t>DNS</a:t>
            </a:r>
            <a:r>
              <a:rPr lang="zh-CN" altLang="zh-CN"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DNS</a:t>
            </a:r>
            <a:r>
              <a:rPr lang="zh-CN" altLang="zh-CN" dirty="0">
                <a:latin typeface="微软雅黑" panose="020B0503020204020204" pitchFamily="34" charset="-122"/>
                <a:ea typeface="微软雅黑" panose="020B0503020204020204" pitchFamily="34" charset="-122"/>
              </a:rPr>
              <a:t>查询包含迭代查询和递归查询两种，区别如下图所示。</a:t>
            </a:r>
          </a:p>
        </p:txBody>
      </p:sp>
      <p:pic>
        <p:nvPicPr>
          <p:cNvPr id="17" name="图片 16">
            <a:extLst>
              <a:ext uri="{FF2B5EF4-FFF2-40B4-BE49-F238E27FC236}">
                <a16:creationId xmlns:a16="http://schemas.microsoft.com/office/drawing/2014/main" id="{54B27493-DBAB-436E-BE5E-4CC618B99BC5}"/>
              </a:ext>
            </a:extLst>
          </p:cNvPr>
          <p:cNvPicPr>
            <a:picLocks noChangeAspect="1"/>
          </p:cNvPicPr>
          <p:nvPr/>
        </p:nvPicPr>
        <p:blipFill>
          <a:blip r:embed="rId3"/>
          <a:stretch>
            <a:fillRect/>
          </a:stretch>
        </p:blipFill>
        <p:spPr>
          <a:xfrm>
            <a:off x="1207363" y="2701826"/>
            <a:ext cx="6205491" cy="3509843"/>
          </a:xfrm>
          <a:prstGeom prst="rect">
            <a:avLst/>
          </a:prstGeom>
        </p:spPr>
      </p:pic>
    </p:spTree>
    <p:extLst>
      <p:ext uri="{BB962C8B-B14F-4D97-AF65-F5344CB8AC3E}">
        <p14:creationId xmlns:p14="http://schemas.microsoft.com/office/powerpoint/2010/main" val="380813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3</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4" name="矩形 13">
            <a:extLst>
              <a:ext uri="{FF2B5EF4-FFF2-40B4-BE49-F238E27FC236}">
                <a16:creationId xmlns:a16="http://schemas.microsoft.com/office/drawing/2014/main" id="{D35C3DA9-2232-4773-B71B-D840085E3D49}"/>
              </a:ext>
            </a:extLst>
          </p:cNvPr>
          <p:cNvSpPr/>
          <p:nvPr/>
        </p:nvSpPr>
        <p:spPr>
          <a:xfrm>
            <a:off x="277240" y="999362"/>
            <a:ext cx="8699784" cy="48320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What is the function of Cookies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how do they work</a:t>
            </a:r>
            <a:r>
              <a:rPr lang="zh-CN" altLang="en-US" sz="2400" dirty="0">
                <a:latin typeface="Times New Roman" panose="02020603050405020304" pitchFamily="18" charset="0"/>
                <a:cs typeface="Times New Roman" panose="02020603050405020304" pitchFamily="18" charset="0"/>
              </a:rPr>
              <a:t>？</a:t>
            </a:r>
          </a:p>
          <a:p>
            <a:r>
              <a:rPr lang="zh-CN" altLang="en-US" sz="2000" dirty="0">
                <a:latin typeface="微软雅黑" panose="020B0503020204020204" pitchFamily="34" charset="-122"/>
                <a:ea typeface="微软雅黑" panose="020B0503020204020204" pitchFamily="34" charset="-122"/>
              </a:rPr>
              <a:t>答：</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应用程序使用</a:t>
            </a:r>
            <a:r>
              <a:rPr lang="en-US" altLang="zh-CN" sz="2000" dirty="0">
                <a:latin typeface="微软雅黑" panose="020B0503020204020204" pitchFamily="34" charset="-122"/>
                <a:ea typeface="微软雅黑" panose="020B0503020204020204" pitchFamily="34" charset="-122"/>
              </a:rPr>
              <a:t>cookie</a:t>
            </a:r>
            <a:r>
              <a:rPr lang="zh-CN" altLang="en-US" sz="2000" dirty="0">
                <a:latin typeface="微软雅黑" panose="020B0503020204020204" pitchFamily="34" charset="-122"/>
                <a:ea typeface="微软雅黑" panose="020B0503020204020204" pitchFamily="34" charset="-122"/>
              </a:rPr>
              <a:t>保存用户的相关信息，本质就是关联同一用户的多个事务，以实现购物车、个性化推荐、用户登录认证、用户追踪等目的。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cookie</a:t>
            </a:r>
            <a:r>
              <a:rPr lang="zh-CN" altLang="en-US" sz="2000" dirty="0">
                <a:latin typeface="微软雅黑" panose="020B0503020204020204" pitchFamily="34" charset="-122"/>
                <a:ea typeface="微软雅黑" panose="020B0503020204020204" pitchFamily="34" charset="-122"/>
              </a:rPr>
              <a:t>工作原理如下：用户使用浏览器第一次访问</a:t>
            </a:r>
            <a:r>
              <a:rPr lang="en-US" altLang="zh-CN" sz="2000" dirty="0">
                <a:latin typeface="微软雅黑" panose="020B0503020204020204" pitchFamily="34" charset="-122"/>
                <a:ea typeface="微软雅黑" panose="020B0503020204020204" pitchFamily="34" charset="-122"/>
              </a:rPr>
              <a:t>Amazon</a:t>
            </a:r>
            <a:r>
              <a:rPr lang="zh-CN" altLang="en-US" sz="2000" dirty="0">
                <a:latin typeface="微软雅黑" panose="020B0503020204020204" pitchFamily="34" charset="-122"/>
                <a:ea typeface="微软雅黑" panose="020B0503020204020204" pitchFamily="34" charset="-122"/>
              </a:rPr>
              <a:t>。当请求消息到达</a:t>
            </a:r>
            <a:r>
              <a:rPr lang="en-US" altLang="zh-CN" sz="2000" dirty="0">
                <a:latin typeface="微软雅黑" panose="020B0503020204020204" pitchFamily="34" charset="-122"/>
                <a:ea typeface="微软雅黑" panose="020B0503020204020204" pitchFamily="34" charset="-122"/>
              </a:rPr>
              <a:t>Amazon Web</a:t>
            </a:r>
            <a:r>
              <a:rPr lang="zh-CN" altLang="en-US" sz="2000" dirty="0">
                <a:latin typeface="微软雅黑" panose="020B0503020204020204" pitchFamily="34" charset="-122"/>
                <a:ea typeface="微软雅黑" panose="020B0503020204020204" pitchFamily="34" charset="-122"/>
              </a:rPr>
              <a:t>服务器时，该</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站点将产生一个唯一识别码，并以此作为索引在它的后端数据库中产生一个表项。接下来</a:t>
            </a:r>
            <a:r>
              <a:rPr lang="en-US" altLang="zh-CN" sz="2000" dirty="0">
                <a:latin typeface="微软雅黑" panose="020B0503020204020204" pitchFamily="34" charset="-122"/>
                <a:ea typeface="微软雅黑" panose="020B0503020204020204" pitchFamily="34" charset="-122"/>
              </a:rPr>
              <a:t>Amazon Web</a:t>
            </a:r>
            <a:r>
              <a:rPr lang="zh-CN" altLang="en-US" sz="2000" dirty="0">
                <a:latin typeface="微软雅黑" panose="020B0503020204020204" pitchFamily="34" charset="-122"/>
                <a:ea typeface="微软雅黑" panose="020B0503020204020204" pitchFamily="34" charset="-122"/>
              </a:rPr>
              <a:t>服务器用一个包含</a:t>
            </a:r>
            <a:r>
              <a:rPr lang="en-US" altLang="zh-CN" sz="2000" dirty="0">
                <a:latin typeface="微软雅黑" panose="020B0503020204020204" pitchFamily="34" charset="-122"/>
                <a:ea typeface="微软雅黑" panose="020B0503020204020204" pitchFamily="34" charset="-122"/>
              </a:rPr>
              <a:t>set-cookie:</a:t>
            </a:r>
            <a:r>
              <a:rPr lang="zh-CN" altLang="en-US" sz="2000" dirty="0">
                <a:latin typeface="微软雅黑" panose="020B0503020204020204" pitchFamily="34" charset="-122"/>
                <a:ea typeface="微软雅黑" panose="020B0503020204020204" pitchFamily="34" charset="-122"/>
              </a:rPr>
              <a:t>首部行的</a:t>
            </a:r>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响应消息进行响应，其中</a:t>
            </a:r>
            <a:r>
              <a:rPr lang="en-US" altLang="zh-CN" sz="2000" dirty="0">
                <a:latin typeface="微软雅黑" panose="020B0503020204020204" pitchFamily="34" charset="-122"/>
                <a:ea typeface="微软雅黑" panose="020B0503020204020204" pitchFamily="34" charset="-122"/>
              </a:rPr>
              <a:t>set-cookie:</a:t>
            </a:r>
            <a:r>
              <a:rPr lang="zh-CN" altLang="en-US" sz="2000" dirty="0">
                <a:latin typeface="微软雅黑" panose="020B0503020204020204" pitchFamily="34" charset="-122"/>
                <a:ea typeface="微软雅黑" panose="020B0503020204020204" pitchFamily="34" charset="-122"/>
              </a:rPr>
              <a:t>首部行含有识别码。当用户的浏览器收到了该</a:t>
            </a:r>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响应消息时，它会看到该</a:t>
            </a:r>
            <a:r>
              <a:rPr lang="en-US" altLang="zh-CN" sz="2000" dirty="0">
                <a:latin typeface="微软雅黑" panose="020B0503020204020204" pitchFamily="34" charset="-122"/>
                <a:ea typeface="微软雅黑" panose="020B0503020204020204" pitchFamily="34" charset="-122"/>
              </a:rPr>
              <a:t>set-cookie:</a:t>
            </a:r>
            <a:r>
              <a:rPr lang="zh-CN" altLang="en-US" sz="2000" dirty="0">
                <a:latin typeface="微软雅黑" panose="020B0503020204020204" pitchFamily="34" charset="-122"/>
                <a:ea typeface="微软雅黑" panose="020B0503020204020204" pitchFamily="34" charset="-122"/>
              </a:rPr>
              <a:t>首部。浏览器在它管理的特定</a:t>
            </a:r>
            <a:r>
              <a:rPr lang="en-US" altLang="zh-CN" sz="2000" dirty="0">
                <a:latin typeface="微软雅黑" panose="020B0503020204020204" pitchFamily="34" charset="-122"/>
                <a:ea typeface="微软雅黑" panose="020B0503020204020204" pitchFamily="34" charset="-122"/>
              </a:rPr>
              <a:t>cookie</a:t>
            </a:r>
            <a:r>
              <a:rPr lang="zh-CN" altLang="en-US" sz="2000" dirty="0">
                <a:latin typeface="微软雅黑" panose="020B0503020204020204" pitchFamily="34" charset="-122"/>
                <a:ea typeface="微软雅黑" panose="020B0503020204020204" pitchFamily="34" charset="-122"/>
              </a:rPr>
              <a:t>文件中添加一行，其中包含该服务器的主机名和</a:t>
            </a:r>
            <a:r>
              <a:rPr lang="en-US" altLang="zh-CN" sz="2000" dirty="0">
                <a:latin typeface="微软雅黑" panose="020B0503020204020204" pitchFamily="34" charset="-122"/>
                <a:ea typeface="微软雅黑" panose="020B0503020204020204" pitchFamily="34" charset="-122"/>
              </a:rPr>
              <a:t>set-cookie:</a:t>
            </a:r>
            <a:r>
              <a:rPr lang="zh-CN" altLang="en-US" sz="2000" dirty="0">
                <a:latin typeface="微软雅黑" panose="020B0503020204020204" pitchFamily="34" charset="-122"/>
                <a:ea typeface="微软雅黑" panose="020B0503020204020204" pitchFamily="34" charset="-122"/>
              </a:rPr>
              <a:t>首部中的识别码。当用户继续浏览</a:t>
            </a:r>
            <a:r>
              <a:rPr lang="en-US" altLang="zh-CN" sz="2000" dirty="0">
                <a:latin typeface="微软雅黑" panose="020B0503020204020204" pitchFamily="34" charset="-122"/>
                <a:ea typeface="微软雅黑" panose="020B0503020204020204" pitchFamily="34" charset="-122"/>
              </a:rPr>
              <a:t>Amazon</a:t>
            </a:r>
            <a:r>
              <a:rPr lang="zh-CN" altLang="en-US" sz="2000" dirty="0">
                <a:latin typeface="微软雅黑" panose="020B0503020204020204" pitchFamily="34" charset="-122"/>
                <a:ea typeface="微软雅黑" panose="020B0503020204020204" pitchFamily="34" charset="-122"/>
              </a:rPr>
              <a:t>网站时，每请求一个</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页面，其浏览器就会从它的</a:t>
            </a:r>
            <a:r>
              <a:rPr lang="en-US" altLang="zh-CN" sz="2000" dirty="0">
                <a:latin typeface="微软雅黑" panose="020B0503020204020204" pitchFamily="34" charset="-122"/>
                <a:ea typeface="微软雅黑" panose="020B0503020204020204" pitchFamily="34" charset="-122"/>
              </a:rPr>
              <a:t>cookie</a:t>
            </a:r>
            <a:r>
              <a:rPr lang="zh-CN" altLang="en-US" sz="2000" dirty="0">
                <a:latin typeface="微软雅黑" panose="020B0503020204020204" pitchFamily="34" charset="-122"/>
                <a:ea typeface="微软雅黑" panose="020B0503020204020204" pitchFamily="34" charset="-122"/>
              </a:rPr>
              <a:t>文件中获取这个网站的识别码，并放到</a:t>
            </a:r>
            <a:r>
              <a:rPr lang="en-US" altLang="zh-CN" sz="2000" dirty="0">
                <a:latin typeface="微软雅黑" panose="020B0503020204020204" pitchFamily="34" charset="-122"/>
                <a:ea typeface="微软雅黑" panose="020B0503020204020204" pitchFamily="34" charset="-122"/>
              </a:rPr>
              <a:t>HTTP</a:t>
            </a:r>
            <a:r>
              <a:rPr lang="zh-CN" altLang="en-US" sz="2000" dirty="0">
                <a:latin typeface="微软雅黑" panose="020B0503020204020204" pitchFamily="34" charset="-122"/>
                <a:ea typeface="微软雅黑" panose="020B0503020204020204" pitchFamily="34" charset="-122"/>
              </a:rPr>
              <a:t>请求消息的首部行中。用这种方式，</a:t>
            </a:r>
            <a:r>
              <a:rPr lang="en-US" altLang="zh-CN" sz="2000" dirty="0">
                <a:latin typeface="微软雅黑" panose="020B0503020204020204" pitchFamily="34" charset="-122"/>
                <a:ea typeface="微软雅黑" panose="020B0503020204020204" pitchFamily="34" charset="-122"/>
              </a:rPr>
              <a:t>Amazon</a:t>
            </a:r>
            <a:r>
              <a:rPr lang="zh-CN" altLang="en-US" sz="2000" dirty="0">
                <a:latin typeface="微软雅黑" panose="020B0503020204020204" pitchFamily="34" charset="-122"/>
                <a:ea typeface="微软雅黑" panose="020B0503020204020204" pitchFamily="34" charset="-122"/>
              </a:rPr>
              <a:t>服务器可以跟踪用户在该站点的所有活动。</a:t>
            </a:r>
          </a:p>
          <a:p>
            <a:endParaRPr lang="zh-CN" altLang="en-US" sz="2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5D3953F9-15DE-44AC-8204-F5B2432C225A}"/>
              </a:ext>
            </a:extLst>
          </p:cNvPr>
          <p:cNvSpPr/>
          <p:nvPr/>
        </p:nvSpPr>
        <p:spPr>
          <a:xfrm>
            <a:off x="-49399" y="1006475"/>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05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4</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4" name="矩形 13">
            <a:extLst>
              <a:ext uri="{FF2B5EF4-FFF2-40B4-BE49-F238E27FC236}">
                <a16:creationId xmlns:a16="http://schemas.microsoft.com/office/drawing/2014/main" id="{D35C3DA9-2232-4773-B71B-D840085E3D49}"/>
              </a:ext>
            </a:extLst>
          </p:cNvPr>
          <p:cNvSpPr/>
          <p:nvPr/>
        </p:nvSpPr>
        <p:spPr>
          <a:xfrm>
            <a:off x="277240" y="999362"/>
            <a:ext cx="8699784"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What is the function of Cookies</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And how do they work</a:t>
            </a:r>
            <a:r>
              <a:rPr lang="zh-CN" altLang="en-US" sz="2400" dirty="0">
                <a:latin typeface="Times New Roman" panose="02020603050405020304" pitchFamily="18" charset="0"/>
                <a:cs typeface="Times New Roman" panose="02020603050405020304" pitchFamily="18" charset="0"/>
              </a:rPr>
              <a:t>？</a:t>
            </a:r>
          </a:p>
          <a:p>
            <a:endParaRPr lang="zh-CN" altLang="en-US" sz="2400"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5D3953F9-15DE-44AC-8204-F5B2432C225A}"/>
              </a:ext>
            </a:extLst>
          </p:cNvPr>
          <p:cNvSpPr/>
          <p:nvPr/>
        </p:nvSpPr>
        <p:spPr>
          <a:xfrm>
            <a:off x="-49399" y="1006475"/>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4,</a:t>
            </a:r>
            <a:endParaRPr lang="zh-CN" altLang="en-US" sz="2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FE3E27EE-4EFC-491A-B026-050C01BA3098}"/>
              </a:ext>
            </a:extLst>
          </p:cNvPr>
          <p:cNvPicPr/>
          <p:nvPr/>
        </p:nvPicPr>
        <p:blipFill>
          <a:blip r:embed="rId3"/>
          <a:stretch>
            <a:fillRect/>
          </a:stretch>
        </p:blipFill>
        <p:spPr>
          <a:xfrm>
            <a:off x="910780" y="1777239"/>
            <a:ext cx="7150143" cy="4216893"/>
          </a:xfrm>
          <a:prstGeom prst="rect">
            <a:avLst/>
          </a:prstGeom>
        </p:spPr>
      </p:pic>
    </p:spTree>
    <p:extLst>
      <p:ext uri="{BB962C8B-B14F-4D97-AF65-F5344CB8AC3E}">
        <p14:creationId xmlns:p14="http://schemas.microsoft.com/office/powerpoint/2010/main" val="1265505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5</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pic>
        <p:nvPicPr>
          <p:cNvPr id="7" name="图片 6">
            <a:extLst>
              <a:ext uri="{FF2B5EF4-FFF2-40B4-BE49-F238E27FC236}">
                <a16:creationId xmlns:a16="http://schemas.microsoft.com/office/drawing/2014/main" id="{A5E6ABE3-6CB4-4DF3-8C07-427D4D13D71F}"/>
              </a:ext>
            </a:extLst>
          </p:cNvPr>
          <p:cNvPicPr>
            <a:picLocks noChangeAspect="1"/>
          </p:cNvPicPr>
          <p:nvPr/>
        </p:nvPicPr>
        <p:blipFill>
          <a:blip r:embed="rId3"/>
          <a:stretch>
            <a:fillRect/>
          </a:stretch>
        </p:blipFill>
        <p:spPr>
          <a:xfrm>
            <a:off x="349857" y="1045744"/>
            <a:ext cx="8794143" cy="2383256"/>
          </a:xfrm>
          <a:prstGeom prst="rect">
            <a:avLst/>
          </a:prstGeom>
        </p:spPr>
      </p:pic>
      <p:sp>
        <p:nvSpPr>
          <p:cNvPr id="15" name="矩形 14">
            <a:extLst>
              <a:ext uri="{FF2B5EF4-FFF2-40B4-BE49-F238E27FC236}">
                <a16:creationId xmlns:a16="http://schemas.microsoft.com/office/drawing/2014/main" id="{7B355552-F215-4EB4-AE10-F1F176F30F28}"/>
              </a:ext>
            </a:extLst>
          </p:cNvPr>
          <p:cNvSpPr/>
          <p:nvPr/>
        </p:nvSpPr>
        <p:spPr>
          <a:xfrm>
            <a:off x="-4072" y="1025106"/>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12019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6</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pic>
        <p:nvPicPr>
          <p:cNvPr id="9" name="图片 8">
            <a:extLst>
              <a:ext uri="{FF2B5EF4-FFF2-40B4-BE49-F238E27FC236}">
                <a16:creationId xmlns:a16="http://schemas.microsoft.com/office/drawing/2014/main" id="{51046996-E079-4F11-AF2D-800E1B61CD04}"/>
              </a:ext>
            </a:extLst>
          </p:cNvPr>
          <p:cNvPicPr>
            <a:picLocks noChangeAspect="1"/>
          </p:cNvPicPr>
          <p:nvPr/>
        </p:nvPicPr>
        <p:blipFill>
          <a:blip r:embed="rId3"/>
          <a:stretch>
            <a:fillRect/>
          </a:stretch>
        </p:blipFill>
        <p:spPr>
          <a:xfrm>
            <a:off x="0" y="1006475"/>
            <a:ext cx="9144000" cy="5740628"/>
          </a:xfrm>
          <a:prstGeom prst="rect">
            <a:avLst/>
          </a:prstGeom>
        </p:spPr>
      </p:pic>
    </p:spTree>
    <p:extLst>
      <p:ext uri="{BB962C8B-B14F-4D97-AF65-F5344CB8AC3E}">
        <p14:creationId xmlns:p14="http://schemas.microsoft.com/office/powerpoint/2010/main" val="416323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7</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1" name="矩形 10">
            <a:extLst>
              <a:ext uri="{FF2B5EF4-FFF2-40B4-BE49-F238E27FC236}">
                <a16:creationId xmlns:a16="http://schemas.microsoft.com/office/drawing/2014/main" id="{D7CC4FA0-B756-49BF-BE15-D0D97302810B}"/>
              </a:ext>
            </a:extLst>
          </p:cNvPr>
          <p:cNvSpPr/>
          <p:nvPr/>
        </p:nvSpPr>
        <p:spPr>
          <a:xfrm>
            <a:off x="77525" y="1038459"/>
            <a:ext cx="8686800" cy="4247317"/>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答</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 </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文档的</a:t>
            </a:r>
            <a:r>
              <a:rPr lang="en-US" altLang="zh-CN" dirty="0">
                <a:latin typeface="微软雅黑" panose="020B0503020204020204" pitchFamily="34" charset="-122"/>
                <a:ea typeface="微软雅黑" panose="020B0503020204020204" pitchFamily="34" charset="-122"/>
                <a:sym typeface="Wingdings" panose="05000000000000000000" pitchFamily="2" charset="2"/>
              </a:rPr>
              <a:t>URL</a:t>
            </a:r>
            <a:r>
              <a:rPr lang="zh-CN" altLang="en-US" dirty="0">
                <a:latin typeface="微软雅黑" panose="020B0503020204020204" pitchFamily="34" charset="-122"/>
                <a:ea typeface="微软雅黑" panose="020B0503020204020204" pitchFamily="34" charset="-122"/>
                <a:sym typeface="Wingdings" panose="05000000000000000000" pitchFamily="2" charset="2"/>
              </a:rPr>
              <a:t>为：</a:t>
            </a:r>
            <a:r>
              <a:rPr lang="en-US" altLang="zh-CN" dirty="0">
                <a:latin typeface="微软雅黑" panose="020B0503020204020204" pitchFamily="34" charset="-122"/>
                <a:ea typeface="微软雅黑" panose="020B0503020204020204" pitchFamily="34" charset="-122"/>
                <a:sym typeface="Wingdings" panose="05000000000000000000" pitchFamily="2" charset="2"/>
                <a:hlinkClick r:id="rId3"/>
              </a:rPr>
              <a:t>http://gaia.cs.umass.edu/cs453/index.html</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版本为</a:t>
            </a:r>
            <a:r>
              <a:rPr lang="en-US" altLang="zh-CN" dirty="0">
                <a:latin typeface="微软雅黑" panose="020B0503020204020204" pitchFamily="34" charset="-122"/>
                <a:ea typeface="微软雅黑" panose="020B0503020204020204" pitchFamily="34" charset="-122"/>
                <a:sym typeface="Wingdings" panose="05000000000000000000" pitchFamily="2" charset="2"/>
              </a:rPr>
              <a:t>HTTP 1.1</a:t>
            </a: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持久连接</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从应用层的</a:t>
            </a:r>
            <a:r>
              <a:rPr lang="en-US" altLang="zh-CN" dirty="0">
                <a:latin typeface="微软雅黑" panose="020B0503020204020204" pitchFamily="34" charset="-122"/>
                <a:ea typeface="微软雅黑" panose="020B0503020204020204" pitchFamily="34" charset="-122"/>
                <a:sym typeface="Wingdings" panose="05000000000000000000" pitchFamily="2" charset="2"/>
              </a:rPr>
              <a:t>HTTP</a:t>
            </a:r>
            <a:r>
              <a:rPr lang="zh-CN" altLang="en-US" dirty="0">
                <a:latin typeface="微软雅黑" panose="020B0503020204020204" pitchFamily="34" charset="-122"/>
                <a:ea typeface="微软雅黑" panose="020B0503020204020204" pitchFamily="34" charset="-122"/>
                <a:sym typeface="Wingdings" panose="05000000000000000000" pitchFamily="2" charset="2"/>
              </a:rPr>
              <a:t>消息报文中无法得知，需要分析</a:t>
            </a:r>
            <a:r>
              <a:rPr lang="en-US" altLang="zh-CN" dirty="0">
                <a:latin typeface="微软雅黑" panose="020B0503020204020204" pitchFamily="34" charset="-122"/>
                <a:ea typeface="微软雅黑" panose="020B0503020204020204" pitchFamily="34" charset="-122"/>
                <a:sym typeface="Wingdings" panose="05000000000000000000" pitchFamily="2" charset="2"/>
              </a:rPr>
              <a:t>IP</a:t>
            </a:r>
            <a:r>
              <a:rPr lang="zh-CN" altLang="en-US" dirty="0">
                <a:latin typeface="微软雅黑" panose="020B0503020204020204" pitchFamily="34" charset="-122"/>
                <a:ea typeface="微软雅黑" panose="020B0503020204020204" pitchFamily="34" charset="-122"/>
                <a:sym typeface="Wingdings" panose="05000000000000000000" pitchFamily="2" charset="2"/>
              </a:rPr>
              <a:t>头部才能获得</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浏览器类型</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 </a:t>
            </a:r>
            <a:r>
              <a:rPr lang="en-US" altLang="zh-CN" dirty="0">
                <a:latin typeface="微软雅黑" panose="020B0503020204020204" pitchFamily="34" charset="-122"/>
                <a:ea typeface="微软雅黑" panose="020B0503020204020204" pitchFamily="34" charset="-122"/>
                <a:sym typeface="Wingdings" panose="05000000000000000000" pitchFamily="2" charset="2"/>
              </a:rPr>
              <a:t>Mozilla/5.0</a:t>
            </a:r>
            <a:r>
              <a:rPr lang="zh-CN" altLang="en-US" dirty="0">
                <a:latin typeface="微软雅黑" panose="020B0503020204020204" pitchFamily="34" charset="-122"/>
                <a:ea typeface="微软雅黑" panose="020B0503020204020204" pitchFamily="34" charset="-122"/>
                <a:sym typeface="Wingdings" panose="05000000000000000000" pitchFamily="2" charset="2"/>
              </a:rPr>
              <a:t>。 服务器需要浏览器类型信息来向不同类型的浏览器发送同一对象的不同版本</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73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8</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sp>
        <p:nvSpPr>
          <p:cNvPr id="15" name="矩形 14">
            <a:extLst>
              <a:ext uri="{FF2B5EF4-FFF2-40B4-BE49-F238E27FC236}">
                <a16:creationId xmlns:a16="http://schemas.microsoft.com/office/drawing/2014/main" id="{7B355552-F215-4EB4-AE10-F1F176F30F28}"/>
              </a:ext>
            </a:extLst>
          </p:cNvPr>
          <p:cNvSpPr/>
          <p:nvPr/>
        </p:nvSpPr>
        <p:spPr>
          <a:xfrm>
            <a:off x="-4072" y="1025106"/>
            <a:ext cx="8866761" cy="461665"/>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6,</a:t>
            </a:r>
          </a:p>
        </p:txBody>
      </p:sp>
      <p:pic>
        <p:nvPicPr>
          <p:cNvPr id="8" name="图片 7">
            <a:extLst>
              <a:ext uri="{FF2B5EF4-FFF2-40B4-BE49-F238E27FC236}">
                <a16:creationId xmlns:a16="http://schemas.microsoft.com/office/drawing/2014/main" id="{7D5A935E-6B23-45E2-BC57-EEC3C071DE42}"/>
              </a:ext>
            </a:extLst>
          </p:cNvPr>
          <p:cNvPicPr>
            <a:picLocks noChangeAspect="1"/>
          </p:cNvPicPr>
          <p:nvPr/>
        </p:nvPicPr>
        <p:blipFill>
          <a:blip r:embed="rId3"/>
          <a:stretch>
            <a:fillRect/>
          </a:stretch>
        </p:blipFill>
        <p:spPr>
          <a:xfrm>
            <a:off x="374761" y="971061"/>
            <a:ext cx="8697678" cy="1087210"/>
          </a:xfrm>
          <a:prstGeom prst="rect">
            <a:avLst/>
          </a:prstGeom>
        </p:spPr>
      </p:pic>
      <p:pic>
        <p:nvPicPr>
          <p:cNvPr id="9" name="图片 8">
            <a:extLst>
              <a:ext uri="{FF2B5EF4-FFF2-40B4-BE49-F238E27FC236}">
                <a16:creationId xmlns:a16="http://schemas.microsoft.com/office/drawing/2014/main" id="{92DBA8DE-D8AB-4431-8D77-B3FA221D84C5}"/>
              </a:ext>
            </a:extLst>
          </p:cNvPr>
          <p:cNvPicPr>
            <a:picLocks noChangeAspect="1"/>
          </p:cNvPicPr>
          <p:nvPr/>
        </p:nvPicPr>
        <p:blipFill>
          <a:blip r:embed="rId4"/>
          <a:stretch>
            <a:fillRect/>
          </a:stretch>
        </p:blipFill>
        <p:spPr>
          <a:xfrm>
            <a:off x="433608" y="2112316"/>
            <a:ext cx="8276783" cy="4479864"/>
          </a:xfrm>
          <a:prstGeom prst="rect">
            <a:avLst/>
          </a:prstGeom>
        </p:spPr>
      </p:pic>
    </p:spTree>
    <p:extLst>
      <p:ext uri="{BB962C8B-B14F-4D97-AF65-F5344CB8AC3E}">
        <p14:creationId xmlns:p14="http://schemas.microsoft.com/office/powerpoint/2010/main" val="346574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65E8DA7-EEB6-4739-8281-F464F2E626FE}" type="slidenum">
              <a:rPr lang="zh-CN" altLang="en-US" smtClean="0">
                <a:solidFill>
                  <a:prstClr val="black">
                    <a:tint val="75000"/>
                  </a:prstClr>
                </a:solidFill>
              </a:rPr>
              <a:t>9</a:t>
            </a:fld>
            <a:endParaRPr lang="zh-CN" altLang="en-US">
              <a:solidFill>
                <a:prstClr val="black">
                  <a:tint val="75000"/>
                </a:prstClr>
              </a:solidFill>
            </a:endParaRPr>
          </a:p>
        </p:txBody>
      </p:sp>
      <p:sp>
        <p:nvSpPr>
          <p:cNvPr id="3"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4"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5"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6"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10" name="TextBox 19">
            <a:extLst>
              <a:ext uri="{FF2B5EF4-FFF2-40B4-BE49-F238E27FC236}">
                <a16:creationId xmlns:a16="http://schemas.microsoft.com/office/drawing/2014/main" id="{CD966186-7F5A-408B-B2E9-1847B97D03A7}"/>
              </a:ext>
            </a:extLst>
          </p:cNvPr>
          <p:cNvSpPr txBox="1">
            <a:spLocks noChangeArrowheads="1"/>
          </p:cNvSpPr>
          <p:nvPr/>
        </p:nvSpPr>
        <p:spPr bwMode="auto">
          <a:xfrm>
            <a:off x="622300" y="142874"/>
            <a:ext cx="85217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fontAlgn="base" hangingPunct="1">
              <a:spcBef>
                <a:spcPct val="0"/>
              </a:spcBef>
              <a:spcAft>
                <a:spcPct val="0"/>
              </a:spcAft>
            </a:pPr>
            <a:r>
              <a:rPr lang="en-US" altLang="zh-CN" sz="3200" b="1" dirty="0">
                <a:solidFill>
                  <a:srgbClr val="FFFF00"/>
                </a:solidFill>
                <a:latin typeface="黑体" panose="02010609060101010101" pitchFamily="49" charset="-122"/>
                <a:ea typeface="黑体" panose="02010609060101010101" pitchFamily="49" charset="-122"/>
                <a:cs typeface="Arial" panose="020B0604020202020204" pitchFamily="34" charset="0"/>
              </a:rPr>
              <a:t>Chapter  2     Homework</a:t>
            </a:r>
          </a:p>
        </p:txBody>
      </p:sp>
      <p:pic>
        <p:nvPicPr>
          <p:cNvPr id="7" name="图片 6">
            <a:extLst>
              <a:ext uri="{FF2B5EF4-FFF2-40B4-BE49-F238E27FC236}">
                <a16:creationId xmlns:a16="http://schemas.microsoft.com/office/drawing/2014/main" id="{C77F1979-9F18-4E2C-9B0C-E08070254FED}"/>
              </a:ext>
            </a:extLst>
          </p:cNvPr>
          <p:cNvPicPr>
            <a:picLocks noChangeAspect="1"/>
          </p:cNvPicPr>
          <p:nvPr/>
        </p:nvPicPr>
        <p:blipFill>
          <a:blip r:embed="rId3"/>
          <a:stretch>
            <a:fillRect/>
          </a:stretch>
        </p:blipFill>
        <p:spPr>
          <a:xfrm>
            <a:off x="0" y="985837"/>
            <a:ext cx="9144000" cy="2584339"/>
          </a:xfrm>
          <a:prstGeom prst="rect">
            <a:avLst/>
          </a:prstGeom>
        </p:spPr>
      </p:pic>
      <p:sp>
        <p:nvSpPr>
          <p:cNvPr id="9" name="矩形 8">
            <a:extLst>
              <a:ext uri="{FF2B5EF4-FFF2-40B4-BE49-F238E27FC236}">
                <a16:creationId xmlns:a16="http://schemas.microsoft.com/office/drawing/2014/main" id="{E2BA2362-051E-4B0E-BB4D-989F27AE861B}"/>
              </a:ext>
            </a:extLst>
          </p:cNvPr>
          <p:cNvSpPr/>
          <p:nvPr/>
        </p:nvSpPr>
        <p:spPr>
          <a:xfrm>
            <a:off x="228600" y="3638535"/>
            <a:ext cx="8686800" cy="397031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答</a:t>
            </a:r>
            <a:r>
              <a:rPr lang="en-US" altLang="zh-CN" dirty="0">
                <a:latin typeface="微软雅黑" panose="020B0503020204020204" pitchFamily="34" charset="-122"/>
                <a:ea typeface="微软雅黑" panose="020B0503020204020204" pitchFamily="34" charset="-122"/>
                <a:sym typeface="Wingdings" panose="05000000000000000000" pitchFamily="2" charset="2"/>
              </a:rPr>
              <a:t>:</a:t>
            </a:r>
            <a:r>
              <a:rPr lang="zh-CN" altLang="en-US" dirty="0">
                <a:latin typeface="微软雅黑" panose="020B0503020204020204" pitchFamily="34" charset="-122"/>
                <a:ea typeface="微软雅黑" panose="020B0503020204020204" pitchFamily="34" charset="-122"/>
                <a:sym typeface="Wingdings" panose="05000000000000000000" pitchFamily="2" charset="2"/>
              </a:rPr>
              <a:t> </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可以成功找到文档，因为状态码为</a:t>
            </a:r>
            <a:r>
              <a:rPr lang="en-US" altLang="zh-CN" dirty="0">
                <a:latin typeface="微软雅黑" panose="020B0503020204020204" pitchFamily="34" charset="-122"/>
                <a:ea typeface="微软雅黑" panose="020B0503020204020204" pitchFamily="34" charset="-122"/>
                <a:sym typeface="Wingdings" panose="05000000000000000000" pitchFamily="2" charset="2"/>
              </a:rPr>
              <a:t>200</a:t>
            </a:r>
            <a:r>
              <a:rPr lang="zh-CN" altLang="en-US" dirty="0">
                <a:latin typeface="微软雅黑" panose="020B0503020204020204" pitchFamily="34" charset="-122"/>
                <a:ea typeface="微软雅黑" panose="020B0503020204020204" pitchFamily="34" charset="-122"/>
                <a:sym typeface="Wingdings" panose="05000000000000000000" pitchFamily="2" charset="2"/>
              </a:rPr>
              <a:t>；格林威治时间</a:t>
            </a:r>
            <a:r>
              <a:rPr lang="en-US" altLang="zh-CN" dirty="0">
                <a:latin typeface="微软雅黑" panose="020B0503020204020204" pitchFamily="34" charset="-122"/>
                <a:ea typeface="微软雅黑" panose="020B0503020204020204" pitchFamily="34" charset="-122"/>
                <a:sym typeface="Wingdings" panose="05000000000000000000" pitchFamily="2" charset="2"/>
              </a:rPr>
              <a:t>2008</a:t>
            </a:r>
            <a:r>
              <a:rPr lang="zh-CN" altLang="en-US" dirty="0">
                <a:latin typeface="微软雅黑" panose="020B0503020204020204" pitchFamily="34" charset="-122"/>
                <a:ea typeface="微软雅黑" panose="020B0503020204020204" pitchFamily="34" charset="-122"/>
                <a:sym typeface="Wingdings" panose="05000000000000000000" pitchFamily="2" charset="2"/>
              </a:rPr>
              <a:t>年</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latin typeface="微软雅黑" panose="020B0503020204020204" pitchFamily="34" charset="-122"/>
                <a:ea typeface="微软雅黑" panose="020B0503020204020204" pitchFamily="34" charset="-122"/>
                <a:sym typeface="Wingdings" panose="05000000000000000000" pitchFamily="2" charset="2"/>
              </a:rPr>
              <a:t>7</a:t>
            </a:r>
            <a:r>
              <a:rPr lang="zh-CN" altLang="en-US" dirty="0">
                <a:latin typeface="微软雅黑" panose="020B0503020204020204" pitchFamily="34" charset="-122"/>
                <a:ea typeface="微软雅黑" panose="020B0503020204020204" pitchFamily="34" charset="-122"/>
                <a:sym typeface="Wingdings" panose="05000000000000000000" pitchFamily="2" charset="2"/>
              </a:rPr>
              <a:t>日星期二</a:t>
            </a:r>
            <a:r>
              <a:rPr lang="en-US" altLang="zh-CN" dirty="0">
                <a:latin typeface="微软雅黑" panose="020B0503020204020204" pitchFamily="34" charset="-122"/>
                <a:ea typeface="微软雅黑" panose="020B0503020204020204" pitchFamily="34" charset="-122"/>
                <a:sym typeface="Wingdings" panose="05000000000000000000" pitchFamily="2" charset="2"/>
              </a:rPr>
              <a:t>12:39:45</a:t>
            </a: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最后修改时间：格林威治时间</a:t>
            </a:r>
            <a:r>
              <a:rPr lang="en-US" altLang="zh-CN" dirty="0">
                <a:latin typeface="微软雅黑" panose="020B0503020204020204" pitchFamily="34" charset="-122"/>
                <a:ea typeface="微软雅黑" panose="020B0503020204020204" pitchFamily="34" charset="-122"/>
                <a:sym typeface="Wingdings" panose="05000000000000000000" pitchFamily="2" charset="2"/>
              </a:rPr>
              <a:t>2005</a:t>
            </a:r>
            <a:r>
              <a:rPr lang="zh-CN" altLang="en-US" dirty="0">
                <a:latin typeface="微软雅黑" panose="020B0503020204020204" pitchFamily="34" charset="-122"/>
                <a:ea typeface="微软雅黑" panose="020B0503020204020204" pitchFamily="34" charset="-122"/>
                <a:sym typeface="Wingdings" panose="05000000000000000000" pitchFamily="2" charset="2"/>
              </a:rPr>
              <a:t>年</a:t>
            </a:r>
            <a:r>
              <a:rPr lang="en-US" altLang="zh-CN" dirty="0">
                <a:latin typeface="微软雅黑" panose="020B0503020204020204" pitchFamily="34" charset="-122"/>
                <a:ea typeface="微软雅黑" panose="020B0503020204020204" pitchFamily="34" charset="-122"/>
                <a:sym typeface="Wingdings" panose="05000000000000000000" pitchFamily="2" charset="2"/>
              </a:rPr>
              <a:t>12</a:t>
            </a:r>
            <a:r>
              <a:rPr lang="zh-CN" altLang="en-US" dirty="0">
                <a:latin typeface="微软雅黑" panose="020B0503020204020204" pitchFamily="34" charset="-122"/>
                <a:ea typeface="微软雅黑" panose="020B0503020204020204" pitchFamily="34" charset="-122"/>
                <a:sym typeface="Wingdings" panose="05000000000000000000" pitchFamily="2" charset="2"/>
              </a:rPr>
              <a:t>月</a:t>
            </a:r>
            <a:r>
              <a:rPr lang="en-US" altLang="zh-CN" dirty="0">
                <a:latin typeface="微软雅黑" panose="020B0503020204020204" pitchFamily="34" charset="-122"/>
                <a:ea typeface="微软雅黑" panose="020B0503020204020204" pitchFamily="34" charset="-122"/>
                <a:sym typeface="Wingdings" panose="05000000000000000000" pitchFamily="2" charset="2"/>
              </a:rPr>
              <a:t>10</a:t>
            </a:r>
            <a:r>
              <a:rPr lang="zh-CN" altLang="en-US" dirty="0">
                <a:latin typeface="微软雅黑" panose="020B0503020204020204" pitchFamily="34" charset="-122"/>
                <a:ea typeface="微软雅黑" panose="020B0503020204020204" pitchFamily="34" charset="-122"/>
                <a:sym typeface="Wingdings" panose="05000000000000000000" pitchFamily="2" charset="2"/>
              </a:rPr>
              <a:t>日星期六</a:t>
            </a:r>
            <a:r>
              <a:rPr lang="en-US" altLang="zh-CN" dirty="0">
                <a:latin typeface="微软雅黑" panose="020B0503020204020204" pitchFamily="34" charset="-122"/>
                <a:ea typeface="微软雅黑" panose="020B0503020204020204" pitchFamily="34" charset="-122"/>
                <a:sym typeface="Wingdings" panose="05000000000000000000" pitchFamily="2" charset="2"/>
              </a:rPr>
              <a:t>18:27:46</a:t>
            </a: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返回</a:t>
            </a:r>
            <a:r>
              <a:rPr lang="en-US" altLang="zh-CN" dirty="0">
                <a:latin typeface="微软雅黑" panose="020B0503020204020204" pitchFamily="34" charset="-122"/>
                <a:ea typeface="微软雅黑" panose="020B0503020204020204" pitchFamily="34" charset="-122"/>
              </a:rPr>
              <a:t>3874 bytes</a:t>
            </a:r>
          </a:p>
          <a:p>
            <a:pPr marL="342900" indent="-342900">
              <a:buAutoNum type="alphaLcParenBoth"/>
            </a:pP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pPr marL="342900" indent="-342900">
              <a:buAutoNum type="alphaLcParenBoth"/>
            </a:pPr>
            <a:r>
              <a:rPr lang="zh-CN" altLang="en-US" dirty="0">
                <a:latin typeface="微软雅黑" panose="020B0503020204020204" pitchFamily="34" charset="-122"/>
                <a:ea typeface="微软雅黑" panose="020B0503020204020204" pitchFamily="34" charset="-122"/>
                <a:sym typeface="Wingdings" panose="05000000000000000000" pitchFamily="2" charset="2"/>
              </a:rPr>
              <a:t>返回的前</a:t>
            </a:r>
            <a:r>
              <a:rPr lang="en-US" altLang="zh-CN" dirty="0">
                <a:latin typeface="微软雅黑" panose="020B0503020204020204" pitchFamily="34" charset="-122"/>
                <a:ea typeface="微软雅黑" panose="020B0503020204020204" pitchFamily="34" charset="-122"/>
                <a:sym typeface="Wingdings" panose="05000000000000000000" pitchFamily="2" charset="2"/>
              </a:rPr>
              <a:t>5</a:t>
            </a:r>
            <a:r>
              <a:rPr lang="zh-CN" altLang="en-US" dirty="0">
                <a:latin typeface="微软雅黑" panose="020B0503020204020204" pitchFamily="34" charset="-122"/>
                <a:ea typeface="微软雅黑" panose="020B0503020204020204" pitchFamily="34" charset="-122"/>
                <a:sym typeface="Wingdings" panose="05000000000000000000" pitchFamily="2" charset="2"/>
              </a:rPr>
              <a:t>个字节：</a:t>
            </a:r>
            <a:r>
              <a:rPr lang="en-US" altLang="zh-CN" dirty="0"/>
              <a:t> </a:t>
            </a:r>
            <a:r>
              <a:rPr lang="en-US" altLang="zh-CN" dirty="0">
                <a:latin typeface="微软雅黑" panose="020B0503020204020204" pitchFamily="34" charset="-122"/>
                <a:ea typeface="微软雅黑" panose="020B0503020204020204" pitchFamily="34" charset="-122"/>
              </a:rPr>
              <a:t>&lt;!doc</a:t>
            </a:r>
          </a:p>
          <a:p>
            <a:r>
              <a:rPr lang="en-US" altLang="zh-CN"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dirty="0">
                <a:latin typeface="微软雅黑" panose="020B0503020204020204" pitchFamily="34" charset="-122"/>
                <a:ea typeface="微软雅黑" panose="020B0503020204020204" pitchFamily="34" charset="-122"/>
                <a:sym typeface="Wingdings" panose="05000000000000000000" pitchFamily="2" charset="2"/>
              </a:rPr>
              <a:t>服务器同意使用持久连接</a:t>
            </a:r>
            <a:endParaRPr lang="en-US" altLang="zh-CN" dirty="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98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9547</TotalTime>
  <Words>534</Words>
  <Application>Microsoft Office PowerPoint</Application>
  <PresentationFormat>全屏显示(4:3)</PresentationFormat>
  <Paragraphs>86</Paragraphs>
  <Slides>11</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等线</vt:lpstr>
      <vt:lpstr>黑体</vt:lpstr>
      <vt:lpstr>微软雅黑</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baiteng</cp:lastModifiedBy>
  <cp:revision>746</cp:revision>
  <dcterms:created xsi:type="dcterms:W3CDTF">2019-12-23T12:54:16Z</dcterms:created>
  <dcterms:modified xsi:type="dcterms:W3CDTF">2022-10-12T01:12:48Z</dcterms:modified>
</cp:coreProperties>
</file>