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703" r:id="rId2"/>
    <p:sldId id="3704" r:id="rId3"/>
    <p:sldId id="3613" r:id="rId4"/>
    <p:sldId id="3705" r:id="rId5"/>
    <p:sldId id="3612" r:id="rId6"/>
    <p:sldId id="3706" r:id="rId7"/>
    <p:sldId id="3702" r:id="rId8"/>
    <p:sldId id="3707" r:id="rId9"/>
    <p:sldId id="3614" r:id="rId10"/>
    <p:sldId id="3615" r:id="rId11"/>
    <p:sldId id="3708" r:id="rId12"/>
    <p:sldId id="3616" r:id="rId13"/>
    <p:sldId id="3700" r:id="rId14"/>
    <p:sldId id="3709" r:id="rId15"/>
    <p:sldId id="3701" r:id="rId16"/>
    <p:sldId id="3710" r:id="rId17"/>
    <p:sldId id="371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1D2"/>
    <a:srgbClr val="73FB79"/>
    <a:srgbClr val="0048C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92534" autoAdjust="0"/>
  </p:normalViewPr>
  <p:slideViewPr>
    <p:cSldViewPr snapToGrid="0" snapToObjects="1">
      <p:cViewPr varScale="1">
        <p:scale>
          <a:sx n="60" d="100"/>
          <a:sy n="60" d="100"/>
        </p:scale>
        <p:origin x="1401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1-02T02:54:45.5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15680 4025 0,'-22'0'63,"-22"0"-48,22 0-15,0 44 16,0 0-16,0 22 16,-22 0-16,-21 0 15,43 22-15,0-44 16,0 0-16,-22 22 16,22 22-16,-22-22 15,44-44-15,-22 66 16,0-22-16,0-44 15,22 0-15,-44 22 16,44 0-16,0-22 16,0 0 46,0 0-46,0 0-1,0 0-15,0 0 16,0 22 0,44-22-16,-22-22 15,0 22-15,66 0 16,-22 22-16,-22-44 16,21 0-16,-43 0 15,22 0-15,22 0 16,-44 0-16,0 0 15,0 0-15,44 0 16,-44 0 0,0 0-1,0 0-15,0 0 16,0-44-16,22 22 16,-22-22-16,0 22 15,0-22-15,-22 22 16,22 0-16,-22 0 15,22 0-15,22 0 16,-44 0-16,22-22 16,-22 22-16,22 0 15,-22 0-15,0 0 16,0 0-16,0 0 16,22 0-16,0-44 15,-22 44-15,0-44 16,0 22-16,0 22 15,0-44-15,0 44 16,0 0-16,0 0 16,0 0-16,0 0 15,0-44 1,0 44-16,0 0 16,0 0-1,-22 0-15,0 0 16,0-22-16,0 22 0,-22 0 15,22 0-15,-22-44 16,22 44 0,-22 0-1,22 22 1,22-22-16,-22 22 16,22-22-16,-22 0 15,0 22 141,0 0-124,0 0-1,-22 0-31,22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1-02T02:54:51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15482 4531 0,'22'22'172,"-22"22"-156,44 22-16,-44-22 16,0 0-1,0 0-15,22 22 0,-22-22 16,22 22-16,22 0 15,-44-22-15,0 22 16,0 22-16,22-22 16,-22-22-1,0 0-15,0-22 16,22 22-16,-22-22 16,0 44-16,0-22 15,0 66-15,0-22 16,0 0-16,44 44 15,-44-66-15,0-44 16,0 0-16,0 0 16,0 44-16,0-44 15,0 0-15,22 22 16,0 22-16,-22 0 16,0-44-16,0 22 15,0-22-15,0 22 16,44 0-16,-44-22 15,0 0-15,0 44 16,0-44-16,22 22 16,-22 22-16,0 0 15,0-22-15,0 22 16,22-22-16,-22 22 16,0-44-16,0 0 15,0 0-15,44 44 16,-22-44-16,-22 0 15,0 0-15,0 0 16,0 44-16,22 0 16,-22-22-16,0 44 15,22-22-15,-22 0 16,0 22-16,0-44 16,0 22-16,44 22 15,-44-22-15,0 22 16,0 22-16,0-22 15,22 0-15,22 22 16,-44-66-16,22 22 16,-22-22-16,44 22 15,-44-44 1,0 44-16,22-44 16,-22 22-16,0 22 0,22 0 15,0-44-15,-22 22 16,44 22-1,-44-22-15,0 22 16,0-44-16,0 44 16,22-22-16,-22-22 15,0 22-15,0-22 16,0 0-16,0 22 16,22-22-16,-22 22 15,0 0-15,0 154 31,44-88-31,-22-22 16,-22 0-16,0 22 16,0-22-16,22-22 15,-22 22-15,0-66 16,0 44-16,0-44 16,0 22-16,0 22 15,22-44-15,-22 0 16,0 22-16,0-22 15,0 44-15,0-44 16,0 22-16,0 0 16,0-22-16,0 0 15,0 22-15,0 22 16,0-44-16,0 22 16,0 0-16,0-22 15,0 0-15,0 0 16,0 0-16,0 22 15,0 22 1,0 22-16,0-22 16,0 22-16,0-22 15,0-22-15,0 22 16,0-44-16,0 0 16,0 0 15,0 0-16,0 22-15,0 0 16,0-22-16,0 0 16,0 0 46,0 44-62,0-44 16,-22 0-16,0 44 15,22-44-15,0 22 16,0-22 0,0 0 265,0 22-265,0-22-16,0 0 31,0 0-16,0 0 1,0 0-16,0 0 31,22 0-31,0 22 16,-22-22-16,44 22 16,-22 22-16,0 0 15,22-22-15,-22-1 16,-22-21-16,22 0 15,0-22 548,110 0-563,-44-44 16,44 23-16,22-67 15,-22 66-15,-88 22 16,66-44-16,-66 22 15,22-22-15,-44 22 16,44 0-16,-44 22 16,0-22-1,0 0 1,0 22-16,22-22 16,-22 22-1,0-22-15,0-22 16,0 22-16,44-22 15,-22 0-15,0 22 16,-1-22-16,-21 0 16,0 22-16,22 0 15,-22 0-15,22-22 16,22-22-16,0 0 16,0 0-16,-44-22 15,44-22-15,0 44 16,-22-22-16,-22 22 15,44 0-15,-44 22 16,0-22-16,22 0 16,-22 0-16,44-22 15,-22 22-15,0 0 16,22-22-16,-22 22 16,-22 0-16,22-22 15,0 22-15,0-22 16,-22 22-16,22-22 15,22-22-15,-44 22 16,-22-22-16,44 22 16,-22 0-16,22-110 15,-22 110-15,22-44 16,-44 66-16,0 22 16,0-22-16,0 44 15,0 0-15,0-44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21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8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82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40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33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64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07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11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解题思路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0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11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40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73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7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6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33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45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C3DA9-2232-4773-B71B-D840085E3D49}"/>
              </a:ext>
            </a:extLst>
          </p:cNvPr>
          <p:cNvSpPr/>
          <p:nvPr/>
        </p:nvSpPr>
        <p:spPr>
          <a:xfrm>
            <a:off x="138619" y="1644289"/>
            <a:ext cx="90053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needed to uniquely identify a TCP Socket and 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respectively in the network? </a:t>
            </a:r>
          </a:p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采用四元组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IP,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目的端口，源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，源端口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进行唯一标识，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采用二元组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，目的端口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进行唯一标识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TCP/IP model, what is the first layer from the bottom up that implements end-to-end transport?</a:t>
            </a:r>
          </a:p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答：传输层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B4B24C-8987-4F66-BD23-E07A236D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40" y="3743379"/>
            <a:ext cx="7620551" cy="30543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51F16E-A7ED-4890-91DE-436E245E6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24" y="142874"/>
            <a:ext cx="7735330" cy="37688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4C323F-31B8-467B-89FE-F031F03A8579}"/>
              </a:ext>
            </a:extLst>
          </p:cNvPr>
          <p:cNvSpPr/>
          <p:nvPr/>
        </p:nvSpPr>
        <p:spPr>
          <a:xfrm>
            <a:off x="188009" y="103612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162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BE46A8-E5DF-479A-9C26-CA5BA3D0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5" y="1925322"/>
            <a:ext cx="7118440" cy="511787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075D98A-18A1-4536-925C-C788573D2509}"/>
              </a:ext>
            </a:extLst>
          </p:cNvPr>
          <p:cNvSpPr/>
          <p:nvPr/>
        </p:nvSpPr>
        <p:spPr>
          <a:xfrm>
            <a:off x="450850" y="1187033"/>
            <a:ext cx="83863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207,302,80</a:t>
            </a:r>
          </a:p>
          <a:p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b)207,80,302</a:t>
            </a:r>
          </a:p>
          <a:p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c)127</a:t>
            </a:r>
          </a:p>
          <a:p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60435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EC81CC-9917-424B-8CBC-41C1E52D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4" y="142874"/>
            <a:ext cx="6806684" cy="5040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0D40F0-9CC6-4B6B-B8FC-C8A6EBD0C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7" y="5179290"/>
            <a:ext cx="6352273" cy="155647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3217E-8471-4242-A77B-9CB3B0002A3E}"/>
              </a:ext>
            </a:extLst>
          </p:cNvPr>
          <p:cNvSpPr/>
          <p:nvPr/>
        </p:nvSpPr>
        <p:spPr>
          <a:xfrm>
            <a:off x="188009" y="10361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111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C025B61-80BE-4A27-BE1D-D3361354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4" y="1006475"/>
            <a:ext cx="7306962" cy="5070291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5FC71672-433B-4164-97BD-5A868B9E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AEC0852-8400-4749-BFDD-4EA4BADEEA78}"/>
                  </a:ext>
                </a:extLst>
              </p14:cNvPr>
              <p14:cNvContentPartPr/>
              <p14:nvPr/>
            </p14:nvContentPartPr>
            <p14:xfrm>
              <a:off x="5447160" y="1417320"/>
              <a:ext cx="364320" cy="4914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AEC0852-8400-4749-BFDD-4EA4BADEE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1320" y="1353960"/>
                <a:ext cx="3956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B95B19F-456E-4E67-9690-0CA6CCF4F4C1}"/>
                  </a:ext>
                </a:extLst>
              </p14:cNvPr>
              <p14:cNvContentPartPr/>
              <p14:nvPr/>
            </p14:nvContentPartPr>
            <p14:xfrm>
              <a:off x="5573520" y="1631160"/>
              <a:ext cx="1449360" cy="30650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B95B19F-456E-4E67-9690-0CA6CCF4F4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7680" y="1567800"/>
                <a:ext cx="1480680" cy="31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23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7D9BDB-A891-44A2-B052-E1DDAFBAC07F}"/>
              </a:ext>
            </a:extLst>
          </p:cNvPr>
          <p:cNvSpPr/>
          <p:nvPr/>
        </p:nvSpPr>
        <p:spPr>
          <a:xfrm>
            <a:off x="378832" y="1227329"/>
            <a:ext cx="83863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慢启动：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[1,6],[23,26]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拥塞避免：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[6,16]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 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个冗余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超时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f) 21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g) 14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h) 7</a:t>
            </a:r>
          </a:p>
          <a:p>
            <a:pPr algn="just"/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cwnd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7, sshresh:4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j) sshresh:21, cwnd:4</a:t>
            </a: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k) 52</a:t>
            </a:r>
          </a:p>
        </p:txBody>
      </p:sp>
    </p:spTree>
    <p:extLst>
      <p:ext uri="{BB962C8B-B14F-4D97-AF65-F5344CB8AC3E}">
        <p14:creationId xmlns:p14="http://schemas.microsoft.com/office/powerpoint/2010/main" val="57165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5FC71672-433B-4164-97BD-5A868B9E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B26132-4DA3-4FC9-9CB3-6BF966FC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036125"/>
            <a:ext cx="8645525" cy="35364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D2796A7-2F06-4EA8-950D-984643991B98}"/>
              </a:ext>
            </a:extLst>
          </p:cNvPr>
          <p:cNvSpPr/>
          <p:nvPr/>
        </p:nvSpPr>
        <p:spPr>
          <a:xfrm>
            <a:off x="124399" y="1036125"/>
            <a:ext cx="7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615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BCD05-F20C-424D-BB51-2116D995F0D3}"/>
              </a:ext>
            </a:extLst>
          </p:cNvPr>
          <p:cNvSpPr/>
          <p:nvPr/>
        </p:nvSpPr>
        <p:spPr>
          <a:xfrm>
            <a:off x="275465" y="1087329"/>
            <a:ext cx="83863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</a:p>
          <a:p>
            <a:pPr algn="just"/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RTT + RTT + S/R + RTT + S/R + RTT + 12S/R </a:t>
            </a:r>
          </a:p>
          <a:p>
            <a:pPr algn="just"/>
            <a:r>
              <a:rPr lang="pt-B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4RTT + 14 S/R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</a:t>
            </a:r>
          </a:p>
          <a:p>
            <a:pPr algn="just"/>
            <a:r>
              <a:rPr lang="pt-B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RTT+RTT + S/R + RTT + S/R + RTT + S/R + RTT + 8S/R = 5RTT +11 S/R</a:t>
            </a:r>
          </a:p>
          <a:p>
            <a:pPr algn="just"/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</a:t>
            </a:r>
          </a:p>
          <a:p>
            <a:pPr algn="just"/>
            <a:r>
              <a:rPr lang="pt-B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RTT + RTT + S/R + RTT + 14 S/R = 3 RTT + 15 S/R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6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B0E23C-F4CD-4C5A-94B5-F181333F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16020"/>
            <a:ext cx="7261313" cy="67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C3DA9-2232-4773-B71B-D840085E3D49}"/>
              </a:ext>
            </a:extLst>
          </p:cNvPr>
          <p:cNvSpPr/>
          <p:nvPr/>
        </p:nvSpPr>
        <p:spPr>
          <a:xfrm>
            <a:off x="138619" y="1020747"/>
            <a:ext cx="900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D9EB331-FB91-468F-8720-A5BCE680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1020747"/>
            <a:ext cx="8588762" cy="16655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D9BD8E-581A-4005-A414-FE8A4324CAAD}"/>
              </a:ext>
            </a:extLst>
          </p:cNvPr>
          <p:cNvSpPr/>
          <p:nvPr/>
        </p:nvSpPr>
        <p:spPr>
          <a:xfrm>
            <a:off x="138620" y="2870413"/>
            <a:ext cx="8840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答：对于每个持久连接，服务器都会创建一个单独的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连接套接字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，由四元组（源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地址、源端口号、目标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地址、目标端口号）进行唯一标识。当主机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数据报时，它会检查数据报中这四个字段，以确定应该把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报文段的有效载荷传递给哪个套接字。因此，来自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的请求会通过两个不同的套接字，它们的目的端口都是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地址不同。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7379A3-280E-4354-9091-7B0B96B8E501}"/>
              </a:ext>
            </a:extLst>
          </p:cNvPr>
          <p:cNvSpPr/>
          <p:nvPr/>
        </p:nvSpPr>
        <p:spPr>
          <a:xfrm>
            <a:off x="125876" y="102195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2D1786-E2A7-4B64-A560-D0CA0C57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0" y="435261"/>
            <a:ext cx="7747119" cy="63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5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7379A3-280E-4354-9091-7B0B96B8E501}"/>
              </a:ext>
            </a:extLst>
          </p:cNvPr>
          <p:cNvSpPr/>
          <p:nvPr/>
        </p:nvSpPr>
        <p:spPr>
          <a:xfrm>
            <a:off x="125876" y="102195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ED0C1A-8D5C-46B1-89EF-4E86E7A5B549}"/>
              </a:ext>
            </a:extLst>
          </p:cNvPr>
          <p:cNvSpPr/>
          <p:nvPr/>
        </p:nvSpPr>
        <p:spPr>
          <a:xfrm>
            <a:off x="125876" y="1483621"/>
            <a:ext cx="88120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F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F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T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F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 T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f. F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g. F</a:t>
            </a:r>
          </a:p>
        </p:txBody>
      </p:sp>
    </p:spTree>
    <p:extLst>
      <p:ext uri="{BB962C8B-B14F-4D97-AF65-F5344CB8AC3E}">
        <p14:creationId xmlns:p14="http://schemas.microsoft.com/office/powerpoint/2010/main" val="58387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99386A-CB28-4521-B36B-B5125D71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2" y="963294"/>
            <a:ext cx="8588762" cy="24657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EB383A-071D-43F1-A0D2-8C63EF5DC827}"/>
              </a:ext>
            </a:extLst>
          </p:cNvPr>
          <p:cNvSpPr/>
          <p:nvPr/>
        </p:nvSpPr>
        <p:spPr>
          <a:xfrm>
            <a:off x="125876" y="102195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D06756-854D-4E52-B2CF-4BC66593504C}"/>
              </a:ext>
            </a:extLst>
          </p:cNvPr>
          <p:cNvSpPr/>
          <p:nvPr/>
        </p:nvSpPr>
        <p:spPr>
          <a:xfrm>
            <a:off x="165983" y="3555681"/>
            <a:ext cx="8812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答：反码为：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1 1 0 1 0 0 0 1</a:t>
            </a:r>
          </a:p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接收端会将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8bit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字全部相加，若结果中出现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，则代表出现错误。所有的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1bit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错误都会被检测到，但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2bit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错误可能无法检测，如出现在同一列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E1CB95-3F6F-4B97-A796-8DB01C32600A}"/>
              </a:ext>
            </a:extLst>
          </p:cNvPr>
          <p:cNvSpPr/>
          <p:nvPr/>
        </p:nvSpPr>
        <p:spPr>
          <a:xfrm>
            <a:off x="127684" y="956662"/>
            <a:ext cx="87391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Describe the similarities and differences between GBN and SR.</a:t>
            </a:r>
            <a:endParaRPr lang="zh-CN" altLang="en-US" sz="2400" dirty="0"/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74034D-51EC-402D-9C6B-06689D6EB6BB}"/>
              </a:ext>
            </a:extLst>
          </p:cNvPr>
          <p:cNvSpPr/>
          <p:nvPr/>
        </p:nvSpPr>
        <p:spPr>
          <a:xfrm>
            <a:off x="127684" y="1661167"/>
            <a:ext cx="82565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相同点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都使用了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序号、确认机制、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超时重传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流水线的滑动窗口机制。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不同点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采用了累积确认，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即对正确按序接收的序号最高的分组进行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。全局只有一个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对最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早发送且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未被确认的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那个分组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进行计时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）。对于乱序分组，接收者丢弃该分组并重发对当前按序收到的序号最高的分组的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。一旦超时，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接收者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就会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窗口中的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一起重发。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采用了单个确认的方式，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接收端对单个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进行确认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每一个发送的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都会有一个定时器。超时只会重传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超时计时器对应的那个未被确认的分组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6012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091114-DBC9-4940-8878-5ECF2ECB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609434"/>
            <a:ext cx="8905875" cy="14763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2D2CE7-CBE0-4C3D-B0E5-BB7ED35B5E48}"/>
              </a:ext>
            </a:extLst>
          </p:cNvPr>
          <p:cNvSpPr/>
          <p:nvPr/>
        </p:nvSpPr>
        <p:spPr>
          <a:xfrm>
            <a:off x="188009" y="103612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A728E6-C307-4A34-84F5-C75D85DC9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06" y="3272864"/>
            <a:ext cx="7919499" cy="31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4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2D2CE7-CBE0-4C3D-B0E5-BB7ED35B5E48}"/>
              </a:ext>
            </a:extLst>
          </p:cNvPr>
          <p:cNvSpPr/>
          <p:nvPr/>
        </p:nvSpPr>
        <p:spPr>
          <a:xfrm>
            <a:off x="188009" y="103612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734639-C79A-4A4E-8685-ABE4D11690BF}"/>
              </a:ext>
            </a:extLst>
          </p:cNvPr>
          <p:cNvSpPr/>
          <p:nvPr/>
        </p:nvSpPr>
        <p:spPr>
          <a:xfrm>
            <a:off x="127684" y="1661167"/>
            <a:ext cx="825658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发送一个报文需要的时间：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L/R=1500*8/10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=0.000012 s</a:t>
            </a: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要超过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98%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的利用率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因此窗口大小需要设置为约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2451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个数据包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3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9E2BE3-621A-4BDA-A75B-184722707FC2}"/>
              </a:ext>
            </a:extLst>
          </p:cNvPr>
          <p:cNvGrpSpPr/>
          <p:nvPr/>
        </p:nvGrpSpPr>
        <p:grpSpPr>
          <a:xfrm>
            <a:off x="3362118" y="2663032"/>
            <a:ext cx="6748462" cy="933450"/>
            <a:chOff x="738188" y="3126080"/>
            <a:chExt cx="6748462" cy="933450"/>
          </a:xfrm>
        </p:grpSpPr>
        <p:graphicFrame>
          <p:nvGraphicFramePr>
            <p:cNvPr id="14" name="Object 5">
              <a:extLst>
                <a:ext uri="{FF2B5EF4-FFF2-40B4-BE49-F238E27FC236}">
                  <a16:creationId xmlns:a16="http://schemas.microsoft.com/office/drawing/2014/main" id="{C8A239D6-B2E0-4BBA-9AFE-892162DE0F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8947098"/>
                </p:ext>
              </p:extLst>
            </p:nvPr>
          </p:nvGraphicFramePr>
          <p:xfrm>
            <a:off x="738188" y="3126080"/>
            <a:ext cx="6748462" cy="933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Picture" r:id="rId4" imgW="3581280" imgH="495360" progId="Word.Picture.8">
                    <p:embed/>
                  </p:oleObj>
                </mc:Choice>
                <mc:Fallback>
                  <p:oleObj name="Picture" r:id="rId4" imgW="3581280" imgH="495360" progId="Word.Picture.8">
                    <p:embed/>
                    <p:pic>
                      <p:nvPicPr>
                        <p:cNvPr id="6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188" y="3126080"/>
                          <a:ext cx="6748462" cy="933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B1FB2A1-98F2-492B-92A4-BE9BFF128D8C}"/>
                </a:ext>
              </a:extLst>
            </p:cNvPr>
            <p:cNvSpPr/>
            <p:nvPr/>
          </p:nvSpPr>
          <p:spPr>
            <a:xfrm>
              <a:off x="4100254" y="3394204"/>
              <a:ext cx="13781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0.98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21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DCEA1E-2CAE-4B46-A39D-566F21F1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897511"/>
            <a:ext cx="8517288" cy="366885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F783A89-9F5E-4777-8F56-96A4DF2CC11E}"/>
              </a:ext>
            </a:extLst>
          </p:cNvPr>
          <p:cNvSpPr/>
          <p:nvPr/>
        </p:nvSpPr>
        <p:spPr>
          <a:xfrm>
            <a:off x="188009" y="103612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595802-2997-4EA1-AF92-1EF5ED776811}"/>
              </a:ext>
            </a:extLst>
          </p:cNvPr>
          <p:cNvSpPr/>
          <p:nvPr/>
        </p:nvSpPr>
        <p:spPr>
          <a:xfrm>
            <a:off x="266760" y="4503510"/>
            <a:ext cx="8386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457200" indent="-457200">
              <a:buAutoNum type="alphaLcPeriod"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457200" indent="-457200">
              <a:buAutoNum type="alphaLcPeriod"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457200" indent="-457200">
              <a:buAutoNum type="alphaLcPeriod"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850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9719</TotalTime>
  <Words>752</Words>
  <Application>Microsoft Office PowerPoint</Application>
  <PresentationFormat>全屏显示(4:3)</PresentationFormat>
  <Paragraphs>132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黑体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758</cp:revision>
  <dcterms:created xsi:type="dcterms:W3CDTF">2019-12-23T12:54:16Z</dcterms:created>
  <dcterms:modified xsi:type="dcterms:W3CDTF">2022-11-02T07:15:42Z</dcterms:modified>
</cp:coreProperties>
</file>