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730" r:id="rId2"/>
    <p:sldId id="3733" r:id="rId3"/>
    <p:sldId id="3746" r:id="rId4"/>
    <p:sldId id="3747" r:id="rId5"/>
    <p:sldId id="3743" r:id="rId6"/>
    <p:sldId id="3752" r:id="rId7"/>
    <p:sldId id="3748" r:id="rId8"/>
    <p:sldId id="3745" r:id="rId9"/>
    <p:sldId id="3749" r:id="rId10"/>
    <p:sldId id="3744" r:id="rId11"/>
    <p:sldId id="3750" r:id="rId12"/>
    <p:sldId id="375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teng" initials="b" lastIdx="1" clrIdx="0">
    <p:extLst>
      <p:ext uri="{19B8F6BF-5375-455C-9EA6-DF929625EA0E}">
        <p15:presenceInfo xmlns:p15="http://schemas.microsoft.com/office/powerpoint/2012/main" userId="cc50303b09e43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0048C2"/>
    <a:srgbClr val="9241D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78864" autoAdjust="0"/>
  </p:normalViewPr>
  <p:slideViewPr>
    <p:cSldViewPr snapToGrid="0" snapToObjects="1">
      <p:cViewPr varScale="1">
        <p:scale>
          <a:sx n="51" d="100"/>
          <a:sy n="51" d="100"/>
        </p:scale>
        <p:origin x="1890" y="33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69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10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43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9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个接口，转发速度是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接口线速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06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19= 16+2+1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0001 0011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 0001-1110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0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8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74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先把大块形成条目，然后把中间不连续的部分挖出来，用更长的前缀表示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11100000 00 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1110000  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11100001 1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11100000 01000000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Otherwise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64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83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1DF8BD-3C3D-4A49-B92C-46063FF2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108634"/>
            <a:ext cx="8077200" cy="38517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16D54C-E19F-499A-A7DE-0E509276FFE7}"/>
              </a:ext>
            </a:extLst>
          </p:cNvPr>
          <p:cNvSpPr/>
          <p:nvPr/>
        </p:nvSpPr>
        <p:spPr>
          <a:xfrm>
            <a:off x="-317886" y="5062503"/>
            <a:ext cx="873535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不能，因为共享总线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一次只能有一个分组通过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可以，因为从不同的输入端口到不同的输出端口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不能，因为转发到相同的输出端口，垂直总线会碰撞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6199A0-8743-449C-B89F-26834F59E789}"/>
              </a:ext>
            </a:extLst>
          </p:cNvPr>
          <p:cNvSpPr/>
          <p:nvPr/>
        </p:nvSpPr>
        <p:spPr>
          <a:xfrm>
            <a:off x="126097" y="104093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43897C-7EC4-42C0-80D3-BF5F92AE23E4}"/>
              </a:ext>
            </a:extLst>
          </p:cNvPr>
          <p:cNvSpPr/>
          <p:nvPr/>
        </p:nvSpPr>
        <p:spPr>
          <a:xfrm>
            <a:off x="-861775" y="5043109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5E302F-056B-44D4-B61C-BC9B2D66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5" y="1006475"/>
            <a:ext cx="8606115" cy="20818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327416-B28F-4AD3-B180-EBA5B81987F0}"/>
              </a:ext>
            </a:extLst>
          </p:cNvPr>
          <p:cNvSpPr/>
          <p:nvPr/>
        </p:nvSpPr>
        <p:spPr>
          <a:xfrm>
            <a:off x="68558" y="9439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90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73A1B6-A321-4A68-8DC0-6F7BAFAA7AE3}"/>
              </a:ext>
            </a:extLst>
          </p:cNvPr>
          <p:cNvSpPr/>
          <p:nvPr/>
        </p:nvSpPr>
        <p:spPr>
          <a:xfrm>
            <a:off x="300531" y="1072278"/>
            <a:ext cx="89799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答：此题答案不唯一，下面是可能的一种答案：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223.1.17/24</a:t>
            </a:r>
          </a:p>
          <a:p>
            <a:pPr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可供使用的子网号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主机号就是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位来区别主机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位来区别主机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位来区别主机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223.1.17.0/25</a:t>
            </a: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可分配给主机：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0000001-01111110   </a:t>
            </a:r>
          </a:p>
          <a:p>
            <a:pPr defTabSz="9144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223.1.17.128/26</a:t>
            </a:r>
          </a:p>
          <a:p>
            <a:pPr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可分配给主机：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000001-10111110</a:t>
            </a:r>
          </a:p>
          <a:p>
            <a:pPr defTabSz="9144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223.1.17.192/28</a:t>
            </a: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可分配给主机：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 0001-1100 1110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327416-B28F-4AD3-B180-EBA5B81987F0}"/>
              </a:ext>
            </a:extLst>
          </p:cNvPr>
          <p:cNvSpPr/>
          <p:nvPr/>
        </p:nvSpPr>
        <p:spPr>
          <a:xfrm>
            <a:off x="68558" y="9439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435B31-FFDD-4576-BA51-ED0C309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1006475"/>
            <a:ext cx="8504902" cy="2070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7DDD58C-D973-4A84-B93B-6C74D392BE78}"/>
              </a:ext>
            </a:extLst>
          </p:cNvPr>
          <p:cNvSpPr/>
          <p:nvPr/>
        </p:nvSpPr>
        <p:spPr>
          <a:xfrm>
            <a:off x="-509459" y="3450629"/>
            <a:ext cx="631814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	(n-1)D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	(n-1)D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	0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9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825893-0351-43B3-BEB6-5DDFD6E3AB7E}"/>
              </a:ext>
            </a:extLst>
          </p:cNvPr>
          <p:cNvSpPr/>
          <p:nvPr/>
        </p:nvSpPr>
        <p:spPr>
          <a:xfrm>
            <a:off x="326637" y="1220015"/>
            <a:ext cx="8544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192.16.0.19/28 belong to the same subnet, and can be assigned to hosts.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AutoNum type="alphaUcPeriod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192.16.0.17	            B. 192.16.0.31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192.16.0.15	                  D. 192.16.0.14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72F780-9D31-4FBE-8914-AA01DC64C100}"/>
              </a:ext>
            </a:extLst>
          </p:cNvPr>
          <p:cNvSpPr/>
          <p:nvPr/>
        </p:nvSpPr>
        <p:spPr>
          <a:xfrm>
            <a:off x="3472" y="119254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55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FCFFFD-5B66-4C72-A16E-CE9AB1B83BEF}"/>
              </a:ext>
            </a:extLst>
          </p:cNvPr>
          <p:cNvSpPr/>
          <p:nvPr/>
        </p:nvSpPr>
        <p:spPr>
          <a:xfrm>
            <a:off x="234779" y="8374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NAT and how does it work?</a:t>
            </a:r>
          </a:p>
          <a:p>
            <a:b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D05559-CDD3-4E4E-B729-C320725EF7D1}"/>
              </a:ext>
            </a:extLst>
          </p:cNvPr>
          <p:cNvSpPr/>
          <p:nvPr/>
        </p:nvSpPr>
        <p:spPr>
          <a:xfrm>
            <a:off x="-688590" y="1322524"/>
            <a:ext cx="9832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Address Translation)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是指网络地址转换技术。当专用地址要和全球地址进行通信时，路由器通过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转换表将内部的一个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专用地址：端口号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映射为外部地址的一个端口号，从而可以将内部专用地址转化为单一的全球地址进行通信。具体工作流程如下图所示：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3EE012-E65E-42F9-A861-E4D3AFB19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406" y="3018034"/>
            <a:ext cx="7118539" cy="36970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C60DE0-1420-49B2-849D-0BF18DA4B368}"/>
              </a:ext>
            </a:extLst>
          </p:cNvPr>
          <p:cNvSpPr/>
          <p:nvPr/>
        </p:nvSpPr>
        <p:spPr>
          <a:xfrm>
            <a:off x="-113529" y="83937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725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034AB7-AB0F-4347-8F06-77F9043FC85F}"/>
              </a:ext>
            </a:extLst>
          </p:cNvPr>
          <p:cNvSpPr/>
          <p:nvPr/>
        </p:nvSpPr>
        <p:spPr>
          <a:xfrm>
            <a:off x="-583901" y="2981928"/>
            <a:ext cx="784522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2400B   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2380B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700B     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:680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2380/680=4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个分片的标识号都为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422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前三个分片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，最后一个分片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360B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片偏移：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0, 85, 170, 255</a:t>
            </a:r>
          </a:p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前三个标志位为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，最后一片为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6B6AE48-F391-4FCF-9ECA-2F5C3ED4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9" y="1000255"/>
            <a:ext cx="8360551" cy="167211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F74E796-ECB1-4D9D-AC8E-7099E859C61B}"/>
              </a:ext>
            </a:extLst>
          </p:cNvPr>
          <p:cNvSpPr/>
          <p:nvPr/>
        </p:nvSpPr>
        <p:spPr>
          <a:xfrm>
            <a:off x="161147" y="96960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30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7F569-9A31-4875-ADA3-851F69D3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-26988"/>
            <a:ext cx="6682154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328BB3E-E513-4B61-B498-78E92FAA9396}"/>
              </a:ext>
            </a:extLst>
          </p:cNvPr>
          <p:cNvSpPr/>
          <p:nvPr/>
        </p:nvSpPr>
        <p:spPr>
          <a:xfrm>
            <a:off x="68558" y="9439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728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B7CEF-F990-4BA5-A6B0-97CF508D3B8E}"/>
              </a:ext>
            </a:extLst>
          </p:cNvPr>
          <p:cNvSpPr/>
          <p:nvPr/>
        </p:nvSpPr>
        <p:spPr>
          <a:xfrm>
            <a:off x="622299" y="1059907"/>
            <a:ext cx="831575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Prefix Match				</a:t>
            </a:r>
            <a:r>
              <a: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　　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Link Interface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11100000  00                                      0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01000000			          	1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				         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2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11100001  1					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	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otherwise			                  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另外一种答案：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algn="just">
              <a:tabLst>
                <a:tab pos="4572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Prefix Match				</a:t>
            </a:r>
            <a:r>
              <a: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Link Interface</a:t>
            </a:r>
          </a:p>
          <a:p>
            <a:pPr marL="57150" algn="just">
              <a:tabLst>
                <a:tab pos="4572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11100000  00                                                 0</a:t>
            </a:r>
          </a:p>
          <a:p>
            <a:pPr marL="57150" algn="just">
              <a:tabLst>
                <a:tab pos="4572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  01000000			          	1</a:t>
            </a:r>
          </a:p>
          <a:p>
            <a:pPr marL="57150" algn="just">
              <a:tabLst>
                <a:tab pos="4572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11100000				          </a:t>
            </a:r>
            <a:r>
              <a: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 marL="57150" algn="just">
              <a:tabLst>
                <a:tab pos="4572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111000010					</a:t>
            </a:r>
            <a:r>
              <a: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    　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	</a:t>
            </a:r>
          </a:p>
          <a:p>
            <a:pPr marL="57150" algn="just">
              <a:tabLst>
                <a:tab pos="4572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otherwise			                   </a:t>
            </a:r>
            <a:r>
              <a: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     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</a:p>
          <a:p>
            <a:pPr marL="57150" algn="just">
              <a:spcAft>
                <a:spcPts val="0"/>
              </a:spcAft>
              <a:tabLst>
                <a:tab pos="457200" algn="l"/>
              </a:tabLst>
            </a:pPr>
            <a:endParaRPr lang="zh-CN" altLang="zh-C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A156C1-DDEA-4759-BB05-CB740D8307D1}"/>
              </a:ext>
            </a:extLst>
          </p:cNvPr>
          <p:cNvSpPr/>
          <p:nvPr/>
        </p:nvSpPr>
        <p:spPr>
          <a:xfrm>
            <a:off x="-861775" y="952187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26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B7CEF-F990-4BA5-A6B0-97CF508D3B8E}"/>
              </a:ext>
            </a:extLst>
          </p:cNvPr>
          <p:cNvSpPr/>
          <p:nvPr/>
        </p:nvSpPr>
        <p:spPr>
          <a:xfrm>
            <a:off x="622299" y="1059907"/>
            <a:ext cx="83157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algn="just">
              <a:spcAft>
                <a:spcPts val="0"/>
              </a:spcAft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b) 	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Prefix match for first address is 5</a:t>
            </a:r>
            <a:r>
              <a:rPr lang="en-US" altLang="zh-CN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entry: link interface 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algn="just">
              <a:spcAft>
                <a:spcPts val="0"/>
              </a:spcAft>
              <a:tabLst>
                <a:tab pos="7429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Prefix match for second address is 3</a:t>
            </a:r>
            <a:r>
              <a:rPr lang="en-US" altLang="zh-CN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entry: link interface 2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algn="just">
              <a:spcAft>
                <a:spcPts val="0"/>
              </a:spcAft>
              <a:tabLst>
                <a:tab pos="7429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Prefix match for third address is 4</a:t>
            </a:r>
            <a:r>
              <a:rPr lang="en-US" altLang="zh-CN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entry: link interface 3</a:t>
            </a:r>
            <a:endParaRPr lang="zh-CN" altLang="zh-C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A156C1-DDEA-4759-BB05-CB740D8307D1}"/>
              </a:ext>
            </a:extLst>
          </p:cNvPr>
          <p:cNvSpPr/>
          <p:nvPr/>
        </p:nvSpPr>
        <p:spPr>
          <a:xfrm>
            <a:off x="-861775" y="952187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3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C111A9-7E07-41FF-9E35-70E5EE65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897511"/>
            <a:ext cx="7562335" cy="2505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C27BA9-EEAC-425E-B60C-B0139008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" y="3357563"/>
            <a:ext cx="8172450" cy="31813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1FCA20-7606-436A-ACAF-6A8B379B3D8B}"/>
              </a:ext>
            </a:extLst>
          </p:cNvPr>
          <p:cNvSpPr/>
          <p:nvPr/>
        </p:nvSpPr>
        <p:spPr>
          <a:xfrm>
            <a:off x="68558" y="9439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9802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BC64D783-7F50-48C0-9599-77252BF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0EBAA6-07C6-41E2-97D7-053B714BBBCB}"/>
              </a:ext>
            </a:extLst>
          </p:cNvPr>
          <p:cNvSpPr/>
          <p:nvPr/>
        </p:nvSpPr>
        <p:spPr>
          <a:xfrm>
            <a:off x="622299" y="1624049"/>
            <a:ext cx="82580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a)Data destined to host H3 is forwarded through interface 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Destination Address		Link Interface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H3			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　　　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3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b)No, because forwarding rule is only based on destination address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B563B8-A954-4D40-8038-8C8A521C868F}"/>
              </a:ext>
            </a:extLst>
          </p:cNvPr>
          <p:cNvSpPr/>
          <p:nvPr/>
        </p:nvSpPr>
        <p:spPr>
          <a:xfrm>
            <a:off x="-756844" y="1129641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70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19371</TotalTime>
  <Words>675</Words>
  <Application>Microsoft Office PowerPoint</Application>
  <PresentationFormat>全屏显示(4:3)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黑体</vt:lpstr>
      <vt:lpstr>微软雅黑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1023</cp:revision>
  <dcterms:created xsi:type="dcterms:W3CDTF">2019-12-23T12:54:16Z</dcterms:created>
  <dcterms:modified xsi:type="dcterms:W3CDTF">2022-11-17T04:00:16Z</dcterms:modified>
</cp:coreProperties>
</file>