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3735" r:id="rId2"/>
    <p:sldId id="3736" r:id="rId3"/>
    <p:sldId id="3743" r:id="rId4"/>
    <p:sldId id="3749" r:id="rId5"/>
    <p:sldId id="3737" r:id="rId6"/>
    <p:sldId id="3744" r:id="rId7"/>
    <p:sldId id="3745" r:id="rId8"/>
    <p:sldId id="3738" r:id="rId9"/>
    <p:sldId id="3739" r:id="rId10"/>
    <p:sldId id="3746" r:id="rId11"/>
    <p:sldId id="3740" r:id="rId12"/>
    <p:sldId id="3747" r:id="rId13"/>
    <p:sldId id="3750" r:id="rId14"/>
    <p:sldId id="3751" r:id="rId15"/>
    <p:sldId id="3752" r:id="rId16"/>
    <p:sldId id="3742" r:id="rId17"/>
    <p:sldId id="374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  <a:srgbClr val="0048C2"/>
    <a:srgbClr val="9241D2"/>
    <a:srgbClr val="195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72660" autoAdjust="0"/>
  </p:normalViewPr>
  <p:slideViewPr>
    <p:cSldViewPr snapToGrid="0" snapToObjects="1">
      <p:cViewPr varScale="1">
        <p:scale>
          <a:sx n="47" d="100"/>
          <a:sy n="47" d="100"/>
        </p:scale>
        <p:origin x="1911" y="24"/>
      </p:cViewPr>
      <p:guideLst/>
    </p:cSldViewPr>
  </p:slideViewPr>
  <p:outlineViewPr>
    <p:cViewPr>
      <p:scale>
        <a:sx n="33" d="100"/>
        <a:sy n="33" d="100"/>
      </p:scale>
      <p:origin x="0" y="-378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698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E454D-0D08-704A-9875-5D9B2480745A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B0B5-4356-C046-B47E-E6B5F209FA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35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616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3821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445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229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770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775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101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154.14.5.0/25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153.14.3.2  S0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154.14.5.128/25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153.14.3.2  S0 (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可汇聚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194.17.20.128/25   -    E0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194.17.21.0/25  194.17.24.2  S1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194.17.20.0/25  194.17.24.2  S1(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可汇聚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3717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OSPF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8917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00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207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转发表：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x,z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y: 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x,v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w: 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x,w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t: 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x,v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u: 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x,v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53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846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发给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的距离向量为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进行距离向量的更新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变为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变为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（还会收到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的向量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-]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935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9054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17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20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18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59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30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99CFC450-CE88-7F4C-B046-146ED0124F0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1037"/>
            <a:ext cx="9144000" cy="11002"/>
          </a:xfrm>
          <a:prstGeom prst="line">
            <a:avLst/>
          </a:prstGeom>
          <a:noFill/>
          <a:ln w="28575">
            <a:solidFill>
              <a:srgbClr val="0048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0691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4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576CE640-7866-144F-B995-DCBFCC8C57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1037"/>
            <a:ext cx="9144000" cy="11002"/>
          </a:xfrm>
          <a:prstGeom prst="line">
            <a:avLst/>
          </a:prstGeom>
          <a:noFill/>
          <a:ln w="28575">
            <a:solidFill>
              <a:srgbClr val="0048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4528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33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62" y="201104"/>
            <a:ext cx="7886700" cy="44663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57D0DAA6-535E-B745-BF3A-41FA3BB4C02B}"/>
              </a:ext>
            </a:extLst>
          </p:cNvPr>
          <p:cNvCxnSpPr>
            <a:cxnSpLocks/>
          </p:cNvCxnSpPr>
          <p:nvPr userDrawn="1"/>
        </p:nvCxnSpPr>
        <p:spPr>
          <a:xfrm>
            <a:off x="273050" y="692696"/>
            <a:ext cx="85979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420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516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85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57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862" y="233762"/>
            <a:ext cx="7886700" cy="4466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405" y="1319915"/>
            <a:ext cx="8121945" cy="485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5B3B-8232-764A-9B00-54404B416BDD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961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206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044F2E38-D76C-4B9A-9B7A-FD4AEC77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DC6224A-C847-4419-80ED-366D73E60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99" y="1626657"/>
            <a:ext cx="7059440" cy="513147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2781490E-008C-41B2-89D6-82FA49310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8" y="1166481"/>
            <a:ext cx="8588762" cy="68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9C84D4-C291-4166-924D-0B88BC371446}"/>
              </a:ext>
            </a:extLst>
          </p:cNvPr>
          <p:cNvSpPr/>
          <p:nvPr/>
        </p:nvSpPr>
        <p:spPr>
          <a:xfrm>
            <a:off x="326638" y="1814973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25169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8A430443-DD89-488F-8B71-F17B22C28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1211B4-E072-4587-ACA2-0E2EEF0E8F5B}"/>
              </a:ext>
            </a:extLst>
          </p:cNvPr>
          <p:cNvSpPr/>
          <p:nvPr/>
        </p:nvSpPr>
        <p:spPr>
          <a:xfrm>
            <a:off x="576263" y="1095837"/>
            <a:ext cx="69727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28600" algn="l"/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答：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  <a:tabLst>
                <a:tab pos="228600" algn="l"/>
                <a:tab pos="657225" algn="l"/>
              </a:tabLst>
            </a:pPr>
            <a:r>
              <a:rPr lang="en-US" altLang="zh-C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eBGP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  <a:tabLst>
                <a:tab pos="228600" algn="l"/>
                <a:tab pos="657225" algn="l"/>
              </a:tabLst>
            </a:pPr>
            <a:r>
              <a:rPr lang="en-US" altLang="zh-C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iBGP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  <a:tabLst>
                <a:tab pos="228600" algn="l"/>
                <a:tab pos="657225" algn="l"/>
              </a:tabLst>
            </a:pPr>
            <a:r>
              <a:rPr lang="en-US" altLang="zh-C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eBGP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  <a:tabLst>
                <a:tab pos="228600" algn="l"/>
                <a:tab pos="657225" algn="l"/>
              </a:tabLst>
            </a:pPr>
            <a:r>
              <a:rPr lang="en-US" altLang="zh-C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iBGP</a:t>
            </a:r>
            <a:endParaRPr lang="zh-CN" altLang="zh-C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7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F311B0E9-F9C9-443C-B936-EC7218B1F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B54164-3FE0-47E6-816E-603F3735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9943"/>
            <a:ext cx="9144000" cy="393924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42D30C5-AF31-46B3-869D-02A21BA850D1}"/>
              </a:ext>
            </a:extLst>
          </p:cNvPr>
          <p:cNvSpPr/>
          <p:nvPr/>
        </p:nvSpPr>
        <p:spPr>
          <a:xfrm>
            <a:off x="14948" y="132700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4410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8A430443-DD89-488F-8B71-F17B22C28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1E7619-1049-4C70-9A56-D9D8BCC4C399}"/>
              </a:ext>
            </a:extLst>
          </p:cNvPr>
          <p:cNvSpPr/>
          <p:nvPr/>
        </p:nvSpPr>
        <p:spPr>
          <a:xfrm>
            <a:off x="450850" y="1061163"/>
            <a:ext cx="81044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28600" algn="l"/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答：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a)   I1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，因为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1d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1c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最低开销路径从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I1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接口转发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AutoNum type="alphaLcParenR" startAt="2"/>
              <a:tabLst>
                <a:tab pos="228600" algn="l"/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I2, 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因为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AS-PATH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长度一样，则根据热土豆算法，选择具有最低开销的网关路由器</a:t>
            </a:r>
            <a:endParaRPr lang="en-US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AutoNum type="alphaLcParenR" startAt="2"/>
              <a:tabLst>
                <a:tab pos="228600" algn="l"/>
                <a:tab pos="657225" algn="l"/>
              </a:tabLst>
            </a:pPr>
            <a:endParaRPr lang="en-US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AutoNum type="alphaLcParenR" startAt="2"/>
              <a:tabLst>
                <a:tab pos="228600" algn="l"/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I1,  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最短的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AS-PATH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657225" algn="l"/>
              </a:tabLst>
            </a:pP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8A430443-DD89-488F-8B71-F17B22C28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27DA83-003D-46AA-978C-BBC325937E70}"/>
              </a:ext>
            </a:extLst>
          </p:cNvPr>
          <p:cNvSpPr/>
          <p:nvPr/>
        </p:nvSpPr>
        <p:spPr>
          <a:xfrm>
            <a:off x="68559" y="1151448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D1F594-3969-40F8-8650-16A18AF89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1898"/>
            <a:ext cx="9144000" cy="34596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33F84D-8C1D-4362-A909-A7D3C89F7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48698"/>
            <a:ext cx="9144000" cy="83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2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8A430443-DD89-488F-8B71-F17B22C28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1C6C60-BFB2-489B-8D30-FD21ABCCE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985837"/>
            <a:ext cx="90297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7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8A430443-DD89-488F-8B71-F17B22C28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0B38CF-7AA7-43D8-8A03-485B199DC808}"/>
              </a:ext>
            </a:extLst>
          </p:cNvPr>
          <p:cNvSpPr/>
          <p:nvPr/>
        </p:nvSpPr>
        <p:spPr>
          <a:xfrm>
            <a:off x="450850" y="1061163"/>
            <a:ext cx="81044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28600" algn="l"/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答：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657225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只通过其在东海岸与</a:t>
            </a:r>
            <a:r>
              <a:rPr lang="en-US" altLang="zh-CN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构建的对等点进行路由通告，通告其到</a:t>
            </a:r>
            <a:r>
              <a:rPr lang="en-US" altLang="zh-CN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zh-CN" alt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的路由</a:t>
            </a: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10A2699-6555-4E89-995B-E6FA994A5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65" y="2284736"/>
            <a:ext cx="7300779" cy="472856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83D49B4-42D1-476E-918A-662E1A6A721E}"/>
              </a:ext>
            </a:extLst>
          </p:cNvPr>
          <p:cNvSpPr/>
          <p:nvPr/>
        </p:nvSpPr>
        <p:spPr>
          <a:xfrm>
            <a:off x="5742774" y="4606183"/>
            <a:ext cx="828942" cy="5725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70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7C46A930-F80D-41EF-8E4E-3CE6BABE7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53A578-D2DC-44F7-8B3B-22AF6D39B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857251"/>
            <a:ext cx="7629525" cy="58578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7B4E458-FDB8-4E03-A904-6EB1D7CCC11A}"/>
              </a:ext>
            </a:extLst>
          </p:cNvPr>
          <p:cNvSpPr/>
          <p:nvPr/>
        </p:nvSpPr>
        <p:spPr>
          <a:xfrm>
            <a:off x="68558" y="943996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71469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8A430443-DD89-488F-8B71-F17B22C28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94B1188-800D-4487-9735-F2DB8CC0E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10641"/>
              </p:ext>
            </p:extLst>
          </p:nvPr>
        </p:nvGraphicFramePr>
        <p:xfrm>
          <a:off x="0" y="1626407"/>
          <a:ext cx="9012852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3922">
                  <a:extLst>
                    <a:ext uri="{9D8B030D-6E8A-4147-A177-3AD203B41FA5}">
                      <a16:colId xmlns:a16="http://schemas.microsoft.com/office/drawing/2014/main" val="3617035000"/>
                    </a:ext>
                  </a:extLst>
                </a:gridCol>
                <a:gridCol w="3003922">
                  <a:extLst>
                    <a:ext uri="{9D8B030D-6E8A-4147-A177-3AD203B41FA5}">
                      <a16:colId xmlns:a16="http://schemas.microsoft.com/office/drawing/2014/main" val="1557754678"/>
                    </a:ext>
                  </a:extLst>
                </a:gridCol>
                <a:gridCol w="3005008">
                  <a:extLst>
                    <a:ext uri="{9D8B030D-6E8A-4147-A177-3AD203B41FA5}">
                      <a16:colId xmlns:a16="http://schemas.microsoft.com/office/drawing/2014/main" val="3338361602"/>
                    </a:ext>
                  </a:extLst>
                </a:gridCol>
              </a:tblGrid>
              <a:tr h="306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目的网络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下一跳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接口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805451"/>
                  </a:ext>
                </a:extLst>
              </a:tr>
              <a:tr h="306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153.14.5.0/24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153.14.3.2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S0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272367"/>
                  </a:ext>
                </a:extLst>
              </a:tr>
              <a:tr h="306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194.17.20.0/23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194.17.24.2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S1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539043"/>
                  </a:ext>
                </a:extLst>
              </a:tr>
              <a:tr h="306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194.17.20.128/25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——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E0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3684458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B33C6119-6999-4AEB-968F-C7AC7D2E5420}"/>
              </a:ext>
            </a:extLst>
          </p:cNvPr>
          <p:cNvSpPr/>
          <p:nvPr/>
        </p:nvSpPr>
        <p:spPr>
          <a:xfrm>
            <a:off x="0" y="1023236"/>
            <a:ext cx="224131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FB6D7F-7E64-411C-89DB-F7E7C88C2ADC}"/>
              </a:ext>
            </a:extLst>
          </p:cNvPr>
          <p:cNvSpPr/>
          <p:nvPr/>
        </p:nvSpPr>
        <p:spPr>
          <a:xfrm>
            <a:off x="5175" y="3584064"/>
            <a:ext cx="88400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）根据最长匹配原则，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将通过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接口进行转发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）由于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属于不同的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，因此使用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进行路由信息的交换，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报文会被封装到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报文段中进行传输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19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9427315A-3564-4545-AE68-A169D1298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6475"/>
            <a:ext cx="9144000" cy="3620034"/>
          </a:xfrm>
          <a:prstGeom prst="rect">
            <a:avLst/>
          </a:prstGeom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F03F3F63-5286-4613-9004-650AAD017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81089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F03F3F63-5286-4613-9004-650AAD017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9CBB4C6-8033-4050-BEDF-30B68940F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0924"/>
            <a:ext cx="9144000" cy="297615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6422256-AAAD-44EA-89AC-35E8F7BA5F37}"/>
              </a:ext>
            </a:extLst>
          </p:cNvPr>
          <p:cNvSpPr/>
          <p:nvPr/>
        </p:nvSpPr>
        <p:spPr>
          <a:xfrm>
            <a:off x="152351" y="119026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tabLst>
                <a:tab pos="228600" algn="l"/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答：</a:t>
            </a:r>
            <a:endParaRPr lang="zh-CN" altLang="zh-C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36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044F2E38-D76C-4B9A-9B7A-FD4AEC77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FEED375-A525-40E5-AEE1-CD8269C01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36" y="1321932"/>
            <a:ext cx="5715000" cy="5114925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6A4484F7-64D5-4C04-88EE-F8AB10612747}"/>
              </a:ext>
            </a:extLst>
          </p:cNvPr>
          <p:cNvSpPr/>
          <p:nvPr/>
        </p:nvSpPr>
        <p:spPr>
          <a:xfrm>
            <a:off x="152351" y="103731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Aft>
                <a:spcPts val="0"/>
              </a:spcAft>
              <a:tabLst>
                <a:tab pos="228600" algn="l"/>
                <a:tab pos="657225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生成树：</a:t>
            </a:r>
            <a:endParaRPr lang="zh-CN" altLang="zh-C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48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0DB2190D-8DD6-436B-9744-7EE8A5118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8EC711E-8B93-4264-8198-BF7187BD8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63" y="1096686"/>
            <a:ext cx="8572500" cy="450532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B2A0C85-958A-4103-877A-83F64BCB6028}"/>
              </a:ext>
            </a:extLst>
          </p:cNvPr>
          <p:cNvSpPr/>
          <p:nvPr/>
        </p:nvSpPr>
        <p:spPr>
          <a:xfrm>
            <a:off x="3472" y="1192543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2457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8A430443-DD89-488F-8B71-F17B22C28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8B0490-E201-42CB-A678-3EA0E9E4B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820" y="1232049"/>
            <a:ext cx="5893294" cy="20459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D1AC7B0-DEF7-4D72-8EF4-D04D2E0AD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564" y="4120266"/>
            <a:ext cx="5503550" cy="246593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D941A18-012F-4DAE-B8CB-C03A94D8A0E4}"/>
              </a:ext>
            </a:extLst>
          </p:cNvPr>
          <p:cNvSpPr/>
          <p:nvPr/>
        </p:nvSpPr>
        <p:spPr>
          <a:xfrm>
            <a:off x="193893" y="1006475"/>
            <a:ext cx="236795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初始：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59446E-F7F1-42D2-B2EE-B0DF48A29253}"/>
              </a:ext>
            </a:extLst>
          </p:cNvPr>
          <p:cNvSpPr/>
          <p:nvPr/>
        </p:nvSpPr>
        <p:spPr>
          <a:xfrm>
            <a:off x="193893" y="3727659"/>
            <a:ext cx="927369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第一轮收到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的距离向量，更新自己的距离向量并发送给邻居：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9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8A430443-DD89-488F-8B71-F17B22C28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4C1BFE2-0ADA-47F1-A5B7-0AE951FCB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293" y="1255185"/>
            <a:ext cx="4734771" cy="221393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E9BE7C4-B298-408E-B539-BB1AC958EE4A}"/>
              </a:ext>
            </a:extLst>
          </p:cNvPr>
          <p:cNvSpPr/>
          <p:nvPr/>
        </p:nvSpPr>
        <p:spPr>
          <a:xfrm>
            <a:off x="193893" y="1006475"/>
            <a:ext cx="92095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第二轮收到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的距离向量，更新自己的距离向量并发送给邻居：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3AA75C-FC95-4AC3-B4D0-5CA80AD3916B}"/>
              </a:ext>
            </a:extLst>
          </p:cNvPr>
          <p:cNvSpPr/>
          <p:nvPr/>
        </p:nvSpPr>
        <p:spPr>
          <a:xfrm>
            <a:off x="193893" y="3727659"/>
            <a:ext cx="859401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第三轮收到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的距离向量，发现自己的距离向量没有更新：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C746BBC-7ED3-4970-A43C-582E584B1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514" y="4456168"/>
            <a:ext cx="5223135" cy="208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8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8A430443-DD89-488F-8B71-F17B22C28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6EFE449-8AEE-42CB-815C-570540B0A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8006"/>
            <a:ext cx="9144000" cy="171099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34BF218-67E4-40DA-9932-9A60A60734E0}"/>
              </a:ext>
            </a:extLst>
          </p:cNvPr>
          <p:cNvSpPr/>
          <p:nvPr/>
        </p:nvSpPr>
        <p:spPr>
          <a:xfrm>
            <a:off x="68559" y="1151448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1871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9">
            <a:extLst>
              <a:ext uri="{FF2B5EF4-FFF2-40B4-BE49-F238E27FC236}">
                <a16:creationId xmlns:a16="http://schemas.microsoft.com/office/drawing/2014/main" id="{40C12288-683D-488A-BA20-825CCBD02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BE1DB9-698C-44A0-82CB-DC8A2DC7C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3" y="-25400"/>
            <a:ext cx="8944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6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19174</TotalTime>
  <Words>439</Words>
  <Application>Microsoft Office PowerPoint</Application>
  <PresentationFormat>全屏显示(4:3)</PresentationFormat>
  <Paragraphs>116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黑体</vt:lpstr>
      <vt:lpstr>微软雅黑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baiteng</cp:lastModifiedBy>
  <cp:revision>1036</cp:revision>
  <dcterms:created xsi:type="dcterms:W3CDTF">2019-12-23T12:54:16Z</dcterms:created>
  <dcterms:modified xsi:type="dcterms:W3CDTF">2022-11-29T15:49:18Z</dcterms:modified>
</cp:coreProperties>
</file>