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26" r:id="rId2"/>
    <p:sldId id="627" r:id="rId3"/>
    <p:sldId id="628" r:id="rId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381850"/>
    <a:srgbClr val="000066"/>
    <a:srgbClr val="751DAB"/>
    <a:srgbClr val="FF0000"/>
    <a:srgbClr val="006600"/>
    <a:srgbClr val="3366FF"/>
    <a:srgbClr val="FFFFF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46" autoAdjust="0"/>
  </p:normalViewPr>
  <p:slideViewPr>
    <p:cSldViewPr>
      <p:cViewPr varScale="1">
        <p:scale>
          <a:sx n="114" d="100"/>
          <a:sy n="114" d="100"/>
        </p:scale>
        <p:origin x="6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CA6AD766-69A9-4B19-BA72-B4259709B5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937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33B9442-C22E-4703-B9F8-CFA8E5A22F15}" type="datetimeFigureOut">
              <a:rPr lang="zh-CN" altLang="en-US"/>
              <a:pPr>
                <a:defRPr/>
              </a:pPr>
              <a:t>2024/10/15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0"/>
              </a:spcBef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2C72D9-BAFE-4882-8A86-0414978F0B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16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0698A1-09A4-4307-996E-6CC04CCABD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77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935779-22DE-4A80-ADCD-1173AA4394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41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5B2AB-DF3C-4776-828D-DF1547E4A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301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E81CF-2CF7-4438-A3FA-F8FCEE89E7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25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5011D-F692-42E0-A5AA-AEA76BE8E2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62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2DAC1-0DF0-4882-A18E-9B3C956ED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4545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D10505-46FB-4DA7-8F51-3A42583D29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41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6592F-AC8B-41F7-A2A0-D1EC8DC07D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57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B24BD-BE86-410A-BF7A-1F4EAF9762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5B3C6-080C-450D-BB27-3F70ABBD92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86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FF84C3-8FB5-4DC4-A04E-36F41384DB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37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DCEB1-0306-451A-8B42-CCD4C410BC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82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1AD24-FE8E-4554-B7E4-2A9C1C821F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8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283475-2EEC-45A6-9415-B871293A00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2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5657F6-735B-4ED1-B844-4A04B74CE3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17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ED892-51B1-4CCB-92D4-886C34DBED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67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3FC768-F3F4-4418-96C1-DFC34B1BFC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4424" y="0"/>
            <a:ext cx="8229600" cy="1143000"/>
          </a:xfrm>
        </p:spPr>
        <p:txBody>
          <a:bodyPr/>
          <a:lstStyle/>
          <a:p>
            <a:r>
              <a:rPr lang="zh-CN" altLang="en-US" sz="40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期中考核</a:t>
            </a:r>
            <a:r>
              <a:rPr lang="en-US" altLang="zh-CN" sz="40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40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4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10.31</a:t>
            </a:r>
            <a:r>
              <a:rPr lang="zh-CN" altLang="en-US" sz="24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</a:t>
            </a:r>
            <a:r>
              <a:rPr lang="zh-CN" altLang="en-US" sz="24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交，</a:t>
            </a:r>
            <a:r>
              <a:rPr lang="en-US" altLang="zh-CN" sz="24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Word</a:t>
            </a:r>
            <a:r>
              <a:rPr lang="zh-CN" altLang="en-US" sz="24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文档，</a:t>
            </a:r>
            <a:r>
              <a:rPr lang="en-US" altLang="zh-CN" sz="24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A4</a:t>
            </a:r>
            <a:r>
              <a:rPr lang="zh-CN" altLang="en-US" sz="24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，姓名、学号）</a:t>
            </a:r>
            <a:endParaRPr lang="zh-CN" altLang="en-US" sz="2400" b="1" kern="1200" dirty="0">
              <a:solidFill>
                <a:srgbClr val="3818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381" y="1058411"/>
            <a:ext cx="8823686" cy="5791200"/>
          </a:xfrm>
        </p:spPr>
        <p:txBody>
          <a:bodyPr/>
          <a:lstStyle/>
          <a:p>
            <a:pPr marL="514350" indent="-514350" algn="just">
              <a:lnSpc>
                <a:spcPts val="3600"/>
              </a:lnSpc>
              <a:buFont typeface="+mj-lt"/>
              <a:buAutoNum type="arabicPeriod"/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中波广播波段的波长范围为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187~560m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。为避免相邻台干扰，两个相邻电台的截止频率至少要相差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10kHz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，问在此波段中最多能容纳多少个电视台同时广播？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ts val="3600"/>
              </a:lnSpc>
              <a:buFont typeface="+mj-lt"/>
              <a:buAutoNum type="arabicPeriod"/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已知接收机的输入阻抗为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欧姆，噪声系数为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6dB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。用一个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10m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长，衰减量为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0.3dB/m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欧电缆将接收机连至天线，试问总的噪声系数为多少？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ts val="3600"/>
              </a:lnSpc>
              <a:buFont typeface="+mj-lt"/>
              <a:buAutoNum type="arabicPeriod"/>
            </a:pP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将下列功率转换为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3600"/>
              </a:lnSpc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(1) P=1W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P=0.001W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P=0.000001W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P=25</a:t>
            </a:r>
            <a:r>
              <a:rPr lang="el-GR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μ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ts val="3600"/>
              </a:lnSpc>
              <a:buFont typeface="+mj-lt"/>
              <a:buAutoNum type="arabicPeriod" startAt="4"/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试画出超外差收、发信机框图，并简述各个模块的功能。若系统工作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FDD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式，则天线与收发信机间需接何种器件？</a:t>
            </a:r>
          </a:p>
          <a:p>
            <a:pPr marL="514350" indent="-514350" algn="just">
              <a:lnSpc>
                <a:spcPts val="3600"/>
              </a:lnSpc>
              <a:buFont typeface="+mj-lt"/>
              <a:buAutoNum type="arabicPeriod" startAt="4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简述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ADMV1013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ADMV1014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芯片功能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（或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ADVR9029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24BD-BE86-410A-BF7A-1F4EAF97620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87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研讨作业要求（存档）</a:t>
            </a:r>
            <a:endParaRPr lang="zh-CN" altLang="en-US" sz="4000" b="1" kern="1200" dirty="0">
              <a:solidFill>
                <a:srgbClr val="3818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971800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solidFill>
                  <a:srgbClr val="000066"/>
                </a:solidFill>
              </a:rPr>
              <a:t> </a:t>
            </a:r>
            <a:r>
              <a:rPr lang="zh-CN" altLang="en-US" sz="2800" dirty="0" smtClean="0">
                <a:solidFill>
                  <a:srgbClr val="000066"/>
                </a:solidFill>
              </a:rPr>
              <a:t>依照所选主题撰写研讨报告，题目自拟；</a:t>
            </a:r>
            <a:endParaRPr lang="en-US" altLang="zh-CN" sz="2800" dirty="0" smtClean="0">
              <a:solidFill>
                <a:srgbClr val="000066"/>
              </a:solidFill>
            </a:endParaRP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 </a:t>
            </a:r>
            <a:r>
              <a:rPr lang="zh-CN" altLang="en-US" sz="2800" dirty="0" smtClean="0">
                <a:solidFill>
                  <a:srgbClr val="000066"/>
                </a:solidFill>
              </a:rPr>
              <a:t>格式要求：</a:t>
            </a:r>
            <a:endParaRPr lang="en-US" altLang="zh-CN" sz="2800" dirty="0" smtClean="0">
              <a:solidFill>
                <a:srgbClr val="000066"/>
              </a:solidFill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000" b="1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、技</a:t>
            </a:r>
            <a:r>
              <a:rPr kumimoji="1"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术背景</a:t>
            </a:r>
            <a:r>
              <a:rPr kumimoji="1" lang="en-US" altLang="zh-CN" sz="20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1" lang="en-US" altLang="zh-CN" sz="2000" b="1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zh-CN" altLang="en-US" sz="2000" b="1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、研</a:t>
            </a:r>
            <a:r>
              <a:rPr kumimoji="1"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究现状</a:t>
            </a:r>
            <a:r>
              <a:rPr kumimoji="1" lang="en-US" altLang="zh-CN" sz="20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1" lang="en-US" altLang="zh-CN" sz="2000" b="1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kumimoji="1" lang="zh-CN" altLang="en-US" sz="2000" b="1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、具</a:t>
            </a:r>
            <a:r>
              <a:rPr kumimoji="1"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体设计</a:t>
            </a:r>
            <a:r>
              <a:rPr kumimoji="1" lang="en-US" altLang="zh-CN" sz="20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	</a:t>
            </a:r>
            <a:r>
              <a:rPr kumimoji="1" lang="en-US" altLang="zh-CN" sz="2000" b="1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zh-CN" altLang="en-US" sz="2000" b="1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、总</a:t>
            </a:r>
            <a:r>
              <a:rPr kumimoji="1"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结技术的特</a:t>
            </a:r>
            <a:r>
              <a:rPr kumimoji="1" lang="zh-CN" altLang="en-US" sz="2000" b="1" kern="12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点</a:t>
            </a:r>
            <a:endParaRPr kumimoji="1" lang="en-US" altLang="zh-CN" sz="2000" b="1" kern="12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篇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幅限制（</a:t>
            </a:r>
            <a:r>
              <a:rPr lang="en-US" altLang="zh-CN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文档，</a:t>
            </a:r>
            <a:r>
              <a:rPr lang="en-US" altLang="zh-CN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版面，不少于</a:t>
            </a:r>
            <a:r>
              <a:rPr lang="en-US" altLang="zh-CN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页）；</a:t>
            </a:r>
            <a:endParaRPr lang="en-US" altLang="zh-CN" sz="2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Clr>
                <a:srgbClr val="7030A0"/>
              </a:buClr>
              <a:buNone/>
            </a:pP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0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1-4</a:t>
            </a:r>
            <a:r>
              <a:rPr kumimoji="1" lang="zh-CN" altLang="en-US" sz="20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部分不少于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0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kumimoji="1" lang="en-US" altLang="zh-CN" sz="20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kumimoji="1" lang="zh-CN" altLang="en-US" sz="20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纸，内容</a:t>
            </a:r>
            <a:r>
              <a:rPr kumimoji="1" lang="en-US" altLang="zh-CN" sz="20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zh-CN" altLang="en-US" sz="20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1" lang="en-US" altLang="zh-CN" sz="20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1-2</a:t>
            </a:r>
            <a:r>
              <a:rPr kumimoji="1" lang="zh-CN" altLang="en-US" sz="2000" b="1" kern="1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zh-CN" alt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纸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000066"/>
                </a:solidFill>
              </a:rPr>
              <a:t> 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递交时间：第</a:t>
            </a:r>
            <a:r>
              <a:rPr lang="en-US" altLang="zh-CN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800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周结束前递交电子档</a:t>
            </a:r>
            <a:endParaRPr lang="en-US" altLang="zh-CN" sz="2800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Clr>
                <a:srgbClr val="7030A0"/>
              </a:buClr>
              <a:buNone/>
            </a:pPr>
            <a:r>
              <a:rPr kumimoji="1" lang="en-US" altLang="zh-CN" sz="20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kumimoji="1" lang="zh-CN" altLang="en-US" sz="2000" b="1" kern="1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、写出你对所选主题的认识，同时根据调研结果总结出中国技术在这个系统中的贡献和发展，谈谈你对该技术未来发展的感想。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Clr>
                <a:srgbClr val="7030A0"/>
              </a:buCl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24BD-BE86-410A-BF7A-1F4EAF97620B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28600" y="1300162"/>
            <a:ext cx="8534400" cy="358140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886700" y="1406453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两人公用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4996941"/>
            <a:ext cx="8534400" cy="117785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885127" y="5410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个人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12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24BD-BE86-410A-BF7A-1F4EAF97620B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838200" y="144780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000066"/>
                </a:solidFill>
                <a:latin typeface="Times New Roman" pitchFamily="18" charset="0"/>
              </a:rPr>
              <a:t>格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式要求</a:t>
            </a:r>
            <a:r>
              <a:rPr lang="zh-CN" altLang="en-US" sz="2400" b="1" dirty="0">
                <a:solidFill>
                  <a:srgbClr val="000066"/>
                </a:solidFill>
              </a:rPr>
              <a:t>：</a:t>
            </a: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报告需包含以下部分</a:t>
            </a:r>
            <a:endParaRPr kumimoji="1" lang="en-US" altLang="zh-CN" sz="2400" b="1" dirty="0">
              <a:solidFill>
                <a:srgbClr val="000066"/>
              </a:solidFill>
              <a:latin typeface="Times New Roman" pitchFamily="18" charset="0"/>
            </a:endParaRPr>
          </a:p>
          <a:p>
            <a:pPr marL="9144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技术</a:t>
            </a:r>
            <a:r>
              <a:rPr lang="zh-CN" altLang="en-US" sz="2000" b="1" dirty="0">
                <a:solidFill>
                  <a:srgbClr val="FF0000"/>
                </a:solidFill>
              </a:rPr>
              <a:t>简介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	</a:t>
            </a:r>
          </a:p>
          <a:p>
            <a:pPr marL="9144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国内外研究现状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（我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国的发展和成就）</a:t>
            </a:r>
            <a:endParaRPr kumimoji="1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9144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具体设计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	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9144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启示和总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结</a:t>
            </a:r>
            <a:endParaRPr kumimoji="1"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000066"/>
                </a:solidFill>
                <a:latin typeface="Times New Roman" pitchFamily="18" charset="0"/>
              </a:rPr>
              <a:t>形式和篇幅限制：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页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-12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页，需要理清思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路；</a:t>
            </a:r>
            <a:endParaRPr kumimoji="1" lang="en-US" altLang="zh-CN" sz="24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0066"/>
                </a:solidFill>
              </a:rPr>
              <a:t>该</a:t>
            </a:r>
            <a:r>
              <a:rPr lang="zh-CN" altLang="en-US" sz="2400" b="1" dirty="0">
                <a:solidFill>
                  <a:srgbClr val="000066"/>
                </a:solidFill>
              </a:rPr>
              <a:t>演示稿需要包含</a:t>
            </a:r>
            <a:r>
              <a:rPr lang="zh-CN" altLang="en-US" sz="2400" b="1" dirty="0">
                <a:solidFill>
                  <a:srgbClr val="FF0000"/>
                </a:solidFill>
              </a:rPr>
              <a:t>思政元素</a:t>
            </a:r>
            <a:r>
              <a:rPr lang="zh-CN" altLang="en-US" sz="2400" b="1" dirty="0">
                <a:solidFill>
                  <a:srgbClr val="000066"/>
                </a:solidFill>
              </a:rPr>
              <a:t>：诸如</a:t>
            </a:r>
            <a:r>
              <a:rPr lang="zh-CN" altLang="zh-CN" sz="2400" dirty="0">
                <a:solidFill>
                  <a:srgbClr val="000066"/>
                </a:solidFill>
              </a:rPr>
              <a:t>爱国情怀、法制意识、社会责任、文化自信、人文情怀、工程伦理、工匠精神</a:t>
            </a:r>
            <a:r>
              <a:rPr lang="zh-CN" altLang="en-US" sz="2400" dirty="0">
                <a:solidFill>
                  <a:srgbClr val="000066"/>
                </a:solidFill>
              </a:rPr>
              <a:t>都可</a:t>
            </a:r>
            <a:r>
              <a:rPr lang="zh-CN" altLang="en-US" sz="2400" dirty="0" smtClean="0">
                <a:solidFill>
                  <a:srgbClr val="000066"/>
                </a:solidFill>
              </a:rPr>
              <a:t>以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z="4000" b="1" kern="1200" dirty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4000" b="1" kern="1200" dirty="0" smtClean="0">
                <a:solidFill>
                  <a:srgbClr val="3818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要求</a:t>
            </a:r>
            <a:endParaRPr lang="zh-CN" altLang="en-US" sz="4000" b="1" kern="1200" dirty="0">
              <a:solidFill>
                <a:srgbClr val="38185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2231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43778</TotalTime>
  <Words>296</Words>
  <Application>Microsoft Office PowerPoint</Application>
  <PresentationFormat>全屏显示(4:3)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Times New Roman</vt:lpstr>
      <vt:lpstr>Wingdings</vt:lpstr>
      <vt:lpstr>默认设计模板</vt:lpstr>
      <vt:lpstr>期中考核 （10.31前交，Word文档，A4，姓名、学号）</vt:lpstr>
      <vt:lpstr>研讨作业要求（存档）</vt:lpstr>
      <vt:lpstr>PPT要求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田玲</dc:creator>
  <cp:lastModifiedBy>HP</cp:lastModifiedBy>
  <cp:revision>828</cp:revision>
  <cp:lastPrinted>1601-01-01T00:00:00Z</cp:lastPrinted>
  <dcterms:created xsi:type="dcterms:W3CDTF">1601-01-01T00:00:00Z</dcterms:created>
  <dcterms:modified xsi:type="dcterms:W3CDTF">2024-10-15T08:33:24Z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