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huai Liang" initials="" lastIdx="1" clrIdx="0"/>
  <p:cmAuthor id="1" name="Jumabek Alikhanov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38211F-ACF4-42C0-9A24-32BE0CB062F1}">
  <a:tblStyle styleId="{2938211F-ACF4-42C0-9A24-32BE0CB06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600A5B-2B2C-4836-AB0D-E8957E416A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2T06:48:52.138" idx="1">
    <p:pos x="6000" y="0"/>
    <p:text>hello</p:text>
  </p:cm>
  <p:cm authorId="1" dt="2019-12-12T06:48:52.138" idx="1">
    <p:pos x="6000" y="0"/>
    <p:text>hi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308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88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97edc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97edc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Deleted sklearn normalization row because there is not much difference when K-fold CV is done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25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97edcaa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97edcaa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6ac4a88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6ac4a88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0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e60b27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e60b27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165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f7f67cc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f7f67cc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96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f7f67cca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f7f67cca_4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6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f7f67cca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f7f67cca_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563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9a5b6d3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9a5b6d3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68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9a5b6d3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9a5b6d3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5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f7f67cca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f7f67cca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4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9a5b6d35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9a5b6d35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68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6ac4a880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6ac4a880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71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60fbc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60fbc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51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60fbc9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60fbc9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682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6ac4a88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6ac4a88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722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60fbc9f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60fbc9f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0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60fbc9f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60fbc9f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93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8aea4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8aea4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34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8aea4a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8aea4a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40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52b0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52b0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87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92ada0d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92ada0d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0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e60b27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e60b27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802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92ada0d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92ada0d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46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936c4e7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936c4e7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55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52b090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a52b090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63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6ac4a88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b6ac4a88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13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b6ac4a88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b6ac4a880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667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6ac4a88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6ac4a88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095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6ac4a880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6ac4a880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6ac4a88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6ac4a88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90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6ac4a880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6ac4a880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727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b6ac4a880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b6ac4a880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8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6ac4a88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6ac4a88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9699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b6ac4a880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b6ac4a880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6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b6ac4a880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b6ac4a880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33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b8d36160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b8d36160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88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b9a5b6d3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b9a5b6d3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9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b9a5b6d35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b9a5b6d35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735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b9a5b6d35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b9a5b6d35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25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934d645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934d645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17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b6ac4a880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b6ac4a880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34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b6ac4a88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b6ac4a88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8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e60b276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e60b276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74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9a5b6d3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9a5b6d3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04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91a3828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91a3828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45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91a3828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91a3828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59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6ac4a8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6ac4a8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chnologyreview.com/s/613630/training-a-single-ai-model-can-emit-as-much-carbon-as-five-cars-in-their-lifetime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KRD-MUEFmU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mabek/net_intrusion_detection_tutoria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iangyihuai/NetIntrusionDetection/blob/master/CNN%20Keras,%20Complete%20Training%20data%20-%20Liang.ipynb" TargetMode="External"/><Relationship Id="rId5" Type="http://schemas.openxmlformats.org/officeDocument/2006/relationships/hyperlink" Target="https://github.com/liangyihuai/NetIntrusionDetection/blob/master/data_preprocessing_liang.ipynb" TargetMode="External"/><Relationship Id="rId4" Type="http://schemas.openxmlformats.org/officeDocument/2006/relationships/hyperlink" Target="https://github.com/liangyihuai/NetIntrusionDetection/blob/master/feature%20importance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ids-201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53500" y="2637675"/>
            <a:ext cx="8520600" cy="19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Ju***k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Yi***ng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Te**m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51658" y="425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Intrusion Detection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30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with 5-fold CV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3643650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841975"/>
                <a:gridCol w="743900"/>
                <a:gridCol w="792950"/>
                <a:gridCol w="792950"/>
              </a:tblGrid>
              <a:tr h="6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Balanced Val  </a:t>
                      </a:r>
                      <a:r>
                        <a:rPr lang="en" sz="1000" b="1"/>
                        <a:t>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Balanced Test Acc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Imbalanced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99.86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82.00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78.55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84.23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82.47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norm+balancing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99.23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i="1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87.29</a:t>
                      </a: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i="1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85.08</a:t>
                      </a: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2"/>
          <p:cNvGraphicFramePr/>
          <p:nvPr/>
        </p:nvGraphicFramePr>
        <p:xfrm>
          <a:off x="6922575" y="8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{2938211F-ACF4-42C0-9A24-32BE0CB062F1}</a:tableStyleId>
              </a:tblPr>
              <a:tblGrid>
                <a:gridCol w="1197675"/>
                <a:gridCol w="659300"/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BENIGN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2,273,097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Hulk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231,073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PortScan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158,930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DDoS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128,027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GoldenEye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10,293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FTP-Patator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7,938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5,897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slowloris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5,796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Slowhttptest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5,499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1,966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Brute Force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1,507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XSS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Infiltration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Sql Injection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Heartbleed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3819425" y="1149200"/>
            <a:ext cx="3368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SEED=5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362625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841950"/>
                <a:gridCol w="743900"/>
                <a:gridCol w="792950"/>
                <a:gridCol w="792950"/>
              </a:tblGrid>
              <a:tr h="59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Balanced Val  </a:t>
                      </a:r>
                      <a:r>
                        <a:rPr lang="en" sz="1000" b="1"/>
                        <a:t>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Balanced Test Acc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1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Imbalanced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99.86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83.55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78.11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87.17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83.20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norm+balancing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99.21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i="1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88.15</a:t>
                      </a: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i="1">
                          <a:solidFill>
                            <a:srgbClr val="00FF00"/>
                          </a:solidFill>
                          <a:highlight>
                            <a:srgbClr val="FFFFFF"/>
                          </a:highlight>
                        </a:rPr>
                        <a:t>84.41</a:t>
                      </a: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 i="1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/>
        </p:nvSpPr>
        <p:spPr>
          <a:xfrm>
            <a:off x="407400" y="1054900"/>
            <a:ext cx="26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Randomness </a:t>
            </a:r>
            <a:r>
              <a:rPr lang="en"/>
              <a:t>SEED=2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76500" y="4561875"/>
            <a:ext cx="1857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we will use </a:t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 flipH="1">
            <a:off x="2165325" y="3790850"/>
            <a:ext cx="826800" cy="84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2"/>
          <p:cNvCxnSpPr/>
          <p:nvPr/>
        </p:nvCxnSpPr>
        <p:spPr>
          <a:xfrm rot="10800000" flipH="1">
            <a:off x="1472100" y="3826050"/>
            <a:ext cx="644100" cy="8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 flipH="1">
            <a:off x="1548850" y="3754350"/>
            <a:ext cx="3725400" cy="9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2"/>
          <p:cNvCxnSpPr/>
          <p:nvPr/>
        </p:nvCxnSpPr>
        <p:spPr>
          <a:xfrm rot="10800000" flipH="1">
            <a:off x="2221050" y="3754525"/>
            <a:ext cx="3905700" cy="8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of K fold evaluation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99425" y="1590700"/>
            <a:ext cx="37350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train/test = 4/1  from data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dev/val = 4/1 from train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l="25384" t="25487" r="27554" b="13566"/>
          <a:stretch/>
        </p:blipFill>
        <p:spPr>
          <a:xfrm>
            <a:off x="3692075" y="1079025"/>
            <a:ext cx="5329075" cy="38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4169450" y="3467050"/>
            <a:ext cx="4772100" cy="90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K fold evaluation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5-Fold results for 1D-CNN:</a:t>
            </a:r>
            <a:endParaRPr sz="12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Fold #1: 79.69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Fold #2: 91.74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Fold #3: 88.39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Fold #4: 88.27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Fold #5: 85.45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5-fold(average):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86.71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Q: What is the reason for different accuracy?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A: Due to some classes having a small number of samples, and during the split where each sample ends up makes a difference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28891" t="8443" r="34957" b="52807"/>
          <a:stretch/>
        </p:blipFill>
        <p:spPr>
          <a:xfrm>
            <a:off x="4951950" y="1152475"/>
            <a:ext cx="3880349" cy="29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framework(for intuitive framework)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 hyper parameters such as lr, reg, num layers, hidden units, dropout,batchnorm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Fixed hyperparameters: batch_size =5120, optimizer=’Adam’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Tensorboard for loss/learning visualization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 Setting(NN,1D-CNN,Linear Softmax)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Overview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Softmax: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model with 76(#features) </a:t>
            </a:r>
            <a:r>
              <a:rPr lang="en" sz="1200" b="1"/>
              <a:t>x </a:t>
            </a:r>
            <a:r>
              <a:rPr lang="en" sz="1200"/>
              <a:t>15(#classes) weights with Softmax Loss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Cross validate best hyper param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NN: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Take random 3 layer NN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Cross validate best hyper param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Check the impact of batchnorm, dropout on selected model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With found configurations/techniques try 5 layer NN without CV(being responsible for CO emission)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1D-CNN: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Take 2 conv layer + 1 fc layer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Tune hyper parameters</a:t>
            </a:r>
            <a:endParaRPr sz="12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footprint of training AI model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l="8977" t="31209" r="42572" b="36409"/>
          <a:stretch/>
        </p:blipFill>
        <p:spPr>
          <a:xfrm>
            <a:off x="609675" y="1523750"/>
            <a:ext cx="6011174" cy="22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024000" y="4006625"/>
            <a:ext cx="65583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ttps://www.technologyreview.com/s/613630/training-a-single-ai-model-can-emit-as-much-carbon-as-five-cars-in-their-lifetimes/</a:t>
            </a:r>
            <a:endParaRPr sz="10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to Training responsibly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willing to trade-off some performance to reduce CO emission and save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Actions: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number of epochs to be trained by using larger lr on smaller number of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Coarser CV. Do </a:t>
            </a:r>
            <a:r>
              <a:rPr lang="en" b="1"/>
              <a:t>not try too much</a:t>
            </a:r>
            <a:r>
              <a:rPr lang="en"/>
              <a:t> to find </a:t>
            </a:r>
            <a:r>
              <a:rPr lang="en" b="1"/>
              <a:t>the best</a:t>
            </a:r>
            <a:r>
              <a:rPr lang="en"/>
              <a:t> hyper-param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Softmax Classifier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Configurations: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Batch_size = 1024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[,1e-4,1e-2,1e-1]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[1e-6,1e-4,1e-3]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Epoch = 25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 of layers = 4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Training Accuracy on above hyperparameters: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75" y="1152475"/>
            <a:ext cx="3491475" cy="20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200" y="3143825"/>
            <a:ext cx="1973900" cy="1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Softmax Classifier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Test Accuracy for 5 folds: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79.9 %      at fold=0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84.02 %    at fold=1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80.8 %      at fold=2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79.01%     at fold=3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81.2%       at fold=4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80.99%     5-Fold(avg)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Best Regularization rate is :  [1e-6]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Best Learning rate is:   [1e-1]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layer NN architecture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layers 3: (INPUT_DIM x 128), (128x128), (128xNUM_CLASSES).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Technically, we can try multiple configuration of hidden units but I am limiting with random configuration because of computational cost (to reduce global warming)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Batch size  5120 - GPU mem constraint(Use as large as possible batch_size DNN class Inha)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Introduction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Metrics, Affecting Factors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Training: Random Forest, Softmax, NN,1D-CNN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+ 2D-CNN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3 layer: 1st run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549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Settings: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[1e-4,3e-4,1e-3,3e-3,1e-2]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[1e-7,1e-5,1e-3]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Best val accuracy: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88.74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Need more epochs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parameters:(1e-3,1e-5)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25" y="3879375"/>
            <a:ext cx="1841575" cy="12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l="20106" t="24322" r="5890"/>
          <a:stretch/>
        </p:blipFill>
        <p:spPr>
          <a:xfrm>
            <a:off x="3148949" y="1152475"/>
            <a:ext cx="5897974" cy="342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3 layer: 2nd run with batchnorm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549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Settings: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[1e-5]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Num_epochs = 10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Use batchnorm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Best val accuracy: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88.98, small improvement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Graph feedback: It is still learning. Need more epochs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l="18969" t="22103" r="41835" b="12249"/>
          <a:stretch/>
        </p:blipFill>
        <p:spPr>
          <a:xfrm>
            <a:off x="4314150" y="1152475"/>
            <a:ext cx="3863074" cy="36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3 layer: 3rd run with batchnorm + dropout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549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Settings: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[1e-5]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batchnorm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Use dropout (0.1,0.3)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num_epochs=20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Best val accuracy: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89.22, small improvement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Test acc: 91.7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l="19349" t="22006" r="42212" b="10571"/>
          <a:stretch/>
        </p:blipFill>
        <p:spPr>
          <a:xfrm>
            <a:off x="4394175" y="817700"/>
            <a:ext cx="4124690" cy="41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3 layer: 5-Fold evaluation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549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Settings: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[1e-5]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batchnorm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dropout (0.1,0.3)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num_epochs=20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457200" lvl="0" indent="-29527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200"/>
              <a:t>Balanced Test acc: 84.19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t="16569" r="36313"/>
          <a:stretch/>
        </p:blipFill>
        <p:spPr>
          <a:xfrm>
            <a:off x="3303100" y="1113325"/>
            <a:ext cx="5098900" cy="379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layer NN architecture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Batch size  1024 - GPU mem constraint(I recommend to use as large as possible DL class Inha)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layers 5: (INPUT_DIM x 128 x 256 x 128 x NUM_CLASSES). Technically, we can try multiple configuration of hidden units but I am refraining because of computational cost (to reduce global warming)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run: Dropout higher layers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1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Configurations: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[3e-2,1e-3,3e-4,1e-4]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[1e-6,1e-5,1e-4]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Epoch = 20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Dropout prob: (0, 0, .3, .4, .5)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Val acc: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90.67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 acc: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91.15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Feedback: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Bigger reg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Bigger lr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Larger epoch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025" y="1017725"/>
            <a:ext cx="2626050" cy="1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2: Dropout higher layers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Configurations: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[1e-3,3e-3,1e-2,3e-2,1e-1,3e-1]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[3e-4,1e-3]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Epoch = 60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Dropout prob: (0, 0, .3, .4, .5)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Val acc: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90.27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 acc: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87.28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Feedback: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Search does not have to be dense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Bigger reg range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smaller lr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Conflicting to previous run, it could be because of small epoch number previously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950" y="1286900"/>
            <a:ext cx="2691525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3: Dropout higher layers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1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Configurations: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[1e-5,1e-4,3e-4]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[1e-6,1e-5,1e-4,1e-3]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Epoch = 60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Dropout prob: (0, 0, .3, .4, .5)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Val acc: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91.14,  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 acc: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89.12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Feedback: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param lr,reg = (1e-4,1e-5)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400" y="1093050"/>
            <a:ext cx="3862125" cy="25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5-fold Evaluation: 5 layer NN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l="23423" t="25445" r="31146"/>
          <a:stretch/>
        </p:blipFill>
        <p:spPr>
          <a:xfrm>
            <a:off x="4678225" y="1017725"/>
            <a:ext cx="4154074" cy="38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Settings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Best param lr,reg = (1e-4,1e-5)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Epochs = 60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5-Fold Balanced Test acc: 85.57</a:t>
            </a:r>
            <a:endParaRPr sz="1200"/>
          </a:p>
        </p:txBody>
      </p:sp>
      <p:sp>
        <p:nvSpPr>
          <p:cNvPr id="283" name="Google Shape;28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1D-CNN: 2conv+1fc layer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Although there is no spatial or sequence relation in the data still applying CNN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 of params = 64*3*3 + 128*(64*3*3) + 76*128*15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l="3161" r="58052" b="44140"/>
          <a:stretch/>
        </p:blipFill>
        <p:spPr>
          <a:xfrm>
            <a:off x="5321550" y="1201525"/>
            <a:ext cx="3510749" cy="28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Task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flow which carries malicious traffic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Flow - (SourceIP,DestionationIP,SourcePort,DestinationPort,Protocol)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Flow information(features) in dataset - single row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5313242" y="239216"/>
            <a:ext cx="170100" cy="5594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28282" y="4630059"/>
            <a:ext cx="985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877559" y="2654275"/>
            <a:ext cx="1207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 features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14921" t="46019" r="12818" b="19652"/>
          <a:stretch/>
        </p:blipFill>
        <p:spPr>
          <a:xfrm>
            <a:off x="2169283" y="3166862"/>
            <a:ext cx="6107993" cy="15152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 rot="10800000">
            <a:off x="1938306" y="3507890"/>
            <a:ext cx="185100" cy="1169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003950" y="3880075"/>
            <a:ext cx="88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2830749 samples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1D-CNN: run 1</a:t>
            </a: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num_epochs = 60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[3e-2,1e-3,3e-4,1e-4]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[1e-6,1e-5,1e-4]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acc: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Val: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91.53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91.82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Feedback: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Lr 1e-3 is best, maybe need smaller reg</a:t>
            </a:r>
            <a:endParaRPr sz="1200"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575" y="1152475"/>
            <a:ext cx="37938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1D-CNN: run 2</a:t>
            </a: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num_epochs = 60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[1e-8,1e-7,1e-6]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acc: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Val: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91.76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92.15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Feedback: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Best reg is 1e-6</a:t>
            </a:r>
            <a:endParaRPr sz="1200"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800" y="1170125"/>
            <a:ext cx="37938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5-fold Evaluation: 2 layer 1D-CNN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l="23835" t="17053" r="31469"/>
          <a:stretch/>
        </p:blipFill>
        <p:spPr>
          <a:xfrm>
            <a:off x="5045400" y="1007525"/>
            <a:ext cx="3427051" cy="370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Settings: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num_epochs = 60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learning_rates = [1e-3]</a:t>
            </a:r>
            <a:endParaRPr sz="120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regularizations = [1e-6]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  <a:p>
            <a:pPr marL="9144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Each Fold results: 79.69%,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91.75%, 88.39%, 88.28%, 85.46%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/>
              <a:t>5-Fold</a:t>
            </a:r>
            <a:r>
              <a:rPr lang="en" sz="1200"/>
              <a:t> acc: 87.11%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315" name="Google Shape;31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 unimportant features</a:t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 rot="-5400000">
            <a:off x="5095350" y="-1201275"/>
            <a:ext cx="198300" cy="599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2656600" y="3651150"/>
            <a:ext cx="1055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4636825" y="1348788"/>
            <a:ext cx="129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 features</a:t>
            </a:r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 l="14921" t="46019" r="12818" b="19652"/>
          <a:stretch/>
        </p:blipFill>
        <p:spPr>
          <a:xfrm>
            <a:off x="1736775" y="1946100"/>
            <a:ext cx="6540502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/>
          <p:nvPr/>
        </p:nvSpPr>
        <p:spPr>
          <a:xfrm rot="10800000">
            <a:off x="1489350" y="2343538"/>
            <a:ext cx="198300" cy="1362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488925" y="2777200"/>
            <a:ext cx="9513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2830749 samples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unimportant features(Con’t)</a:t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2" y="1056602"/>
            <a:ext cx="6607674" cy="36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638" y="1174525"/>
            <a:ext cx="3274375" cy="24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/>
        </p:nvSpPr>
        <p:spPr>
          <a:xfrm>
            <a:off x="5006400" y="2763000"/>
            <a:ext cx="4137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2470800" y="1491350"/>
            <a:ext cx="3471300" cy="10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 SKLearn, Forest Tree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So we keep the first 64 features and remain 92% information.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2250725" y="4655375"/>
            <a:ext cx="1305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index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163350" y="898200"/>
            <a:ext cx="1305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extension</a:t>
            </a:r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dataset from 2D to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12012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 txBox="1"/>
          <p:nvPr/>
        </p:nvSpPr>
        <p:spPr>
          <a:xfrm>
            <a:off x="417875" y="2794175"/>
            <a:ext cx="975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2038140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(data num)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7"/>
          <p:cNvSpPr txBox="1"/>
          <p:nvPr/>
        </p:nvSpPr>
        <p:spPr>
          <a:xfrm>
            <a:off x="1167825" y="3540825"/>
            <a:ext cx="8826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64 (feature)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47"/>
          <p:cNvGrpSpPr/>
          <p:nvPr/>
        </p:nvGrpSpPr>
        <p:grpSpPr>
          <a:xfrm>
            <a:off x="4747238" y="1951575"/>
            <a:ext cx="3013888" cy="1957138"/>
            <a:chOff x="2312363" y="1882188"/>
            <a:chExt cx="3013888" cy="1957138"/>
          </a:xfrm>
        </p:grpSpPr>
        <p:sp>
          <p:nvSpPr>
            <p:cNvPr id="350" name="Google Shape;350;p47"/>
            <p:cNvSpPr txBox="1"/>
            <p:nvPr/>
          </p:nvSpPr>
          <p:spPr>
            <a:xfrm>
              <a:off x="2840550" y="3540825"/>
              <a:ext cx="8826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64 (feature)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4014500" y="18821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3854975" y="19745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3635450" y="2064713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3390575" y="224063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3104050" y="2365400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7"/>
            <p:cNvSpPr txBox="1"/>
            <p:nvPr/>
          </p:nvSpPr>
          <p:spPr>
            <a:xfrm>
              <a:off x="2312363" y="2761625"/>
              <a:ext cx="9756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2038140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(data num)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47"/>
            <p:cNvCxnSpPr/>
            <p:nvPr/>
          </p:nvCxnSpPr>
          <p:spPr>
            <a:xfrm flipH="1">
              <a:off x="3901700" y="3072800"/>
              <a:ext cx="769800" cy="4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58" name="Google Shape;358;p47"/>
            <p:cNvSpPr txBox="1"/>
            <p:nvPr/>
          </p:nvSpPr>
          <p:spPr>
            <a:xfrm>
              <a:off x="4292450" y="3199638"/>
              <a:ext cx="10338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32 extension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47"/>
          <p:cNvSpPr/>
          <p:nvPr/>
        </p:nvSpPr>
        <p:spPr>
          <a:xfrm>
            <a:off x="3646525" y="2783075"/>
            <a:ext cx="10050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3613225" y="2495675"/>
            <a:ext cx="11922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One-hot encode</a:t>
            </a:r>
            <a:endParaRPr/>
          </a:p>
        </p:txBody>
      </p:sp>
      <p:sp>
        <p:nvSpPr>
          <p:cNvPr id="361" name="Google Shape;361;p47"/>
          <p:cNvSpPr/>
          <p:nvPr/>
        </p:nvSpPr>
        <p:spPr>
          <a:xfrm>
            <a:off x="1921375" y="2959325"/>
            <a:ext cx="5955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7"/>
          <p:cNvSpPr txBox="1"/>
          <p:nvPr/>
        </p:nvSpPr>
        <p:spPr>
          <a:xfrm>
            <a:off x="1888075" y="2671925"/>
            <a:ext cx="1005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scale value</a:t>
            </a:r>
            <a:endParaRPr/>
          </a:p>
        </p:txBody>
      </p:sp>
      <p:sp>
        <p:nvSpPr>
          <p:cNvPr id="363" name="Google Shape;363;p47"/>
          <p:cNvSpPr/>
          <p:nvPr/>
        </p:nvSpPr>
        <p:spPr>
          <a:xfrm>
            <a:off x="27365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[-1, 1]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One-hot extension (Con’t)</a:t>
            </a:r>
            <a:endParaRPr/>
          </a:p>
        </p:txBody>
      </p:sp>
      <p:sp>
        <p:nvSpPr>
          <p:cNvPr id="370" name="Google Shape;37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dataset from 2D to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12012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8"/>
          <p:cNvSpPr txBox="1"/>
          <p:nvPr/>
        </p:nvSpPr>
        <p:spPr>
          <a:xfrm>
            <a:off x="417875" y="2794175"/>
            <a:ext cx="975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2038140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(data num)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8"/>
          <p:cNvSpPr txBox="1"/>
          <p:nvPr/>
        </p:nvSpPr>
        <p:spPr>
          <a:xfrm>
            <a:off x="1167825" y="3540825"/>
            <a:ext cx="8826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64 (feature)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8"/>
          <p:cNvGrpSpPr/>
          <p:nvPr/>
        </p:nvGrpSpPr>
        <p:grpSpPr>
          <a:xfrm>
            <a:off x="4747238" y="1951575"/>
            <a:ext cx="2862688" cy="1957138"/>
            <a:chOff x="2312363" y="1882188"/>
            <a:chExt cx="2862688" cy="1957138"/>
          </a:xfrm>
        </p:grpSpPr>
        <p:sp>
          <p:nvSpPr>
            <p:cNvPr id="375" name="Google Shape;375;p48"/>
            <p:cNvSpPr txBox="1"/>
            <p:nvPr/>
          </p:nvSpPr>
          <p:spPr>
            <a:xfrm>
              <a:off x="2840550" y="3540825"/>
              <a:ext cx="8826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64 (feature)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8"/>
            <p:cNvSpPr/>
            <p:nvPr/>
          </p:nvSpPr>
          <p:spPr>
            <a:xfrm>
              <a:off x="4014500" y="18821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8"/>
            <p:cNvSpPr/>
            <p:nvPr/>
          </p:nvSpPr>
          <p:spPr>
            <a:xfrm>
              <a:off x="3854975" y="19745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3635450" y="2064713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8"/>
            <p:cNvSpPr/>
            <p:nvPr/>
          </p:nvSpPr>
          <p:spPr>
            <a:xfrm>
              <a:off x="3390575" y="224063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8"/>
            <p:cNvSpPr/>
            <p:nvPr/>
          </p:nvSpPr>
          <p:spPr>
            <a:xfrm>
              <a:off x="3104050" y="2365400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8"/>
            <p:cNvSpPr txBox="1"/>
            <p:nvPr/>
          </p:nvSpPr>
          <p:spPr>
            <a:xfrm>
              <a:off x="2312363" y="2761625"/>
              <a:ext cx="9756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2038140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(data num)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2" name="Google Shape;382;p48"/>
            <p:cNvCxnSpPr/>
            <p:nvPr/>
          </p:nvCxnSpPr>
          <p:spPr>
            <a:xfrm flipH="1">
              <a:off x="3901700" y="3072800"/>
              <a:ext cx="769800" cy="4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83" name="Google Shape;383;p48"/>
            <p:cNvSpPr txBox="1"/>
            <p:nvPr/>
          </p:nvSpPr>
          <p:spPr>
            <a:xfrm>
              <a:off x="4292450" y="3199625"/>
              <a:ext cx="8826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32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48"/>
          <p:cNvSpPr/>
          <p:nvPr/>
        </p:nvSpPr>
        <p:spPr>
          <a:xfrm>
            <a:off x="3646525" y="2783075"/>
            <a:ext cx="10050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"/>
          <p:cNvSpPr txBox="1"/>
          <p:nvPr/>
        </p:nvSpPr>
        <p:spPr>
          <a:xfrm>
            <a:off x="3613225" y="2495675"/>
            <a:ext cx="11922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One-hot encode</a:t>
            </a:r>
            <a:endParaRPr/>
          </a:p>
        </p:txBody>
      </p:sp>
      <p:sp>
        <p:nvSpPr>
          <p:cNvPr id="386" name="Google Shape;386;p48"/>
          <p:cNvSpPr/>
          <p:nvPr/>
        </p:nvSpPr>
        <p:spPr>
          <a:xfrm>
            <a:off x="1921375" y="2959325"/>
            <a:ext cx="5955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8"/>
          <p:cNvSpPr txBox="1"/>
          <p:nvPr/>
        </p:nvSpPr>
        <p:spPr>
          <a:xfrm>
            <a:off x="1888075" y="2671925"/>
            <a:ext cx="1005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scale value</a:t>
            </a:r>
            <a:endParaRPr/>
          </a:p>
        </p:txBody>
      </p:sp>
      <p:sp>
        <p:nvSpPr>
          <p:cNvPr id="388" name="Google Shape;388;p48"/>
          <p:cNvSpPr/>
          <p:nvPr/>
        </p:nvSpPr>
        <p:spPr>
          <a:xfrm>
            <a:off x="27365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[-1, 1]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4896550" y="3937000"/>
            <a:ext cx="40641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can say we get 2038140 images. An image size is (64, 32)</a:t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6727325" y="3269025"/>
            <a:ext cx="10338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32 extension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One-hot extension (Con’t)</a:t>
            </a:r>
            <a:endParaRPr/>
          </a:p>
        </p:txBody>
      </p:sp>
      <p:sp>
        <p:nvSpPr>
          <p:cNvPr id="397" name="Google Shape;39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dataset from 2D to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98" name="Google Shape;398;p49"/>
          <p:cNvSpPr/>
          <p:nvPr/>
        </p:nvSpPr>
        <p:spPr>
          <a:xfrm>
            <a:off x="12012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9"/>
          <p:cNvSpPr txBox="1"/>
          <p:nvPr/>
        </p:nvSpPr>
        <p:spPr>
          <a:xfrm>
            <a:off x="417875" y="2794175"/>
            <a:ext cx="975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2038140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(data num)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1167825" y="3540825"/>
            <a:ext cx="8826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64 (feature)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49"/>
          <p:cNvGrpSpPr/>
          <p:nvPr/>
        </p:nvGrpSpPr>
        <p:grpSpPr>
          <a:xfrm>
            <a:off x="4747238" y="1951575"/>
            <a:ext cx="2862688" cy="1957138"/>
            <a:chOff x="2312363" y="1882188"/>
            <a:chExt cx="2862688" cy="1957138"/>
          </a:xfrm>
        </p:grpSpPr>
        <p:sp>
          <p:nvSpPr>
            <p:cNvPr id="402" name="Google Shape;402;p49"/>
            <p:cNvSpPr txBox="1"/>
            <p:nvPr/>
          </p:nvSpPr>
          <p:spPr>
            <a:xfrm>
              <a:off x="2840550" y="3540825"/>
              <a:ext cx="8826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64 (feature)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4014500" y="18821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3854975" y="197458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9"/>
            <p:cNvSpPr/>
            <p:nvPr/>
          </p:nvSpPr>
          <p:spPr>
            <a:xfrm>
              <a:off x="3635450" y="2064713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9"/>
            <p:cNvSpPr/>
            <p:nvPr/>
          </p:nvSpPr>
          <p:spPr>
            <a:xfrm>
              <a:off x="3390575" y="2240638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9"/>
            <p:cNvSpPr/>
            <p:nvPr/>
          </p:nvSpPr>
          <p:spPr>
            <a:xfrm>
              <a:off x="3104050" y="2365400"/>
              <a:ext cx="657000" cy="113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9"/>
            <p:cNvSpPr txBox="1"/>
            <p:nvPr/>
          </p:nvSpPr>
          <p:spPr>
            <a:xfrm>
              <a:off x="2312363" y="2761625"/>
              <a:ext cx="9756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2038140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(data num)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9" name="Google Shape;409;p49"/>
            <p:cNvCxnSpPr/>
            <p:nvPr/>
          </p:nvCxnSpPr>
          <p:spPr>
            <a:xfrm flipH="1">
              <a:off x="3901700" y="3072800"/>
              <a:ext cx="769800" cy="4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410" name="Google Shape;410;p49"/>
            <p:cNvSpPr txBox="1"/>
            <p:nvPr/>
          </p:nvSpPr>
          <p:spPr>
            <a:xfrm>
              <a:off x="4292450" y="3199625"/>
              <a:ext cx="8826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32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49"/>
          <p:cNvSpPr/>
          <p:nvPr/>
        </p:nvSpPr>
        <p:spPr>
          <a:xfrm>
            <a:off x="3646525" y="2783075"/>
            <a:ext cx="10050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9"/>
          <p:cNvSpPr txBox="1"/>
          <p:nvPr/>
        </p:nvSpPr>
        <p:spPr>
          <a:xfrm>
            <a:off x="3613225" y="2495675"/>
            <a:ext cx="11922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One-hot encode</a:t>
            </a:r>
            <a:endParaRPr/>
          </a:p>
        </p:txBody>
      </p:sp>
      <p:sp>
        <p:nvSpPr>
          <p:cNvPr id="413" name="Google Shape;413;p49"/>
          <p:cNvSpPr/>
          <p:nvPr/>
        </p:nvSpPr>
        <p:spPr>
          <a:xfrm>
            <a:off x="1921375" y="2959325"/>
            <a:ext cx="595500" cy="39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1888075" y="2671925"/>
            <a:ext cx="1005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scale value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2736550" y="2362700"/>
            <a:ext cx="657000" cy="113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[-1, 1]</a:t>
            </a:r>
            <a:endParaRPr/>
          </a:p>
        </p:txBody>
      </p:sp>
      <p:sp>
        <p:nvSpPr>
          <p:cNvPr id="416" name="Google Shape;416;p49"/>
          <p:cNvSpPr txBox="1"/>
          <p:nvPr/>
        </p:nvSpPr>
        <p:spPr>
          <a:xfrm>
            <a:off x="741325" y="40257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Example?</a:t>
            </a:r>
            <a:endParaRPr sz="2400"/>
          </a:p>
        </p:txBody>
      </p:sp>
      <p:sp>
        <p:nvSpPr>
          <p:cNvPr id="417" name="Google Shape;417;p49"/>
          <p:cNvSpPr txBox="1"/>
          <p:nvPr/>
        </p:nvSpPr>
        <p:spPr>
          <a:xfrm>
            <a:off x="4896550" y="3937000"/>
            <a:ext cx="40641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can say we get 2038140 images. An image size is (64, 32)</a:t>
            </a:r>
            <a:endParaRPr/>
          </a:p>
        </p:txBody>
      </p:sp>
      <p:sp>
        <p:nvSpPr>
          <p:cNvPr id="418" name="Google Shape;418;p49"/>
          <p:cNvSpPr txBox="1"/>
          <p:nvPr/>
        </p:nvSpPr>
        <p:spPr>
          <a:xfrm>
            <a:off x="6727325" y="3269025"/>
            <a:ext cx="10338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32 extension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One-hot extension (Con’t)</a:t>
            </a:r>
            <a:endParaRPr/>
          </a:p>
        </p:txBody>
      </p:sp>
      <p:sp>
        <p:nvSpPr>
          <p:cNvPr id="425" name="Google Shape;42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2. Example</a:t>
            </a:r>
            <a:endParaRPr b="1"/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600" y="3605402"/>
            <a:ext cx="4458974" cy="9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/>
          <p:nvPr/>
        </p:nvSpPr>
        <p:spPr>
          <a:xfrm>
            <a:off x="3526500" y="1101475"/>
            <a:ext cx="53058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array([[[0, 0, 0, 0, 0, 0, 0, 0, 0, 0, 0, 0, 0, 0, 0, 0, 0, 1, 0, 0, 0,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0, 0, 0],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[0, 0, 1, 0, 0, 0, 0, 0, 0, 0, 0, 0, 0, 0, 0, 0, 0, 0, 0, 0, 0,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0, 0, 0]],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[[0, 0, 0, 0, 0, 0, 0, 0, 0, 0, 0, 0, 0, 0, 0, 0, 0, 0, 0, 0, 1,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0, 0, 0],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[0, 0, 0, 0, 0, 0, 0, 0, 0, 0, 0, 0, 0, 0, 0, 0, 0, 0, 0, 0, 0,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0, 0, 1]],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[[0, 0, 0, 0, 0, 0, 0, 0, 1, 0, 0, 0, 0, 0, 0, 0, 0, 0, 0, 0, 0,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0, 0, 0],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[0, 0, 0, 0, 0, 0, 0, 0, 0, 0, 0, 0, 0, 0, 0, 0, 0, 0, 0, 0, 0,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0, 0, 0, 0, 0, 0, 0, 0, 1, 0, 0]]], dtype=uint8)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50"/>
          <p:cNvSpPr txBox="1"/>
          <p:nvPr/>
        </p:nvSpPr>
        <p:spPr>
          <a:xfrm>
            <a:off x="261050" y="1926200"/>
            <a:ext cx="1657800" cy="119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[[0.1, -0.1],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[0.3, 0.99],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[-0.5, 0.9]]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515075" y="3202975"/>
            <a:ext cx="12207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(3, 2)</a:t>
            </a:r>
            <a:endParaRPr/>
          </a:p>
        </p:txBody>
      </p:sp>
      <p:sp>
        <p:nvSpPr>
          <p:cNvPr id="430" name="Google Shape;430;p50"/>
          <p:cNvSpPr/>
          <p:nvPr/>
        </p:nvSpPr>
        <p:spPr>
          <a:xfrm>
            <a:off x="1950725" y="2490600"/>
            <a:ext cx="19896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0"/>
          <p:cNvSpPr txBox="1"/>
          <p:nvPr/>
        </p:nvSpPr>
        <p:spPr>
          <a:xfrm>
            <a:off x="1950725" y="2048350"/>
            <a:ext cx="18417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32</a:t>
            </a:r>
            <a:endParaRPr/>
          </a:p>
        </p:txBody>
      </p:sp>
      <p:sp>
        <p:nvSpPr>
          <p:cNvPr id="432" name="Google Shape;432;p50"/>
          <p:cNvSpPr txBox="1"/>
          <p:nvPr/>
        </p:nvSpPr>
        <p:spPr>
          <a:xfrm>
            <a:off x="5408825" y="678475"/>
            <a:ext cx="1470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(3, 2, 32)</a:t>
            </a:r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5335425" y="3246475"/>
            <a:ext cx="223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reshape to (3,  2 * 32)</a:t>
            </a:r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Dataset, </a:t>
            </a:r>
            <a:r>
              <a:rPr lang="en" sz="1800" b="1">
                <a:highlight>
                  <a:srgbClr val="FFFFFF"/>
                </a:highlight>
              </a:rPr>
              <a:t>2830740 images</a:t>
            </a:r>
            <a:endParaRPr sz="1800" b="1"/>
          </a:p>
        </p:txBody>
      </p:sp>
      <p:pic>
        <p:nvPicPr>
          <p:cNvPr id="440" name="Google Shape;4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775" y="2097025"/>
            <a:ext cx="1549174" cy="19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650" y="2111225"/>
            <a:ext cx="1512351" cy="189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51"/>
          <p:cNvGrpSpPr/>
          <p:nvPr/>
        </p:nvGrpSpPr>
        <p:grpSpPr>
          <a:xfrm>
            <a:off x="704496" y="2097032"/>
            <a:ext cx="1661808" cy="2335333"/>
            <a:chOff x="438382" y="1668742"/>
            <a:chExt cx="3721854" cy="2320943"/>
          </a:xfrm>
        </p:grpSpPr>
        <p:pic>
          <p:nvPicPr>
            <p:cNvPr id="443" name="Google Shape;443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8382" y="1668742"/>
              <a:ext cx="3531122" cy="188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51"/>
            <p:cNvSpPr txBox="1"/>
            <p:nvPr/>
          </p:nvSpPr>
          <p:spPr>
            <a:xfrm>
              <a:off x="526636" y="3551685"/>
              <a:ext cx="36336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Image 1, (64, 32)</a:t>
              </a:r>
              <a:endParaRPr/>
            </a:p>
          </p:txBody>
        </p:sp>
      </p:grpSp>
      <p:sp>
        <p:nvSpPr>
          <p:cNvPr id="445" name="Google Shape;445;p51"/>
          <p:cNvSpPr txBox="1"/>
          <p:nvPr/>
        </p:nvSpPr>
        <p:spPr>
          <a:xfrm>
            <a:off x="2878775" y="3994375"/>
            <a:ext cx="16734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2</a:t>
            </a:r>
            <a:r>
              <a:rPr lang="en">
                <a:solidFill>
                  <a:schemeClr val="dk1"/>
                </a:solidFill>
              </a:rPr>
              <a:t>, (64, 32)</a:t>
            </a:r>
            <a:endParaRPr/>
          </a:p>
        </p:txBody>
      </p:sp>
      <p:sp>
        <p:nvSpPr>
          <p:cNvPr id="446" name="Google Shape;446;p51"/>
          <p:cNvSpPr txBox="1"/>
          <p:nvPr/>
        </p:nvSpPr>
        <p:spPr>
          <a:xfrm>
            <a:off x="5064650" y="3994375"/>
            <a:ext cx="2240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3</a:t>
            </a:r>
            <a:r>
              <a:rPr lang="en">
                <a:solidFill>
                  <a:schemeClr val="dk1"/>
                </a:solidFill>
              </a:rPr>
              <a:t>, (64, 32)</a:t>
            </a:r>
            <a:endParaRPr/>
          </a:p>
        </p:txBody>
      </p:sp>
      <p:sp>
        <p:nvSpPr>
          <p:cNvPr id="447" name="Google Shape;447;p51"/>
          <p:cNvSpPr txBox="1"/>
          <p:nvPr/>
        </p:nvSpPr>
        <p:spPr>
          <a:xfrm>
            <a:off x="579900" y="1198225"/>
            <a:ext cx="3534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Before extension, </a:t>
            </a:r>
            <a:r>
              <a:rPr lang="en" sz="1800" b="1"/>
              <a:t>843 MB,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extension, </a:t>
            </a:r>
            <a:r>
              <a:rPr lang="en" sz="1800" b="1"/>
              <a:t>9.1 GB</a:t>
            </a:r>
            <a:endParaRPr sz="1800" b="1"/>
          </a:p>
        </p:txBody>
      </p:sp>
      <p:sp>
        <p:nvSpPr>
          <p:cNvPr id="448" name="Google Shape;44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-552" t="3362" r="41736"/>
          <a:stretch/>
        </p:blipFill>
        <p:spPr>
          <a:xfrm>
            <a:off x="3377600" y="228175"/>
            <a:ext cx="5641051" cy="48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CNN</a:t>
            </a:r>
            <a:endParaRPr/>
          </a:p>
        </p:txBody>
      </p:sp>
      <p:sp>
        <p:nvSpPr>
          <p:cNvPr id="454" name="Google Shape;454;p52"/>
          <p:cNvSpPr txBox="1"/>
          <p:nvPr/>
        </p:nvSpPr>
        <p:spPr>
          <a:xfrm>
            <a:off x="3915800" y="194513"/>
            <a:ext cx="5362200" cy="4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Layer (type)                         Output Shape                 Param #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=================================================================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conv2d_1 (Conv2D)            (None, 62, 30, 32)          320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conv2d_2 (Conv2D)            (None, 60, 28, 64)          18496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max_pooling2d_1 (MaxPooling2 (None, 30, 14, 64)  0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dropout_1 (Dropout)           (None, 30, 14, 64)           0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conv2d_3 (Conv2D)            (None, 28, 13, 128)        49280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conv2d_4 (Conv2D)            (None, 26, 12, 256)        196864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max_pooling2d_2 (MaxPooling2 (None, 13, 6, 256)  0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flatten_1 (Flatten)                (None, 19968)                0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dense_1 (Dense)                 (None, 256)                    5112064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dropout_2 (Dropout)            (None, 256)                    0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dense_2 (Dense)                 (None, 15)                      3855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=================================================================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params: 5,380,879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Trainable params: 5,380,879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Non-trainable params: 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___________________________________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63525"/>
            <a:ext cx="3845276" cy="38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CNN</a:t>
            </a:r>
            <a:endParaRPr/>
          </a:p>
        </p:txBody>
      </p:sp>
      <p:sp>
        <p:nvSpPr>
          <p:cNvPr id="462" name="Google Shape;462;p53"/>
          <p:cNvSpPr txBox="1">
            <a:spLocks noGrp="1"/>
          </p:cNvSpPr>
          <p:nvPr>
            <p:ph type="body" idx="1"/>
          </p:nvPr>
        </p:nvSpPr>
        <p:spPr>
          <a:xfrm>
            <a:off x="311700" y="1138300"/>
            <a:ext cx="333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 Setup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1.1.0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Keras 2.2.2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Numpy 1.14.2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Pandas 0.23.4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63" name="Google Shape;463;p53"/>
          <p:cNvSpPr txBox="1">
            <a:spLocks noGrp="1"/>
          </p:cNvSpPr>
          <p:nvPr>
            <p:ph type="body" idx="1"/>
          </p:nvPr>
        </p:nvSpPr>
        <p:spPr>
          <a:xfrm>
            <a:off x="3411350" y="1737075"/>
            <a:ext cx="46722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GPU: GeForce GTX 1080 Ti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CPU: Intel(R) Core(TM) i5-8500 3.00GHz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RAM: 32.0GB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CNN</a:t>
            </a:r>
            <a:endParaRPr/>
          </a:p>
        </p:txBody>
      </p:sp>
      <p:sp>
        <p:nvSpPr>
          <p:cNvPr id="470" name="Google Shape;470;p54"/>
          <p:cNvSpPr txBox="1"/>
          <p:nvPr/>
        </p:nvSpPr>
        <p:spPr>
          <a:xfrm>
            <a:off x="4360475" y="1201250"/>
            <a:ext cx="388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Test accuracy: 0.939379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472" name="Google Shape;4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00" y="2414400"/>
            <a:ext cx="37719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550" y="2414400"/>
            <a:ext cx="37719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4"/>
          <p:cNvSpPr txBox="1"/>
          <p:nvPr/>
        </p:nvSpPr>
        <p:spPr>
          <a:xfrm>
            <a:off x="570775" y="1201250"/>
            <a:ext cx="3822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    2,038,140 samples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set: 226,460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set:          566,149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2D CNN, 5-Fold Cross-validation</a:t>
            </a:r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481" name="Google Shape;481;p55"/>
          <p:cNvGraphicFramePr/>
          <p:nvPr/>
        </p:nvGraphicFramePr>
        <p:xfrm>
          <a:off x="782425" y="24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0.9145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0.9164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2" name="Google Shape;482;p55"/>
          <p:cNvSpPr txBox="1"/>
          <p:nvPr/>
        </p:nvSpPr>
        <p:spPr>
          <a:xfrm>
            <a:off x="1006025" y="1310650"/>
            <a:ext cx="40809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2,264,596 samples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Training: 4/5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Validation: 1/5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2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demo is hard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Choose 5 flows from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one flow features for example</a:t>
            </a:r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 l="21157" t="21035" r="20539" b="3131"/>
          <a:stretch/>
        </p:blipFill>
        <p:spPr>
          <a:xfrm>
            <a:off x="3924200" y="974025"/>
            <a:ext cx="4759352" cy="35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(Cont.)</a:t>
            </a:r>
            <a:endParaRPr/>
          </a:p>
        </p:txBody>
      </p:sp>
      <p:sp>
        <p:nvSpPr>
          <p:cNvPr id="496" name="Google Shape;496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2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saved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classification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1D-CNN: </a:t>
            </a:r>
            <a:r>
              <a:rPr lang="en" b="1" u="sng">
                <a:solidFill>
                  <a:schemeClr val="accent5"/>
                </a:solidFill>
                <a:hlinkClick r:id="rId3"/>
              </a:rPr>
              <a:t>https://youtu.be/GKRD-MUEFmU</a:t>
            </a:r>
            <a:endParaRPr b="1"/>
          </a:p>
        </p:txBody>
      </p:sp>
      <p:sp>
        <p:nvSpPr>
          <p:cNvPr id="497" name="Google Shape;49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498" name="Google Shape;498;p57"/>
          <p:cNvPicPr preferRelativeResize="0"/>
          <p:nvPr/>
        </p:nvPicPr>
        <p:blipFill rotWithShape="1">
          <a:blip r:embed="rId4">
            <a:alphaModFix/>
          </a:blip>
          <a:srcRect l="26076" t="24250" r="21199" b="8067"/>
          <a:stretch/>
        </p:blipFill>
        <p:spPr>
          <a:xfrm>
            <a:off x="3214875" y="688350"/>
            <a:ext cx="5617425" cy="40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>
            <a:spLocks noGrp="1"/>
          </p:cNvSpPr>
          <p:nvPr>
            <p:ph type="title"/>
          </p:nvPr>
        </p:nvSpPr>
        <p:spPr>
          <a:xfrm>
            <a:off x="262100" y="43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4" name="Google Shape;50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 is most efficient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1D-CNN is applicable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2D-CNN is most </a:t>
            </a:r>
            <a:r>
              <a:rPr lang="en" b="1"/>
              <a:t>powerful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graphicFrame>
        <p:nvGraphicFramePr>
          <p:cNvPr id="505" name="Google Shape;505;p58"/>
          <p:cNvGraphicFramePr/>
          <p:nvPr/>
        </p:nvGraphicFramePr>
        <p:xfrm>
          <a:off x="41329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2701825"/>
                <a:gridCol w="19479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5-fold Accuracy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84.41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Softmax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80.99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NN 3 layer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84.19, 84.87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NN 5 layer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85.57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1D-CNN 2 conv, 1 fc layer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87.11,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86.71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 Selection + 2D-CNN 4 conv, 2 fc layer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0.9164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06" name="Google Shape;50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262100" y="43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(Con’t)</a:t>
            </a:r>
            <a:endParaRPr/>
          </a:p>
        </p:txBody>
      </p:sp>
      <p:sp>
        <p:nvSpPr>
          <p:cNvPr id="512" name="Google Shape;512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Difficulty and Challenge: 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Handling Imbalanced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Importance of proper accuracy metric for Imbalanced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Necessity of K-Fold evaluation due to certain classes having small number of samples (Most Likely)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to apply DL technology to this kind of dataset?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Large data set (in the case of 2D-CNN)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 extension, 843 MB; After extension, 9.1 GB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About 3h to extend the dataset.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About 24h to train the model.</a:t>
            </a:r>
            <a:endParaRPr/>
          </a:p>
        </p:txBody>
      </p:sp>
      <p:sp>
        <p:nvSpPr>
          <p:cNvPr id="513" name="Google Shape;51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519" name="Google Shape;519;p60"/>
          <p:cNvSpPr txBox="1">
            <a:spLocks noGrp="1"/>
          </p:cNvSpPr>
          <p:nvPr>
            <p:ph type="body" idx="1"/>
          </p:nvPr>
        </p:nvSpPr>
        <p:spPr>
          <a:xfrm>
            <a:off x="268800" y="1017725"/>
            <a:ext cx="85635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Jumabek:</a:t>
            </a:r>
            <a:endParaRPr sz="1400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Project Idea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train/eval pipeline, proper evaluation metric, train/eval and backbone code  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RF,NN,1D-CNN 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https://github.com/Jumabek/net_intrusion_detection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Liang Yihuai:</a:t>
            </a:r>
            <a:endParaRPr sz="1400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Feature Engineering for important features,</a:t>
            </a:r>
            <a:r>
              <a:rPr lang="en" sz="1400">
                <a:solidFill>
                  <a:srgbClr val="999999"/>
                </a:solidFill>
              </a:rPr>
              <a:t> code and notebook: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[here]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One-hot encoding extension, </a:t>
            </a:r>
            <a:r>
              <a:rPr lang="en" sz="1400">
                <a:solidFill>
                  <a:srgbClr val="999999"/>
                </a:solidFill>
              </a:rPr>
              <a:t>code and notebook:</a:t>
            </a:r>
            <a:r>
              <a:rPr lang="en" sz="1400"/>
              <a:t> 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[here]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2D CNN, </a:t>
            </a:r>
            <a:r>
              <a:rPr lang="en" sz="1400">
                <a:solidFill>
                  <a:srgbClr val="999999"/>
                </a:solidFill>
              </a:rPr>
              <a:t>code and notebook</a:t>
            </a:r>
            <a:r>
              <a:rPr lang="en" sz="1400"/>
              <a:t>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[here]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Tehreem Syed:</a:t>
            </a:r>
            <a:endParaRPr sz="1400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Softmax Classifier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520" name="Google Shape;52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Intrusion Detection Evaluation Dataset (CICIDS2017)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Emulated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76 features (flow statistics)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this dataset?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14 types of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Recent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5070100" y="4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{2938211F-ACF4-42C0-9A24-32BE0CB062F1}</a:tableStyleId>
              </a:tblPr>
              <a:tblGrid>
                <a:gridCol w="308100"/>
                <a:gridCol w="2283650"/>
                <a:gridCol w="1295875"/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Flow Type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#flows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BENIGN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2,273,097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Hulk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231,073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PortScan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158,930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DDoS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128,027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GoldenEye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10,293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FTP-Patator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7,938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5,897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slowloris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5,796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Slowhttptest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5,499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1,966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Brute Force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1,507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XSS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Infiltration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Sql Injection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Heartbleed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2,830,743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Toward Generating a New Intrusion Detection Dataset and Intrusion Traffic Characterization (2018) </a:t>
            </a:r>
            <a:r>
              <a:rPr lang="en" sz="1400">
                <a:solidFill>
                  <a:srgbClr val="006621"/>
                </a:solidFill>
                <a:highlight>
                  <a:srgbClr val="FFFFFF"/>
                </a:highlight>
              </a:rPr>
              <a:t>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ICISSP(</a:t>
            </a:r>
            <a:r>
              <a:rPr lang="en" sz="1000" b="1">
                <a:solidFill>
                  <a:srgbClr val="000000"/>
                </a:solidFill>
              </a:rPr>
              <a:t>International Conference on Information Systems Security and Privacy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), 222 Citations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Issue: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Results are look unreasonable, and not clear how they obtained it  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We suspect metrics are globally computed, we argue it is not right metric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would like to investigate the results</a:t>
            </a:r>
            <a:endParaRPr sz="1400"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l="13436" t="39523" r="49270" b="17195"/>
          <a:stretch/>
        </p:blipFill>
        <p:spPr>
          <a:xfrm>
            <a:off x="5256725" y="1400875"/>
            <a:ext cx="3410126" cy="21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important factors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 - Use proper eval metric for Evaluation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imbalance - Handle it carefully(oversampling+undersampling)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Randomness seed  - use K-fold to mitigate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30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Forest(RF)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570900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882875"/>
                <a:gridCol w="715750"/>
                <a:gridCol w="762950"/>
                <a:gridCol w="762950"/>
              </a:tblGrid>
              <a:tr h="6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 data \Eval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Balanced Val  </a:t>
                      </a:r>
                      <a:r>
                        <a:rPr lang="en" sz="1000" b="1"/>
                        <a:t>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Balanced Test Acc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Imbalanced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87.70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81.71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89.37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83.51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+normalization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99.31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90.03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85.72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6859000" y="7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{2938211F-ACF4-42C0-9A24-32BE0CB062F1}</a:tableStyleId>
              </a:tblPr>
              <a:tblGrid>
                <a:gridCol w="1197675"/>
                <a:gridCol w="659300"/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BENIGN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2,273,097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Hulk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231,073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PortScan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158,930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DDoS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128,027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GoldenEye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10,293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FTP-Patator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7,938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5,897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slowloris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5,796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Slowhttptest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5,499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1,966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Brute Force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1,507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XSS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Infiltration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Sql Injection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Heartbleed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3819425" y="1149200"/>
            <a:ext cx="3368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SEED=5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9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Imbalanced data is </a:t>
            </a:r>
            <a:r>
              <a:rPr lang="en" sz="1400" b="1"/>
              <a:t>bad</a:t>
            </a:r>
            <a:r>
              <a:rPr lang="en" sz="1400"/>
              <a:t> even for </a:t>
            </a:r>
            <a:r>
              <a:rPr lang="en" sz="1400" b="1"/>
              <a:t>RF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We need to balance both train data and Validation Accuracy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Q: Is this results reliable?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A: I can Try different random seed to see it </a:t>
            </a:r>
            <a:endParaRPr sz="1400" b="1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30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6935200" y="7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{2938211F-ACF4-42C0-9A24-32BE0CB062F1}</a:tableStyleId>
              </a:tblPr>
              <a:tblGrid>
                <a:gridCol w="1197675"/>
                <a:gridCol w="659300"/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BENIGN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2,273,097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Hulk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231,073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PortScan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158,930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DDoS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128,027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GoldenEye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10,293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FTP-Patator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7,938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SSH-Patator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5,897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slowloris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5,796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DoS Slowhttptest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5,499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1,966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Brute Force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1,507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XSS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Infiltration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Attack � Sql Injection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Heartbleed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3819425" y="1149200"/>
            <a:ext cx="3368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Randomness SEED=5</a:t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62625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841950"/>
                <a:gridCol w="743900"/>
                <a:gridCol w="792950"/>
                <a:gridCol w="749300"/>
              </a:tblGrid>
              <a:tr h="59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 Data / Eval Data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Balanced Val  </a:t>
                      </a:r>
                      <a:r>
                        <a:rPr lang="en" sz="1000" b="1"/>
                        <a:t>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Balanced Test Acc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1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Imbalanced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99.84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82.11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82.91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83.93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85.41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+normalization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98.64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85.89</a:t>
                      </a:r>
                      <a:endParaRPr sz="1000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89.29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FF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1"/>
          <p:cNvSpPr txBox="1"/>
          <p:nvPr/>
        </p:nvSpPr>
        <p:spPr>
          <a:xfrm>
            <a:off x="407400" y="1054900"/>
            <a:ext cx="26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Randomness </a:t>
            </a:r>
            <a:r>
              <a:rPr lang="en"/>
              <a:t>SEED=2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3570900" y="1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{0B600A5B-2B2C-4836-AB0D-E8957E416AA4}</a:tableStyleId>
              </a:tblPr>
              <a:tblGrid>
                <a:gridCol w="882875"/>
                <a:gridCol w="715750"/>
                <a:gridCol w="762950"/>
                <a:gridCol w="762950"/>
              </a:tblGrid>
              <a:tr h="6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Train Data / Eval Data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Balanced Val  </a:t>
                      </a:r>
                      <a:r>
                        <a:rPr lang="en" sz="1000" b="1"/>
                        <a:t>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Balanced Test Acc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Imbalanced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87.70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81.71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99.83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89.37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83.51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5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+normalization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99.31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90.03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85.72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</Words>
  <Application>Microsoft Office PowerPoint</Application>
  <PresentationFormat>화면 슬라이드 쇼(16:9)</PresentationFormat>
  <Paragraphs>689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Arial</vt:lpstr>
      <vt:lpstr>Courier New</vt:lpstr>
      <vt:lpstr>Simple Light</vt:lpstr>
      <vt:lpstr>Net Intrusion Detection </vt:lpstr>
      <vt:lpstr>Overview</vt:lpstr>
      <vt:lpstr>Definition Of the Task</vt:lpstr>
      <vt:lpstr>Feature Descriptions</vt:lpstr>
      <vt:lpstr>Dataset</vt:lpstr>
      <vt:lpstr>Motivation </vt:lpstr>
      <vt:lpstr>Potential important factors</vt:lpstr>
      <vt:lpstr>Random Forest(RF)</vt:lpstr>
      <vt:lpstr>Random Forest</vt:lpstr>
      <vt:lpstr>Random Forest with 5-fold CV</vt:lpstr>
      <vt:lpstr>Importance of K fold evaluation</vt:lpstr>
      <vt:lpstr>Importance of K fold evaluation</vt:lpstr>
      <vt:lpstr>Experiment  Setting(NN,1D-CNN,Linear Softmax)</vt:lpstr>
      <vt:lpstr>Training: Overview</vt:lpstr>
      <vt:lpstr>Carbon footprint of training AI model</vt:lpstr>
      <vt:lpstr>Guide to Training responsibly</vt:lpstr>
      <vt:lpstr>Softmax Classifier</vt:lpstr>
      <vt:lpstr>Softmax Classifier</vt:lpstr>
      <vt:lpstr>3 layer NN architecture</vt:lpstr>
      <vt:lpstr>NN 3 layer: 1st run</vt:lpstr>
      <vt:lpstr>NN 3 layer: 2nd run with batchnorm</vt:lpstr>
      <vt:lpstr>NN 3 layer: 3rd run with batchnorm + dropout</vt:lpstr>
      <vt:lpstr>NN 3 layer: 5-Fold evaluation</vt:lpstr>
      <vt:lpstr>5 layer NN architecture</vt:lpstr>
      <vt:lpstr>1st run: Dropout higher layers</vt:lpstr>
      <vt:lpstr>Run 2: Dropout higher layers</vt:lpstr>
      <vt:lpstr>Run 3: Dropout higher layers</vt:lpstr>
      <vt:lpstr>5-fold Evaluation: 5 layer NN</vt:lpstr>
      <vt:lpstr>1D-CNN: 2conv+1fc layer</vt:lpstr>
      <vt:lpstr>1D-CNN: run 1</vt:lpstr>
      <vt:lpstr>1D-CNN: run 2</vt:lpstr>
      <vt:lpstr>5-fold Evaluation: 2 layer 1D-CNN</vt:lpstr>
      <vt:lpstr>Remove unimportant features</vt:lpstr>
      <vt:lpstr>Remove unimportant features(Con’t)</vt:lpstr>
      <vt:lpstr>One-hot extension</vt:lpstr>
      <vt:lpstr>One-hot extension (Con’t)</vt:lpstr>
      <vt:lpstr>One-hot extension (Con’t)</vt:lpstr>
      <vt:lpstr>One-hot extension (Con’t)</vt:lpstr>
      <vt:lpstr>Extended Dataset, 2830740 images</vt:lpstr>
      <vt:lpstr>2D CNN</vt:lpstr>
      <vt:lpstr>2D CNN</vt:lpstr>
      <vt:lpstr>2D CNN</vt:lpstr>
      <vt:lpstr>2D CNN, 5-Fold Cross-validation</vt:lpstr>
      <vt:lpstr>Demo</vt:lpstr>
      <vt:lpstr>Demo (Cont.)</vt:lpstr>
      <vt:lpstr>Conclusion</vt:lpstr>
      <vt:lpstr>Conclusion (Con’t)</vt:lpstr>
      <vt:lpstr>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Intrusion Detection </dc:title>
  <cp:lastModifiedBy>media</cp:lastModifiedBy>
  <cp:revision>1</cp:revision>
  <dcterms:modified xsi:type="dcterms:W3CDTF">2019-12-18T01:49:08Z</dcterms:modified>
</cp:coreProperties>
</file>