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5" r:id="rId3"/>
    <p:sldId id="257" r:id="rId4"/>
    <p:sldId id="271" r:id="rId5"/>
    <p:sldId id="274" r:id="rId6"/>
    <p:sldId id="259" r:id="rId7"/>
    <p:sldId id="260" r:id="rId8"/>
    <p:sldId id="261" r:id="rId9"/>
    <p:sldId id="264" r:id="rId10"/>
    <p:sldId id="265" r:id="rId11"/>
    <p:sldId id="276" r:id="rId12"/>
    <p:sldId id="268" r:id="rId13"/>
    <p:sldId id="269" r:id="rId14"/>
    <p:sldId id="266" r:id="rId15"/>
    <p:sldId id="267" r:id="rId16"/>
    <p:sldId id="270" r:id="rId17"/>
    <p:sldId id="278" r:id="rId18"/>
    <p:sldId id="277" r:id="rId19"/>
    <p:sldId id="279" r:id="rId20"/>
    <p:sldId id="280" r:id="rId21"/>
    <p:sldId id="281" r:id="rId22"/>
    <p:sldId id="282" r:id="rId23"/>
    <p:sldId id="283" r:id="rId24"/>
    <p:sldId id="285" r:id="rId25"/>
    <p:sldId id="2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showGuides="1">
      <p:cViewPr varScale="1">
        <p:scale>
          <a:sx n="106" d="100"/>
          <a:sy n="106" d="100"/>
        </p:scale>
        <p:origin x="73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CE0BC-AFA4-4A45-8855-2BFE4007A456}" type="datetimeFigureOut">
              <a:rPr lang="zh-CN" altLang="en-US" smtClean="0"/>
              <a:t>2022/5/30</a:t>
            </a:fld>
            <a:endParaRPr lang="zh-CN"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26031-8193-470B-922B-2DC871BE6E79}" type="slidenum">
              <a:rPr lang="zh-CN" altLang="en-US" smtClean="0"/>
              <a:t>‹#›</a:t>
            </a:fld>
            <a:endParaRPr lang="zh-CN" altLang="en-US"/>
          </a:p>
        </p:txBody>
      </p:sp>
    </p:spTree>
    <p:extLst>
      <p:ext uri="{BB962C8B-B14F-4D97-AF65-F5344CB8AC3E}">
        <p14:creationId xmlns:p14="http://schemas.microsoft.com/office/powerpoint/2010/main" val="117539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zh-CN" altLang="en-US"/>
          </a:p>
        </p:txBody>
      </p:sp>
      <p:sp>
        <p:nvSpPr>
          <p:cNvPr id="4" name="슬라이드 번호 개체 틀 3"/>
          <p:cNvSpPr>
            <a:spLocks noGrp="1"/>
          </p:cNvSpPr>
          <p:nvPr>
            <p:ph type="sldNum" sz="quarter" idx="10"/>
          </p:nvPr>
        </p:nvSpPr>
        <p:spPr/>
        <p:txBody>
          <a:bodyPr/>
          <a:lstStyle/>
          <a:p>
            <a:fld id="{A3D26031-8193-470B-922B-2DC871BE6E79}" type="slidenum">
              <a:rPr lang="zh-CN" altLang="en-US" smtClean="0"/>
              <a:t>1</a:t>
            </a:fld>
            <a:endParaRPr lang="zh-CN" altLang="en-US"/>
          </a:p>
        </p:txBody>
      </p:sp>
    </p:spTree>
    <p:extLst>
      <p:ext uri="{BB962C8B-B14F-4D97-AF65-F5344CB8AC3E}">
        <p14:creationId xmlns:p14="http://schemas.microsoft.com/office/powerpoint/2010/main" val="26963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26031-8193-470B-922B-2DC871BE6E79}" type="slidenum">
              <a:rPr lang="zh-CN" altLang="en-US" smtClean="0"/>
              <a:t>20</a:t>
            </a:fld>
            <a:endParaRPr lang="zh-CN" altLang="en-US"/>
          </a:p>
        </p:txBody>
      </p:sp>
    </p:spTree>
    <p:extLst>
      <p:ext uri="{BB962C8B-B14F-4D97-AF65-F5344CB8AC3E}">
        <p14:creationId xmlns:p14="http://schemas.microsoft.com/office/powerpoint/2010/main" val="309599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zh-CN"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zh-CN" altLang="en-US"/>
          </a:p>
        </p:txBody>
      </p:sp>
      <p:sp>
        <p:nvSpPr>
          <p:cNvPr id="4" name="날짜 개체 틀 3"/>
          <p:cNvSpPr>
            <a:spLocks noGrp="1"/>
          </p:cNvSpPr>
          <p:nvPr>
            <p:ph type="dt" sz="half" idx="10"/>
          </p:nvPr>
        </p:nvSpPr>
        <p:spPr/>
        <p:txBody>
          <a:bodyPr/>
          <a:lstStyle/>
          <a:p>
            <a:fld id="{5C61D23A-1F80-409E-93E3-3B252C0CD5D0}" type="datetime1">
              <a:rPr lang="zh-CN" altLang="en-US" smtClean="0"/>
              <a:t>2022/5/30</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180165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zh-CN" altLang="en-US"/>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4" name="날짜 개체 틀 3"/>
          <p:cNvSpPr>
            <a:spLocks noGrp="1"/>
          </p:cNvSpPr>
          <p:nvPr>
            <p:ph type="dt" sz="half" idx="10"/>
          </p:nvPr>
        </p:nvSpPr>
        <p:spPr/>
        <p:txBody>
          <a:bodyPr/>
          <a:lstStyle/>
          <a:p>
            <a:fld id="{535932C1-F8F1-4B8D-B01F-CFC49F99EE57}" type="datetime1">
              <a:rPr lang="zh-CN" altLang="en-US" smtClean="0"/>
              <a:t>2022/5/30</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52522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endParaRPr lang="zh-CN"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4" name="날짜 개체 틀 3"/>
          <p:cNvSpPr>
            <a:spLocks noGrp="1"/>
          </p:cNvSpPr>
          <p:nvPr>
            <p:ph type="dt" sz="half" idx="10"/>
          </p:nvPr>
        </p:nvSpPr>
        <p:spPr/>
        <p:txBody>
          <a:bodyPr/>
          <a:lstStyle/>
          <a:p>
            <a:fld id="{4B1C170E-3551-4770-B1D3-32D7315B8A30}" type="datetime1">
              <a:rPr lang="zh-CN" altLang="en-US" smtClean="0"/>
              <a:t>2022/5/30</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15080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96420"/>
          </a:xfrm>
        </p:spPr>
        <p:txBody>
          <a:bodyPr/>
          <a:lstStyle/>
          <a:p>
            <a:r>
              <a:rPr lang="ko-KR" altLang="en-US"/>
              <a:t>마스터 제목 스타일 편집</a:t>
            </a:r>
            <a:endParaRPr lang="zh-CN" altLang="en-US"/>
          </a:p>
        </p:txBody>
      </p:sp>
      <p:sp>
        <p:nvSpPr>
          <p:cNvPr id="3" name="내용 개체 틀 2"/>
          <p:cNvSpPr>
            <a:spLocks noGrp="1"/>
          </p:cNvSpPr>
          <p:nvPr>
            <p:ph idx="1"/>
          </p:nvPr>
        </p:nvSpPr>
        <p:spPr>
          <a:xfrm>
            <a:off x="838200" y="1156138"/>
            <a:ext cx="10515600" cy="502082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4" name="날짜 개체 틀 3"/>
          <p:cNvSpPr>
            <a:spLocks noGrp="1"/>
          </p:cNvSpPr>
          <p:nvPr>
            <p:ph type="dt" sz="half" idx="10"/>
          </p:nvPr>
        </p:nvSpPr>
        <p:spPr/>
        <p:txBody>
          <a:bodyPr/>
          <a:lstStyle/>
          <a:p>
            <a:fld id="{8FF731F6-A5CB-4988-BC8A-D0FB16F01503}" type="datetime1">
              <a:rPr lang="zh-CN" altLang="en-US" smtClean="0"/>
              <a:t>2022/5/30</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lvl1pPr>
              <a:defRPr sz="1800"/>
            </a:lvl1pPr>
          </a:lstStyle>
          <a:p>
            <a:fld id="{D09F2E7E-68C4-4DC5-A40E-73BCEAAB04A4}" type="slidenum">
              <a:rPr lang="zh-CN" altLang="en-US" smtClean="0"/>
              <a:pPr/>
              <a:t>‹#›</a:t>
            </a:fld>
            <a:endParaRPr lang="zh-CN" altLang="en-US" dirty="0"/>
          </a:p>
        </p:txBody>
      </p:sp>
    </p:spTree>
    <p:extLst>
      <p:ext uri="{BB962C8B-B14F-4D97-AF65-F5344CB8AC3E}">
        <p14:creationId xmlns:p14="http://schemas.microsoft.com/office/powerpoint/2010/main" val="341492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zh-CN"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21DC8472-5F4A-40AF-ABC6-A20D39D75BFB}" type="datetime1">
              <a:rPr lang="zh-CN" altLang="en-US" smtClean="0"/>
              <a:t>2022/5/30</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5019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zh-CN"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5" name="날짜 개체 틀 4"/>
          <p:cNvSpPr>
            <a:spLocks noGrp="1"/>
          </p:cNvSpPr>
          <p:nvPr>
            <p:ph type="dt" sz="half" idx="10"/>
          </p:nvPr>
        </p:nvSpPr>
        <p:spPr/>
        <p:txBody>
          <a:bodyPr/>
          <a:lstStyle/>
          <a:p>
            <a:fld id="{86028B6A-8C4D-4310-B28F-375096D29969}" type="datetime1">
              <a:rPr lang="zh-CN" altLang="en-US" smtClean="0"/>
              <a:t>2022/5/30</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8465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endParaRPr lang="zh-CN"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7" name="날짜 개체 틀 6"/>
          <p:cNvSpPr>
            <a:spLocks noGrp="1"/>
          </p:cNvSpPr>
          <p:nvPr>
            <p:ph type="dt" sz="half" idx="10"/>
          </p:nvPr>
        </p:nvSpPr>
        <p:spPr/>
        <p:txBody>
          <a:bodyPr/>
          <a:lstStyle/>
          <a:p>
            <a:fld id="{42968C3E-3314-46A2-808E-3A122483C3A2}" type="datetime1">
              <a:rPr lang="zh-CN" altLang="en-US" smtClean="0"/>
              <a:t>2022/5/30</a:t>
            </a:fld>
            <a:endParaRPr lang="zh-CN" altLang="en-US"/>
          </a:p>
        </p:txBody>
      </p:sp>
      <p:sp>
        <p:nvSpPr>
          <p:cNvPr id="8" name="바닥글 개체 틀 7"/>
          <p:cNvSpPr>
            <a:spLocks noGrp="1"/>
          </p:cNvSpPr>
          <p:nvPr>
            <p:ph type="ftr" sz="quarter" idx="11"/>
          </p:nvPr>
        </p:nvSpPr>
        <p:spPr/>
        <p:txBody>
          <a:bodyPr/>
          <a:lstStyle/>
          <a:p>
            <a:endParaRPr lang="zh-CN" altLang="en-US"/>
          </a:p>
        </p:txBody>
      </p:sp>
      <p:sp>
        <p:nvSpPr>
          <p:cNvPr id="9" name="슬라이드 번호 개체 틀 8"/>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47252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zh-CN" altLang="en-US"/>
          </a:p>
        </p:txBody>
      </p:sp>
      <p:sp>
        <p:nvSpPr>
          <p:cNvPr id="3" name="날짜 개체 틀 2"/>
          <p:cNvSpPr>
            <a:spLocks noGrp="1"/>
          </p:cNvSpPr>
          <p:nvPr>
            <p:ph type="dt" sz="half" idx="10"/>
          </p:nvPr>
        </p:nvSpPr>
        <p:spPr/>
        <p:txBody>
          <a:bodyPr/>
          <a:lstStyle/>
          <a:p>
            <a:fld id="{53770B75-DCE8-46F2-A7EC-4F97C9E563C6}" type="datetime1">
              <a:rPr lang="zh-CN" altLang="en-US" smtClean="0"/>
              <a:t>2022/5/30</a:t>
            </a:fld>
            <a:endParaRPr lang="zh-CN" altLang="en-US"/>
          </a:p>
        </p:txBody>
      </p:sp>
      <p:sp>
        <p:nvSpPr>
          <p:cNvPr id="4" name="바닥글 개체 틀 3"/>
          <p:cNvSpPr>
            <a:spLocks noGrp="1"/>
          </p:cNvSpPr>
          <p:nvPr>
            <p:ph type="ftr" sz="quarter" idx="11"/>
          </p:nvPr>
        </p:nvSpPr>
        <p:spPr/>
        <p:txBody>
          <a:bodyPr/>
          <a:lstStyle/>
          <a:p>
            <a:endParaRPr lang="zh-CN" altLang="en-US"/>
          </a:p>
        </p:txBody>
      </p:sp>
      <p:sp>
        <p:nvSpPr>
          <p:cNvPr id="5" name="슬라이드 번호 개체 틀 4"/>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81639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78CC1ED-121B-4748-BDA6-FBCB628EB2BE}" type="datetime1">
              <a:rPr lang="zh-CN" altLang="en-US" smtClean="0"/>
              <a:t>2022/5/30</a:t>
            </a:fld>
            <a:endParaRPr lang="zh-CN" altLang="en-US"/>
          </a:p>
        </p:txBody>
      </p:sp>
      <p:sp>
        <p:nvSpPr>
          <p:cNvPr id="3" name="바닥글 개체 틀 2"/>
          <p:cNvSpPr>
            <a:spLocks noGrp="1"/>
          </p:cNvSpPr>
          <p:nvPr>
            <p:ph type="ftr" sz="quarter" idx="11"/>
          </p:nvPr>
        </p:nvSpPr>
        <p:spPr/>
        <p:txBody>
          <a:bodyPr/>
          <a:lstStyle/>
          <a:p>
            <a:endParaRPr lang="zh-CN" altLang="en-US"/>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419081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zh-CN"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C04831A-19E2-49F4-8213-3549570FD235}" type="datetime1">
              <a:rPr lang="zh-CN" altLang="en-US" smtClean="0"/>
              <a:t>2022/5/30</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424799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zh-CN"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5F064445-DAF8-44CF-A02B-BA4E78E1499E}" type="datetime1">
              <a:rPr lang="zh-CN" altLang="en-US" smtClean="0"/>
              <a:t>2022/5/30</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285171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zh-CN"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7F57A-6927-44C2-8043-D7DD22FC8E9B}" type="datetime1">
              <a:rPr lang="zh-CN" altLang="en-US" smtClean="0"/>
              <a:t>2022/5/30</a:t>
            </a:fld>
            <a:endParaRPr lang="zh-CN"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689106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liangyihuai/sql-sample-dat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iangyihuai/sql-sample-data"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hyperlink" Target="https://dev.mysql.com/download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br>
              <a:rPr lang="en-US" altLang="zh-CN" b="1" dirty="0"/>
            </a:br>
            <a:r>
              <a:rPr lang="en-US" altLang="zh-CN" b="1" dirty="0"/>
              <a:t>MySQL installation and practice &amp; run a </a:t>
            </a:r>
            <a:r>
              <a:rPr lang="en-US" altLang="zh-CN" b="1" dirty="0" err="1"/>
              <a:t>Javeweb</a:t>
            </a:r>
            <a:r>
              <a:rPr lang="en-US" altLang="zh-CN" b="1" dirty="0"/>
              <a:t> demo in Eclipse</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t>1</a:t>
            </a:fld>
            <a:endParaRPr lang="zh-CN" altLang="en-US"/>
          </a:p>
        </p:txBody>
      </p:sp>
      <p:sp>
        <p:nvSpPr>
          <p:cNvPr id="7" name="부제목 6"/>
          <p:cNvSpPr>
            <a:spLocks noGrp="1"/>
          </p:cNvSpPr>
          <p:nvPr>
            <p:ph type="subTitle" idx="1"/>
          </p:nvPr>
        </p:nvSpPr>
        <p:spPr/>
        <p:txBody>
          <a:bodyPr/>
          <a:lstStyle/>
          <a:p>
            <a:r>
              <a:rPr lang="en-US" altLang="zh-CN" dirty="0" err="1"/>
              <a:t>Yihuai</a:t>
            </a:r>
            <a:r>
              <a:rPr lang="en-US" altLang="zh-CN" dirty="0"/>
              <a:t> Liang, Yan Li,</a:t>
            </a:r>
          </a:p>
        </p:txBody>
      </p:sp>
    </p:spTree>
    <p:extLst>
      <p:ext uri="{BB962C8B-B14F-4D97-AF65-F5344CB8AC3E}">
        <p14:creationId xmlns:p14="http://schemas.microsoft.com/office/powerpoint/2010/main" val="310203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Connect MySQL server</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10</a:t>
            </a:fld>
            <a:endParaRPr lang="zh-CN" altLang="en-US" dirty="0"/>
          </a:p>
        </p:txBody>
      </p:sp>
      <p:pic>
        <p:nvPicPr>
          <p:cNvPr id="7" name="그림 6"/>
          <p:cNvPicPr>
            <a:picLocks noChangeAspect="1"/>
          </p:cNvPicPr>
          <p:nvPr/>
        </p:nvPicPr>
        <p:blipFill>
          <a:blip r:embed="rId2"/>
          <a:stretch>
            <a:fillRect/>
          </a:stretch>
        </p:blipFill>
        <p:spPr>
          <a:xfrm>
            <a:off x="93618" y="1176292"/>
            <a:ext cx="7393577" cy="5545183"/>
          </a:xfrm>
          <a:prstGeom prst="rect">
            <a:avLst/>
          </a:prstGeom>
        </p:spPr>
      </p:pic>
      <p:sp>
        <p:nvSpPr>
          <p:cNvPr id="3" name="TextBox 2"/>
          <p:cNvSpPr txBox="1"/>
          <p:nvPr/>
        </p:nvSpPr>
        <p:spPr>
          <a:xfrm>
            <a:off x="7646128" y="2937879"/>
            <a:ext cx="4188821" cy="1600438"/>
          </a:xfrm>
          <a:prstGeom prst="rect">
            <a:avLst/>
          </a:prstGeom>
          <a:noFill/>
          <a:ln>
            <a:solidFill>
              <a:schemeClr val="accent1"/>
            </a:solidFill>
          </a:ln>
        </p:spPr>
        <p:txBody>
          <a:bodyPr wrap="square" rtlCol="0">
            <a:spAutoFit/>
          </a:bodyPr>
          <a:lstStyle/>
          <a:p>
            <a:r>
              <a:rPr lang="en-US" altLang="zh-CN" sz="1400" dirty="0"/>
              <a:t>MySQL Workbench is a unified visual tool for database architects, developers, and DBAs. MySQL Workbench provides data modeling, SQL development, and comprehensive administration tools for server configuration, user administration, backup, and much more. MySQL Workbench is available on Windows, Linux and Mac OS X.</a:t>
            </a:r>
            <a:endParaRPr lang="zh-CN" altLang="en-US" sz="1400" dirty="0"/>
          </a:p>
        </p:txBody>
      </p:sp>
      <p:sp>
        <p:nvSpPr>
          <p:cNvPr id="5" name="Speech Bubble: Rectangle with Corners Rounded 4">
            <a:extLst>
              <a:ext uri="{FF2B5EF4-FFF2-40B4-BE49-F238E27FC236}">
                <a16:creationId xmlns:a16="http://schemas.microsoft.com/office/drawing/2014/main" id="{16A3773B-7DD7-4631-9E68-18FC00761314}"/>
              </a:ext>
            </a:extLst>
          </p:cNvPr>
          <p:cNvSpPr/>
          <p:nvPr/>
        </p:nvSpPr>
        <p:spPr>
          <a:xfrm>
            <a:off x="8052047" y="1061546"/>
            <a:ext cx="3906174" cy="1255526"/>
          </a:xfrm>
          <a:prstGeom prst="wedgeRoundRectCallout">
            <a:avLst>
              <a:gd name="adj1" fmla="val -68333"/>
              <a:gd name="adj2" fmla="val 43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can connect to the MySQL server, it means your success in the installation.</a:t>
            </a:r>
          </a:p>
        </p:txBody>
      </p:sp>
    </p:spTree>
    <p:extLst>
      <p:ext uri="{BB962C8B-B14F-4D97-AF65-F5344CB8AC3E}">
        <p14:creationId xmlns:p14="http://schemas.microsoft.com/office/powerpoint/2010/main" val="196818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18D1-DACE-48DC-978E-B6ED47BFA673}"/>
              </a:ext>
            </a:extLst>
          </p:cNvPr>
          <p:cNvSpPr>
            <a:spLocks noGrp="1"/>
          </p:cNvSpPr>
          <p:nvPr>
            <p:ph type="title"/>
          </p:nvPr>
        </p:nvSpPr>
        <p:spPr>
          <a:xfrm>
            <a:off x="2157275" y="3080790"/>
            <a:ext cx="7563774" cy="696420"/>
          </a:xfrm>
        </p:spPr>
        <p:txBody>
          <a:bodyPr>
            <a:normAutofit fontScale="90000"/>
          </a:bodyPr>
          <a:lstStyle/>
          <a:p>
            <a:r>
              <a:rPr lang="en-US" altLang="zh-CN" b="1" dirty="0"/>
              <a:t>Play MySQL Workbench </a:t>
            </a:r>
            <a:r>
              <a:rPr lang="en-US" altLang="zh-CN" dirty="0"/>
              <a:t>(Optional) </a:t>
            </a:r>
            <a:endParaRPr lang="en-US" dirty="0"/>
          </a:p>
        </p:txBody>
      </p:sp>
      <p:sp>
        <p:nvSpPr>
          <p:cNvPr id="4" name="Slide Number Placeholder 3">
            <a:extLst>
              <a:ext uri="{FF2B5EF4-FFF2-40B4-BE49-F238E27FC236}">
                <a16:creationId xmlns:a16="http://schemas.microsoft.com/office/drawing/2014/main" id="{18D88611-3D32-474D-A1B8-BFDB4760594E}"/>
              </a:ext>
            </a:extLst>
          </p:cNvPr>
          <p:cNvSpPr>
            <a:spLocks noGrp="1"/>
          </p:cNvSpPr>
          <p:nvPr>
            <p:ph type="sldNum" sz="quarter" idx="12"/>
          </p:nvPr>
        </p:nvSpPr>
        <p:spPr/>
        <p:txBody>
          <a:bodyPr/>
          <a:lstStyle/>
          <a:p>
            <a:fld id="{D09F2E7E-68C4-4DC5-A40E-73BCEAAB04A4}" type="slidenum">
              <a:rPr lang="zh-CN" altLang="en-US" smtClean="0"/>
              <a:pPr/>
              <a:t>11</a:t>
            </a:fld>
            <a:endParaRPr lang="zh-CN" altLang="en-US" dirty="0"/>
          </a:p>
        </p:txBody>
      </p:sp>
    </p:spTree>
    <p:extLst>
      <p:ext uri="{BB962C8B-B14F-4D97-AF65-F5344CB8AC3E}">
        <p14:creationId xmlns:p14="http://schemas.microsoft.com/office/powerpoint/2010/main" val="133506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Import SQL DDL</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12</a:t>
            </a:fld>
            <a:endParaRPr lang="zh-CN" altLang="en-US" dirty="0"/>
          </a:p>
        </p:txBody>
      </p:sp>
      <p:pic>
        <p:nvPicPr>
          <p:cNvPr id="5" name="그림 4"/>
          <p:cNvPicPr>
            <a:picLocks noChangeAspect="1"/>
          </p:cNvPicPr>
          <p:nvPr/>
        </p:nvPicPr>
        <p:blipFill>
          <a:blip r:embed="rId2"/>
          <a:stretch>
            <a:fillRect/>
          </a:stretch>
        </p:blipFill>
        <p:spPr>
          <a:xfrm>
            <a:off x="87086" y="2248674"/>
            <a:ext cx="8115300" cy="3009900"/>
          </a:xfrm>
          <a:prstGeom prst="rect">
            <a:avLst/>
          </a:prstGeom>
        </p:spPr>
      </p:pic>
      <p:pic>
        <p:nvPicPr>
          <p:cNvPr id="6" name="그림 5"/>
          <p:cNvPicPr>
            <a:picLocks noChangeAspect="1"/>
          </p:cNvPicPr>
          <p:nvPr/>
        </p:nvPicPr>
        <p:blipFill>
          <a:blip r:embed="rId3"/>
          <a:stretch>
            <a:fillRect/>
          </a:stretch>
        </p:blipFill>
        <p:spPr>
          <a:xfrm>
            <a:off x="5487226" y="2158370"/>
            <a:ext cx="7008486" cy="4612641"/>
          </a:xfrm>
          <a:prstGeom prst="rect">
            <a:avLst/>
          </a:prstGeom>
        </p:spPr>
      </p:pic>
      <p:sp>
        <p:nvSpPr>
          <p:cNvPr id="9" name="줄무늬가 있는 오른쪽 화살표 8"/>
          <p:cNvSpPr/>
          <p:nvPr/>
        </p:nvSpPr>
        <p:spPr>
          <a:xfrm>
            <a:off x="4380412" y="4464691"/>
            <a:ext cx="1209271" cy="79388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07274" y="1425292"/>
            <a:ext cx="9321783" cy="369332"/>
          </a:xfrm>
          <a:prstGeom prst="rect">
            <a:avLst/>
          </a:prstGeom>
          <a:noFill/>
        </p:spPr>
        <p:txBody>
          <a:bodyPr wrap="none" rtlCol="0">
            <a:spAutoFit/>
          </a:bodyPr>
          <a:lstStyle/>
          <a:p>
            <a:r>
              <a:rPr lang="en-US" altLang="zh-CN" dirty="0"/>
              <a:t>DDL file is available here: </a:t>
            </a:r>
            <a:r>
              <a:rPr lang="en-US" altLang="zh-CN" dirty="0">
                <a:hlinkClick r:id="rId4"/>
              </a:rPr>
              <a:t>https://github.com/liangyihuai/sql-sample-data</a:t>
            </a:r>
            <a:r>
              <a:rPr lang="en-US" altLang="zh-CN" dirty="0"/>
              <a:t>. The file name is </a:t>
            </a:r>
            <a:r>
              <a:rPr lang="en-US" altLang="zh-CN" b="1" dirty="0" err="1"/>
              <a:t>ddl.sql</a:t>
            </a:r>
            <a:endParaRPr lang="zh-CN" altLang="en-US" b="1" dirty="0"/>
          </a:p>
        </p:txBody>
      </p:sp>
    </p:spTree>
    <p:extLst>
      <p:ext uri="{BB962C8B-B14F-4D97-AF65-F5344CB8AC3E}">
        <p14:creationId xmlns:p14="http://schemas.microsoft.com/office/powerpoint/2010/main" val="284082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Import sample data</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13</a:t>
            </a:fld>
            <a:endParaRPr lang="zh-CN" altLang="en-US" dirty="0"/>
          </a:p>
        </p:txBody>
      </p:sp>
      <p:pic>
        <p:nvPicPr>
          <p:cNvPr id="5" name="그림 4"/>
          <p:cNvPicPr>
            <a:picLocks noChangeAspect="1"/>
          </p:cNvPicPr>
          <p:nvPr/>
        </p:nvPicPr>
        <p:blipFill>
          <a:blip r:embed="rId2"/>
          <a:stretch>
            <a:fillRect/>
          </a:stretch>
        </p:blipFill>
        <p:spPr>
          <a:xfrm>
            <a:off x="1200014" y="2319305"/>
            <a:ext cx="8067675" cy="3495675"/>
          </a:xfrm>
          <a:prstGeom prst="rect">
            <a:avLst/>
          </a:prstGeom>
        </p:spPr>
      </p:pic>
      <p:sp>
        <p:nvSpPr>
          <p:cNvPr id="6" name="TextBox 5"/>
          <p:cNvSpPr txBox="1"/>
          <p:nvPr/>
        </p:nvSpPr>
        <p:spPr>
          <a:xfrm>
            <a:off x="480641" y="1221105"/>
            <a:ext cx="7935057" cy="646331"/>
          </a:xfrm>
          <a:prstGeom prst="rect">
            <a:avLst/>
          </a:prstGeom>
          <a:noFill/>
        </p:spPr>
        <p:txBody>
          <a:bodyPr wrap="none" rtlCol="0">
            <a:spAutoFit/>
          </a:bodyPr>
          <a:lstStyle/>
          <a:p>
            <a:r>
              <a:rPr lang="en-US" altLang="zh-CN" dirty="0"/>
              <a:t>Sample data file is available here: </a:t>
            </a:r>
            <a:r>
              <a:rPr lang="en-US" altLang="zh-CN" dirty="0">
                <a:hlinkClick r:id="rId3"/>
              </a:rPr>
              <a:t>https://github.com/liangyihuai/sql-sample-data</a:t>
            </a:r>
            <a:r>
              <a:rPr lang="en-US" altLang="zh-CN" dirty="0"/>
              <a:t>. </a:t>
            </a:r>
          </a:p>
          <a:p>
            <a:r>
              <a:rPr lang="en-US" altLang="zh-CN" dirty="0"/>
              <a:t>The file name is </a:t>
            </a:r>
            <a:r>
              <a:rPr lang="en-US" altLang="zh-CN" b="1" dirty="0" err="1"/>
              <a:t>smallRelationsInsertFile.sql</a:t>
            </a:r>
            <a:endParaRPr lang="zh-CN" altLang="en-US" b="1" dirty="0"/>
          </a:p>
        </p:txBody>
      </p:sp>
    </p:spTree>
    <p:extLst>
      <p:ext uri="{BB962C8B-B14F-4D97-AF65-F5344CB8AC3E}">
        <p14:creationId xmlns:p14="http://schemas.microsoft.com/office/powerpoint/2010/main" val="231428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Error while import sample data</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14</a:t>
            </a:fld>
            <a:endParaRPr lang="zh-CN" altLang="en-US" dirty="0"/>
          </a:p>
        </p:txBody>
      </p:sp>
      <p:pic>
        <p:nvPicPr>
          <p:cNvPr id="5" name="그림 4"/>
          <p:cNvPicPr>
            <a:picLocks noChangeAspect="1"/>
          </p:cNvPicPr>
          <p:nvPr/>
        </p:nvPicPr>
        <p:blipFill>
          <a:blip r:embed="rId2"/>
          <a:stretch>
            <a:fillRect/>
          </a:stretch>
        </p:blipFill>
        <p:spPr>
          <a:xfrm>
            <a:off x="838200" y="1236242"/>
            <a:ext cx="11210925" cy="733425"/>
          </a:xfrm>
          <a:prstGeom prst="rect">
            <a:avLst/>
          </a:prstGeom>
        </p:spPr>
      </p:pic>
      <p:pic>
        <p:nvPicPr>
          <p:cNvPr id="6" name="그림 5"/>
          <p:cNvPicPr>
            <a:picLocks noChangeAspect="1"/>
          </p:cNvPicPr>
          <p:nvPr/>
        </p:nvPicPr>
        <p:blipFill>
          <a:blip r:embed="rId3"/>
          <a:stretch>
            <a:fillRect/>
          </a:stretch>
        </p:blipFill>
        <p:spPr>
          <a:xfrm>
            <a:off x="2098766" y="3350442"/>
            <a:ext cx="4494711" cy="3371033"/>
          </a:xfrm>
          <a:prstGeom prst="rect">
            <a:avLst/>
          </a:prstGeom>
        </p:spPr>
      </p:pic>
      <p:sp>
        <p:nvSpPr>
          <p:cNvPr id="8" name="TextBox 7"/>
          <p:cNvSpPr txBox="1"/>
          <p:nvPr/>
        </p:nvSpPr>
        <p:spPr>
          <a:xfrm>
            <a:off x="838200" y="2156666"/>
            <a:ext cx="7780976" cy="923330"/>
          </a:xfrm>
          <a:prstGeom prst="rect">
            <a:avLst/>
          </a:prstGeom>
          <a:noFill/>
        </p:spPr>
        <p:txBody>
          <a:bodyPr wrap="none" rtlCol="0">
            <a:spAutoFit/>
          </a:bodyPr>
          <a:lstStyle/>
          <a:p>
            <a:r>
              <a:rPr lang="en-US" altLang="zh-CN" b="1" dirty="0"/>
              <a:t>Solution</a:t>
            </a:r>
            <a:r>
              <a:rPr lang="en-US" altLang="zh-CN" dirty="0"/>
              <a:t>: </a:t>
            </a:r>
          </a:p>
          <a:p>
            <a:r>
              <a:rPr lang="en-US" altLang="zh-CN" dirty="0"/>
              <a:t>step1:uncheck “Safe Updates(rejects UPDATEs and DELETEs with no restrictions)”</a:t>
            </a:r>
          </a:p>
          <a:p>
            <a:r>
              <a:rPr lang="en-US" altLang="zh-CN" dirty="0"/>
              <a:t>Step2: restart workbench</a:t>
            </a:r>
            <a:endParaRPr lang="zh-CN" altLang="en-US" dirty="0"/>
          </a:p>
        </p:txBody>
      </p:sp>
    </p:spTree>
    <p:extLst>
      <p:ext uri="{BB962C8B-B14F-4D97-AF65-F5344CB8AC3E}">
        <p14:creationId xmlns:p14="http://schemas.microsoft.com/office/powerpoint/2010/main" val="342357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Show imported data</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15</a:t>
            </a:fld>
            <a:endParaRPr lang="zh-CN" altLang="en-US" dirty="0"/>
          </a:p>
        </p:txBody>
      </p:sp>
      <p:pic>
        <p:nvPicPr>
          <p:cNvPr id="5" name="그림 4"/>
          <p:cNvPicPr>
            <a:picLocks noChangeAspect="1"/>
          </p:cNvPicPr>
          <p:nvPr/>
        </p:nvPicPr>
        <p:blipFill>
          <a:blip r:embed="rId2"/>
          <a:stretch>
            <a:fillRect/>
          </a:stretch>
        </p:blipFill>
        <p:spPr>
          <a:xfrm>
            <a:off x="3283132" y="1061546"/>
            <a:ext cx="4577480" cy="5538997"/>
          </a:xfrm>
          <a:prstGeom prst="rect">
            <a:avLst/>
          </a:prstGeom>
        </p:spPr>
      </p:pic>
    </p:spTree>
    <p:extLst>
      <p:ext uri="{BB962C8B-B14F-4D97-AF65-F5344CB8AC3E}">
        <p14:creationId xmlns:p14="http://schemas.microsoft.com/office/powerpoint/2010/main" val="180855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Perform SQL query</a:t>
            </a:r>
            <a:endParaRPr lang="zh-CN" altLang="en-US" dirty="0"/>
          </a:p>
        </p:txBody>
      </p:sp>
      <p:sp>
        <p:nvSpPr>
          <p:cNvPr id="3" name="내용 개체 틀 2"/>
          <p:cNvSpPr>
            <a:spLocks noGrp="1"/>
          </p:cNvSpPr>
          <p:nvPr>
            <p:ph idx="1"/>
          </p:nvPr>
        </p:nvSpPr>
        <p:spPr/>
        <p:txBody>
          <a:bodyPr/>
          <a:lstStyle/>
          <a:p>
            <a:r>
              <a:rPr lang="en-US" altLang="zh-CN" dirty="0"/>
              <a:t>tag1: execute all SQLs.</a:t>
            </a:r>
          </a:p>
          <a:p>
            <a:r>
              <a:rPr lang="en-US" altLang="zh-CN" dirty="0"/>
              <a:t>tag2: execute </a:t>
            </a:r>
            <a:r>
              <a:rPr lang="en-US" altLang="zh-CN" b="1" dirty="0"/>
              <a:t>only one </a:t>
            </a:r>
            <a:r>
              <a:rPr lang="en-US" altLang="zh-CN" dirty="0"/>
              <a:t>SQL in where the mouse cursor put.</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16</a:t>
            </a:fld>
            <a:endParaRPr lang="zh-CN" altLang="en-US" dirty="0"/>
          </a:p>
        </p:txBody>
      </p:sp>
      <p:pic>
        <p:nvPicPr>
          <p:cNvPr id="5" name="그림 4"/>
          <p:cNvPicPr>
            <a:picLocks noChangeAspect="1"/>
          </p:cNvPicPr>
          <p:nvPr/>
        </p:nvPicPr>
        <p:blipFill>
          <a:blip r:embed="rId2"/>
          <a:stretch>
            <a:fillRect/>
          </a:stretch>
        </p:blipFill>
        <p:spPr>
          <a:xfrm>
            <a:off x="0" y="2168152"/>
            <a:ext cx="5063081" cy="4294783"/>
          </a:xfrm>
          <a:prstGeom prst="rect">
            <a:avLst/>
          </a:prstGeom>
        </p:spPr>
      </p:pic>
      <p:sp>
        <p:nvSpPr>
          <p:cNvPr id="7" name="TextBox 6"/>
          <p:cNvSpPr txBox="1"/>
          <p:nvPr/>
        </p:nvSpPr>
        <p:spPr>
          <a:xfrm>
            <a:off x="6096000" y="2265335"/>
            <a:ext cx="5724644" cy="4339650"/>
          </a:xfrm>
          <a:prstGeom prst="rect">
            <a:avLst/>
          </a:prstGeom>
          <a:noFill/>
          <a:ln>
            <a:solidFill>
              <a:schemeClr val="accent1"/>
            </a:solidFill>
          </a:ln>
        </p:spPr>
        <p:txBody>
          <a:bodyPr wrap="none" rtlCol="0">
            <a:spAutoFit/>
          </a:bodyPr>
          <a:lstStyle/>
          <a:p>
            <a:r>
              <a:rPr lang="en-US" altLang="zh-CN" sz="1200" dirty="0"/>
              <a:t>show databases;</a:t>
            </a:r>
          </a:p>
          <a:p>
            <a:endParaRPr lang="en-US" altLang="zh-CN" sz="1200" dirty="0"/>
          </a:p>
          <a:p>
            <a:r>
              <a:rPr lang="en-US" altLang="zh-CN" sz="1200" dirty="0"/>
              <a:t>use </a:t>
            </a:r>
            <a:r>
              <a:rPr lang="en-US" altLang="zh-CN" sz="1200" dirty="0" err="1"/>
              <a:t>universityenterprise;show</a:t>
            </a:r>
            <a:r>
              <a:rPr lang="en-US" altLang="zh-CN" sz="1200" dirty="0"/>
              <a:t> tables;</a:t>
            </a:r>
          </a:p>
          <a:p>
            <a:endParaRPr lang="en-US" altLang="zh-CN" sz="1200" dirty="0"/>
          </a:p>
          <a:p>
            <a:r>
              <a:rPr lang="en-US" altLang="zh-CN" sz="1200" dirty="0"/>
              <a:t>select name	from instructor;</a:t>
            </a:r>
          </a:p>
          <a:p>
            <a:endParaRPr lang="en-US" altLang="zh-CN" sz="1200" dirty="0"/>
          </a:p>
          <a:p>
            <a:r>
              <a:rPr lang="en-US" altLang="zh-CN" sz="1200" dirty="0"/>
              <a:t>-- show </a:t>
            </a:r>
            <a:r>
              <a:rPr lang="en-US" altLang="zh-CN" sz="1200" dirty="0" err="1"/>
              <a:t>databases;use</a:t>
            </a:r>
            <a:r>
              <a:rPr lang="en-US" altLang="zh-CN" sz="1200" dirty="0"/>
              <a:t> </a:t>
            </a:r>
            <a:r>
              <a:rPr lang="en-US" altLang="zh-CN" sz="1200" dirty="0" err="1"/>
              <a:t>universityenterprise;show</a:t>
            </a:r>
            <a:r>
              <a:rPr lang="en-US" altLang="zh-CN" sz="1200" dirty="0"/>
              <a:t> tables;</a:t>
            </a:r>
          </a:p>
          <a:p>
            <a:r>
              <a:rPr lang="en-US" altLang="zh-CN" sz="1200" dirty="0"/>
              <a:t>select name from instructor;</a:t>
            </a:r>
          </a:p>
          <a:p>
            <a:endParaRPr lang="en-US" altLang="zh-CN" sz="1200" dirty="0"/>
          </a:p>
          <a:p>
            <a:r>
              <a:rPr lang="en-US" altLang="zh-CN" sz="1200" dirty="0"/>
              <a:t>-- Find the department names of all instructors, and remove duplicates</a:t>
            </a:r>
          </a:p>
          <a:p>
            <a:r>
              <a:rPr lang="en-US" altLang="zh-CN" sz="1200" dirty="0"/>
              <a:t> select distinct </a:t>
            </a:r>
            <a:r>
              <a:rPr lang="en-US" altLang="zh-CN" sz="1200" dirty="0" err="1"/>
              <a:t>dept_name</a:t>
            </a:r>
            <a:r>
              <a:rPr lang="en-US" altLang="zh-CN" sz="1200" dirty="0"/>
              <a:t> from instructor;</a:t>
            </a:r>
          </a:p>
          <a:p>
            <a:endParaRPr lang="en-US" altLang="zh-CN" sz="1200" dirty="0"/>
          </a:p>
          <a:p>
            <a:r>
              <a:rPr lang="en-US" altLang="zh-CN" sz="1200" dirty="0"/>
              <a:t>-- The keyword all specifies that duplicates should not be removed </a:t>
            </a:r>
          </a:p>
          <a:p>
            <a:r>
              <a:rPr lang="en-US" altLang="zh-CN" sz="1200" dirty="0"/>
              <a:t>select all </a:t>
            </a:r>
            <a:r>
              <a:rPr lang="en-US" altLang="zh-CN" sz="1200" dirty="0" err="1"/>
              <a:t>dept_name</a:t>
            </a:r>
            <a:r>
              <a:rPr lang="en-US" altLang="zh-CN" sz="1200" dirty="0"/>
              <a:t> from instructor;</a:t>
            </a:r>
          </a:p>
          <a:p>
            <a:endParaRPr lang="en-US" altLang="zh-CN" sz="1200" dirty="0"/>
          </a:p>
          <a:p>
            <a:r>
              <a:rPr lang="en-US" altLang="zh-CN" sz="1200" dirty="0"/>
              <a:t>-- To find all instructors in Comp. Sci. </a:t>
            </a:r>
            <a:r>
              <a:rPr lang="en-US" altLang="zh-CN" sz="1200" dirty="0" err="1"/>
              <a:t>dept</a:t>
            </a:r>
            <a:r>
              <a:rPr lang="en-US" altLang="zh-CN" sz="1200" dirty="0"/>
              <a:t> select name	</a:t>
            </a:r>
          </a:p>
          <a:p>
            <a:r>
              <a:rPr lang="en-US" altLang="zh-CN" sz="1200" dirty="0"/>
              <a:t>from instructor	where </a:t>
            </a:r>
            <a:r>
              <a:rPr lang="en-US" altLang="zh-CN" sz="1200" dirty="0" err="1"/>
              <a:t>dept_name</a:t>
            </a:r>
            <a:r>
              <a:rPr lang="en-US" altLang="zh-CN" sz="1200" dirty="0"/>
              <a:t> = 'Comp. Sci.';</a:t>
            </a:r>
          </a:p>
          <a:p>
            <a:endParaRPr lang="en-US" altLang="zh-CN" sz="1200" dirty="0"/>
          </a:p>
          <a:p>
            <a:r>
              <a:rPr lang="en-US" altLang="zh-CN" sz="1200" dirty="0"/>
              <a:t>-- To find all instructors in Comp. Sci. </a:t>
            </a:r>
            <a:r>
              <a:rPr lang="en-US" altLang="zh-CN" sz="1200" dirty="0" err="1"/>
              <a:t>dept</a:t>
            </a:r>
            <a:r>
              <a:rPr lang="en-US" altLang="zh-CN" sz="1200" dirty="0"/>
              <a:t> with salary &gt; 80000 select name	</a:t>
            </a:r>
          </a:p>
          <a:p>
            <a:r>
              <a:rPr lang="en-US" altLang="zh-CN" sz="1200" dirty="0"/>
              <a:t>from instructor	where </a:t>
            </a:r>
            <a:r>
              <a:rPr lang="en-US" altLang="zh-CN" sz="1200" dirty="0" err="1"/>
              <a:t>dept_name</a:t>
            </a:r>
            <a:r>
              <a:rPr lang="en-US" altLang="zh-CN" sz="1200" dirty="0"/>
              <a:t> = 'Comp. Sci.'  and salary &gt; 80000;</a:t>
            </a:r>
          </a:p>
          <a:p>
            <a:endParaRPr lang="en-US" altLang="zh-CN" sz="1200" dirty="0"/>
          </a:p>
          <a:p>
            <a:r>
              <a:rPr lang="en-US" altLang="zh-CN" sz="1200" dirty="0"/>
              <a:t>-- Find the Cartesian product instructor X teaches</a:t>
            </a:r>
          </a:p>
          <a:p>
            <a:r>
              <a:rPr lang="en-US" altLang="zh-CN" sz="1200" dirty="0"/>
              <a:t>select * from instructor, teaches;</a:t>
            </a:r>
            <a:endParaRPr lang="zh-CN" altLang="en-US" sz="1200" dirty="0"/>
          </a:p>
        </p:txBody>
      </p:sp>
    </p:spTree>
    <p:extLst>
      <p:ext uri="{BB962C8B-B14F-4D97-AF65-F5344CB8AC3E}">
        <p14:creationId xmlns:p14="http://schemas.microsoft.com/office/powerpoint/2010/main" val="205024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18D1-DACE-48DC-978E-B6ED47BFA673}"/>
              </a:ext>
            </a:extLst>
          </p:cNvPr>
          <p:cNvSpPr>
            <a:spLocks noGrp="1"/>
          </p:cNvSpPr>
          <p:nvPr>
            <p:ph type="title"/>
          </p:nvPr>
        </p:nvSpPr>
        <p:spPr>
          <a:xfrm>
            <a:off x="2157274" y="3080790"/>
            <a:ext cx="8451541" cy="696420"/>
          </a:xfrm>
        </p:spPr>
        <p:txBody>
          <a:bodyPr>
            <a:normAutofit fontScale="90000"/>
          </a:bodyPr>
          <a:lstStyle/>
          <a:p>
            <a:r>
              <a:rPr lang="en-US" altLang="zh-CN" b="1" dirty="0"/>
              <a:t>MySQL-based Servlet Project</a:t>
            </a:r>
            <a:br>
              <a:rPr lang="en-US" altLang="zh-CN" b="1" dirty="0"/>
            </a:br>
            <a:br>
              <a:rPr lang="en-US" altLang="zh-CN" b="1" dirty="0"/>
            </a:br>
            <a:r>
              <a:rPr lang="en-US" altLang="zh-CN" b="1" dirty="0"/>
              <a:t>-- run a Demo in Eclipse</a:t>
            </a:r>
            <a:endParaRPr lang="en-US" dirty="0"/>
          </a:p>
        </p:txBody>
      </p:sp>
      <p:sp>
        <p:nvSpPr>
          <p:cNvPr id="4" name="Slide Number Placeholder 3">
            <a:extLst>
              <a:ext uri="{FF2B5EF4-FFF2-40B4-BE49-F238E27FC236}">
                <a16:creationId xmlns:a16="http://schemas.microsoft.com/office/drawing/2014/main" id="{18D88611-3D32-474D-A1B8-BFDB4760594E}"/>
              </a:ext>
            </a:extLst>
          </p:cNvPr>
          <p:cNvSpPr>
            <a:spLocks noGrp="1"/>
          </p:cNvSpPr>
          <p:nvPr>
            <p:ph type="sldNum" sz="quarter" idx="12"/>
          </p:nvPr>
        </p:nvSpPr>
        <p:spPr/>
        <p:txBody>
          <a:bodyPr/>
          <a:lstStyle/>
          <a:p>
            <a:fld id="{D09F2E7E-68C4-4DC5-A40E-73BCEAAB04A4}" type="slidenum">
              <a:rPr lang="zh-CN" altLang="en-US" smtClean="0"/>
              <a:pPr/>
              <a:t>17</a:t>
            </a:fld>
            <a:endParaRPr lang="zh-CN" altLang="en-US" dirty="0"/>
          </a:p>
        </p:txBody>
      </p:sp>
    </p:spTree>
    <p:extLst>
      <p:ext uri="{BB962C8B-B14F-4D97-AF65-F5344CB8AC3E}">
        <p14:creationId xmlns:p14="http://schemas.microsoft.com/office/powerpoint/2010/main" val="1432848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784A-6B56-4A9E-ACAC-B051DBE14010}"/>
              </a:ext>
            </a:extLst>
          </p:cNvPr>
          <p:cNvSpPr>
            <a:spLocks noGrp="1"/>
          </p:cNvSpPr>
          <p:nvPr>
            <p:ph type="title"/>
          </p:nvPr>
        </p:nvSpPr>
        <p:spPr/>
        <p:txBody>
          <a:bodyPr/>
          <a:lstStyle/>
          <a:p>
            <a:r>
              <a:rPr lang="en-US" dirty="0"/>
              <a:t>Download source code</a:t>
            </a:r>
          </a:p>
        </p:txBody>
      </p:sp>
      <p:sp>
        <p:nvSpPr>
          <p:cNvPr id="3" name="Content Placeholder 2">
            <a:extLst>
              <a:ext uri="{FF2B5EF4-FFF2-40B4-BE49-F238E27FC236}">
                <a16:creationId xmlns:a16="http://schemas.microsoft.com/office/drawing/2014/main" id="{0689898F-8792-4542-8602-AC69ABD87C41}"/>
              </a:ext>
            </a:extLst>
          </p:cNvPr>
          <p:cNvSpPr>
            <a:spLocks noGrp="1"/>
          </p:cNvSpPr>
          <p:nvPr>
            <p:ph idx="1"/>
          </p:nvPr>
        </p:nvSpPr>
        <p:spPr/>
        <p:txBody>
          <a:bodyPr/>
          <a:lstStyle/>
          <a:p>
            <a:r>
              <a:rPr lang="en-US" dirty="0"/>
              <a:t>https://github.com/liangyihuai/SimpleJspServletDB</a:t>
            </a:r>
          </a:p>
          <a:p>
            <a:endParaRPr lang="en-US" dirty="0"/>
          </a:p>
        </p:txBody>
      </p:sp>
      <p:sp>
        <p:nvSpPr>
          <p:cNvPr id="4" name="Slide Number Placeholder 3">
            <a:extLst>
              <a:ext uri="{FF2B5EF4-FFF2-40B4-BE49-F238E27FC236}">
                <a16:creationId xmlns:a16="http://schemas.microsoft.com/office/drawing/2014/main" id="{6C0FFEFD-888A-45CE-B767-B7970B5EC2D4}"/>
              </a:ext>
            </a:extLst>
          </p:cNvPr>
          <p:cNvSpPr>
            <a:spLocks noGrp="1"/>
          </p:cNvSpPr>
          <p:nvPr>
            <p:ph type="sldNum" sz="quarter" idx="12"/>
          </p:nvPr>
        </p:nvSpPr>
        <p:spPr/>
        <p:txBody>
          <a:bodyPr/>
          <a:lstStyle/>
          <a:p>
            <a:fld id="{D09F2E7E-68C4-4DC5-A40E-73BCEAAB04A4}" type="slidenum">
              <a:rPr lang="zh-CN" altLang="en-US" smtClean="0"/>
              <a:pPr/>
              <a:t>18</a:t>
            </a:fld>
            <a:endParaRPr lang="zh-CN" altLang="en-US" dirty="0"/>
          </a:p>
        </p:txBody>
      </p:sp>
      <p:pic>
        <p:nvPicPr>
          <p:cNvPr id="8" name="Picture 7">
            <a:extLst>
              <a:ext uri="{FF2B5EF4-FFF2-40B4-BE49-F238E27FC236}">
                <a16:creationId xmlns:a16="http://schemas.microsoft.com/office/drawing/2014/main" id="{9F956C07-7314-4AD7-B9F1-2C22F85BAF45}"/>
              </a:ext>
            </a:extLst>
          </p:cNvPr>
          <p:cNvPicPr>
            <a:picLocks noChangeAspect="1"/>
          </p:cNvPicPr>
          <p:nvPr/>
        </p:nvPicPr>
        <p:blipFill>
          <a:blip r:embed="rId2"/>
          <a:stretch>
            <a:fillRect/>
          </a:stretch>
        </p:blipFill>
        <p:spPr>
          <a:xfrm>
            <a:off x="923661" y="1918591"/>
            <a:ext cx="4695601" cy="4348065"/>
          </a:xfrm>
          <a:prstGeom prst="rect">
            <a:avLst/>
          </a:prstGeom>
        </p:spPr>
      </p:pic>
    </p:spTree>
    <p:extLst>
      <p:ext uri="{BB962C8B-B14F-4D97-AF65-F5344CB8AC3E}">
        <p14:creationId xmlns:p14="http://schemas.microsoft.com/office/powerpoint/2010/main" val="240553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5DF6-F9E5-48D0-96D7-37A1BB2631BC}"/>
              </a:ext>
            </a:extLst>
          </p:cNvPr>
          <p:cNvSpPr>
            <a:spLocks noGrp="1"/>
          </p:cNvSpPr>
          <p:nvPr>
            <p:ph type="title"/>
          </p:nvPr>
        </p:nvSpPr>
        <p:spPr/>
        <p:txBody>
          <a:bodyPr/>
          <a:lstStyle/>
          <a:p>
            <a:r>
              <a:rPr lang="en-US" dirty="0"/>
              <a:t>Import the source code into Eclipse</a:t>
            </a:r>
          </a:p>
        </p:txBody>
      </p:sp>
      <p:sp>
        <p:nvSpPr>
          <p:cNvPr id="3" name="Content Placeholder 2">
            <a:extLst>
              <a:ext uri="{FF2B5EF4-FFF2-40B4-BE49-F238E27FC236}">
                <a16:creationId xmlns:a16="http://schemas.microsoft.com/office/drawing/2014/main" id="{F9F163C0-9B65-4A94-A9E1-4CB39A8CCDF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18BA177-3DD9-4F10-8DF2-25A4D500D5FF}"/>
              </a:ext>
            </a:extLst>
          </p:cNvPr>
          <p:cNvSpPr>
            <a:spLocks noGrp="1"/>
          </p:cNvSpPr>
          <p:nvPr>
            <p:ph type="sldNum" sz="quarter" idx="12"/>
          </p:nvPr>
        </p:nvSpPr>
        <p:spPr/>
        <p:txBody>
          <a:bodyPr/>
          <a:lstStyle/>
          <a:p>
            <a:fld id="{D09F2E7E-68C4-4DC5-A40E-73BCEAAB04A4}" type="slidenum">
              <a:rPr lang="zh-CN" altLang="en-US" smtClean="0"/>
              <a:pPr/>
              <a:t>19</a:t>
            </a:fld>
            <a:endParaRPr lang="zh-CN" altLang="en-US" dirty="0"/>
          </a:p>
        </p:txBody>
      </p:sp>
      <p:pic>
        <p:nvPicPr>
          <p:cNvPr id="6" name="Picture 5">
            <a:extLst>
              <a:ext uri="{FF2B5EF4-FFF2-40B4-BE49-F238E27FC236}">
                <a16:creationId xmlns:a16="http://schemas.microsoft.com/office/drawing/2014/main" id="{B7BF796B-AB8F-4906-BB32-D8828252F3DE}"/>
              </a:ext>
            </a:extLst>
          </p:cNvPr>
          <p:cNvPicPr>
            <a:picLocks noChangeAspect="1"/>
          </p:cNvPicPr>
          <p:nvPr/>
        </p:nvPicPr>
        <p:blipFill rotWithShape="1">
          <a:blip r:embed="rId2"/>
          <a:srcRect l="49296" r="40364" b="44369"/>
          <a:stretch/>
        </p:blipFill>
        <p:spPr>
          <a:xfrm>
            <a:off x="914399" y="1244853"/>
            <a:ext cx="3377930" cy="5111497"/>
          </a:xfrm>
          <a:prstGeom prst="rect">
            <a:avLst/>
          </a:prstGeom>
        </p:spPr>
      </p:pic>
      <p:pic>
        <p:nvPicPr>
          <p:cNvPr id="8" name="Picture 7">
            <a:extLst>
              <a:ext uri="{FF2B5EF4-FFF2-40B4-BE49-F238E27FC236}">
                <a16:creationId xmlns:a16="http://schemas.microsoft.com/office/drawing/2014/main" id="{CDC239E7-1982-4496-B81B-D126EC71B61E}"/>
              </a:ext>
            </a:extLst>
          </p:cNvPr>
          <p:cNvPicPr>
            <a:picLocks noChangeAspect="1"/>
          </p:cNvPicPr>
          <p:nvPr/>
        </p:nvPicPr>
        <p:blipFill>
          <a:blip r:embed="rId3"/>
          <a:stretch>
            <a:fillRect/>
          </a:stretch>
        </p:blipFill>
        <p:spPr>
          <a:xfrm>
            <a:off x="5294937" y="1632856"/>
            <a:ext cx="5792016" cy="3868575"/>
          </a:xfrm>
          <a:prstGeom prst="rect">
            <a:avLst/>
          </a:prstGeom>
        </p:spPr>
      </p:pic>
    </p:spTree>
    <p:extLst>
      <p:ext uri="{BB962C8B-B14F-4D97-AF65-F5344CB8AC3E}">
        <p14:creationId xmlns:p14="http://schemas.microsoft.com/office/powerpoint/2010/main" val="112118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Contents</a:t>
            </a:r>
            <a:endParaRPr lang="zh-CN" altLang="en-US" dirty="0"/>
          </a:p>
        </p:txBody>
      </p:sp>
      <p:sp>
        <p:nvSpPr>
          <p:cNvPr id="3" name="내용 개체 틀 2"/>
          <p:cNvSpPr>
            <a:spLocks noGrp="1"/>
          </p:cNvSpPr>
          <p:nvPr>
            <p:ph idx="1"/>
          </p:nvPr>
        </p:nvSpPr>
        <p:spPr/>
        <p:txBody>
          <a:bodyPr/>
          <a:lstStyle/>
          <a:p>
            <a:r>
              <a:rPr lang="en-US" altLang="zh-CN" dirty="0"/>
              <a:t>Download and install MySQL</a:t>
            </a:r>
          </a:p>
          <a:p>
            <a:pPr lvl="1"/>
            <a:r>
              <a:rPr lang="en-US" altLang="zh-CN" dirty="0"/>
              <a:t>MySQL installer </a:t>
            </a:r>
          </a:p>
          <a:p>
            <a:pPr lvl="1"/>
            <a:r>
              <a:rPr lang="en-US" altLang="zh-CN" dirty="0"/>
              <a:t>MySQL Server</a:t>
            </a:r>
          </a:p>
          <a:p>
            <a:pPr lvl="1"/>
            <a:r>
              <a:rPr lang="en-US" altLang="zh-CN" dirty="0"/>
              <a:t>MySQL Workbench</a:t>
            </a:r>
          </a:p>
          <a:p>
            <a:endParaRPr lang="en-US" altLang="zh-CN" dirty="0"/>
          </a:p>
          <a:p>
            <a:r>
              <a:rPr lang="en-US" altLang="zh-CN" dirty="0"/>
              <a:t>Connect DB server through Workbench</a:t>
            </a:r>
          </a:p>
          <a:p>
            <a:r>
              <a:rPr lang="en-US" altLang="zh-CN" dirty="0"/>
              <a:t>Manage DB through Workbench</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2</a:t>
            </a:fld>
            <a:endParaRPr lang="zh-CN" altLang="en-US" dirty="0"/>
          </a:p>
        </p:txBody>
      </p:sp>
    </p:spTree>
    <p:extLst>
      <p:ext uri="{BB962C8B-B14F-4D97-AF65-F5344CB8AC3E}">
        <p14:creationId xmlns:p14="http://schemas.microsoft.com/office/powerpoint/2010/main" val="4195723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6B2B5E4-4ED3-4DF4-84F1-BE4FB19E8E4C}"/>
              </a:ext>
            </a:extLst>
          </p:cNvPr>
          <p:cNvPicPr>
            <a:picLocks noChangeAspect="1"/>
          </p:cNvPicPr>
          <p:nvPr/>
        </p:nvPicPr>
        <p:blipFill>
          <a:blip r:embed="rId3"/>
          <a:stretch>
            <a:fillRect/>
          </a:stretch>
        </p:blipFill>
        <p:spPr>
          <a:xfrm>
            <a:off x="6841200" y="3798330"/>
            <a:ext cx="4131600" cy="3036152"/>
          </a:xfrm>
          <a:prstGeom prst="rect">
            <a:avLst/>
          </a:prstGeom>
        </p:spPr>
      </p:pic>
      <p:sp>
        <p:nvSpPr>
          <p:cNvPr id="2" name="Title 1">
            <a:extLst>
              <a:ext uri="{FF2B5EF4-FFF2-40B4-BE49-F238E27FC236}">
                <a16:creationId xmlns:a16="http://schemas.microsoft.com/office/drawing/2014/main" id="{1C440A62-90AA-48FB-873B-C6F05B2FE67D}"/>
              </a:ext>
            </a:extLst>
          </p:cNvPr>
          <p:cNvSpPr>
            <a:spLocks noGrp="1"/>
          </p:cNvSpPr>
          <p:nvPr>
            <p:ph type="title"/>
          </p:nvPr>
        </p:nvSpPr>
        <p:spPr/>
        <p:txBody>
          <a:bodyPr/>
          <a:lstStyle/>
          <a:p>
            <a:r>
              <a:rPr lang="en-US" dirty="0"/>
              <a:t>Configure Build Path</a:t>
            </a:r>
          </a:p>
        </p:txBody>
      </p:sp>
      <p:sp>
        <p:nvSpPr>
          <p:cNvPr id="4" name="Slide Number Placeholder 3">
            <a:extLst>
              <a:ext uri="{FF2B5EF4-FFF2-40B4-BE49-F238E27FC236}">
                <a16:creationId xmlns:a16="http://schemas.microsoft.com/office/drawing/2014/main" id="{9C35D54D-8B2E-46F4-BA76-7789D7D92B99}"/>
              </a:ext>
            </a:extLst>
          </p:cNvPr>
          <p:cNvSpPr>
            <a:spLocks noGrp="1"/>
          </p:cNvSpPr>
          <p:nvPr>
            <p:ph type="sldNum" sz="quarter" idx="12"/>
          </p:nvPr>
        </p:nvSpPr>
        <p:spPr/>
        <p:txBody>
          <a:bodyPr/>
          <a:lstStyle/>
          <a:p>
            <a:fld id="{D09F2E7E-68C4-4DC5-A40E-73BCEAAB04A4}" type="slidenum">
              <a:rPr lang="zh-CN" altLang="en-US" smtClean="0"/>
              <a:pPr/>
              <a:t>20</a:t>
            </a:fld>
            <a:endParaRPr lang="zh-CN" altLang="en-US" dirty="0"/>
          </a:p>
        </p:txBody>
      </p:sp>
      <p:pic>
        <p:nvPicPr>
          <p:cNvPr id="8" name="Picture 7">
            <a:extLst>
              <a:ext uri="{FF2B5EF4-FFF2-40B4-BE49-F238E27FC236}">
                <a16:creationId xmlns:a16="http://schemas.microsoft.com/office/drawing/2014/main" id="{DE95E1A9-8E00-40F9-A6BE-4642ABDFC89E}"/>
              </a:ext>
            </a:extLst>
          </p:cNvPr>
          <p:cNvPicPr>
            <a:picLocks noChangeAspect="1"/>
          </p:cNvPicPr>
          <p:nvPr/>
        </p:nvPicPr>
        <p:blipFill rotWithShape="1">
          <a:blip r:embed="rId4"/>
          <a:srcRect l="50000" r="31964" b="46599"/>
          <a:stretch/>
        </p:blipFill>
        <p:spPr>
          <a:xfrm>
            <a:off x="264366" y="1323780"/>
            <a:ext cx="5056101" cy="4210439"/>
          </a:xfrm>
          <a:prstGeom prst="rect">
            <a:avLst/>
          </a:prstGeom>
        </p:spPr>
      </p:pic>
      <p:pic>
        <p:nvPicPr>
          <p:cNvPr id="14" name="Picture 13">
            <a:extLst>
              <a:ext uri="{FF2B5EF4-FFF2-40B4-BE49-F238E27FC236}">
                <a16:creationId xmlns:a16="http://schemas.microsoft.com/office/drawing/2014/main" id="{750DB216-42A1-4770-BE82-444810E880C6}"/>
              </a:ext>
            </a:extLst>
          </p:cNvPr>
          <p:cNvPicPr>
            <a:picLocks noChangeAspect="1"/>
          </p:cNvPicPr>
          <p:nvPr/>
        </p:nvPicPr>
        <p:blipFill>
          <a:blip r:embed="rId5"/>
          <a:stretch>
            <a:fillRect/>
          </a:stretch>
        </p:blipFill>
        <p:spPr>
          <a:xfrm>
            <a:off x="6040632" y="155555"/>
            <a:ext cx="5403287" cy="3553393"/>
          </a:xfrm>
          <a:prstGeom prst="rect">
            <a:avLst/>
          </a:prstGeom>
        </p:spPr>
      </p:pic>
      <p:sp>
        <p:nvSpPr>
          <p:cNvPr id="12" name="Speech Bubble: Rectangle with Corners Rounded 11">
            <a:extLst>
              <a:ext uri="{FF2B5EF4-FFF2-40B4-BE49-F238E27FC236}">
                <a16:creationId xmlns:a16="http://schemas.microsoft.com/office/drawing/2014/main" id="{7DE674F0-CFB7-4263-94F9-70840EA78752}"/>
              </a:ext>
            </a:extLst>
          </p:cNvPr>
          <p:cNvSpPr/>
          <p:nvPr/>
        </p:nvSpPr>
        <p:spPr>
          <a:xfrm>
            <a:off x="7682883" y="1650208"/>
            <a:ext cx="1855433" cy="630253"/>
          </a:xfrm>
          <a:prstGeom prst="wedgeRoundRectCallout">
            <a:avLst>
              <a:gd name="adj1" fmla="val -45713"/>
              <a:gd name="adj2" fmla="val -1206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the setting of JRE</a:t>
            </a:r>
          </a:p>
        </p:txBody>
      </p:sp>
      <p:sp>
        <p:nvSpPr>
          <p:cNvPr id="6" name="Arrow: Down 5">
            <a:extLst>
              <a:ext uri="{FF2B5EF4-FFF2-40B4-BE49-F238E27FC236}">
                <a16:creationId xmlns:a16="http://schemas.microsoft.com/office/drawing/2014/main" id="{BE1612B8-F970-4DB2-B828-F486F30E872D}"/>
              </a:ext>
            </a:extLst>
          </p:cNvPr>
          <p:cNvSpPr/>
          <p:nvPr/>
        </p:nvSpPr>
        <p:spPr>
          <a:xfrm>
            <a:off x="8476352" y="3397826"/>
            <a:ext cx="531845" cy="8417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3EB4D2A-B8AB-413C-ABA5-77D4884CAC34}"/>
              </a:ext>
            </a:extLst>
          </p:cNvPr>
          <p:cNvSpPr/>
          <p:nvPr/>
        </p:nvSpPr>
        <p:spPr>
          <a:xfrm>
            <a:off x="5150517" y="1584041"/>
            <a:ext cx="684884" cy="696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73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A9F2-1B7F-4067-853D-F9F5056A0C1F}"/>
              </a:ext>
            </a:extLst>
          </p:cNvPr>
          <p:cNvSpPr>
            <a:spLocks noGrp="1"/>
          </p:cNvSpPr>
          <p:nvPr>
            <p:ph type="title"/>
          </p:nvPr>
        </p:nvSpPr>
        <p:spPr/>
        <p:txBody>
          <a:bodyPr/>
          <a:lstStyle/>
          <a:p>
            <a:r>
              <a:rPr lang="en-US" dirty="0"/>
              <a:t>Configure Build Path 2</a:t>
            </a:r>
          </a:p>
        </p:txBody>
      </p:sp>
      <p:sp>
        <p:nvSpPr>
          <p:cNvPr id="3" name="Content Placeholder 2">
            <a:extLst>
              <a:ext uri="{FF2B5EF4-FFF2-40B4-BE49-F238E27FC236}">
                <a16:creationId xmlns:a16="http://schemas.microsoft.com/office/drawing/2014/main" id="{CAB91B08-9C2A-422C-83FA-06C4935DEA16}"/>
              </a:ext>
            </a:extLst>
          </p:cNvPr>
          <p:cNvSpPr>
            <a:spLocks noGrp="1"/>
          </p:cNvSpPr>
          <p:nvPr>
            <p:ph idx="1"/>
          </p:nvPr>
        </p:nvSpPr>
        <p:spPr/>
        <p:txBody>
          <a:bodyPr/>
          <a:lstStyle/>
          <a:p>
            <a:r>
              <a:rPr lang="en-US" altLang="zh-CN" dirty="0"/>
              <a:t>Same as the previous slide, we update the setting of </a:t>
            </a:r>
            <a:r>
              <a:rPr lang="en-US" altLang="zh-CN" b="1" dirty="0"/>
              <a:t>Apache Tomcat</a:t>
            </a:r>
            <a:r>
              <a:rPr lang="en-US" altLang="zh-CN" dirty="0"/>
              <a:t>, which has been installed in your computer already.</a:t>
            </a:r>
            <a:endParaRPr lang="en-US" dirty="0"/>
          </a:p>
        </p:txBody>
      </p:sp>
      <p:sp>
        <p:nvSpPr>
          <p:cNvPr id="4" name="Slide Number Placeholder 3">
            <a:extLst>
              <a:ext uri="{FF2B5EF4-FFF2-40B4-BE49-F238E27FC236}">
                <a16:creationId xmlns:a16="http://schemas.microsoft.com/office/drawing/2014/main" id="{215B73BE-1115-4615-9C4A-5D7079E52560}"/>
              </a:ext>
            </a:extLst>
          </p:cNvPr>
          <p:cNvSpPr>
            <a:spLocks noGrp="1"/>
          </p:cNvSpPr>
          <p:nvPr>
            <p:ph type="sldNum" sz="quarter" idx="12"/>
          </p:nvPr>
        </p:nvSpPr>
        <p:spPr/>
        <p:txBody>
          <a:bodyPr/>
          <a:lstStyle/>
          <a:p>
            <a:fld id="{D09F2E7E-68C4-4DC5-A40E-73BCEAAB04A4}" type="slidenum">
              <a:rPr lang="zh-CN" altLang="en-US" smtClean="0"/>
              <a:pPr/>
              <a:t>21</a:t>
            </a:fld>
            <a:endParaRPr lang="zh-CN" altLang="en-US" dirty="0"/>
          </a:p>
        </p:txBody>
      </p:sp>
      <p:pic>
        <p:nvPicPr>
          <p:cNvPr id="6" name="Picture 5">
            <a:extLst>
              <a:ext uri="{FF2B5EF4-FFF2-40B4-BE49-F238E27FC236}">
                <a16:creationId xmlns:a16="http://schemas.microsoft.com/office/drawing/2014/main" id="{0CC8199E-46F3-4540-9E6D-1D21B5CA6C92}"/>
              </a:ext>
            </a:extLst>
          </p:cNvPr>
          <p:cNvPicPr>
            <a:picLocks noChangeAspect="1"/>
          </p:cNvPicPr>
          <p:nvPr/>
        </p:nvPicPr>
        <p:blipFill>
          <a:blip r:embed="rId2"/>
          <a:stretch>
            <a:fillRect/>
          </a:stretch>
        </p:blipFill>
        <p:spPr>
          <a:xfrm>
            <a:off x="2664780" y="2008508"/>
            <a:ext cx="6862440" cy="4484366"/>
          </a:xfrm>
          <a:prstGeom prst="rect">
            <a:avLst/>
          </a:prstGeom>
        </p:spPr>
      </p:pic>
    </p:spTree>
    <p:extLst>
      <p:ext uri="{BB962C8B-B14F-4D97-AF65-F5344CB8AC3E}">
        <p14:creationId xmlns:p14="http://schemas.microsoft.com/office/powerpoint/2010/main" val="255261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C3B1-771D-48BB-BDEC-28D44D11A8DC}"/>
              </a:ext>
            </a:extLst>
          </p:cNvPr>
          <p:cNvSpPr>
            <a:spLocks noGrp="1"/>
          </p:cNvSpPr>
          <p:nvPr>
            <p:ph type="title"/>
          </p:nvPr>
        </p:nvSpPr>
        <p:spPr>
          <a:xfrm>
            <a:off x="687279" y="1448304"/>
            <a:ext cx="10515600" cy="696420"/>
          </a:xfrm>
        </p:spPr>
        <p:txBody>
          <a:bodyPr>
            <a:normAutofit fontScale="90000"/>
          </a:bodyPr>
          <a:lstStyle/>
          <a:p>
            <a:r>
              <a:rPr lang="en-US" sz="2700" dirty="0"/>
              <a:t>Add JDBC to Build PATH</a:t>
            </a:r>
            <a:br>
              <a:rPr lang="en-US" dirty="0"/>
            </a:br>
            <a:r>
              <a:rPr lang="en-US" sz="2000" dirty="0"/>
              <a:t>The mysql-connector-java-xx.jar is included in the source code.</a:t>
            </a:r>
          </a:p>
        </p:txBody>
      </p:sp>
      <p:sp>
        <p:nvSpPr>
          <p:cNvPr id="4" name="Slide Number Placeholder 3">
            <a:extLst>
              <a:ext uri="{FF2B5EF4-FFF2-40B4-BE49-F238E27FC236}">
                <a16:creationId xmlns:a16="http://schemas.microsoft.com/office/drawing/2014/main" id="{995251EC-BABB-4437-8F7E-5773E3E58154}"/>
              </a:ext>
            </a:extLst>
          </p:cNvPr>
          <p:cNvSpPr>
            <a:spLocks noGrp="1"/>
          </p:cNvSpPr>
          <p:nvPr>
            <p:ph type="sldNum" sz="quarter" idx="12"/>
          </p:nvPr>
        </p:nvSpPr>
        <p:spPr/>
        <p:txBody>
          <a:bodyPr/>
          <a:lstStyle/>
          <a:p>
            <a:fld id="{D09F2E7E-68C4-4DC5-A40E-73BCEAAB04A4}" type="slidenum">
              <a:rPr lang="zh-CN" altLang="en-US" smtClean="0"/>
              <a:pPr/>
              <a:t>22</a:t>
            </a:fld>
            <a:endParaRPr lang="zh-CN" altLang="en-US" dirty="0"/>
          </a:p>
        </p:txBody>
      </p:sp>
      <p:pic>
        <p:nvPicPr>
          <p:cNvPr id="8" name="Picture 7">
            <a:extLst>
              <a:ext uri="{FF2B5EF4-FFF2-40B4-BE49-F238E27FC236}">
                <a16:creationId xmlns:a16="http://schemas.microsoft.com/office/drawing/2014/main" id="{626ED099-0149-4069-978C-F7CB5CD5DA16}"/>
              </a:ext>
            </a:extLst>
          </p:cNvPr>
          <p:cNvPicPr>
            <a:picLocks noChangeAspect="1"/>
          </p:cNvPicPr>
          <p:nvPr/>
        </p:nvPicPr>
        <p:blipFill>
          <a:blip r:embed="rId2"/>
          <a:stretch>
            <a:fillRect/>
          </a:stretch>
        </p:blipFill>
        <p:spPr>
          <a:xfrm>
            <a:off x="454011" y="2762070"/>
            <a:ext cx="3826904" cy="1919809"/>
          </a:xfrm>
          <a:prstGeom prst="rect">
            <a:avLst/>
          </a:prstGeom>
          <a:ln>
            <a:solidFill>
              <a:schemeClr val="accent1"/>
            </a:solidFill>
          </a:ln>
        </p:spPr>
      </p:pic>
      <p:pic>
        <p:nvPicPr>
          <p:cNvPr id="10" name="Picture 9">
            <a:extLst>
              <a:ext uri="{FF2B5EF4-FFF2-40B4-BE49-F238E27FC236}">
                <a16:creationId xmlns:a16="http://schemas.microsoft.com/office/drawing/2014/main" id="{C5B68602-71FD-48B4-B380-85451B4EADFC}"/>
              </a:ext>
            </a:extLst>
          </p:cNvPr>
          <p:cNvPicPr>
            <a:picLocks noChangeAspect="1"/>
          </p:cNvPicPr>
          <p:nvPr/>
        </p:nvPicPr>
        <p:blipFill rotWithShape="1">
          <a:blip r:embed="rId3"/>
          <a:srcRect l="50000" t="17055" r="29790" b="44628"/>
          <a:stretch/>
        </p:blipFill>
        <p:spPr>
          <a:xfrm>
            <a:off x="4623152" y="2584373"/>
            <a:ext cx="6730648" cy="3589099"/>
          </a:xfrm>
          <a:prstGeom prst="rect">
            <a:avLst/>
          </a:prstGeom>
          <a:ln>
            <a:solidFill>
              <a:schemeClr val="accent1"/>
            </a:solidFill>
          </a:ln>
        </p:spPr>
      </p:pic>
      <p:sp>
        <p:nvSpPr>
          <p:cNvPr id="6" name="Title 1">
            <a:extLst>
              <a:ext uri="{FF2B5EF4-FFF2-40B4-BE49-F238E27FC236}">
                <a16:creationId xmlns:a16="http://schemas.microsoft.com/office/drawing/2014/main" id="{C33685D6-1FA3-4A7E-A792-387BE914C320}"/>
              </a:ext>
            </a:extLst>
          </p:cNvPr>
          <p:cNvSpPr txBox="1">
            <a:spLocks/>
          </p:cNvSpPr>
          <p:nvPr/>
        </p:nvSpPr>
        <p:spPr>
          <a:xfrm>
            <a:off x="838200" y="365126"/>
            <a:ext cx="10515600" cy="6964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Configure Build Path 3</a:t>
            </a:r>
          </a:p>
        </p:txBody>
      </p:sp>
    </p:spTree>
    <p:extLst>
      <p:ext uri="{BB962C8B-B14F-4D97-AF65-F5344CB8AC3E}">
        <p14:creationId xmlns:p14="http://schemas.microsoft.com/office/powerpoint/2010/main" val="370098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B3CF-C935-47AF-A4D6-DDC568269B9F}"/>
              </a:ext>
            </a:extLst>
          </p:cNvPr>
          <p:cNvSpPr>
            <a:spLocks noGrp="1"/>
          </p:cNvSpPr>
          <p:nvPr>
            <p:ph type="title"/>
          </p:nvPr>
        </p:nvSpPr>
        <p:spPr/>
        <p:txBody>
          <a:bodyPr/>
          <a:lstStyle/>
          <a:p>
            <a:r>
              <a:rPr lang="en-US" dirty="0"/>
              <a:t>Configure MySQL</a:t>
            </a:r>
          </a:p>
        </p:txBody>
      </p:sp>
      <p:sp>
        <p:nvSpPr>
          <p:cNvPr id="3" name="Content Placeholder 2">
            <a:extLst>
              <a:ext uri="{FF2B5EF4-FFF2-40B4-BE49-F238E27FC236}">
                <a16:creationId xmlns:a16="http://schemas.microsoft.com/office/drawing/2014/main" id="{4E86370C-F368-4BDB-94A9-5ADC783EF5AB}"/>
              </a:ext>
            </a:extLst>
          </p:cNvPr>
          <p:cNvSpPr>
            <a:spLocks noGrp="1"/>
          </p:cNvSpPr>
          <p:nvPr>
            <p:ph idx="1"/>
          </p:nvPr>
        </p:nvSpPr>
        <p:spPr/>
        <p:txBody>
          <a:bodyPr/>
          <a:lstStyle/>
          <a:p>
            <a:r>
              <a:rPr lang="en-US" dirty="0"/>
              <a:t>make sure </a:t>
            </a:r>
          </a:p>
        </p:txBody>
      </p:sp>
      <p:sp>
        <p:nvSpPr>
          <p:cNvPr id="4" name="Slide Number Placeholder 3">
            <a:extLst>
              <a:ext uri="{FF2B5EF4-FFF2-40B4-BE49-F238E27FC236}">
                <a16:creationId xmlns:a16="http://schemas.microsoft.com/office/drawing/2014/main" id="{6DBE37B3-D120-4E3A-8BD6-B7D0BE354ED6}"/>
              </a:ext>
            </a:extLst>
          </p:cNvPr>
          <p:cNvSpPr>
            <a:spLocks noGrp="1"/>
          </p:cNvSpPr>
          <p:nvPr>
            <p:ph type="sldNum" sz="quarter" idx="12"/>
          </p:nvPr>
        </p:nvSpPr>
        <p:spPr/>
        <p:txBody>
          <a:bodyPr/>
          <a:lstStyle/>
          <a:p>
            <a:fld id="{D09F2E7E-68C4-4DC5-A40E-73BCEAAB04A4}" type="slidenum">
              <a:rPr lang="zh-CN" altLang="en-US" smtClean="0"/>
              <a:pPr/>
              <a:t>23</a:t>
            </a:fld>
            <a:endParaRPr lang="zh-CN" altLang="en-US" dirty="0"/>
          </a:p>
        </p:txBody>
      </p:sp>
      <p:pic>
        <p:nvPicPr>
          <p:cNvPr id="11" name="Picture 10">
            <a:extLst>
              <a:ext uri="{FF2B5EF4-FFF2-40B4-BE49-F238E27FC236}">
                <a16:creationId xmlns:a16="http://schemas.microsoft.com/office/drawing/2014/main" id="{41A6A992-A2A3-40C7-AD88-2214C412A3E2}"/>
              </a:ext>
            </a:extLst>
          </p:cNvPr>
          <p:cNvPicPr>
            <a:picLocks noChangeAspect="1"/>
          </p:cNvPicPr>
          <p:nvPr/>
        </p:nvPicPr>
        <p:blipFill>
          <a:blip r:embed="rId2"/>
          <a:stretch>
            <a:fillRect/>
          </a:stretch>
        </p:blipFill>
        <p:spPr>
          <a:xfrm>
            <a:off x="307910" y="995489"/>
            <a:ext cx="6837462" cy="3400171"/>
          </a:xfrm>
          <a:prstGeom prst="rect">
            <a:avLst/>
          </a:prstGeom>
        </p:spPr>
      </p:pic>
      <p:pic>
        <p:nvPicPr>
          <p:cNvPr id="9" name="Picture 8">
            <a:extLst>
              <a:ext uri="{FF2B5EF4-FFF2-40B4-BE49-F238E27FC236}">
                <a16:creationId xmlns:a16="http://schemas.microsoft.com/office/drawing/2014/main" id="{EEE9ED96-C195-459E-AE6B-CD423FE93B52}"/>
              </a:ext>
            </a:extLst>
          </p:cNvPr>
          <p:cNvPicPr>
            <a:picLocks noChangeAspect="1"/>
          </p:cNvPicPr>
          <p:nvPr/>
        </p:nvPicPr>
        <p:blipFill>
          <a:blip r:embed="rId3"/>
          <a:stretch>
            <a:fillRect/>
          </a:stretch>
        </p:blipFill>
        <p:spPr>
          <a:xfrm>
            <a:off x="6167179" y="3015947"/>
            <a:ext cx="6762750" cy="3295650"/>
          </a:xfrm>
          <a:prstGeom prst="rect">
            <a:avLst/>
          </a:prstGeom>
        </p:spPr>
      </p:pic>
      <p:sp>
        <p:nvSpPr>
          <p:cNvPr id="7" name="Speech Bubble: Rectangle with Corners Rounded 6">
            <a:extLst>
              <a:ext uri="{FF2B5EF4-FFF2-40B4-BE49-F238E27FC236}">
                <a16:creationId xmlns:a16="http://schemas.microsoft.com/office/drawing/2014/main" id="{2158BBA8-2230-4081-B069-B3C4BCF32943}"/>
              </a:ext>
            </a:extLst>
          </p:cNvPr>
          <p:cNvSpPr/>
          <p:nvPr/>
        </p:nvSpPr>
        <p:spPr>
          <a:xfrm>
            <a:off x="2886975" y="3193349"/>
            <a:ext cx="3209025" cy="612648"/>
          </a:xfrm>
          <a:prstGeom prst="wedgeRoundRectCallout">
            <a:avLst>
              <a:gd name="adj1" fmla="val -25161"/>
              <a:gd name="adj2" fmla="val -1611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user name and password of the MySQL Server</a:t>
            </a:r>
          </a:p>
        </p:txBody>
      </p:sp>
      <p:sp>
        <p:nvSpPr>
          <p:cNvPr id="12" name="Speech Bubble: Rectangle with Corners Rounded 11">
            <a:extLst>
              <a:ext uri="{FF2B5EF4-FFF2-40B4-BE49-F238E27FC236}">
                <a16:creationId xmlns:a16="http://schemas.microsoft.com/office/drawing/2014/main" id="{7DD89A98-EB24-4EEA-9236-07A9E5FE69D8}"/>
              </a:ext>
            </a:extLst>
          </p:cNvPr>
          <p:cNvSpPr/>
          <p:nvPr/>
        </p:nvSpPr>
        <p:spPr>
          <a:xfrm>
            <a:off x="7675662" y="1698822"/>
            <a:ext cx="3486539" cy="774441"/>
          </a:xfrm>
          <a:prstGeom prst="wedgeRoundRectCallout">
            <a:avLst>
              <a:gd name="adj1" fmla="val -22361"/>
              <a:gd name="adj2" fmla="val 1576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database, named </a:t>
            </a:r>
            <a:r>
              <a:rPr lang="en-US" dirty="0" err="1">
                <a:solidFill>
                  <a:srgbClr val="FF0000"/>
                </a:solidFill>
              </a:rPr>
              <a:t>userdb</a:t>
            </a:r>
            <a:r>
              <a:rPr lang="en-US" dirty="0"/>
              <a:t>, using MySQL Workbench</a:t>
            </a:r>
          </a:p>
        </p:txBody>
      </p:sp>
      <p:sp>
        <p:nvSpPr>
          <p:cNvPr id="5" name="Speech Bubble: Rectangle with Corners Rounded 4">
            <a:extLst>
              <a:ext uri="{FF2B5EF4-FFF2-40B4-BE49-F238E27FC236}">
                <a16:creationId xmlns:a16="http://schemas.microsoft.com/office/drawing/2014/main" id="{D3443011-4F99-4EA5-91EB-7A417D44ECA0}"/>
              </a:ext>
            </a:extLst>
          </p:cNvPr>
          <p:cNvSpPr/>
          <p:nvPr/>
        </p:nvSpPr>
        <p:spPr>
          <a:xfrm>
            <a:off x="5763046" y="247063"/>
            <a:ext cx="3486539" cy="774441"/>
          </a:xfrm>
          <a:prstGeom prst="wedgeRoundRectCallout">
            <a:avLst>
              <a:gd name="adj1" fmla="val -33055"/>
              <a:gd name="adj2" fmla="val 1381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database name.</a:t>
            </a:r>
          </a:p>
        </p:txBody>
      </p:sp>
    </p:spTree>
    <p:extLst>
      <p:ext uri="{BB962C8B-B14F-4D97-AF65-F5344CB8AC3E}">
        <p14:creationId xmlns:p14="http://schemas.microsoft.com/office/powerpoint/2010/main" val="4294555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3372-1925-4B5E-ABF5-26B24742DB9C}"/>
              </a:ext>
            </a:extLst>
          </p:cNvPr>
          <p:cNvSpPr>
            <a:spLocks noGrp="1"/>
          </p:cNvSpPr>
          <p:nvPr>
            <p:ph type="title"/>
          </p:nvPr>
        </p:nvSpPr>
        <p:spPr/>
        <p:txBody>
          <a:bodyPr/>
          <a:lstStyle/>
          <a:p>
            <a:r>
              <a:rPr lang="en-US" altLang="zh-CN" dirty="0"/>
              <a:t>Create a table</a:t>
            </a:r>
            <a:endParaRPr lang="en-US" dirty="0"/>
          </a:p>
        </p:txBody>
      </p:sp>
      <p:sp>
        <p:nvSpPr>
          <p:cNvPr id="3" name="Content Placeholder 2">
            <a:extLst>
              <a:ext uri="{FF2B5EF4-FFF2-40B4-BE49-F238E27FC236}">
                <a16:creationId xmlns:a16="http://schemas.microsoft.com/office/drawing/2014/main" id="{C51A44FF-7204-4AD1-8604-3FC8AC04B5B6}"/>
              </a:ext>
            </a:extLst>
          </p:cNvPr>
          <p:cNvSpPr>
            <a:spLocks noGrp="1"/>
          </p:cNvSpPr>
          <p:nvPr>
            <p:ph idx="1"/>
          </p:nvPr>
        </p:nvSpPr>
        <p:spPr>
          <a:xfrm>
            <a:off x="953610" y="2774514"/>
            <a:ext cx="8740806" cy="3469128"/>
          </a:xfrm>
        </p:spPr>
        <p:txBody>
          <a:bodyPr>
            <a:normAutofit/>
          </a:bodyPr>
          <a:lstStyle/>
          <a:p>
            <a:pPr marL="0" indent="0">
              <a:buNone/>
            </a:pPr>
            <a:r>
              <a:rPr lang="en-US" sz="2000" dirty="0"/>
              <a:t>USE </a:t>
            </a:r>
            <a:r>
              <a:rPr lang="en-US" sz="2000" dirty="0" err="1"/>
              <a:t>userdb</a:t>
            </a:r>
            <a:r>
              <a:rPr lang="en-US" sz="2000" dirty="0"/>
              <a:t>;</a:t>
            </a:r>
          </a:p>
          <a:p>
            <a:pPr marL="0" indent="0">
              <a:buNone/>
            </a:pPr>
            <a:r>
              <a:rPr lang="en-US" sz="2000" dirty="0"/>
              <a:t>CREATE TABLE `</a:t>
            </a:r>
            <a:r>
              <a:rPr lang="en-US" sz="2000" dirty="0" err="1"/>
              <a:t>userdb</a:t>
            </a:r>
            <a:r>
              <a:rPr lang="en-US" sz="2000" dirty="0"/>
              <a:t>`.`users` (  </a:t>
            </a:r>
          </a:p>
          <a:p>
            <a:pPr marL="0" indent="0">
              <a:buNone/>
            </a:pPr>
            <a:r>
              <a:rPr lang="en-US" sz="2000" dirty="0"/>
              <a:t>`</a:t>
            </a:r>
            <a:r>
              <a:rPr lang="en-US" sz="2000" dirty="0" err="1"/>
              <a:t>userid</a:t>
            </a:r>
            <a:r>
              <a:rPr lang="en-US" sz="2000" dirty="0"/>
              <a:t>` INT UNSIGNED AUTO_INCREMENT, </a:t>
            </a:r>
          </a:p>
          <a:p>
            <a:pPr marL="0" indent="0">
              <a:buNone/>
            </a:pPr>
            <a:r>
              <a:rPr lang="en-US" sz="2000" dirty="0"/>
              <a:t> `</a:t>
            </a:r>
            <a:r>
              <a:rPr lang="en-US" sz="2000" dirty="0" err="1"/>
              <a:t>firstname</a:t>
            </a:r>
            <a:r>
              <a:rPr lang="en-US" sz="2000" dirty="0"/>
              <a:t>` VARCHAR(45) NULL, </a:t>
            </a:r>
          </a:p>
          <a:p>
            <a:pPr marL="0" indent="0">
              <a:buNone/>
            </a:pPr>
            <a:r>
              <a:rPr lang="en-US" sz="2000" dirty="0"/>
              <a:t> `</a:t>
            </a:r>
            <a:r>
              <a:rPr lang="en-US" sz="2000" dirty="0" err="1"/>
              <a:t>lastname</a:t>
            </a:r>
            <a:r>
              <a:rPr lang="en-US" sz="2000" dirty="0"/>
              <a:t>` VARCHAR(45) NULL, </a:t>
            </a:r>
          </a:p>
          <a:p>
            <a:pPr marL="0" indent="0">
              <a:buNone/>
            </a:pPr>
            <a:r>
              <a:rPr lang="en-US" sz="2000" dirty="0"/>
              <a:t> `dob` date,  </a:t>
            </a:r>
          </a:p>
          <a:p>
            <a:pPr marL="0" indent="0">
              <a:buNone/>
            </a:pPr>
            <a:r>
              <a:rPr lang="en-US" sz="2000" dirty="0"/>
              <a:t>`email` VARCHAR(100) NULL,  PRIMARY KEY (`</a:t>
            </a:r>
            <a:r>
              <a:rPr lang="en-US" sz="2000" dirty="0" err="1"/>
              <a:t>userid</a:t>
            </a:r>
            <a:r>
              <a:rPr lang="en-US" sz="2000" dirty="0"/>
              <a:t>`)</a:t>
            </a:r>
          </a:p>
          <a:p>
            <a:pPr marL="0" indent="0">
              <a:buNone/>
            </a:pPr>
            <a:r>
              <a:rPr lang="en-US" sz="2000" dirty="0"/>
              <a:t>)ENGINE = </a:t>
            </a:r>
            <a:r>
              <a:rPr lang="en-US" sz="2000" dirty="0" err="1"/>
              <a:t>InnoDB</a:t>
            </a:r>
            <a:r>
              <a:rPr lang="en-US" sz="2000" dirty="0"/>
              <a:t> DEFAULT CHARACTER SET = utf8;</a:t>
            </a:r>
          </a:p>
        </p:txBody>
      </p:sp>
      <p:sp>
        <p:nvSpPr>
          <p:cNvPr id="4" name="Slide Number Placeholder 3">
            <a:extLst>
              <a:ext uri="{FF2B5EF4-FFF2-40B4-BE49-F238E27FC236}">
                <a16:creationId xmlns:a16="http://schemas.microsoft.com/office/drawing/2014/main" id="{B92887A7-7A79-4CB7-A5AF-1E6A704D4B24}"/>
              </a:ext>
            </a:extLst>
          </p:cNvPr>
          <p:cNvSpPr>
            <a:spLocks noGrp="1"/>
          </p:cNvSpPr>
          <p:nvPr>
            <p:ph type="sldNum" sz="quarter" idx="12"/>
          </p:nvPr>
        </p:nvSpPr>
        <p:spPr/>
        <p:txBody>
          <a:bodyPr/>
          <a:lstStyle/>
          <a:p>
            <a:fld id="{D09F2E7E-68C4-4DC5-A40E-73BCEAAB04A4}" type="slidenum">
              <a:rPr lang="zh-CN" altLang="en-US" smtClean="0"/>
              <a:pPr/>
              <a:t>24</a:t>
            </a:fld>
            <a:endParaRPr lang="zh-CN" altLang="en-US" dirty="0"/>
          </a:p>
        </p:txBody>
      </p:sp>
      <p:pic>
        <p:nvPicPr>
          <p:cNvPr id="6" name="Picture 5">
            <a:extLst>
              <a:ext uri="{FF2B5EF4-FFF2-40B4-BE49-F238E27FC236}">
                <a16:creationId xmlns:a16="http://schemas.microsoft.com/office/drawing/2014/main" id="{E2151C06-E1A3-46D0-8038-53E17A333A81}"/>
              </a:ext>
            </a:extLst>
          </p:cNvPr>
          <p:cNvPicPr>
            <a:picLocks noChangeAspect="1"/>
          </p:cNvPicPr>
          <p:nvPr/>
        </p:nvPicPr>
        <p:blipFill>
          <a:blip r:embed="rId2"/>
          <a:stretch>
            <a:fillRect/>
          </a:stretch>
        </p:blipFill>
        <p:spPr>
          <a:xfrm>
            <a:off x="4884607" y="452761"/>
            <a:ext cx="6761208" cy="3134931"/>
          </a:xfrm>
          <a:prstGeom prst="rect">
            <a:avLst/>
          </a:prstGeom>
        </p:spPr>
      </p:pic>
    </p:spTree>
    <p:extLst>
      <p:ext uri="{BB962C8B-B14F-4D97-AF65-F5344CB8AC3E}">
        <p14:creationId xmlns:p14="http://schemas.microsoft.com/office/powerpoint/2010/main" val="165668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5325-3FEB-4330-8C7B-FB7DCC16E960}"/>
              </a:ext>
            </a:extLst>
          </p:cNvPr>
          <p:cNvSpPr>
            <a:spLocks noGrp="1"/>
          </p:cNvSpPr>
          <p:nvPr>
            <p:ph type="title"/>
          </p:nvPr>
        </p:nvSpPr>
        <p:spPr/>
        <p:txBody>
          <a:bodyPr/>
          <a:lstStyle/>
          <a:p>
            <a:r>
              <a:rPr lang="en-US" dirty="0"/>
              <a:t>Execute the source code</a:t>
            </a:r>
          </a:p>
        </p:txBody>
      </p:sp>
      <p:sp>
        <p:nvSpPr>
          <p:cNvPr id="3" name="Content Placeholder 2">
            <a:extLst>
              <a:ext uri="{FF2B5EF4-FFF2-40B4-BE49-F238E27FC236}">
                <a16:creationId xmlns:a16="http://schemas.microsoft.com/office/drawing/2014/main" id="{07295D44-0F27-476C-A9C8-37566E26643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E1DA377-9313-4482-8F59-2A2D561BC4FB}"/>
              </a:ext>
            </a:extLst>
          </p:cNvPr>
          <p:cNvSpPr>
            <a:spLocks noGrp="1"/>
          </p:cNvSpPr>
          <p:nvPr>
            <p:ph type="sldNum" sz="quarter" idx="12"/>
          </p:nvPr>
        </p:nvSpPr>
        <p:spPr/>
        <p:txBody>
          <a:bodyPr/>
          <a:lstStyle/>
          <a:p>
            <a:fld id="{D09F2E7E-68C4-4DC5-A40E-73BCEAAB04A4}" type="slidenum">
              <a:rPr lang="zh-CN" altLang="en-US" smtClean="0"/>
              <a:pPr/>
              <a:t>25</a:t>
            </a:fld>
            <a:endParaRPr lang="zh-CN" altLang="en-US" dirty="0"/>
          </a:p>
        </p:txBody>
      </p:sp>
      <p:pic>
        <p:nvPicPr>
          <p:cNvPr id="6" name="Picture 5">
            <a:extLst>
              <a:ext uri="{FF2B5EF4-FFF2-40B4-BE49-F238E27FC236}">
                <a16:creationId xmlns:a16="http://schemas.microsoft.com/office/drawing/2014/main" id="{8E2B02D1-E24A-462A-BAF3-04767D5A4A51}"/>
              </a:ext>
            </a:extLst>
          </p:cNvPr>
          <p:cNvPicPr>
            <a:picLocks noChangeAspect="1"/>
          </p:cNvPicPr>
          <p:nvPr/>
        </p:nvPicPr>
        <p:blipFill rotWithShape="1">
          <a:blip r:embed="rId2"/>
          <a:srcRect r="74005" b="21327"/>
          <a:stretch/>
        </p:blipFill>
        <p:spPr>
          <a:xfrm>
            <a:off x="523782" y="1234954"/>
            <a:ext cx="5805996" cy="4942009"/>
          </a:xfrm>
          <a:prstGeom prst="rect">
            <a:avLst/>
          </a:prstGeom>
        </p:spPr>
      </p:pic>
      <p:pic>
        <p:nvPicPr>
          <p:cNvPr id="10" name="Picture 9">
            <a:extLst>
              <a:ext uri="{FF2B5EF4-FFF2-40B4-BE49-F238E27FC236}">
                <a16:creationId xmlns:a16="http://schemas.microsoft.com/office/drawing/2014/main" id="{10D95A7E-B645-4277-8A0F-493058031EA8}"/>
              </a:ext>
            </a:extLst>
          </p:cNvPr>
          <p:cNvPicPr>
            <a:picLocks noChangeAspect="1"/>
          </p:cNvPicPr>
          <p:nvPr/>
        </p:nvPicPr>
        <p:blipFill>
          <a:blip r:embed="rId3"/>
          <a:stretch>
            <a:fillRect/>
          </a:stretch>
        </p:blipFill>
        <p:spPr>
          <a:xfrm>
            <a:off x="6576071" y="2225718"/>
            <a:ext cx="4987505" cy="1858517"/>
          </a:xfrm>
          <a:prstGeom prst="rect">
            <a:avLst/>
          </a:prstGeom>
        </p:spPr>
      </p:pic>
      <p:sp>
        <p:nvSpPr>
          <p:cNvPr id="5" name="Speech Bubble: Rectangle with Corners Rounded 4">
            <a:extLst>
              <a:ext uri="{FF2B5EF4-FFF2-40B4-BE49-F238E27FC236}">
                <a16:creationId xmlns:a16="http://schemas.microsoft.com/office/drawing/2014/main" id="{8B7E71EC-F2ED-4C2F-AA7B-3E1449786EAB}"/>
              </a:ext>
            </a:extLst>
          </p:cNvPr>
          <p:cNvSpPr/>
          <p:nvPr/>
        </p:nvSpPr>
        <p:spPr>
          <a:xfrm>
            <a:off x="7720050" y="4178827"/>
            <a:ext cx="3486539" cy="774441"/>
          </a:xfrm>
          <a:prstGeom prst="wedgeRoundRectCallout">
            <a:avLst>
              <a:gd name="adj1" fmla="val -28472"/>
              <a:gd name="adj2" fmla="val -1358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final result</a:t>
            </a:r>
          </a:p>
        </p:txBody>
      </p:sp>
    </p:spTree>
    <p:extLst>
      <p:ext uri="{BB962C8B-B14F-4D97-AF65-F5344CB8AC3E}">
        <p14:creationId xmlns:p14="http://schemas.microsoft.com/office/powerpoint/2010/main" val="256341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Download MySQL installer</a:t>
            </a:r>
            <a:endParaRPr lang="zh-CN" altLang="en-US" dirty="0"/>
          </a:p>
        </p:txBody>
      </p:sp>
      <p:sp>
        <p:nvSpPr>
          <p:cNvPr id="3" name="내용 개체 틀 2"/>
          <p:cNvSpPr>
            <a:spLocks noGrp="1"/>
          </p:cNvSpPr>
          <p:nvPr>
            <p:ph idx="1"/>
          </p:nvPr>
        </p:nvSpPr>
        <p:spPr/>
        <p:txBody>
          <a:bodyPr/>
          <a:lstStyle/>
          <a:p>
            <a:r>
              <a:rPr lang="en-US" altLang="zh-CN" dirty="0"/>
              <a:t>MySQL installer Address:</a:t>
            </a:r>
          </a:p>
          <a:p>
            <a:endParaRPr lang="en-US" altLang="zh-CN"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t>3</a:t>
            </a:fld>
            <a:endParaRPr lang="zh-CN" altLang="en-US" dirty="0"/>
          </a:p>
        </p:txBody>
      </p:sp>
      <p:sp>
        <p:nvSpPr>
          <p:cNvPr id="8" name="직사각형 7"/>
          <p:cNvSpPr/>
          <p:nvPr/>
        </p:nvSpPr>
        <p:spPr>
          <a:xfrm>
            <a:off x="1201706" y="6321966"/>
            <a:ext cx="4246932" cy="369332"/>
          </a:xfrm>
          <a:prstGeom prst="rect">
            <a:avLst/>
          </a:prstGeom>
        </p:spPr>
        <p:txBody>
          <a:bodyPr wrap="none">
            <a:spAutoFit/>
          </a:bodyPr>
          <a:lstStyle/>
          <a:p>
            <a:r>
              <a:rPr lang="en-US" altLang="zh-CN" dirty="0">
                <a:hlinkClick r:id="rId2"/>
              </a:rPr>
              <a:t>Others: https://dev.mysql.com/downloads/</a:t>
            </a:r>
            <a:endParaRPr lang="zh-CN" altLang="en-US" dirty="0"/>
          </a:p>
        </p:txBody>
      </p:sp>
      <p:sp>
        <p:nvSpPr>
          <p:cNvPr id="9" name="직사각형 8"/>
          <p:cNvSpPr/>
          <p:nvPr/>
        </p:nvSpPr>
        <p:spPr>
          <a:xfrm>
            <a:off x="4948633" y="1206549"/>
            <a:ext cx="4336893" cy="369332"/>
          </a:xfrm>
          <a:prstGeom prst="rect">
            <a:avLst/>
          </a:prstGeom>
        </p:spPr>
        <p:txBody>
          <a:bodyPr wrap="none">
            <a:spAutoFit/>
          </a:bodyPr>
          <a:lstStyle/>
          <a:p>
            <a:r>
              <a:rPr lang="en-US" altLang="zh-CN" dirty="0">
                <a:hlinkClick r:id="rId3"/>
              </a:rPr>
              <a:t>https://dev.mysql.com/downloads/installer/</a:t>
            </a:r>
            <a:endParaRPr lang="zh-CN" altLang="en-US" dirty="0"/>
          </a:p>
        </p:txBody>
      </p:sp>
      <p:pic>
        <p:nvPicPr>
          <p:cNvPr id="10" name="그림 9"/>
          <p:cNvPicPr>
            <a:picLocks noChangeAspect="1"/>
          </p:cNvPicPr>
          <p:nvPr/>
        </p:nvPicPr>
        <p:blipFill>
          <a:blip r:embed="rId4"/>
          <a:stretch>
            <a:fillRect/>
          </a:stretch>
        </p:blipFill>
        <p:spPr>
          <a:xfrm>
            <a:off x="0" y="1620062"/>
            <a:ext cx="6724027" cy="3158898"/>
          </a:xfrm>
          <a:prstGeom prst="rect">
            <a:avLst/>
          </a:prstGeom>
        </p:spPr>
      </p:pic>
      <p:pic>
        <p:nvPicPr>
          <p:cNvPr id="14" name="그림 13"/>
          <p:cNvPicPr>
            <a:picLocks noChangeAspect="1"/>
          </p:cNvPicPr>
          <p:nvPr/>
        </p:nvPicPr>
        <p:blipFill>
          <a:blip r:embed="rId5"/>
          <a:stretch>
            <a:fillRect/>
          </a:stretch>
        </p:blipFill>
        <p:spPr>
          <a:xfrm>
            <a:off x="5712416" y="4313618"/>
            <a:ext cx="6652995" cy="2591401"/>
          </a:xfrm>
          <a:prstGeom prst="rect">
            <a:avLst/>
          </a:prstGeom>
        </p:spPr>
      </p:pic>
    </p:spTree>
    <p:extLst>
      <p:ext uri="{BB962C8B-B14F-4D97-AF65-F5344CB8AC3E}">
        <p14:creationId xmlns:p14="http://schemas.microsoft.com/office/powerpoint/2010/main" val="65061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696052"/>
            <a:ext cx="10515600" cy="696420"/>
          </a:xfrm>
        </p:spPr>
        <p:txBody>
          <a:bodyPr>
            <a:normAutofit fontScale="90000"/>
          </a:bodyPr>
          <a:lstStyle/>
          <a:p>
            <a:r>
              <a:rPr lang="en-US" altLang="zh-CN" dirty="0"/>
              <a:t>Only </a:t>
            </a:r>
            <a:r>
              <a:rPr lang="en-US" altLang="zh-CN" b="1" dirty="0"/>
              <a:t>MySQL Server </a:t>
            </a:r>
            <a:r>
              <a:rPr lang="en-US" altLang="zh-CN" dirty="0"/>
              <a:t>and</a:t>
            </a:r>
            <a:br>
              <a:rPr lang="en-US" altLang="zh-CN" dirty="0"/>
            </a:br>
            <a:r>
              <a:rPr lang="en-US" altLang="zh-CN" b="1" dirty="0"/>
              <a:t>MySQL Workbench</a:t>
            </a:r>
            <a:endParaRPr lang="zh-CN" altLang="en-US" b="1"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4</a:t>
            </a:fld>
            <a:endParaRPr lang="zh-CN" altLang="en-US" dirty="0"/>
          </a:p>
        </p:txBody>
      </p:sp>
      <p:sp>
        <p:nvSpPr>
          <p:cNvPr id="9" name="오른쪽 화살표 8"/>
          <p:cNvSpPr/>
          <p:nvPr/>
        </p:nvSpPr>
        <p:spPr>
          <a:xfrm>
            <a:off x="5974080" y="1959429"/>
            <a:ext cx="492575" cy="635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오른쪽 화살표 9"/>
          <p:cNvSpPr/>
          <p:nvPr/>
        </p:nvSpPr>
        <p:spPr>
          <a:xfrm>
            <a:off x="5941693" y="4737167"/>
            <a:ext cx="557347" cy="757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그림 2"/>
          <p:cNvPicPr>
            <a:picLocks noChangeAspect="1"/>
          </p:cNvPicPr>
          <p:nvPr/>
        </p:nvPicPr>
        <p:blipFill>
          <a:blip r:embed="rId2"/>
          <a:stretch>
            <a:fillRect/>
          </a:stretch>
        </p:blipFill>
        <p:spPr>
          <a:xfrm>
            <a:off x="6653347" y="63500"/>
            <a:ext cx="4513761" cy="3219450"/>
          </a:xfrm>
          <a:prstGeom prst="rect">
            <a:avLst/>
          </a:prstGeom>
        </p:spPr>
      </p:pic>
      <p:pic>
        <p:nvPicPr>
          <p:cNvPr id="11" name="그림 10"/>
          <p:cNvPicPr>
            <a:picLocks noChangeAspect="1"/>
          </p:cNvPicPr>
          <p:nvPr/>
        </p:nvPicPr>
        <p:blipFill>
          <a:blip r:embed="rId3"/>
          <a:stretch>
            <a:fillRect/>
          </a:stretch>
        </p:blipFill>
        <p:spPr>
          <a:xfrm>
            <a:off x="320859" y="1587312"/>
            <a:ext cx="5491295" cy="4184840"/>
          </a:xfrm>
          <a:prstGeom prst="rect">
            <a:avLst/>
          </a:prstGeom>
        </p:spPr>
      </p:pic>
      <p:pic>
        <p:nvPicPr>
          <p:cNvPr id="6" name="그림 5"/>
          <p:cNvPicPr>
            <a:picLocks noChangeAspect="1"/>
          </p:cNvPicPr>
          <p:nvPr/>
        </p:nvPicPr>
        <p:blipFill>
          <a:blip r:embed="rId4"/>
          <a:stretch>
            <a:fillRect/>
          </a:stretch>
        </p:blipFill>
        <p:spPr>
          <a:xfrm>
            <a:off x="6659878" y="3429000"/>
            <a:ext cx="4366108" cy="3292475"/>
          </a:xfrm>
          <a:prstGeom prst="rect">
            <a:avLst/>
          </a:prstGeom>
        </p:spPr>
      </p:pic>
    </p:spTree>
    <p:extLst>
      <p:ext uri="{BB962C8B-B14F-4D97-AF65-F5344CB8AC3E}">
        <p14:creationId xmlns:p14="http://schemas.microsoft.com/office/powerpoint/2010/main" val="32971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Error (Optional)</a:t>
            </a:r>
            <a:endParaRPr lang="zh-CN" altLang="en-US" dirty="0"/>
          </a:p>
        </p:txBody>
      </p:sp>
      <p:sp>
        <p:nvSpPr>
          <p:cNvPr id="3" name="내용 개체 틀 2"/>
          <p:cNvSpPr>
            <a:spLocks noGrp="1"/>
          </p:cNvSpPr>
          <p:nvPr>
            <p:ph idx="1"/>
          </p:nvPr>
        </p:nvSpPr>
        <p:spPr/>
        <p:txBody>
          <a:bodyPr/>
          <a:lstStyle/>
          <a:p>
            <a:r>
              <a:rPr lang="en-US" altLang="zh-CN" b="1" dirty="0"/>
              <a:t>Error message</a:t>
            </a:r>
            <a:r>
              <a:rPr lang="zh-CN" altLang="en-US" b="1" dirty="0"/>
              <a:t>：</a:t>
            </a:r>
            <a:r>
              <a:rPr lang="en-US" altLang="zh-CN" b="1" dirty="0">
                <a:solidFill>
                  <a:srgbClr val="FF0000"/>
                </a:solidFill>
              </a:rPr>
              <a:t>one more product requirements have not been </a:t>
            </a:r>
            <a:r>
              <a:rPr lang="en-US" altLang="zh-CN" b="1" dirty="0" err="1">
                <a:solidFill>
                  <a:srgbClr val="FF0000"/>
                </a:solidFill>
              </a:rPr>
              <a:t>satisified</a:t>
            </a:r>
            <a:r>
              <a:rPr lang="en-US" altLang="zh-CN" b="1" dirty="0">
                <a:solidFill>
                  <a:srgbClr val="FF0000"/>
                </a:solidFill>
              </a:rPr>
              <a:t> …</a:t>
            </a:r>
          </a:p>
          <a:p>
            <a:r>
              <a:rPr lang="en-US" altLang="zh-CN" b="1" dirty="0"/>
              <a:t>Reason: </a:t>
            </a:r>
            <a:r>
              <a:rPr lang="en-US" altLang="zh-CN" dirty="0"/>
              <a:t>your computer does not have some </a:t>
            </a:r>
            <a:r>
              <a:rPr lang="en-US" altLang="zh-CN" b="1" dirty="0"/>
              <a:t>plug-in</a:t>
            </a:r>
            <a:r>
              <a:rPr lang="en-US" altLang="zh-CN" dirty="0"/>
              <a:t>.</a:t>
            </a:r>
          </a:p>
          <a:p>
            <a:r>
              <a:rPr lang="en-US" altLang="zh-CN" b="1" dirty="0"/>
              <a:t>Solution: </a:t>
            </a:r>
            <a:r>
              <a:rPr lang="en-US" altLang="zh-CN" dirty="0"/>
              <a:t>select </a:t>
            </a:r>
            <a:r>
              <a:rPr lang="en-US" altLang="zh-CN" b="1" dirty="0"/>
              <a:t>No</a:t>
            </a:r>
            <a:r>
              <a:rPr lang="en-US" altLang="zh-CN" dirty="0"/>
              <a:t> button of the prompt, then click </a:t>
            </a:r>
            <a:r>
              <a:rPr lang="en-US" altLang="zh-CN" b="1" dirty="0"/>
              <a:t>Execute</a:t>
            </a:r>
            <a:r>
              <a:rPr lang="en-US" altLang="zh-CN" dirty="0"/>
              <a:t> button, rather than </a:t>
            </a:r>
            <a:r>
              <a:rPr lang="en-US" altLang="zh-CN" b="1" dirty="0"/>
              <a:t>Next</a:t>
            </a:r>
            <a:r>
              <a:rPr lang="en-US" altLang="zh-CN" dirty="0"/>
              <a:t> button.</a:t>
            </a:r>
          </a:p>
          <a:p>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5</a:t>
            </a:fld>
            <a:endParaRPr lang="zh-CN" altLang="en-US" dirty="0"/>
          </a:p>
        </p:txBody>
      </p:sp>
      <p:sp>
        <p:nvSpPr>
          <p:cNvPr id="5" name="TextBox 4"/>
          <p:cNvSpPr txBox="1"/>
          <p:nvPr/>
        </p:nvSpPr>
        <p:spPr>
          <a:xfrm>
            <a:off x="2168434" y="5129349"/>
            <a:ext cx="6563913" cy="369332"/>
          </a:xfrm>
          <a:prstGeom prst="rect">
            <a:avLst/>
          </a:prstGeom>
          <a:noFill/>
          <a:ln>
            <a:solidFill>
              <a:schemeClr val="accent1"/>
            </a:solidFill>
          </a:ln>
        </p:spPr>
        <p:txBody>
          <a:bodyPr wrap="none" rtlCol="0">
            <a:spAutoFit/>
          </a:bodyPr>
          <a:lstStyle/>
          <a:p>
            <a:r>
              <a:rPr lang="en-US" altLang="zh-CN" dirty="0"/>
              <a:t>After solving the error, click </a:t>
            </a:r>
            <a:r>
              <a:rPr lang="en-US" altLang="zh-CN" b="1" dirty="0"/>
              <a:t>Next</a:t>
            </a:r>
            <a:r>
              <a:rPr lang="en-US" altLang="zh-CN" dirty="0"/>
              <a:t> button keeping the default setting.</a:t>
            </a:r>
            <a:endParaRPr lang="zh-CN" altLang="en-US" dirty="0"/>
          </a:p>
        </p:txBody>
      </p:sp>
    </p:spTree>
    <p:extLst>
      <p:ext uri="{BB962C8B-B14F-4D97-AF65-F5344CB8AC3E}">
        <p14:creationId xmlns:p14="http://schemas.microsoft.com/office/powerpoint/2010/main" val="10956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Keep the default setting</a:t>
            </a:r>
            <a:endParaRPr lang="zh-CN" altLang="en-US" dirty="0"/>
          </a:p>
        </p:txBody>
      </p:sp>
      <p:sp>
        <p:nvSpPr>
          <p:cNvPr id="3" name="내용 개체 틀 2"/>
          <p:cNvSpPr>
            <a:spLocks noGrp="1"/>
          </p:cNvSpPr>
          <p:nvPr>
            <p:ph idx="1"/>
          </p:nvPr>
        </p:nvSpPr>
        <p:spPr/>
        <p:txBody>
          <a:bodyPr/>
          <a:lstStyle/>
          <a:p>
            <a:endParaRPr lang="zh-CN" altLang="en-US"/>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6</a:t>
            </a:fld>
            <a:endParaRPr lang="zh-CN" altLang="en-US" dirty="0"/>
          </a:p>
        </p:txBody>
      </p:sp>
      <p:pic>
        <p:nvPicPr>
          <p:cNvPr id="5" name="그림 4"/>
          <p:cNvPicPr>
            <a:picLocks noChangeAspect="1"/>
          </p:cNvPicPr>
          <p:nvPr/>
        </p:nvPicPr>
        <p:blipFill>
          <a:blip r:embed="rId2"/>
          <a:stretch>
            <a:fillRect/>
          </a:stretch>
        </p:blipFill>
        <p:spPr>
          <a:xfrm>
            <a:off x="6062429" y="1675613"/>
            <a:ext cx="6068611" cy="4236282"/>
          </a:xfrm>
          <a:prstGeom prst="rect">
            <a:avLst/>
          </a:prstGeom>
        </p:spPr>
      </p:pic>
      <p:pic>
        <p:nvPicPr>
          <p:cNvPr id="6" name="그림 5"/>
          <p:cNvPicPr>
            <a:picLocks noChangeAspect="1"/>
          </p:cNvPicPr>
          <p:nvPr/>
        </p:nvPicPr>
        <p:blipFill>
          <a:blip r:embed="rId3"/>
          <a:stretch>
            <a:fillRect/>
          </a:stretch>
        </p:blipFill>
        <p:spPr>
          <a:xfrm>
            <a:off x="60959" y="1664674"/>
            <a:ext cx="5660571" cy="4247222"/>
          </a:xfrm>
          <a:prstGeom prst="rect">
            <a:avLst/>
          </a:prstGeom>
        </p:spPr>
      </p:pic>
    </p:spTree>
    <p:extLst>
      <p:ext uri="{BB962C8B-B14F-4D97-AF65-F5344CB8AC3E}">
        <p14:creationId xmlns:p14="http://schemas.microsoft.com/office/powerpoint/2010/main" val="234742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Give a password</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7</a:t>
            </a:fld>
            <a:endParaRPr lang="zh-CN" altLang="en-US" dirty="0"/>
          </a:p>
        </p:txBody>
      </p:sp>
      <p:pic>
        <p:nvPicPr>
          <p:cNvPr id="5" name="그림 4"/>
          <p:cNvPicPr>
            <a:picLocks noChangeAspect="1"/>
          </p:cNvPicPr>
          <p:nvPr/>
        </p:nvPicPr>
        <p:blipFill>
          <a:blip r:embed="rId2"/>
          <a:stretch>
            <a:fillRect/>
          </a:stretch>
        </p:blipFill>
        <p:spPr>
          <a:xfrm>
            <a:off x="1600336" y="1240933"/>
            <a:ext cx="7439025" cy="5372100"/>
          </a:xfrm>
          <a:prstGeom prst="rect">
            <a:avLst/>
          </a:prstGeom>
        </p:spPr>
      </p:pic>
      <p:sp>
        <p:nvSpPr>
          <p:cNvPr id="6" name="TextBox 5"/>
          <p:cNvSpPr txBox="1"/>
          <p:nvPr/>
        </p:nvSpPr>
        <p:spPr>
          <a:xfrm>
            <a:off x="6696892" y="970890"/>
            <a:ext cx="4713855" cy="369332"/>
          </a:xfrm>
          <a:prstGeom prst="rect">
            <a:avLst/>
          </a:prstGeom>
          <a:noFill/>
          <a:ln>
            <a:solidFill>
              <a:schemeClr val="accent1"/>
            </a:solidFill>
          </a:ln>
        </p:spPr>
        <p:txBody>
          <a:bodyPr wrap="none" rtlCol="0">
            <a:spAutoFit/>
          </a:bodyPr>
          <a:lstStyle/>
          <a:p>
            <a:r>
              <a:rPr lang="en-US" altLang="zh-CN" dirty="0"/>
              <a:t>For the class practice, a simple password is okay.</a:t>
            </a:r>
            <a:endParaRPr lang="zh-CN" altLang="en-US" dirty="0"/>
          </a:p>
        </p:txBody>
      </p:sp>
      <p:cxnSp>
        <p:nvCxnSpPr>
          <p:cNvPr id="8" name="직선 화살표 연결선 7"/>
          <p:cNvCxnSpPr>
            <a:stCxn id="6" idx="2"/>
          </p:cNvCxnSpPr>
          <p:nvPr/>
        </p:nvCxnSpPr>
        <p:spPr>
          <a:xfrm flipH="1">
            <a:off x="7376160" y="1340222"/>
            <a:ext cx="1677660" cy="116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26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Keep the default setting</a:t>
            </a:r>
            <a:endParaRPr lang="zh-CN" altLang="en-US" dirty="0"/>
          </a:p>
        </p:txBody>
      </p:sp>
      <p:sp>
        <p:nvSpPr>
          <p:cNvPr id="3" name="내용 개체 틀 2"/>
          <p:cNvSpPr>
            <a:spLocks noGrp="1"/>
          </p:cNvSpPr>
          <p:nvPr>
            <p:ph idx="1"/>
          </p:nvPr>
        </p:nvSpPr>
        <p:spPr/>
        <p:txBody>
          <a:bodyPr/>
          <a:lstStyle/>
          <a:p>
            <a:endParaRPr lang="zh-CN" altLang="en-US"/>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8</a:t>
            </a:fld>
            <a:endParaRPr lang="zh-CN" altLang="en-US" dirty="0"/>
          </a:p>
        </p:txBody>
      </p:sp>
      <p:pic>
        <p:nvPicPr>
          <p:cNvPr id="5" name="그림 4"/>
          <p:cNvPicPr>
            <a:picLocks noChangeAspect="1"/>
          </p:cNvPicPr>
          <p:nvPr/>
        </p:nvPicPr>
        <p:blipFill>
          <a:blip r:embed="rId2"/>
          <a:stretch>
            <a:fillRect/>
          </a:stretch>
        </p:blipFill>
        <p:spPr>
          <a:xfrm>
            <a:off x="2376487" y="1216025"/>
            <a:ext cx="7439025" cy="5505450"/>
          </a:xfrm>
          <a:prstGeom prst="rect">
            <a:avLst/>
          </a:prstGeom>
        </p:spPr>
      </p:pic>
    </p:spTree>
    <p:extLst>
      <p:ext uri="{BB962C8B-B14F-4D97-AF65-F5344CB8AC3E}">
        <p14:creationId xmlns:p14="http://schemas.microsoft.com/office/powerpoint/2010/main" val="14288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t>MySQL Workbench starts after clicking </a:t>
            </a:r>
            <a:r>
              <a:rPr lang="en-US" altLang="zh-CN" b="1" dirty="0"/>
              <a:t>Finish</a:t>
            </a:r>
            <a:endParaRPr lang="zh-CN" altLang="en-US" b="1"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9</a:t>
            </a:fld>
            <a:endParaRPr lang="zh-CN" altLang="en-US" dirty="0"/>
          </a:p>
        </p:txBody>
      </p:sp>
      <p:pic>
        <p:nvPicPr>
          <p:cNvPr id="5" name="그림 4"/>
          <p:cNvPicPr>
            <a:picLocks noChangeAspect="1"/>
          </p:cNvPicPr>
          <p:nvPr/>
        </p:nvPicPr>
        <p:blipFill>
          <a:blip r:embed="rId2"/>
          <a:stretch>
            <a:fillRect/>
          </a:stretch>
        </p:blipFill>
        <p:spPr>
          <a:xfrm>
            <a:off x="2291715" y="1247775"/>
            <a:ext cx="7486650" cy="5610225"/>
          </a:xfrm>
          <a:prstGeom prst="rect">
            <a:avLst/>
          </a:prstGeom>
        </p:spPr>
      </p:pic>
    </p:spTree>
    <p:extLst>
      <p:ext uri="{BB962C8B-B14F-4D97-AF65-F5344CB8AC3E}">
        <p14:creationId xmlns:p14="http://schemas.microsoft.com/office/powerpoint/2010/main" val="50130283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2820</TotalTime>
  <Words>717</Words>
  <Application>Microsoft Office PowerPoint</Application>
  <PresentationFormat>Widescreen</PresentationFormat>
  <Paragraphs>118</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테마</vt:lpstr>
      <vt:lpstr> MySQL installation and practice &amp; run a Javeweb demo in Eclipse</vt:lpstr>
      <vt:lpstr>Contents</vt:lpstr>
      <vt:lpstr>Download MySQL installer</vt:lpstr>
      <vt:lpstr>Only MySQL Server and MySQL Workbench</vt:lpstr>
      <vt:lpstr>Error (Optional)</vt:lpstr>
      <vt:lpstr>Keep the default setting</vt:lpstr>
      <vt:lpstr>Give a password</vt:lpstr>
      <vt:lpstr>Keep the default setting</vt:lpstr>
      <vt:lpstr>MySQL Workbench starts after clicking Finish</vt:lpstr>
      <vt:lpstr>Connect MySQL server</vt:lpstr>
      <vt:lpstr>Play MySQL Workbench (Optional) </vt:lpstr>
      <vt:lpstr>Import SQL DDL</vt:lpstr>
      <vt:lpstr>Import sample data</vt:lpstr>
      <vt:lpstr>Error while import sample data</vt:lpstr>
      <vt:lpstr>Show imported data</vt:lpstr>
      <vt:lpstr>Perform SQL query</vt:lpstr>
      <vt:lpstr>MySQL-based Servlet Project  -- run a Demo in Eclipse</vt:lpstr>
      <vt:lpstr>Download source code</vt:lpstr>
      <vt:lpstr>Import the source code into Eclipse</vt:lpstr>
      <vt:lpstr>Configure Build Path</vt:lpstr>
      <vt:lpstr>Configure Build Path 2</vt:lpstr>
      <vt:lpstr>Add JDBC to Build PATH The mysql-connector-java-xx.jar is included in the source code.</vt:lpstr>
      <vt:lpstr>Configure MySQL</vt:lpstr>
      <vt:lpstr>Create a table</vt:lpstr>
      <vt:lpstr>Execute the source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顶会NSDI论文阅读 Monoxide: Scale out Blockchains with Asynchronous Consensus Zones</dc:title>
  <dc:creator>media</dc:creator>
  <cp:lastModifiedBy>yihuai liang</cp:lastModifiedBy>
  <cp:revision>409</cp:revision>
  <dcterms:created xsi:type="dcterms:W3CDTF">2019-10-17T15:05:14Z</dcterms:created>
  <dcterms:modified xsi:type="dcterms:W3CDTF">2022-05-30T02:08:31Z</dcterms:modified>
</cp:coreProperties>
</file>