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9" r:id="rId5"/>
    <p:sldId id="283" r:id="rId6"/>
    <p:sldId id="258" r:id="rId7"/>
    <p:sldId id="276" r:id="rId8"/>
    <p:sldId id="264" r:id="rId9"/>
    <p:sldId id="261" r:id="rId10"/>
    <p:sldId id="262" r:id="rId12"/>
    <p:sldId id="265" r:id="rId13"/>
    <p:sldId id="266" r:id="rId14"/>
    <p:sldId id="267" r:id="rId15"/>
    <p:sldId id="301" r:id="rId16"/>
    <p:sldId id="263" r:id="rId17"/>
    <p:sldId id="302" r:id="rId18"/>
    <p:sldId id="305" r:id="rId19"/>
    <p:sldId id="306" r:id="rId2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ACE"/>
    <a:srgbClr val="B1B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CAN 2.0标准，标准帧-扩展帧 数据帧-远程帧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" y="451485"/>
            <a:ext cx="4150995" cy="84518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矩形 6"/>
          <p:cNvSpPr/>
          <p:nvPr userDrawn="1"/>
        </p:nvSpPr>
        <p:spPr>
          <a:xfrm>
            <a:off x="14605" y="451760"/>
            <a:ext cx="4151086" cy="7898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文黑-85W" panose="00020600040101010101" pitchFamily="18" charset="-122"/>
              <a:ea typeface="汉仪文黑-85W" panose="00020600040101010101" pitchFamily="18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cxnSp>
        <p:nvCxnSpPr>
          <p:cNvPr id="14" name="直接连接符 7"/>
          <p:cNvCxnSpPr/>
          <p:nvPr userDrawn="1"/>
        </p:nvCxnSpPr>
        <p:spPr>
          <a:xfrm>
            <a:off x="1" y="6308090"/>
            <a:ext cx="5081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8"/>
          <p:cNvCxnSpPr/>
          <p:nvPr userDrawn="1"/>
        </p:nvCxnSpPr>
        <p:spPr>
          <a:xfrm>
            <a:off x="4954060" y="5875008"/>
            <a:ext cx="0" cy="43308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9"/>
          <p:cNvCxnSpPr/>
          <p:nvPr userDrawn="1"/>
        </p:nvCxnSpPr>
        <p:spPr>
          <a:xfrm>
            <a:off x="5081451" y="6046832"/>
            <a:ext cx="0" cy="2612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8000">
              <a:schemeClr val="bg2">
                <a:lumMod val="40000"/>
                <a:lumOff val="60000"/>
              </a:schemeClr>
            </a:gs>
            <a:gs pos="47000">
              <a:schemeClr val="bg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11036300" y="6124575"/>
            <a:ext cx="546735" cy="596900"/>
            <a:chOff x="4902793" y="2085975"/>
            <a:chExt cx="4164414" cy="3981450"/>
          </a:xfrm>
        </p:grpSpPr>
        <p:sp>
          <p:nvSpPr>
            <p:cNvPr id="9" name="六角星 8"/>
            <p:cNvSpPr/>
            <p:nvPr userDrawn="1"/>
          </p:nvSpPr>
          <p:spPr>
            <a:xfrm>
              <a:off x="5283200" y="2324100"/>
              <a:ext cx="3471863" cy="3471863"/>
            </a:xfrm>
            <a:prstGeom prst="star6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6619081" y="2085975"/>
              <a:ext cx="760814" cy="69611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/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6057900" y="3099594"/>
              <a:ext cx="1878012" cy="18780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/>
            </a:p>
          </p:txBody>
        </p:sp>
        <p:sp>
          <p:nvSpPr>
            <p:cNvPr id="20" name="椭圆 19"/>
            <p:cNvSpPr/>
            <p:nvPr userDrawn="1"/>
          </p:nvSpPr>
          <p:spPr>
            <a:xfrm>
              <a:off x="8255593" y="2870994"/>
              <a:ext cx="760814" cy="69611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8306393" y="4479528"/>
              <a:ext cx="760814" cy="69611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902793" y="2870994"/>
              <a:ext cx="760814" cy="69611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902793" y="4536281"/>
              <a:ext cx="760814" cy="69611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/>
            </a:p>
          </p:txBody>
        </p:sp>
        <p:sp>
          <p:nvSpPr>
            <p:cNvPr id="24" name="椭圆 23"/>
            <p:cNvSpPr/>
            <p:nvPr userDrawn="1"/>
          </p:nvSpPr>
          <p:spPr>
            <a:xfrm>
              <a:off x="6638724" y="5371306"/>
              <a:ext cx="760814" cy="69611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/>
            </a:p>
          </p:txBody>
        </p:sp>
      </p:grp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AGV 小车调试汇总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通信框架-AGV CAN协议解释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1、驱动电机方向问题</a:t>
            </a:r>
            <a:endParaRPr lang="en-US" altLang="en-US"/>
          </a:p>
          <a:p>
            <a:pPr lvl="1"/>
            <a:r>
              <a:rPr lang="en-US" altLang="en-US"/>
              <a:t>前进方向</a:t>
            </a:r>
            <a:r>
              <a:rPr lang="en-US" altLang="en-US">
                <a:solidFill>
                  <a:srgbClr val="FF0000"/>
                </a:solidFill>
              </a:rPr>
              <a:t>左右侧电机速度输出方向相反。</a:t>
            </a:r>
            <a:endParaRPr lang="en-US" altLang="en-US"/>
          </a:p>
          <a:p>
            <a:pPr lvl="1"/>
            <a:r>
              <a:rPr lang="en-US" altLang="en-US"/>
              <a:t>扭矩输出方向正确。</a:t>
            </a:r>
            <a:endParaRPr lang="en-US" altLang="en-US"/>
          </a:p>
          <a:p>
            <a:pPr lvl="1"/>
            <a:r>
              <a:rPr lang="en-US" altLang="en-US"/>
              <a:t>Roll_Check实际中为</a:t>
            </a:r>
            <a:r>
              <a:rPr lang="en-US" altLang="en-US">
                <a:solidFill>
                  <a:srgbClr val="FF0000"/>
                </a:solidFill>
              </a:rPr>
              <a:t>无效内容。</a:t>
            </a:r>
            <a:endParaRPr lang="en-US" altLang="en-US"/>
          </a:p>
          <a:p>
            <a:pPr lvl="1"/>
            <a:r>
              <a:rPr lang="en-US" altLang="en-US"/>
              <a:t>驱动电机机械角数据为</a:t>
            </a:r>
            <a:r>
              <a:rPr lang="en-US" altLang="en-US">
                <a:solidFill>
                  <a:srgbClr val="FF0000"/>
                </a:solidFill>
              </a:rPr>
              <a:t>无效内容。</a:t>
            </a:r>
            <a:endParaRPr lang="en-US" altLang="en-US"/>
          </a:p>
          <a:p>
            <a:pPr marL="457200" lvl="1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1950" y="1296670"/>
            <a:ext cx="3168650" cy="4632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通信框架-AGV CAN协议解释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1、CAN通信协议（主要使用的协议）</a:t>
            </a:r>
            <a:endParaRPr lang="en-US" altLang="en-US"/>
          </a:p>
          <a:p>
            <a:pPr lvl="1"/>
            <a:r>
              <a:rPr lang="en-US" altLang="en-US"/>
              <a:t>1、发送数据包1</a:t>
            </a: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2、</a:t>
            </a:r>
            <a:r>
              <a:rPr lang="en-US" altLang="en-US">
                <a:sym typeface="+mn-ea"/>
              </a:rPr>
              <a:t>发送数据包2</a:t>
            </a:r>
            <a:endParaRPr lang="en-US" altLang="en-US">
              <a:sym typeface="+mn-ea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973455" y="2582545"/>
          <a:ext cx="105029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665"/>
                <a:gridCol w="1341755"/>
                <a:gridCol w="1448435"/>
                <a:gridCol w="1324610"/>
                <a:gridCol w="1021080"/>
                <a:gridCol w="1202055"/>
                <a:gridCol w="1202055"/>
                <a:gridCol w="793750"/>
                <a:gridCol w="1293495"/>
              </a:tblGrid>
              <a:tr h="178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字节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7</a:t>
                      </a:r>
                      <a:endParaRPr lang="en-US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内容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CANMode</a:t>
                      </a:r>
                      <a:endParaRPr lang="en-US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CANDirect1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CANDirect2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CANTorque1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CRC</a:t>
                      </a:r>
                      <a:endParaRPr lang="en-US" altLang="en-US"/>
                    </a:p>
                  </a:txBody>
                  <a:tcPr/>
                </a:tc>
              </a:tr>
              <a:tr h="178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描述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操作模式</a:t>
                      </a:r>
                      <a:endParaRPr lang="en-US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转向电机转动方向（前向）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(</a:t>
                      </a: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控制范围需要自行标定</a:t>
                      </a:r>
                      <a:r>
                        <a:rPr lang="en-US" altLang="en-US"/>
                        <a:t>)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转向电机转动方向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后面（</a:t>
                      </a: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无实际意义</a:t>
                      </a:r>
                      <a:r>
                        <a:rPr lang="en-US" altLang="en-US"/>
                        <a:t>）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输出扭矩（左前）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（</a:t>
                      </a:r>
                      <a:r>
                        <a:rPr lang="en-US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无实际意义</a:t>
                      </a:r>
                      <a:r>
                        <a:rPr lang="en-US" altLang="en-US" sz="1800">
                          <a:sym typeface="+mn-ea"/>
                        </a:rPr>
                        <a:t>）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1075690" y="4777105"/>
          <a:ext cx="10450830" cy="141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/>
                <a:gridCol w="1365250"/>
                <a:gridCol w="1097915"/>
                <a:gridCol w="1329055"/>
                <a:gridCol w="1275715"/>
                <a:gridCol w="1454150"/>
                <a:gridCol w="1275715"/>
                <a:gridCol w="955675"/>
                <a:gridCol w="955675"/>
              </a:tblGrid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字节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7</a:t>
                      </a:r>
                      <a:endParaRPr lang="en-US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内容</a:t>
                      </a:r>
                      <a:endParaRPr lang="en-US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CANTorque2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CANTorque3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CANTorque4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CRC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描述</a:t>
                      </a:r>
                      <a:endParaRPr lang="en-US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输出扭矩（右前）</a:t>
                      </a:r>
                      <a:endParaRPr lang="en-US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输出扭矩（左后）</a:t>
                      </a:r>
                      <a:endParaRPr lang="en-US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输出扭矩（右后）</a:t>
                      </a:r>
                      <a:endParaRPr lang="en-US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（</a:t>
                      </a:r>
                      <a:r>
                        <a:rPr lang="en-US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无实际意义</a:t>
                      </a:r>
                      <a:r>
                        <a:rPr lang="en-US" altLang="en-US" sz="1800">
                          <a:sym typeface="+mn-ea"/>
                        </a:rPr>
                        <a:t>）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通信框架-AGV CAN协议解释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2、控制方式</a:t>
            </a:r>
            <a:endParaRPr lang="en-US" altLang="en-US"/>
          </a:p>
          <a:p>
            <a:pPr lvl="1"/>
            <a:r>
              <a:rPr lang="en-US" altLang="en-US"/>
              <a:t>转向控制：</a:t>
            </a:r>
            <a:endParaRPr lang="en-US" altLang="en-US"/>
          </a:p>
          <a:p>
            <a:pPr lvl="2"/>
            <a:r>
              <a:rPr lang="en-US" altLang="en-US" sz="2400"/>
              <a:t>需要标定发送转向数据的有效范围 -840 ~ +900</a:t>
            </a:r>
            <a:endParaRPr lang="en-US" altLang="en-US" sz="2400"/>
          </a:p>
          <a:p>
            <a:pPr lvl="1"/>
            <a:r>
              <a:rPr lang="en-US" altLang="en-US"/>
              <a:t>扭矩输出控制</a:t>
            </a:r>
            <a:endParaRPr lang="en-US" altLang="en-US"/>
          </a:p>
          <a:p>
            <a:pPr lvl="2"/>
            <a:r>
              <a:rPr lang="en-US" altLang="en-US"/>
              <a:t>控制注意限制扭矩上限，防止出现失控。</a:t>
            </a:r>
            <a:endParaRPr lang="en-US" altLang="en-US"/>
          </a:p>
          <a:p>
            <a:pPr lvl="2"/>
            <a:r>
              <a:rPr lang="en-US" altLang="en-US"/>
              <a:t>注意转向电机的左右侧电机速度输出值正负问题。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通信框架-AGV CAN协议解释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3、PC与AGV之间CAN 通信</a:t>
            </a:r>
            <a:endParaRPr lang="en-US" altLang="en-US"/>
          </a:p>
          <a:p>
            <a:pPr lvl="1"/>
            <a:r>
              <a:rPr lang="en-US" altLang="en-US" sz="2800"/>
              <a:t>大小端数据问题</a:t>
            </a:r>
            <a:endParaRPr lang="en-US" altLang="en-US" sz="2800"/>
          </a:p>
          <a:p>
            <a:pPr lvl="2"/>
            <a:r>
              <a:rPr lang="en-US" altLang="en-US" sz="2400">
                <a:solidFill>
                  <a:srgbClr val="FF0000"/>
                </a:solidFill>
              </a:rPr>
              <a:t>AGV发送过来的数据为格式为大端数据，PC机内部为小端形式</a:t>
            </a:r>
            <a:r>
              <a:rPr lang="en-US" altLang="en-US" sz="2400"/>
              <a:t>。PC接收和发送数据时注意数据格式转换。</a:t>
            </a:r>
            <a:endParaRPr lang="en-US" altLang="en-US" sz="2400"/>
          </a:p>
          <a:p>
            <a:pPr lvl="2"/>
            <a:r>
              <a:rPr lang="en-US" altLang="en-US"/>
              <a:t>PC端数据使用匿名联合体，内存数据中，</a:t>
            </a:r>
            <a:r>
              <a:rPr lang="en-US" altLang="en-US">
                <a:solidFill>
                  <a:srgbClr val="FF0000"/>
                </a:solidFill>
              </a:rPr>
              <a:t>大于1个字节的数据类型的起始地址只能是偶数字节地址</a:t>
            </a:r>
            <a:r>
              <a:rPr lang="en-US" altLang="en-US"/>
              <a:t>。</a:t>
            </a:r>
            <a:endParaRPr lang="en-US" altLang="en-US"/>
          </a:p>
          <a:p>
            <a:pPr lvl="3"/>
            <a:r>
              <a:rPr lang="en-US" altLang="en-US"/>
              <a:t>比如short，int 类型首内存地址必须为偶数。</a:t>
            </a:r>
            <a:endParaRPr lang="en-US" altLang="en-US"/>
          </a:p>
          <a:p>
            <a:pPr lvl="3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通信框架-手柄消息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蓝牙手柄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使用摇杆的坐标是1和2，1用于控制方向，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2用于控制速度。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摇杆的数值输出-32768～</a:t>
            </a:r>
            <a:r>
              <a:rPr lang="en-US" altLang="en-US">
                <a:sym typeface="+mn-ea"/>
              </a:rPr>
              <a:t>32767，</a:t>
            </a:r>
            <a:endParaRPr lang="en-US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en-US">
                <a:sym typeface="+mn-ea"/>
              </a:rPr>
              <a:t>实际使用需要进行归一化，比如转换</a:t>
            </a:r>
            <a:endParaRPr lang="en-US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en-US">
                <a:sym typeface="+mn-ea"/>
              </a:rPr>
              <a:t>到转向角度数值。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 descr="稿定设计导出-20190218-1738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0" y="2077720"/>
            <a:ext cx="4698365" cy="3519805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>
            <a:off x="7243445" y="2912110"/>
            <a:ext cx="1121410" cy="21336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Up-Down Arrow 6"/>
          <p:cNvSpPr/>
          <p:nvPr/>
        </p:nvSpPr>
        <p:spPr>
          <a:xfrm>
            <a:off x="9486265" y="3232150"/>
            <a:ext cx="213360" cy="80137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10-Point Star 7"/>
          <p:cNvSpPr/>
          <p:nvPr/>
        </p:nvSpPr>
        <p:spPr>
          <a:xfrm>
            <a:off x="6642100" y="2912110"/>
            <a:ext cx="391795" cy="42672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9" name="10-Point Star 8"/>
          <p:cNvSpPr/>
          <p:nvPr/>
        </p:nvSpPr>
        <p:spPr>
          <a:xfrm>
            <a:off x="9396730" y="4293870"/>
            <a:ext cx="391795" cy="42672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通信框架-主从机通信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WebSocket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>
                <a:sym typeface="+mn-ea"/>
              </a:rPr>
              <a:t>   WebSocket是一种基于TCP长连接的全双工通信的协议。客户端和服务器只需要完成一次握手，两者之间就直接可以创建持久性的连接，并进行双向数据传输。 </a:t>
            </a:r>
            <a:endParaRPr lang="en-US" altLang="en-US" sz="2800"/>
          </a:p>
          <a:p>
            <a:r>
              <a:rPr lang="en-US" altLang="en-US" sz="2800"/>
              <a:t>Json是一种由道格拉斯·克罗克福特构想和设计、轻量级的数据交换语言，该语言以易于让人阅读的文字为基础，用来传输由属性值或者序列性的值组成的数据对象。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   </a:t>
            </a:r>
            <a:r>
              <a:rPr lang="en-US" altLang="en-US" sz="2800">
                <a:sym typeface="+mn-ea"/>
              </a:rPr>
              <a:t>例如方向速度控制消息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400">
                <a:sym typeface="+mn-ea"/>
              </a:rPr>
              <a:t>  </a:t>
            </a:r>
            <a:r>
              <a:rPr lang="en-US" altLang="en-US" sz="2000">
                <a:sym typeface="+mn-ea"/>
              </a:rPr>
              <a:t>{“typ”:1,msg:{“dir”:0,”spd”:200}}</a:t>
            </a:r>
            <a:r>
              <a:rPr lang="en-US" altLang="en-US" sz="2400"/>
              <a:t> </a:t>
            </a:r>
            <a:r>
              <a:rPr lang="en-US" altLang="en-US" sz="2800"/>
              <a:t> </a:t>
            </a:r>
            <a:endParaRPr lang="en-US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控制策略-转向模型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在车辆沿着弯道转弯时，利用四连杆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的相等曲柄，可以使内侧轮的转向角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比外侧轮大大约2~4度，使四个轮子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路径的圆心大致上交会于后轴的延长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线上瞬时转向中心，从而让车辆可以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顺畅的转弯。</a:t>
            </a:r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718820"/>
            <a:ext cx="3608070" cy="4918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控制策略-系统开发与移植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主要移植方向到ROS系统中，成为ROS的一个节点。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PPT修改记录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1、2019年02月17日</a:t>
            </a:r>
            <a:endParaRPr lang="en-US" altLang="en-US" sz="2400"/>
          </a:p>
          <a:p>
            <a:pPr lvl="1"/>
            <a:r>
              <a:rPr lang="en-US" altLang="en-US" sz="2000"/>
              <a:t>初始创建，介绍主体控制框架和控制细节。</a:t>
            </a:r>
            <a:endParaRPr lang="en-US" altLang="en-US" sz="2000"/>
          </a:p>
          <a:p>
            <a:pPr lvl="1"/>
            <a:r>
              <a:rPr lang="en-US" altLang="en-US" sz="2000"/>
              <a:t>通信协议的详细介绍。</a:t>
            </a:r>
            <a:endParaRPr lang="en-US" altLang="en-US" sz="2000"/>
          </a:p>
          <a:p>
            <a:pPr lvl="1"/>
            <a:r>
              <a:rPr lang="en-US" altLang="en-US" sz="2000"/>
              <a:t>调试过程遇到的问题以及注意事项。</a:t>
            </a:r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目录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1、主要控制框架</a:t>
            </a:r>
            <a:endParaRPr lang="en-US" altLang="en-US"/>
          </a:p>
          <a:p>
            <a:r>
              <a:rPr lang="en-US" altLang="en-US"/>
              <a:t>2、通信框架</a:t>
            </a:r>
            <a:endParaRPr lang="en-US" altLang="en-US"/>
          </a:p>
          <a:p>
            <a:r>
              <a:rPr lang="en-US" altLang="en-US"/>
              <a:t>3、控制策略</a:t>
            </a:r>
            <a:endParaRPr lang="en-US" altLang="en-US"/>
          </a:p>
          <a:p>
            <a:r>
              <a:rPr lang="en-US" altLang="en-US"/>
              <a:t>4、系统开发与移植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简略介绍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控制简略：</a:t>
            </a:r>
            <a:endParaRPr lang="en-US" altLang="en-US" sz="2800"/>
          </a:p>
          <a:p>
            <a:pPr lvl="1"/>
            <a:r>
              <a:rPr lang="en-US" altLang="en-US" sz="2400"/>
              <a:t>1) 方向控制：</a:t>
            </a:r>
            <a:endParaRPr lang="en-US" altLang="en-US" sz="2400"/>
          </a:p>
          <a:p>
            <a:pPr lvl="2"/>
            <a:r>
              <a:rPr lang="en-US" altLang="en-US" sz="2000">
                <a:solidFill>
                  <a:srgbClr val="FF0000"/>
                </a:solidFill>
              </a:rPr>
              <a:t>虽有前后两个转向电机，只能控制前转向电机</a:t>
            </a:r>
            <a:r>
              <a:rPr lang="en-US" altLang="en-US" sz="2000"/>
              <a:t>，给定电机转向参数（</a:t>
            </a:r>
            <a:r>
              <a:rPr lang="en-US" altLang="en-US" sz="2000">
                <a:solidFill>
                  <a:srgbClr val="FF0000"/>
                </a:solidFill>
              </a:rPr>
              <a:t>signed short</a:t>
            </a:r>
            <a:r>
              <a:rPr lang="en-US" altLang="en-US" sz="2000"/>
              <a:t>）</a:t>
            </a:r>
            <a:endParaRPr lang="en-US" altLang="en-US" sz="2000"/>
          </a:p>
          <a:p>
            <a:pPr lvl="1"/>
            <a:r>
              <a:rPr lang="en-US" altLang="en-US" sz="2400"/>
              <a:t>2) 速度控制：</a:t>
            </a:r>
            <a:endParaRPr lang="en-US" altLang="en-US" sz="2400"/>
          </a:p>
          <a:p>
            <a:pPr lvl="2"/>
            <a:r>
              <a:rPr lang="en-US" altLang="en-US" sz="2000">
                <a:sym typeface="+mn-ea"/>
              </a:rPr>
              <a:t>驱动四个驱动电机进行行走，对驱动电机为扭矩驱动（</a:t>
            </a:r>
            <a:r>
              <a:rPr lang="en-US" altLang="en-US" sz="2000">
                <a:solidFill>
                  <a:srgbClr val="FF0000"/>
                </a:solidFill>
                <a:sym typeface="+mn-ea"/>
              </a:rPr>
              <a:t>signed short</a:t>
            </a:r>
            <a:r>
              <a:rPr lang="en-US" altLang="en-US" sz="2000">
                <a:sym typeface="+mn-ea"/>
              </a:rPr>
              <a:t>）。</a:t>
            </a:r>
            <a:endParaRPr lang="en-US" altLang="en-US" sz="2000"/>
          </a:p>
          <a:p>
            <a:pPr lvl="1"/>
            <a:r>
              <a:rPr lang="en-US" altLang="en-US" sz="2400"/>
              <a:t>3) PID控制：</a:t>
            </a:r>
            <a:endParaRPr lang="en-US" altLang="en-US" sz="2400"/>
          </a:p>
          <a:p>
            <a:pPr lvl="2"/>
            <a:r>
              <a:rPr lang="en-US" altLang="en-US" sz="2000"/>
              <a:t>方向PID：位置式PD控制</a:t>
            </a:r>
            <a:endParaRPr lang="en-US" altLang="en-US" sz="2000"/>
          </a:p>
          <a:p>
            <a:pPr lvl="2"/>
            <a:r>
              <a:rPr lang="en-US" altLang="en-US" sz="2000"/>
              <a:t>速度PID：增量式PI控制</a:t>
            </a:r>
            <a:endParaRPr lang="en-US" altLang="en-US" sz="2000"/>
          </a:p>
          <a:p>
            <a:pPr lvl="1"/>
            <a:r>
              <a:rPr lang="en-US" altLang="en-US" sz="2400"/>
              <a:t>4) 转向控制：</a:t>
            </a:r>
            <a:endParaRPr lang="en-US" altLang="en-US" sz="2400"/>
          </a:p>
          <a:p>
            <a:pPr lvl="2"/>
            <a:r>
              <a:rPr lang="en-US" altLang="en-US" sz="1760">
                <a:sym typeface="+mn-ea"/>
              </a:rPr>
              <a:t>Ackerman 转向几何</a:t>
            </a:r>
            <a:endParaRPr lang="en-US" altLang="en-US" sz="2055"/>
          </a:p>
          <a:p>
            <a:pPr lvl="1"/>
            <a:r>
              <a:rPr lang="en-US" altLang="en-US" sz="2400"/>
              <a:t>5) 主从机局域网控制</a:t>
            </a:r>
            <a:endParaRPr lang="en-US" altLang="en-US" sz="2400"/>
          </a:p>
          <a:p>
            <a:pPr marL="914400" lvl="2" indent="0">
              <a:buNone/>
            </a:pPr>
            <a:endParaRPr lang="en-US" altLang="en-US" sz="2000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" name="Picture 29" descr="稿定设计导出-20190218-132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6625" y="2850515"/>
            <a:ext cx="4542790" cy="3066415"/>
          </a:xfrm>
          <a:prstGeom prst="rect">
            <a:avLst/>
          </a:prstGeom>
        </p:spPr>
      </p:pic>
      <p:pic>
        <p:nvPicPr>
          <p:cNvPr id="32" name="Picture 31" descr="稿定设计导出-20190218-136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860" y="2252980"/>
            <a:ext cx="1546860" cy="1582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主要控制框架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1、方式一：单主机控制</a:t>
            </a:r>
            <a:endParaRPr lang="en-US" alt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00000">
            <a:off x="5659120" y="2664460"/>
            <a:ext cx="610235" cy="4508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00000">
            <a:off x="7071360" y="2818130"/>
            <a:ext cx="610235" cy="4508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500000">
            <a:off x="7033895" y="2836545"/>
            <a:ext cx="1361440" cy="1019810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2706370" y="3054350"/>
            <a:ext cx="1126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CAN总线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6343015" y="25304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蓝牙</a:t>
            </a:r>
            <a:endParaRPr lang="en-US" altLang="en-US"/>
          </a:p>
        </p:txBody>
      </p:sp>
      <p:pic>
        <p:nvPicPr>
          <p:cNvPr id="31" name="Picture 30" descr="稿定设计导出-20190218-135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260" y="3290570"/>
            <a:ext cx="863600" cy="863600"/>
          </a:xfrm>
          <a:prstGeom prst="rect">
            <a:avLst/>
          </a:prstGeom>
        </p:spPr>
      </p:pic>
      <p:sp>
        <p:nvSpPr>
          <p:cNvPr id="33" name="Text Box 32"/>
          <p:cNvSpPr txBox="1"/>
          <p:nvPr/>
        </p:nvSpPr>
        <p:spPr>
          <a:xfrm>
            <a:off x="8307705" y="3819525"/>
            <a:ext cx="32746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   PC作为控制器，接收蓝牙的方向和速度控制指令，通过CAN 卡将计算后的命令发送到设备上。</a:t>
            </a:r>
            <a:endParaRPr lang="en-US" altLang="en-US"/>
          </a:p>
          <a:p>
            <a:r>
              <a:rPr lang="en-US" altLang="en-US"/>
              <a:t>缺点：</a:t>
            </a:r>
            <a:endParaRPr lang="en-US" altLang="en-US"/>
          </a:p>
          <a:p>
            <a:r>
              <a:rPr lang="en-US" altLang="en-US"/>
              <a:t>    1.蓝牙信号在距离比较远时会出现卡顿或者断链。</a:t>
            </a:r>
            <a:endParaRPr lang="en-US" altLang="en-US"/>
          </a:p>
          <a:p>
            <a:r>
              <a:rPr lang="en-US" altLang="en-US"/>
              <a:t>    2.调试过程中无法观察车辆的信号。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" name="Picture 29" descr="稿定设计导出-20190218-132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609340"/>
            <a:ext cx="4542790" cy="3066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主要控制框架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1、方式二：主从机控制</a:t>
            </a:r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80000">
            <a:off x="8483600" y="3596640"/>
            <a:ext cx="72199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40000">
            <a:off x="4326890" y="2750185"/>
            <a:ext cx="1681480" cy="773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660000">
            <a:off x="8729980" y="4559935"/>
            <a:ext cx="727075" cy="5372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0000">
            <a:off x="8347075" y="4848225"/>
            <a:ext cx="1848485" cy="138493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949960" y="4218940"/>
            <a:ext cx="1126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CAN总线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 rot="20100000">
            <a:off x="4359910" y="3502025"/>
            <a:ext cx="2104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WebSocket+json</a:t>
            </a:r>
            <a:endParaRPr lang="en-US" altLang="en-US"/>
          </a:p>
        </p:txBody>
      </p:sp>
      <p:pic>
        <p:nvPicPr>
          <p:cNvPr id="32" name="Picture 31" descr="稿定设计导出-20190218-136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180" y="3316605"/>
            <a:ext cx="1278890" cy="1308735"/>
          </a:xfrm>
          <a:prstGeom prst="rect">
            <a:avLst/>
          </a:prstGeom>
        </p:spPr>
      </p:pic>
      <p:pic>
        <p:nvPicPr>
          <p:cNvPr id="21" name="Picture 20" descr="稿定设计导出-20190218-136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290" y="1858645"/>
            <a:ext cx="2058670" cy="2106295"/>
          </a:xfrm>
          <a:prstGeom prst="rect">
            <a:avLst/>
          </a:prstGeom>
        </p:spPr>
      </p:pic>
      <p:pic>
        <p:nvPicPr>
          <p:cNvPr id="31" name="Picture 30" descr="稿定设计导出-20190218-135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480" y="4187825"/>
            <a:ext cx="863600" cy="8636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583180" y="2952750"/>
            <a:ext cx="119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Server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065645" y="1490345"/>
            <a:ext cx="119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Client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8592185" y="836295"/>
            <a:ext cx="32746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车载PC作为控制的服务端，客户端电脑通过局域网建立TCP链接，发送或接收JSON控制命令。可实现较远距离的控制。</a:t>
            </a:r>
            <a:endParaRPr lang="en-US" altLang="en-US"/>
          </a:p>
          <a:p>
            <a:r>
              <a:rPr lang="en-US" altLang="en-US"/>
              <a:t>缺点：受wifi信号距离范围比较大。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AGV-技术参数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重量及载重量: 重量 50KG， 最大载重 20KG</a:t>
            </a:r>
            <a:endParaRPr lang="en-US" altLang="en-US" sz="2800"/>
          </a:p>
          <a:p>
            <a:r>
              <a:rPr lang="en-US" altLang="en-US" sz="2800"/>
              <a:t>最大加速度</a:t>
            </a:r>
            <a:r>
              <a:rPr lang="en-US" altLang="en-US" sz="2800">
                <a:sym typeface="+mn-ea"/>
              </a:rPr>
              <a:t>:</a:t>
            </a:r>
            <a:r>
              <a:rPr lang="en-US" altLang="en-US" sz="2800"/>
              <a:t> 0.9g（空载）</a:t>
            </a:r>
            <a:endParaRPr lang="en-US" altLang="en-US" sz="2800"/>
          </a:p>
          <a:p>
            <a:r>
              <a:rPr lang="en-US" altLang="en-US" sz="2800"/>
              <a:t>功率</a:t>
            </a:r>
            <a:r>
              <a:rPr lang="en-US" altLang="en-US" sz="2800">
                <a:sym typeface="+mn-ea"/>
              </a:rPr>
              <a:t>: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FF0000"/>
                </a:solidFill>
              </a:rPr>
              <a:t>峰值功率 3KW</a:t>
            </a:r>
            <a:endParaRPr lang="en-US" altLang="en-US" sz="2800">
              <a:solidFill>
                <a:srgbClr val="FF0000"/>
              </a:solidFill>
            </a:endParaRPr>
          </a:p>
          <a:p>
            <a:r>
              <a:rPr lang="en-US" altLang="en-US" sz="2800"/>
              <a:t>最高时速</a:t>
            </a:r>
            <a:r>
              <a:rPr lang="en-US" altLang="en-US" sz="2800">
                <a:sym typeface="+mn-ea"/>
              </a:rPr>
              <a:t>: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FF0000"/>
                </a:solidFill>
              </a:rPr>
              <a:t>85Km/h</a:t>
            </a:r>
            <a:endParaRPr lang="en-US" altLang="en-US" sz="2800">
              <a:solidFill>
                <a:srgbClr val="FF0000"/>
              </a:solidFill>
            </a:endParaRPr>
          </a:p>
          <a:p>
            <a:r>
              <a:rPr lang="en-US" altLang="en-US" sz="2800"/>
              <a:t>转向类型</a:t>
            </a:r>
            <a:r>
              <a:rPr lang="en-US" altLang="en-US" sz="2800">
                <a:sym typeface="+mn-ea"/>
              </a:rPr>
              <a:t>:</a:t>
            </a:r>
            <a:r>
              <a:rPr lang="en-US" altLang="en-US" sz="2800"/>
              <a:t> 四轮转向</a:t>
            </a:r>
            <a:endParaRPr lang="en-US" altLang="en-US" sz="2800"/>
          </a:p>
          <a:p>
            <a:r>
              <a:rPr lang="en-US" altLang="en-US" sz="2800"/>
              <a:t>驱动形式</a:t>
            </a:r>
            <a:r>
              <a:rPr lang="en-US" altLang="en-US" sz="2800">
                <a:sym typeface="+mn-ea"/>
              </a:rPr>
              <a:t>:</a:t>
            </a:r>
            <a:r>
              <a:rPr lang="en-US" altLang="en-US" sz="2800"/>
              <a:t> 独立四驱，其他驱动形式可定制</a:t>
            </a:r>
            <a:endParaRPr lang="en-US" altLang="en-US" sz="2800"/>
          </a:p>
          <a:p>
            <a:r>
              <a:rPr lang="en-US" altLang="en-US" sz="2800"/>
              <a:t>控制方式</a:t>
            </a:r>
            <a:r>
              <a:rPr lang="en-US" altLang="en-US" sz="2800">
                <a:sym typeface="+mn-ea"/>
              </a:rPr>
              <a:t>:</a:t>
            </a:r>
            <a:r>
              <a:rPr lang="en-US" altLang="en-US" sz="2800"/>
              <a:t> 开放底层控制以及传感器权限</a:t>
            </a:r>
            <a:endParaRPr lang="en-US" altLang="en-US" sz="2800"/>
          </a:p>
          <a:p>
            <a:r>
              <a:rPr lang="en-US" altLang="en-US" sz="2800"/>
              <a:t>总线类型</a:t>
            </a:r>
            <a:r>
              <a:rPr lang="en-US" altLang="en-US" sz="2800">
                <a:sym typeface="+mn-ea"/>
              </a:rPr>
              <a:t>: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FF0000"/>
                </a:solidFill>
              </a:rPr>
              <a:t>CAN 总线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通信框架-CAN通信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1、CAN通信协议</a:t>
            </a:r>
            <a:endParaRPr lang="en-US" altLang="en-US"/>
          </a:p>
          <a:p>
            <a:r>
              <a:rPr lang="en-US" altLang="en-US"/>
              <a:t>CAN是一种功能丰富的车用总线标准。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095" y="7237730"/>
            <a:ext cx="8390255" cy="3656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0" y="2995930"/>
            <a:ext cx="9752330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通信框架-AGV CAN协议解释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2885"/>
            <a:ext cx="10972800" cy="4525963"/>
          </a:xfrm>
        </p:spPr>
        <p:txBody>
          <a:bodyPr/>
          <a:p>
            <a:r>
              <a:rPr lang="en-US" altLang="en-US"/>
              <a:t>1、CAN通信协议（主要使用的协议）</a:t>
            </a:r>
            <a:endParaRPr lang="en-US" altLang="en-US"/>
          </a:p>
          <a:p>
            <a:pPr lvl="1"/>
            <a:r>
              <a:rPr lang="en-US" altLang="en-US"/>
              <a:t>1、接收数据包1</a:t>
            </a: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2、接收数据包2</a:t>
            </a:r>
            <a:endParaRPr lang="en-US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988695" y="2501900"/>
          <a:ext cx="10502900" cy="168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665"/>
                <a:gridCol w="1755775"/>
                <a:gridCol w="1722755"/>
                <a:gridCol w="834390"/>
                <a:gridCol w="822960"/>
                <a:gridCol w="1202055"/>
                <a:gridCol w="1237615"/>
                <a:gridCol w="918210"/>
                <a:gridCol w="113347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字节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7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内容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Cmd_ID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Pre_stu</a:t>
                      </a:r>
                      <a:endParaRPr lang="en-US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Torque_Fbk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ERR_code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Roll_Check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</a:tr>
              <a:tr h="957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描述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指令码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用于二次确认驱动器编号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当前预驱状态</a:t>
                      </a:r>
                      <a:endParaRPr lang="en-US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输出扭矩反馈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故障码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（当前未使用）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循环滚动校验码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使用中无实际意义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1075690" y="4634865"/>
          <a:ext cx="103619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1774825"/>
                <a:gridCol w="955675"/>
                <a:gridCol w="741680"/>
                <a:gridCol w="1257935"/>
                <a:gridCol w="1151255"/>
                <a:gridCol w="1737995"/>
                <a:gridCol w="902970"/>
                <a:gridCol w="106235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字节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7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内容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Cmd_ID</a:t>
                      </a:r>
                      <a:endParaRPr lang="en-US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Motor_Spd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Motor_Angle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Directon</a:t>
                      </a:r>
                      <a:endParaRPr lang="en-US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Roll_Check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描述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指令码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用于二次确认驱动器编号</a:t>
                      </a:r>
                      <a:endParaRPr lang="en-US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电机转速反馈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电机机械角度反馈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（数据无实际意义）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当前电机方向反馈</a:t>
                      </a:r>
                      <a:endParaRPr lang="en-US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rgbClr val="FF0000"/>
                          </a:solidFill>
                          <a:sym typeface="+mn-ea"/>
                        </a:rPr>
                        <a:t>循环滚动校验码</a:t>
                      </a:r>
                      <a:endParaRPr lang="en-US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使用中无实际意义</a:t>
                      </a:r>
                      <a:endParaRPr lang="en-US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2268</Words>
  <Application>WPS Presentation</Application>
  <PresentationFormat>Widescreen</PresentationFormat>
  <Paragraphs>401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汉仪文黑-85W</vt:lpstr>
      <vt:lpstr>DejaVu Sans</vt:lpstr>
      <vt:lpstr>宋体</vt:lpstr>
      <vt:lpstr>Abyssinica SIL</vt:lpstr>
      <vt:lpstr>AR PL UKai CN</vt:lpstr>
      <vt:lpstr>微软雅黑</vt:lpstr>
      <vt:lpstr>Arial Unicode MS</vt:lpstr>
      <vt:lpstr>Calibri</vt:lpstr>
      <vt:lpstr>Default Design</vt:lpstr>
      <vt:lpstr>AGV 小车调试汇总</vt:lpstr>
      <vt:lpstr>PPT修改记录</vt:lpstr>
      <vt:lpstr>目录</vt:lpstr>
      <vt:lpstr>简略介绍</vt:lpstr>
      <vt:lpstr>主要控制框架</vt:lpstr>
      <vt:lpstr>主要控制框架</vt:lpstr>
      <vt:lpstr>AGV-技术参数</vt:lpstr>
      <vt:lpstr>通信框架-CAN通信</vt:lpstr>
      <vt:lpstr>通信框架-AGV CAN协议解释</vt:lpstr>
      <vt:lpstr>通信框架-AGV CAN协议解释</vt:lpstr>
      <vt:lpstr>通信框架-AGV CAN协议解释</vt:lpstr>
      <vt:lpstr>通信框架-AGV CAN协议解释</vt:lpstr>
      <vt:lpstr>通信框架-AGV CAN协议解释</vt:lpstr>
      <vt:lpstr>通信框架-手柄消息</vt:lpstr>
      <vt:lpstr>通信框架-主从机通信</vt:lpstr>
      <vt:lpstr>控制策略-转向模型</vt:lpstr>
      <vt:lpstr>控制策略-系统开发与移植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AGV 小车调试汇总</dc:title>
  <dc:creator>yfei</dc:creator>
  <cp:lastModifiedBy>yfei</cp:lastModifiedBy>
  <cp:revision>126</cp:revision>
  <dcterms:created xsi:type="dcterms:W3CDTF">2019-02-19T05:58:49Z</dcterms:created>
  <dcterms:modified xsi:type="dcterms:W3CDTF">2019-02-19T05:58:49Z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