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3" r:id="rId3"/>
    <p:sldId id="305" r:id="rId4"/>
    <p:sldId id="321" r:id="rId5"/>
    <p:sldId id="314" r:id="rId6"/>
    <p:sldId id="334" r:id="rId7"/>
    <p:sldId id="341" r:id="rId8"/>
    <p:sldId id="342" r:id="rId9"/>
    <p:sldId id="343" r:id="rId10"/>
    <p:sldId id="338" r:id="rId11"/>
    <p:sldId id="336" r:id="rId12"/>
    <p:sldId id="344" r:id="rId13"/>
    <p:sldId id="345" r:id="rId14"/>
    <p:sldId id="346" r:id="rId15"/>
    <p:sldId id="339" r:id="rId16"/>
    <p:sldId id="325" r:id="rId17"/>
    <p:sldId id="340" r:id="rId18"/>
    <p:sldId id="315" r:id="rId19"/>
    <p:sldId id="347" r:id="rId20"/>
    <p:sldId id="33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CE8"/>
    <a:srgbClr val="E8EBFA"/>
    <a:srgbClr val="FCFCFC"/>
    <a:srgbClr val="E8E8EA"/>
    <a:srgbClr val="020635"/>
    <a:srgbClr val="33013F"/>
    <a:srgbClr val="1D232F"/>
    <a:srgbClr val="03084D"/>
    <a:srgbClr val="7B0F57"/>
    <a:srgbClr val="131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0" autoAdjust="0"/>
    <p:restoredTop sz="94660"/>
  </p:normalViewPr>
  <p:slideViewPr>
    <p:cSldViewPr snapToGrid="0" showGuides="1">
      <p:cViewPr varScale="1">
        <p:scale>
          <a:sx n="87" d="100"/>
          <a:sy n="87" d="100"/>
        </p:scale>
        <p:origin x="46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ED801-9A9E-4E7C-8634-8EA84ED8E84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996FCF-6824-4743-B10C-64244751223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CE29A7-A15B-4E9C-8A7E-98E5E95C69BD}"/>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E21EC425-3C58-45BE-9A82-21B919BA606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AF51E81-B5BE-4FE3-8158-34391077DD10}"/>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3435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C4183-4C2F-4AED-9592-F251D2CB1A3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81CF87-0327-41AD-B2BB-3C1266C8912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325FF9-B708-419D-A1AE-E028E216809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CA7FDD8F-C312-443A-9AA5-F9009638276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A6ED382-FC18-4945-BDF4-45DBD11BFF5A}"/>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650768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05CDBC-A8BC-475E-92C5-71394D9CF40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BBE853-F606-4553-A7E0-432882CCF299}"/>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D64B11-F290-4947-9E63-B4E90DFDE149}"/>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E2868B91-8DF1-40D9-B37D-E8F7A2D8BFA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FD8D323-053A-4E46-AAF6-6A03D42C4868}"/>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421021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8964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228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18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89C19-82F8-4827-ACAC-FE604221A03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F9977D-C648-4F9E-97C4-97654B6E913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E8F16-0C6A-4A86-A4A5-8007B277745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21EA54C9-5BE2-4A4A-BD74-7EC9CDA33D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9BE14EC-E354-44E2-BE76-F5F1CA1EEC2F}"/>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798917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D91F3-570E-4B92-9201-8FD6295407A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6C51DB-F119-4900-ADD6-BF4025AD4DE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96EDC1-7B67-4D73-A7B2-4F90488053A8}"/>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5" name="页脚占位符 4">
            <a:extLst>
              <a:ext uri="{FF2B5EF4-FFF2-40B4-BE49-F238E27FC236}">
                <a16:creationId xmlns:a16="http://schemas.microsoft.com/office/drawing/2014/main" id="{C13A1A2B-6DD1-4A58-905B-EB3C8FEAE1A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C36B40-EB80-472D-83ED-D82778C0F0E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41223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9885-3A75-47A8-A5D2-77C57EBA83E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201939-2693-4C57-971F-F6EA10950BB1}"/>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E7D84E-4CE2-43EB-8E4C-24A8AE58F3A5}"/>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A91B97-FD11-4A61-BE16-BDB7D698F70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2118F5B8-D037-45C2-B317-6447FAE4A65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37AB5EE-091A-4B2E-A23A-054D959C6DA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8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84977-1A4B-4C55-B4FC-3AAA3BDDE39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7EACC5-BD5B-4CF7-BEA1-12D2BBB373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D44D5A-8D96-40D0-A191-4C66C969DF45}"/>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C90706-9FC6-4D46-8A8D-A7A48C76301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1F8E94-9756-4118-B1A4-3726BF21799D}"/>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0115E5-E8EA-4CE1-8687-9403CAA855F3}"/>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8" name="页脚占位符 7">
            <a:extLst>
              <a:ext uri="{FF2B5EF4-FFF2-40B4-BE49-F238E27FC236}">
                <a16:creationId xmlns:a16="http://schemas.microsoft.com/office/drawing/2014/main" id="{BEC8E2BE-5CE0-424E-8716-9B2D0A5A061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2A967062-FF57-4787-9FDA-7AFC859168D4}"/>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5665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20F2-76FC-4C8A-BD8A-A81B05EADA7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246304-C321-425A-9BB3-69DC289E5526}"/>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4" name="页脚占位符 3">
            <a:extLst>
              <a:ext uri="{FF2B5EF4-FFF2-40B4-BE49-F238E27FC236}">
                <a16:creationId xmlns:a16="http://schemas.microsoft.com/office/drawing/2014/main" id="{9D248185-ECF3-4A53-9264-3D4EBAE66DC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45FA9858-9708-4E8E-8904-3ADAAD3C862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358055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90BFFD-BD6F-4591-B334-6CE3418D8EB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3" name="页脚占位符 2">
            <a:extLst>
              <a:ext uri="{FF2B5EF4-FFF2-40B4-BE49-F238E27FC236}">
                <a16:creationId xmlns:a16="http://schemas.microsoft.com/office/drawing/2014/main" id="{83BAC291-9F2A-4EBC-9CE8-BF4F094A64C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E14D7C88-9A22-4C67-A06E-1C1755AC2905}"/>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165563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59637-EE44-4CBF-BDEE-5D2005108A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2FD9BC-819D-44AD-8D3F-4141282CA7F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381B51-3295-48A4-A3C8-772D24AB17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D135B5-135F-4CBE-B554-8F4A4481943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D9ACEEE0-314A-4443-9B50-7180047856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6DAAC91-BE5F-4FA4-8226-F966E23C9FD7}"/>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767693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8B77D-ED71-4E37-A1C2-549CE0421A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D81D71-B26C-4D7A-9BF7-D2607CE8C0D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D79A7C-F492-461A-B357-71F499EED5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2A8F41-A630-4AEB-9F5B-CFCDF17BEA4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2022/5/24</a:t>
            </a:fld>
            <a:endParaRPr lang="zh-CN" altLang="en-US"/>
          </a:p>
        </p:txBody>
      </p:sp>
      <p:sp>
        <p:nvSpPr>
          <p:cNvPr id="6" name="页脚占位符 5">
            <a:extLst>
              <a:ext uri="{FF2B5EF4-FFF2-40B4-BE49-F238E27FC236}">
                <a16:creationId xmlns:a16="http://schemas.microsoft.com/office/drawing/2014/main" id="{0082F181-CF85-4E67-ABA2-FB63CE0D3BB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660E607-CD05-4C20-A16A-D2F50AF74A6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25722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99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06" userDrawn="1">
          <p15:clr>
            <a:srgbClr val="F26B43"/>
          </p15:clr>
        </p15:guide>
        <p15:guide id="3" pos="71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75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58E010-F21B-43AC-BBBF-4C0DB77BF625}"/>
              </a:ext>
            </a:extLst>
          </p:cNvPr>
          <p:cNvGrpSpPr/>
          <p:nvPr/>
        </p:nvGrpSpPr>
        <p:grpSpPr>
          <a:xfrm>
            <a:off x="1420136" y="3799843"/>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a:t>
              </a:r>
              <a:r>
                <a:rPr kumimoji="0" lang="zh-CN" altLang="en-US" sz="1600" i="0" u="none" strike="noStrike" kern="1200" cap="none" spc="0" normalizeH="0" baseline="0" noProof="0" dirty="0" smtClean="0">
                  <a:ln>
                    <a:noFill/>
                  </a:ln>
                  <a:solidFill>
                    <a:schemeClr val="bg1"/>
                  </a:solidFill>
                  <a:effectLst/>
                  <a:uLnTx/>
                  <a:uFillTx/>
                  <a:cs typeface="+mn-ea"/>
                  <a:sym typeface="+mn-lt"/>
                </a:rPr>
                <a:t>：</a:t>
              </a:r>
              <a:r>
                <a:rPr lang="zh-CN" altLang="en-US" sz="1600" noProof="0" dirty="0">
                  <a:solidFill>
                    <a:schemeClr val="bg1"/>
                  </a:solidFill>
                  <a:cs typeface="+mn-ea"/>
                  <a:sym typeface="+mn-lt"/>
                </a:rPr>
                <a:t>孙</a:t>
              </a:r>
              <a:r>
                <a:rPr lang="zh-CN" altLang="en-US" sz="1600" noProof="0" dirty="0" smtClean="0">
                  <a:solidFill>
                    <a:schemeClr val="bg1"/>
                  </a:solidFill>
                  <a:cs typeface="+mn-ea"/>
                  <a:sym typeface="+mn-lt"/>
                </a:rPr>
                <a:t>金乐</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sp>
        <p:nvSpPr>
          <p:cNvPr id="9" name="文本框 8">
            <a:extLst>
              <a:ext uri="{FF2B5EF4-FFF2-40B4-BE49-F238E27FC236}">
                <a16:creationId xmlns:a16="http://schemas.microsoft.com/office/drawing/2014/main" id="{9B8AF3EC-DA43-4291-AC9C-EA23C7F75E7B}"/>
              </a:ext>
            </a:extLst>
          </p:cNvPr>
          <p:cNvSpPr txBox="1"/>
          <p:nvPr/>
        </p:nvSpPr>
        <p:spPr>
          <a:xfrm flipH="1">
            <a:off x="1157599" y="2551008"/>
            <a:ext cx="5878200"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800" u="none" strike="noStrike" kern="1200" cap="none" spc="0" normalizeH="0" baseline="0" noProof="0" dirty="0">
                <a:ln>
                  <a:noFill/>
                </a:ln>
                <a:solidFill>
                  <a:srgbClr val="3C5CE8"/>
                </a:solidFill>
                <a:effectLst/>
                <a:uLnTx/>
                <a:uFillTx/>
                <a:cs typeface="+mn-ea"/>
                <a:sym typeface="+mn-lt"/>
              </a:rPr>
              <a:t>2021</a:t>
            </a:r>
            <a:r>
              <a:rPr kumimoji="0" lang="en-US" altLang="zh-CN" sz="4800" b="1" u="none" strike="noStrike" kern="1200" cap="none" spc="0" normalizeH="0" baseline="0" noProof="0" dirty="0">
                <a:ln>
                  <a:noFill/>
                </a:ln>
                <a:solidFill>
                  <a:srgbClr val="3C5CE8"/>
                </a:solidFill>
                <a:effectLst/>
                <a:uLnTx/>
                <a:uFillTx/>
                <a:cs typeface="+mn-ea"/>
                <a:sym typeface="+mn-lt"/>
              </a:rPr>
              <a:t> </a:t>
            </a:r>
            <a:r>
              <a:rPr lang="zh-CN" altLang="en-US" sz="4800" b="1" dirty="0" smtClean="0">
                <a:solidFill>
                  <a:schemeClr val="tx1">
                    <a:lumMod val="75000"/>
                    <a:lumOff val="25000"/>
                  </a:schemeClr>
                </a:solidFill>
                <a:cs typeface="+mn-ea"/>
                <a:sym typeface="+mn-lt"/>
              </a:rPr>
              <a:t>结项</a:t>
            </a:r>
            <a:r>
              <a:rPr kumimoji="0" lang="zh-CN" altLang="en-US" sz="4800" b="1" u="none" strike="noStrike" kern="1200" cap="none" spc="0" normalizeH="0" baseline="0" noProof="0" dirty="0" smtClean="0">
                <a:ln>
                  <a:noFill/>
                </a:ln>
                <a:solidFill>
                  <a:schemeClr val="tx1">
                    <a:lumMod val="75000"/>
                    <a:lumOff val="25000"/>
                  </a:schemeClr>
                </a:solidFill>
                <a:effectLst/>
                <a:uLnTx/>
                <a:uFillTx/>
                <a:cs typeface="+mn-ea"/>
                <a:sym typeface="+mn-lt"/>
              </a:rPr>
              <a:t>汇报</a:t>
            </a:r>
            <a:endParaRPr kumimoji="0" lang="zh-CN" altLang="en-US" sz="4800" b="1"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 name="文本框 1">
            <a:extLst>
              <a:ext uri="{FF2B5EF4-FFF2-40B4-BE49-F238E27FC236}">
                <a16:creationId xmlns:a16="http://schemas.microsoft.com/office/drawing/2014/main" id="{F8F7D5C3-9599-4BD2-A9FE-2B4C3075F5BB}"/>
              </a:ext>
            </a:extLst>
          </p:cNvPr>
          <p:cNvSpPr txBox="1"/>
          <p:nvPr/>
        </p:nvSpPr>
        <p:spPr>
          <a:xfrm>
            <a:off x="832587" y="327198"/>
            <a:ext cx="2131786" cy="389017"/>
          </a:xfrm>
          <a:prstGeom prst="rect">
            <a:avLst/>
          </a:prstGeom>
          <a:noFill/>
        </p:spPr>
        <p:txBody>
          <a:bodyPr wrap="square" lIns="0" tIns="0" rIns="0" bIns="0" rtlCol="0">
            <a:spAutoFit/>
            <a:scene3d>
              <a:camera prst="orthographicFront"/>
              <a:lightRig rig="threePt" dir="t"/>
            </a:scene3d>
            <a:sp3d contourW="12700"/>
          </a:bodyPr>
          <a:lstStyle/>
          <a:p>
            <a:pPr>
              <a:lnSpc>
                <a:spcPct val="114000"/>
              </a:lnSpc>
            </a:pPr>
            <a:r>
              <a:rPr lang="en-US" altLang="zh-CN" sz="2400" dirty="0">
                <a:solidFill>
                  <a:srgbClr val="3C5CE8"/>
                </a:solidFill>
                <a:cs typeface="+mn-ea"/>
                <a:sym typeface="+mn-lt"/>
              </a:rPr>
              <a:t>YOUR LOGO</a:t>
            </a:r>
          </a:p>
        </p:txBody>
      </p:sp>
      <p:grpSp>
        <p:nvGrpSpPr>
          <p:cNvPr id="11" name="组合 10">
            <a:extLst>
              <a:ext uri="{FF2B5EF4-FFF2-40B4-BE49-F238E27FC236}">
                <a16:creationId xmlns:a16="http://schemas.microsoft.com/office/drawing/2014/main" id="{C304835C-C496-4AA7-BDF2-A87D8F3D71C5}"/>
              </a:ext>
            </a:extLst>
          </p:cNvPr>
          <p:cNvGrpSpPr/>
          <p:nvPr/>
        </p:nvGrpSpPr>
        <p:grpSpPr>
          <a:xfrm>
            <a:off x="-2027284" y="-1994691"/>
            <a:ext cx="21110543" cy="10847382"/>
            <a:chOff x="-2027284" y="-1994691"/>
            <a:chExt cx="21110543" cy="10847382"/>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spTree>
    <p:custDataLst>
      <p:tags r:id="rId1"/>
    </p:custDataLst>
    <p:extLst>
      <p:ext uri="{BB962C8B-B14F-4D97-AF65-F5344CB8AC3E}">
        <p14:creationId xmlns:p14="http://schemas.microsoft.com/office/powerpoint/2010/main" val="3721485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2610"/>
                                        </p:tgtEl>
                                        <p:attrNameLst>
                                          <p:attrName>style.visibility</p:attrName>
                                        </p:attrNameLst>
                                      </p:cBhvr>
                                      <p:to>
                                        <p:strVal val="visible"/>
                                      </p:to>
                                    </p:set>
                                    <p:animScale>
                                      <p:cBhvr>
                                        <p:cTn id="24"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610"/>
                                        </p:tgtEl>
                                        <p:attrNameLst>
                                          <p:attrName>ppt_x</p:attrName>
                                          <p:attrName>ppt_y</p:attrName>
                                        </p:attrNameLst>
                                      </p:cBhvr>
                                    </p:animMotion>
                                    <p:animEffect transition="in" filter="fade">
                                      <p:cBhvr>
                                        <p:cTn id="26" dur="1000"/>
                                        <p:tgtEl>
                                          <p:spTgt spid="2610"/>
                                        </p:tgtEl>
                                      </p:cBhvr>
                                    </p:animEffect>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8F6155A-1E14-47ED-9C8E-854CA3959FA3}"/>
              </a:ext>
            </a:extLst>
          </p:cNvPr>
          <p:cNvGrpSpPr/>
          <p:nvPr/>
        </p:nvGrpSpPr>
        <p:grpSpPr>
          <a:xfrm>
            <a:off x="6953562" y="1559010"/>
            <a:ext cx="3517582" cy="4048569"/>
            <a:chOff x="6953562" y="1559010"/>
            <a:chExt cx="3517582" cy="4048569"/>
          </a:xfrm>
        </p:grpSpPr>
        <p:sp>
          <p:nvSpPr>
            <p:cNvPr id="76" name="文本框 75">
              <a:extLst>
                <a:ext uri="{FF2B5EF4-FFF2-40B4-BE49-F238E27FC236}">
                  <a16:creationId xmlns:a16="http://schemas.microsoft.com/office/drawing/2014/main" id="{BA6D797D-93B3-4EE5-85FC-28132CF40CF9}"/>
                </a:ext>
              </a:extLst>
            </p:cNvPr>
            <p:cNvSpPr txBox="1"/>
            <p:nvPr/>
          </p:nvSpPr>
          <p:spPr>
            <a:xfrm>
              <a:off x="8355524" y="1559010"/>
              <a:ext cx="713658" cy="400110"/>
            </a:xfrm>
            <a:prstGeom prst="rect">
              <a:avLst/>
            </a:prstGeom>
            <a:noFill/>
          </p:spPr>
          <p:txBody>
            <a:bodyPr wrap="none" rtlCol="0">
              <a:spAutoFit/>
            </a:bodyPr>
            <a:lstStyle/>
            <a:p>
              <a:pPr algn="ctr"/>
              <a:r>
                <a:rPr lang="en-US" altLang="zh-CN" sz="2000" dirty="0">
                  <a:solidFill>
                    <a:srgbClr val="3C5CE8"/>
                  </a:solidFill>
                  <a:cs typeface="+mn-ea"/>
                  <a:sym typeface="+mn-lt"/>
                </a:rPr>
                <a:t>70%</a:t>
              </a:r>
              <a:endParaRPr lang="zh-CN" altLang="en-US" sz="2000" dirty="0">
                <a:solidFill>
                  <a:srgbClr val="3C5CE8"/>
                </a:solidFill>
                <a:cs typeface="+mn-ea"/>
                <a:sym typeface="+mn-lt"/>
              </a:endParaRPr>
            </a:p>
          </p:txBody>
        </p:sp>
        <p:grpSp>
          <p:nvGrpSpPr>
            <p:cNvPr id="6" name="组合 5">
              <a:extLst>
                <a:ext uri="{FF2B5EF4-FFF2-40B4-BE49-F238E27FC236}">
                  <a16:creationId xmlns:a16="http://schemas.microsoft.com/office/drawing/2014/main" id="{E3C93631-3A81-4275-AD0F-4AE9A003FDCF}"/>
                </a:ext>
              </a:extLst>
            </p:cNvPr>
            <p:cNvGrpSpPr/>
            <p:nvPr/>
          </p:nvGrpSpPr>
          <p:grpSpPr>
            <a:xfrm>
              <a:off x="6953562" y="2089997"/>
              <a:ext cx="3517582" cy="3517582"/>
              <a:chOff x="6953562" y="2089997"/>
              <a:chExt cx="3517582" cy="3517582"/>
            </a:xfrm>
          </p:grpSpPr>
          <p:sp>
            <p:nvSpPr>
              <p:cNvPr id="2" name="椭圆 1">
                <a:extLst>
                  <a:ext uri="{FF2B5EF4-FFF2-40B4-BE49-F238E27FC236}">
                    <a16:creationId xmlns:a16="http://schemas.microsoft.com/office/drawing/2014/main" id="{AB9D1698-7465-4BD3-B19F-A1BF2367510A}"/>
                  </a:ext>
                </a:extLst>
              </p:cNvPr>
              <p:cNvSpPr/>
              <p:nvPr/>
            </p:nvSpPr>
            <p:spPr>
              <a:xfrm>
                <a:off x="6953562" y="2089997"/>
                <a:ext cx="3517582" cy="3517582"/>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弧形 64">
                <a:extLst>
                  <a:ext uri="{FF2B5EF4-FFF2-40B4-BE49-F238E27FC236}">
                    <a16:creationId xmlns:a16="http://schemas.microsoft.com/office/drawing/2014/main" id="{C65AD53C-6015-4CE1-9F19-A9363BADC8DA}"/>
                  </a:ext>
                </a:extLst>
              </p:cNvPr>
              <p:cNvSpPr/>
              <p:nvPr/>
            </p:nvSpPr>
            <p:spPr>
              <a:xfrm rot="10800000">
                <a:off x="6953562" y="2089997"/>
                <a:ext cx="3517582" cy="3517582"/>
              </a:xfrm>
              <a:prstGeom prst="arc">
                <a:avLst>
                  <a:gd name="adj1" fmla="val 11870871"/>
                  <a:gd name="adj2" fmla="val 4984536"/>
                </a:avLst>
              </a:prstGeom>
              <a:ln w="762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grpSp>
        <p:nvGrpSpPr>
          <p:cNvPr id="13" name="组合 12">
            <a:extLst>
              <a:ext uri="{FF2B5EF4-FFF2-40B4-BE49-F238E27FC236}">
                <a16:creationId xmlns:a16="http://schemas.microsoft.com/office/drawing/2014/main" id="{E18243C2-D01F-4472-8E50-388652D134A1}"/>
              </a:ext>
            </a:extLst>
          </p:cNvPr>
          <p:cNvGrpSpPr/>
          <p:nvPr/>
        </p:nvGrpSpPr>
        <p:grpSpPr>
          <a:xfrm>
            <a:off x="1720856" y="1848486"/>
            <a:ext cx="6206277" cy="909788"/>
            <a:chOff x="1720856" y="1848486"/>
            <a:chExt cx="6206277" cy="909788"/>
          </a:xfrm>
        </p:grpSpPr>
        <p:cxnSp>
          <p:nvCxnSpPr>
            <p:cNvPr id="35" name="直接连接符 34">
              <a:extLst>
                <a:ext uri="{FF2B5EF4-FFF2-40B4-BE49-F238E27FC236}">
                  <a16:creationId xmlns:a16="http://schemas.microsoft.com/office/drawing/2014/main" id="{E7AD116D-BCB5-4C69-A50D-2ABCA9FD534A}"/>
                </a:ext>
              </a:extLst>
            </p:cNvPr>
            <p:cNvCxnSpPr>
              <a:cxnSpLocks/>
            </p:cNvCxnSpPr>
            <p:nvPr/>
          </p:nvCxnSpPr>
          <p:spPr>
            <a:xfrm>
              <a:off x="4648476" y="2294906"/>
              <a:ext cx="3278657"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A03B2859-8D79-4D00-9FEA-889F7C44F4EB}"/>
                </a:ext>
              </a:extLst>
            </p:cNvPr>
            <p:cNvGrpSpPr/>
            <p:nvPr/>
          </p:nvGrpSpPr>
          <p:grpSpPr>
            <a:xfrm>
              <a:off x="1720856" y="1848486"/>
              <a:ext cx="2738311" cy="909788"/>
              <a:chOff x="1807970" y="2366428"/>
              <a:chExt cx="2738311" cy="909788"/>
            </a:xfrm>
          </p:grpSpPr>
          <p:sp>
            <p:nvSpPr>
              <p:cNvPr id="37" name="文本框 36">
                <a:extLst>
                  <a:ext uri="{FF2B5EF4-FFF2-40B4-BE49-F238E27FC236}">
                    <a16:creationId xmlns:a16="http://schemas.microsoft.com/office/drawing/2014/main" id="{B8D1E64B-CF7C-47F5-96EC-27E45EB0264D}"/>
                  </a:ext>
                </a:extLst>
              </p:cNvPr>
              <p:cNvSpPr txBox="1"/>
              <p:nvPr/>
            </p:nvSpPr>
            <p:spPr>
              <a:xfrm>
                <a:off x="2222503" y="2366428"/>
                <a:ext cx="2323778"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3C5CE8"/>
                    </a:solidFill>
                    <a:effectLst/>
                    <a:uLnTx/>
                    <a:uFillTx/>
                    <a:cs typeface="+mn-ea"/>
                    <a:sym typeface="+mn-lt"/>
                  </a:rPr>
                  <a:t>Python</a:t>
                </a:r>
                <a:r>
                  <a:rPr kumimoji="0" lang="zh-CN" altLang="en-US" sz="1800" b="0" i="0" u="none" strike="noStrike" kern="1200" cap="none" spc="0" normalizeH="0" baseline="0" noProof="0" dirty="0" smtClean="0">
                    <a:ln>
                      <a:noFill/>
                    </a:ln>
                    <a:solidFill>
                      <a:srgbClr val="3C5CE8"/>
                    </a:solidFill>
                    <a:effectLst/>
                    <a:uLnTx/>
                    <a:uFillTx/>
                    <a:cs typeface="+mn-ea"/>
                    <a:sym typeface="+mn-lt"/>
                  </a:rPr>
                  <a:t>在</a:t>
                </a:r>
                <a:r>
                  <a:rPr kumimoji="0" lang="en-US" altLang="zh-CN" sz="1800" b="0" i="0" u="none" strike="noStrike" kern="1200" cap="none" spc="0" normalizeH="0" baseline="0" noProof="0" dirty="0" smtClean="0">
                    <a:ln>
                      <a:noFill/>
                    </a:ln>
                    <a:solidFill>
                      <a:srgbClr val="3C5CE8"/>
                    </a:solidFill>
                    <a:effectLst/>
                    <a:uLnTx/>
                    <a:uFillTx/>
                    <a:cs typeface="+mn-ea"/>
                    <a:sym typeface="+mn-lt"/>
                  </a:rPr>
                  <a:t>Pi</a:t>
                </a:r>
                <a:r>
                  <a:rPr kumimoji="0" lang="zh-CN" altLang="en-US" sz="1800" b="0" i="0" u="none" strike="noStrike" kern="1200" cap="none" spc="0" normalizeH="0" baseline="0" noProof="0" dirty="0" smtClean="0">
                    <a:ln>
                      <a:noFill/>
                    </a:ln>
                    <a:solidFill>
                      <a:srgbClr val="3C5CE8"/>
                    </a:solidFill>
                    <a:effectLst/>
                    <a:uLnTx/>
                    <a:uFillTx/>
                    <a:cs typeface="+mn-ea"/>
                    <a:sym typeface="+mn-lt"/>
                  </a:rPr>
                  <a:t>编程实现</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sp>
            <p:nvSpPr>
              <p:cNvPr id="38" name="文本框 37">
                <a:extLst>
                  <a:ext uri="{FF2B5EF4-FFF2-40B4-BE49-F238E27FC236}">
                    <a16:creationId xmlns:a16="http://schemas.microsoft.com/office/drawing/2014/main" id="{7DB2D7F3-BEA3-4250-BBC0-C925C66AC240}"/>
                  </a:ext>
                </a:extLst>
              </p:cNvPr>
              <p:cNvSpPr txBox="1"/>
              <p:nvPr/>
            </p:nvSpPr>
            <p:spPr>
              <a:xfrm>
                <a:off x="1807970" y="2691441"/>
                <a:ext cx="2738311"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a:t>
                </a:r>
                <a:r>
                  <a:rPr lang="en-US" altLang="zh-CN" sz="1600" dirty="0" smtClean="0">
                    <a:solidFill>
                      <a:schemeClr val="tx1">
                        <a:lumMod val="75000"/>
                        <a:lumOff val="25000"/>
                      </a:schemeClr>
                    </a:solidFill>
                    <a:cs typeface="+mn-ea"/>
                    <a:sym typeface="+mn-lt"/>
                  </a:rPr>
                  <a:t>fonts. Choose the </a:t>
                </a:r>
                <a:r>
                  <a:rPr lang="en-US" altLang="zh-CN" sz="1600" dirty="0">
                    <a:solidFill>
                      <a:schemeClr val="tx1">
                        <a:lumMod val="75000"/>
                        <a:lumOff val="25000"/>
                      </a:schemeClr>
                    </a:solidFill>
                    <a:cs typeface="+mn-ea"/>
                    <a:sym typeface="+mn-lt"/>
                  </a:rPr>
                  <a:t>only</a:t>
                </a:r>
              </a:p>
            </p:txBody>
          </p:sp>
        </p:grpSp>
      </p:grpSp>
      <p:grpSp>
        <p:nvGrpSpPr>
          <p:cNvPr id="15" name="组合 14">
            <a:extLst>
              <a:ext uri="{FF2B5EF4-FFF2-40B4-BE49-F238E27FC236}">
                <a16:creationId xmlns:a16="http://schemas.microsoft.com/office/drawing/2014/main" id="{301A32B0-3F47-4475-8CDA-5C05662D094A}"/>
              </a:ext>
            </a:extLst>
          </p:cNvPr>
          <p:cNvGrpSpPr/>
          <p:nvPr/>
        </p:nvGrpSpPr>
        <p:grpSpPr>
          <a:xfrm>
            <a:off x="2197304" y="3274359"/>
            <a:ext cx="4969641" cy="909788"/>
            <a:chOff x="2197304" y="3274359"/>
            <a:chExt cx="4969641" cy="909788"/>
          </a:xfrm>
        </p:grpSpPr>
        <p:cxnSp>
          <p:nvCxnSpPr>
            <p:cNvPr id="40" name="直接连接符 39">
              <a:extLst>
                <a:ext uri="{FF2B5EF4-FFF2-40B4-BE49-F238E27FC236}">
                  <a16:creationId xmlns:a16="http://schemas.microsoft.com/office/drawing/2014/main" id="{3F6ED5F2-5697-4525-B419-F8D7CEA39585}"/>
                </a:ext>
              </a:extLst>
            </p:cNvPr>
            <p:cNvCxnSpPr>
              <a:cxnSpLocks/>
            </p:cNvCxnSpPr>
            <p:nvPr/>
          </p:nvCxnSpPr>
          <p:spPr>
            <a:xfrm>
              <a:off x="5124924" y="3720779"/>
              <a:ext cx="2042021"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FFA40F98-236C-4CD1-B80A-3F8C5AA8E9E2}"/>
                </a:ext>
              </a:extLst>
            </p:cNvPr>
            <p:cNvGrpSpPr/>
            <p:nvPr/>
          </p:nvGrpSpPr>
          <p:grpSpPr>
            <a:xfrm>
              <a:off x="2197304" y="3274359"/>
              <a:ext cx="2738311" cy="909788"/>
              <a:chOff x="1807970" y="2366428"/>
              <a:chExt cx="2738311" cy="909788"/>
            </a:xfrm>
          </p:grpSpPr>
          <p:sp>
            <p:nvSpPr>
              <p:cNvPr id="42" name="文本框 41">
                <a:extLst>
                  <a:ext uri="{FF2B5EF4-FFF2-40B4-BE49-F238E27FC236}">
                    <a16:creationId xmlns:a16="http://schemas.microsoft.com/office/drawing/2014/main" id="{311A9BB1-D0B6-4BB1-86E1-629CF14D1E2A}"/>
                  </a:ext>
                </a:extLst>
              </p:cNvPr>
              <p:cNvSpPr txBox="1"/>
              <p:nvPr/>
            </p:nvSpPr>
            <p:spPr>
              <a:xfrm>
                <a:off x="3207453" y="2366428"/>
                <a:ext cx="1338828"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传感器应用</a:t>
                </a:r>
              </a:p>
            </p:txBody>
          </p:sp>
          <p:sp>
            <p:nvSpPr>
              <p:cNvPr id="43" name="文本框 42">
                <a:extLst>
                  <a:ext uri="{FF2B5EF4-FFF2-40B4-BE49-F238E27FC236}">
                    <a16:creationId xmlns:a16="http://schemas.microsoft.com/office/drawing/2014/main" id="{27647271-EE1B-4000-B32D-A93257E3C410}"/>
                  </a:ext>
                </a:extLst>
              </p:cNvPr>
              <p:cNvSpPr txBox="1"/>
              <p:nvPr/>
            </p:nvSpPr>
            <p:spPr>
              <a:xfrm>
                <a:off x="1807970" y="2691441"/>
                <a:ext cx="2738311"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 Choose the only</a:t>
                </a:r>
              </a:p>
            </p:txBody>
          </p:sp>
        </p:grpSp>
      </p:grpSp>
      <p:grpSp>
        <p:nvGrpSpPr>
          <p:cNvPr id="17" name="组合 16">
            <a:extLst>
              <a:ext uri="{FF2B5EF4-FFF2-40B4-BE49-F238E27FC236}">
                <a16:creationId xmlns:a16="http://schemas.microsoft.com/office/drawing/2014/main" id="{62DB01E1-98A4-438A-86D6-1F096D2906F7}"/>
              </a:ext>
            </a:extLst>
          </p:cNvPr>
          <p:cNvGrpSpPr/>
          <p:nvPr/>
        </p:nvGrpSpPr>
        <p:grpSpPr>
          <a:xfrm>
            <a:off x="3504075" y="4700232"/>
            <a:ext cx="4781490" cy="909788"/>
            <a:chOff x="3504075" y="4700232"/>
            <a:chExt cx="4781490" cy="909788"/>
          </a:xfrm>
        </p:grpSpPr>
        <p:cxnSp>
          <p:nvCxnSpPr>
            <p:cNvPr id="45" name="直接连接符 44">
              <a:extLst>
                <a:ext uri="{FF2B5EF4-FFF2-40B4-BE49-F238E27FC236}">
                  <a16:creationId xmlns:a16="http://schemas.microsoft.com/office/drawing/2014/main" id="{C6DC035B-2642-4ECC-AE82-F10B09462506}"/>
                </a:ext>
              </a:extLst>
            </p:cNvPr>
            <p:cNvCxnSpPr>
              <a:cxnSpLocks/>
            </p:cNvCxnSpPr>
            <p:nvPr/>
          </p:nvCxnSpPr>
          <p:spPr>
            <a:xfrm>
              <a:off x="6431695" y="5146652"/>
              <a:ext cx="1853870"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4F937C5C-7B72-418F-8C21-878A7580AE4A}"/>
                </a:ext>
              </a:extLst>
            </p:cNvPr>
            <p:cNvGrpSpPr/>
            <p:nvPr/>
          </p:nvGrpSpPr>
          <p:grpSpPr>
            <a:xfrm>
              <a:off x="3504075" y="4700232"/>
              <a:ext cx="2738311" cy="909788"/>
              <a:chOff x="1807970" y="2366428"/>
              <a:chExt cx="2738311" cy="909788"/>
            </a:xfrm>
          </p:grpSpPr>
          <p:sp>
            <p:nvSpPr>
              <p:cNvPr id="47" name="文本框 46">
                <a:extLst>
                  <a:ext uri="{FF2B5EF4-FFF2-40B4-BE49-F238E27FC236}">
                    <a16:creationId xmlns:a16="http://schemas.microsoft.com/office/drawing/2014/main" id="{F4044ACF-7FF5-4BD7-9B90-2C74FA11AB63}"/>
                  </a:ext>
                </a:extLst>
              </p:cNvPr>
              <p:cNvSpPr txBox="1"/>
              <p:nvPr/>
            </p:nvSpPr>
            <p:spPr>
              <a:xfrm>
                <a:off x="3207453" y="2366428"/>
                <a:ext cx="1338828" cy="369332"/>
              </a:xfrm>
              <a:prstGeom prst="rect">
                <a:avLst/>
              </a:prstGeom>
              <a:noFill/>
            </p:spPr>
            <p:txBody>
              <a:bodyPr wrap="none" rtlCol="0">
                <a:spAutoFit/>
              </a:bodyPr>
              <a:lstStyle/>
              <a:p>
                <a:pPr lvl="0" algn="r">
                  <a:defRPr/>
                </a:pPr>
                <a:r>
                  <a:rPr lang="zh-CN" altLang="en-US" dirty="0" smtClean="0">
                    <a:solidFill>
                      <a:srgbClr val="3C5CE8"/>
                    </a:solidFill>
                    <a:cs typeface="+mn-ea"/>
                    <a:sym typeface="+mn-lt"/>
                  </a:rPr>
                  <a:t>交互式操作</a:t>
                </a:r>
                <a:endParaRPr lang="zh-CN" altLang="en-US" dirty="0">
                  <a:solidFill>
                    <a:srgbClr val="3C5CE8"/>
                  </a:solidFill>
                  <a:cs typeface="+mn-ea"/>
                  <a:sym typeface="+mn-lt"/>
                </a:endParaRPr>
              </a:p>
            </p:txBody>
          </p:sp>
          <p:sp>
            <p:nvSpPr>
              <p:cNvPr id="48" name="文本框 47">
                <a:extLst>
                  <a:ext uri="{FF2B5EF4-FFF2-40B4-BE49-F238E27FC236}">
                    <a16:creationId xmlns:a16="http://schemas.microsoft.com/office/drawing/2014/main" id="{89B2A531-F965-4BA1-BEDB-EE1BB2400699}"/>
                  </a:ext>
                </a:extLst>
              </p:cNvPr>
              <p:cNvSpPr txBox="1"/>
              <p:nvPr/>
            </p:nvSpPr>
            <p:spPr>
              <a:xfrm>
                <a:off x="1807970" y="2691441"/>
                <a:ext cx="2738311"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 Choose the only</a:t>
                </a:r>
              </a:p>
            </p:txBody>
          </p:sp>
        </p:grpSp>
      </p:grpSp>
      <p:grpSp>
        <p:nvGrpSpPr>
          <p:cNvPr id="14" name="组合 13">
            <a:extLst>
              <a:ext uri="{FF2B5EF4-FFF2-40B4-BE49-F238E27FC236}">
                <a16:creationId xmlns:a16="http://schemas.microsoft.com/office/drawing/2014/main" id="{E3A8ED29-35AB-43B5-95D6-7975255FDBFA}"/>
              </a:ext>
            </a:extLst>
          </p:cNvPr>
          <p:cNvGrpSpPr/>
          <p:nvPr/>
        </p:nvGrpSpPr>
        <p:grpSpPr>
          <a:xfrm>
            <a:off x="7166945" y="2303380"/>
            <a:ext cx="3090816" cy="3090816"/>
            <a:chOff x="7166945" y="2303380"/>
            <a:chExt cx="3090816" cy="3090816"/>
          </a:xfrm>
        </p:grpSpPr>
        <p:sp>
          <p:nvSpPr>
            <p:cNvPr id="31" name="弧形 30">
              <a:extLst>
                <a:ext uri="{FF2B5EF4-FFF2-40B4-BE49-F238E27FC236}">
                  <a16:creationId xmlns:a16="http://schemas.microsoft.com/office/drawing/2014/main" id="{B6805241-7565-4035-89DF-58E2A813A10A}"/>
                </a:ext>
              </a:extLst>
            </p:cNvPr>
            <p:cNvSpPr/>
            <p:nvPr/>
          </p:nvSpPr>
          <p:spPr>
            <a:xfrm rot="10800000">
              <a:off x="7166945" y="2303380"/>
              <a:ext cx="3090816" cy="3090816"/>
            </a:xfrm>
            <a:prstGeom prst="arc">
              <a:avLst>
                <a:gd name="adj1" fmla="val 11959990"/>
                <a:gd name="adj2" fmla="val 852870"/>
              </a:avLst>
            </a:prstGeom>
            <a:ln w="762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3" name="文本框 52">
              <a:extLst>
                <a:ext uri="{FF2B5EF4-FFF2-40B4-BE49-F238E27FC236}">
                  <a16:creationId xmlns:a16="http://schemas.microsoft.com/office/drawing/2014/main" id="{252E4303-B4F0-4659-BA6E-B27F80581359}"/>
                </a:ext>
              </a:extLst>
            </p:cNvPr>
            <p:cNvSpPr txBox="1"/>
            <p:nvPr/>
          </p:nvSpPr>
          <p:spPr>
            <a:xfrm>
              <a:off x="7215079" y="2973718"/>
              <a:ext cx="713658" cy="400110"/>
            </a:xfrm>
            <a:prstGeom prst="rect">
              <a:avLst/>
            </a:prstGeom>
            <a:noFill/>
          </p:spPr>
          <p:txBody>
            <a:bodyPr wrap="none" rtlCol="0">
              <a:spAutoFit/>
            </a:bodyPr>
            <a:lstStyle/>
            <a:p>
              <a:pPr algn="ctr"/>
              <a:r>
                <a:rPr lang="en-US" altLang="zh-CN" sz="2000" dirty="0">
                  <a:solidFill>
                    <a:srgbClr val="3C5CE8"/>
                  </a:solidFill>
                  <a:cs typeface="+mn-ea"/>
                  <a:sym typeface="+mn-lt"/>
                </a:rPr>
                <a:t>55%</a:t>
              </a:r>
              <a:endParaRPr lang="zh-CN" altLang="en-US" sz="2000" dirty="0">
                <a:solidFill>
                  <a:srgbClr val="3C5CE8"/>
                </a:solidFill>
                <a:cs typeface="+mn-ea"/>
                <a:sym typeface="+mn-lt"/>
              </a:endParaRPr>
            </a:p>
          </p:txBody>
        </p:sp>
      </p:grpSp>
      <p:grpSp>
        <p:nvGrpSpPr>
          <p:cNvPr id="16" name="组合 15">
            <a:extLst>
              <a:ext uri="{FF2B5EF4-FFF2-40B4-BE49-F238E27FC236}">
                <a16:creationId xmlns:a16="http://schemas.microsoft.com/office/drawing/2014/main" id="{AC7CB3C6-C1FD-4716-A93A-62AC5E7A5C36}"/>
              </a:ext>
            </a:extLst>
          </p:cNvPr>
          <p:cNvGrpSpPr/>
          <p:nvPr/>
        </p:nvGrpSpPr>
        <p:grpSpPr>
          <a:xfrm>
            <a:off x="7356254" y="2492689"/>
            <a:ext cx="2712198" cy="2712198"/>
            <a:chOff x="7356254" y="2492689"/>
            <a:chExt cx="2712198" cy="2712198"/>
          </a:xfrm>
        </p:grpSpPr>
        <p:sp>
          <p:nvSpPr>
            <p:cNvPr id="32" name="弧形 31">
              <a:extLst>
                <a:ext uri="{FF2B5EF4-FFF2-40B4-BE49-F238E27FC236}">
                  <a16:creationId xmlns:a16="http://schemas.microsoft.com/office/drawing/2014/main" id="{2A0B278D-E07A-4305-BAF7-848AFB4AD452}"/>
                </a:ext>
              </a:extLst>
            </p:cNvPr>
            <p:cNvSpPr/>
            <p:nvPr/>
          </p:nvSpPr>
          <p:spPr>
            <a:xfrm rot="10800000">
              <a:off x="7356254" y="2492689"/>
              <a:ext cx="2712198" cy="2712198"/>
            </a:xfrm>
            <a:prstGeom prst="arc">
              <a:avLst>
                <a:gd name="adj1" fmla="val 12117316"/>
                <a:gd name="adj2" fmla="val 18159292"/>
              </a:avLst>
            </a:prstGeom>
            <a:ln w="762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4" name="文本框 53">
              <a:extLst>
                <a:ext uri="{FF2B5EF4-FFF2-40B4-BE49-F238E27FC236}">
                  <a16:creationId xmlns:a16="http://schemas.microsoft.com/office/drawing/2014/main" id="{AE44AE16-51F3-4AB9-AE11-438758C81ADD}"/>
                </a:ext>
              </a:extLst>
            </p:cNvPr>
            <p:cNvSpPr txBox="1"/>
            <p:nvPr/>
          </p:nvSpPr>
          <p:spPr>
            <a:xfrm>
              <a:off x="7570304" y="4484788"/>
              <a:ext cx="713658" cy="400110"/>
            </a:xfrm>
            <a:prstGeom prst="rect">
              <a:avLst/>
            </a:prstGeom>
            <a:noFill/>
          </p:spPr>
          <p:txBody>
            <a:bodyPr wrap="none" rtlCol="0">
              <a:spAutoFit/>
            </a:bodyPr>
            <a:lstStyle/>
            <a:p>
              <a:pPr algn="ctr"/>
              <a:r>
                <a:rPr lang="en-US" altLang="zh-CN" sz="2000" dirty="0">
                  <a:solidFill>
                    <a:srgbClr val="3C5CE8"/>
                  </a:solidFill>
                  <a:cs typeface="+mn-ea"/>
                  <a:sym typeface="+mn-lt"/>
                </a:rPr>
                <a:t>30%</a:t>
              </a:r>
              <a:endParaRPr lang="zh-CN" altLang="en-US" sz="2000" dirty="0">
                <a:solidFill>
                  <a:srgbClr val="3C5CE8"/>
                </a:solidFill>
                <a:cs typeface="+mn-ea"/>
                <a:sym typeface="+mn-lt"/>
              </a:endParaRPr>
            </a:p>
          </p:txBody>
        </p:sp>
      </p:grpSp>
      <p:grpSp>
        <p:nvGrpSpPr>
          <p:cNvPr id="30" name="组合 29">
            <a:extLst>
              <a:ext uri="{FF2B5EF4-FFF2-40B4-BE49-F238E27FC236}">
                <a16:creationId xmlns:a16="http://schemas.microsoft.com/office/drawing/2014/main" id="{C4FB0985-1673-4656-BC5A-A5199E291D90}"/>
              </a:ext>
            </a:extLst>
          </p:cNvPr>
          <p:cNvGrpSpPr/>
          <p:nvPr/>
        </p:nvGrpSpPr>
        <p:grpSpPr>
          <a:xfrm>
            <a:off x="-781050" y="-662111"/>
            <a:ext cx="5809460" cy="1611914"/>
            <a:chOff x="-781050" y="-662111"/>
            <a:chExt cx="5809460" cy="1611914"/>
          </a:xfrm>
        </p:grpSpPr>
        <p:sp>
          <p:nvSpPr>
            <p:cNvPr id="33" name="任意多边形: 形状 32">
              <a:extLst>
                <a:ext uri="{FF2B5EF4-FFF2-40B4-BE49-F238E27FC236}">
                  <a16:creationId xmlns:a16="http://schemas.microsoft.com/office/drawing/2014/main" id="{CE603C39-7209-4CB3-9644-79A0B18CC8FB}"/>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a:extLst>
                <a:ext uri="{FF2B5EF4-FFF2-40B4-BE49-F238E27FC236}">
                  <a16:creationId xmlns:a16="http://schemas.microsoft.com/office/drawing/2014/main" id="{9B75BA1D-4FB6-42A8-8547-D94F0D7D9A36}"/>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主要成果</a:t>
              </a:r>
              <a:r>
                <a:rPr lang="en-US" altLang="zh-CN" sz="3200" dirty="0">
                  <a:solidFill>
                    <a:srgbClr val="3C5CE8"/>
                  </a:solidFill>
                  <a:cs typeface="+mn-ea"/>
                  <a:sym typeface="+mn-lt"/>
                </a:rPr>
                <a:t>	</a:t>
              </a:r>
              <a:endParaRPr lang="zh-CN" altLang="en-US" sz="3200" dirty="0">
                <a:solidFill>
                  <a:srgbClr val="3C5CE8"/>
                </a:solidFill>
                <a:cs typeface="+mn-ea"/>
                <a:sym typeface="+mn-lt"/>
              </a:endParaRPr>
            </a:p>
          </p:txBody>
        </p:sp>
      </p:grpSp>
      <p:pic>
        <p:nvPicPr>
          <p:cNvPr id="8" name="图片 7">
            <a:extLst>
              <a:ext uri="{FF2B5EF4-FFF2-40B4-BE49-F238E27FC236}">
                <a16:creationId xmlns:a16="http://schemas.microsoft.com/office/drawing/2014/main" id="{53B896DB-0231-450E-B884-30FA8669AE32}"/>
              </a:ext>
            </a:extLst>
          </p:cNvPr>
          <p:cNvPicPr>
            <a:picLocks noChangeAspect="1"/>
          </p:cNvPicPr>
          <p:nvPr/>
        </p:nvPicPr>
        <p:blipFill>
          <a:blip r:embed="rId2"/>
          <a:stretch>
            <a:fillRect/>
          </a:stretch>
        </p:blipFill>
        <p:spPr>
          <a:xfrm>
            <a:off x="8197551" y="2354284"/>
            <a:ext cx="2248095" cy="2697714"/>
          </a:xfrm>
          <a:prstGeom prst="rect">
            <a:avLst/>
          </a:prstGeom>
        </p:spPr>
      </p:pic>
    </p:spTree>
    <p:extLst>
      <p:ext uri="{BB962C8B-B14F-4D97-AF65-F5344CB8AC3E}">
        <p14:creationId xmlns:p14="http://schemas.microsoft.com/office/powerpoint/2010/main" val="622937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31"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 calcmode="lin" valueType="num">
                                      <p:cBhvr>
                                        <p:cTn id="28" dur="1000" fill="hold"/>
                                        <p:tgtEl>
                                          <p:spTgt spid="14"/>
                                        </p:tgtEl>
                                        <p:attrNameLst>
                                          <p:attrName>style.rotation</p:attrName>
                                        </p:attrNameLst>
                                      </p:cBhvr>
                                      <p:tavLst>
                                        <p:tav tm="0">
                                          <p:val>
                                            <p:fltVal val="90"/>
                                          </p:val>
                                        </p:tav>
                                        <p:tav tm="100000">
                                          <p:val>
                                            <p:fltVal val="0"/>
                                          </p:val>
                                        </p:tav>
                                      </p:tavLst>
                                    </p:anim>
                                    <p:animEffect transition="in" filter="fade">
                                      <p:cBhvr>
                                        <p:cTn id="29" dur="1000"/>
                                        <p:tgtEl>
                                          <p:spTgt spid="14"/>
                                        </p:tgtEl>
                                      </p:cBhvr>
                                    </p:animEffect>
                                  </p:childTnLst>
                                </p:cTn>
                              </p:par>
                            </p:childTnLst>
                          </p:cTn>
                        </p:par>
                        <p:par>
                          <p:cTn id="30" fill="hold">
                            <p:stCondLst>
                              <p:cond delay="3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3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childTnLst>
                          </p:cTn>
                        </p:par>
                        <p:par>
                          <p:cTn id="42" fill="hold">
                            <p:stCondLst>
                              <p:cond delay="5000"/>
                            </p:stCondLst>
                            <p:childTnLst>
                              <p:par>
                                <p:cTn id="43" presetID="2" presetClass="entr" presetSubtype="4"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iṩļiḑê">
            <a:extLst>
              <a:ext uri="{FF2B5EF4-FFF2-40B4-BE49-F238E27FC236}">
                <a16:creationId xmlns:a16="http://schemas.microsoft.com/office/drawing/2014/main" id="{E458B7C2-8828-470A-8A49-3089FB2AEE40}"/>
              </a:ext>
            </a:extLst>
          </p:cNvPr>
          <p:cNvSpPr txBox="1"/>
          <p:nvPr/>
        </p:nvSpPr>
        <p:spPr bwMode="auto">
          <a:xfrm>
            <a:off x="7381898" y="4413772"/>
            <a:ext cx="3171311" cy="757360"/>
          </a:xfrm>
          <a:prstGeom prst="rect">
            <a:avLst/>
          </a:prstGeom>
          <a:noFill/>
        </p:spPr>
        <p:txBody>
          <a:bodyPr wrap="square" lIns="91440" tIns="45720" rIns="91440" bIns="45720">
            <a:normAutofit/>
          </a:bodyPr>
          <a:lstStyle/>
          <a:p>
            <a:r>
              <a:rPr lang="zh-CN" altLang="zh-CN" sz="1600" dirty="0"/>
              <a:t>只需要</a:t>
            </a:r>
            <a:r>
              <a:rPr lang="en-US" altLang="zh-CN" sz="1600" dirty="0"/>
              <a:t> python3 </a:t>
            </a:r>
            <a:r>
              <a:rPr lang="en-US" altLang="zh-CN" sz="1600" dirty="0" smtClean="0"/>
              <a:t>python</a:t>
            </a:r>
            <a:r>
              <a:rPr lang="zh-CN" altLang="en-US" sz="1600" dirty="0" smtClean="0"/>
              <a:t>项目</a:t>
            </a:r>
            <a:r>
              <a:rPr lang="en-US" altLang="zh-CN" sz="1600" dirty="0" smtClean="0"/>
              <a:t>.</a:t>
            </a:r>
            <a:r>
              <a:rPr lang="en-US" altLang="zh-CN" sz="1600" dirty="0" err="1" smtClean="0"/>
              <a:t>py</a:t>
            </a:r>
            <a:r>
              <a:rPr lang="en-US" altLang="zh-CN" sz="1600" dirty="0" smtClean="0"/>
              <a:t> </a:t>
            </a:r>
            <a:r>
              <a:rPr lang="en-US" altLang="zh-CN" sz="1600" dirty="0"/>
              <a:t>&amp;</a:t>
            </a:r>
            <a:endParaRPr lang="zh-CN" altLang="zh-CN" sz="1600" dirty="0"/>
          </a:p>
        </p:txBody>
      </p:sp>
      <p:grpSp>
        <p:nvGrpSpPr>
          <p:cNvPr id="4" name="组合 3">
            <a:extLst>
              <a:ext uri="{FF2B5EF4-FFF2-40B4-BE49-F238E27FC236}">
                <a16:creationId xmlns:a16="http://schemas.microsoft.com/office/drawing/2014/main" id="{19F0187E-9E50-4C71-BAD1-12EB0D5C9A55}"/>
              </a:ext>
            </a:extLst>
          </p:cNvPr>
          <p:cNvGrpSpPr/>
          <p:nvPr/>
        </p:nvGrpSpPr>
        <p:grpSpPr>
          <a:xfrm>
            <a:off x="660401" y="2162781"/>
            <a:ext cx="4251089" cy="1012275"/>
            <a:chOff x="660401" y="2162781"/>
            <a:chExt cx="4251089"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660401" y="2214399"/>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7"/>
              <a:ext cx="450553" cy="354265"/>
              <a:chOff x="1981200" y="1838326"/>
              <a:chExt cx="393700" cy="309563"/>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048171" y="2412086"/>
              <a:ext cx="2680272" cy="720197"/>
            </a:xfrm>
            <a:prstGeom prst="rect">
              <a:avLst/>
            </a:prstGeom>
          </p:spPr>
          <p:txBody>
            <a:bodyPr wrap="square">
              <a:spAutoFit/>
              <a:scene3d>
                <a:camera prst="orthographicFront"/>
                <a:lightRig rig="threePt" dir="t"/>
              </a:scene3d>
              <a:sp3d contourW="12700"/>
            </a:bodyPr>
            <a:lstStyle/>
            <a:p>
              <a:pPr>
                <a:lnSpc>
                  <a:spcPct val="120000"/>
                </a:lnSpc>
              </a:pPr>
              <a:r>
                <a:rPr lang="zh-CN" altLang="en-US" sz="1700" dirty="0" smtClean="0">
                  <a:solidFill>
                    <a:schemeClr val="tx1">
                      <a:lumMod val="75000"/>
                      <a:lumOff val="25000"/>
                    </a:schemeClr>
                  </a:solidFill>
                  <a:cs typeface="+mn-ea"/>
                  <a:sym typeface="+mn-lt"/>
                </a:rPr>
                <a:t>搭建环境，使用</a:t>
              </a:r>
              <a:r>
                <a:rPr lang="en-US" altLang="zh-CN" sz="1700" dirty="0" err="1" smtClean="0">
                  <a:solidFill>
                    <a:schemeClr val="tx1">
                      <a:lumMod val="75000"/>
                      <a:lumOff val="25000"/>
                    </a:schemeClr>
                  </a:solidFill>
                  <a:cs typeface="+mn-ea"/>
                  <a:sym typeface="+mn-lt"/>
                </a:rPr>
                <a:t>Geany</a:t>
              </a:r>
              <a:r>
                <a:rPr lang="en-US" altLang="zh-CN" sz="1700" dirty="0" smtClean="0">
                  <a:solidFill>
                    <a:schemeClr val="tx1">
                      <a:lumMod val="75000"/>
                      <a:lumOff val="25000"/>
                    </a:schemeClr>
                  </a:solidFill>
                  <a:cs typeface="+mn-ea"/>
                  <a:sym typeface="+mn-lt"/>
                </a:rPr>
                <a:t> </a:t>
              </a:r>
              <a:r>
                <a:rPr lang="en-US" altLang="zh-CN" sz="1700" dirty="0" err="1" smtClean="0">
                  <a:solidFill>
                    <a:schemeClr val="tx1">
                      <a:lumMod val="75000"/>
                      <a:lumOff val="25000"/>
                    </a:schemeClr>
                  </a:solidFill>
                  <a:cs typeface="+mn-ea"/>
                  <a:sym typeface="+mn-lt"/>
                </a:rPr>
                <a:t>Edtion</a:t>
              </a:r>
              <a:r>
                <a:rPr lang="en-US" altLang="zh-CN" sz="1700" dirty="0" smtClean="0">
                  <a:solidFill>
                    <a:schemeClr val="tx1">
                      <a:lumMod val="75000"/>
                      <a:lumOff val="25000"/>
                    </a:schemeClr>
                  </a:solidFill>
                  <a:cs typeface="+mn-ea"/>
                  <a:sym typeface="+mn-lt"/>
                </a:rPr>
                <a:t> </a:t>
              </a:r>
              <a:r>
                <a:rPr lang="zh-CN" altLang="en-US" sz="1700" dirty="0" smtClean="0">
                  <a:solidFill>
                    <a:schemeClr val="tx1">
                      <a:lumMod val="75000"/>
                      <a:lumOff val="25000"/>
                    </a:schemeClr>
                  </a:solidFill>
                  <a:cs typeface="+mn-ea"/>
                  <a:sym typeface="+mn-lt"/>
                </a:rPr>
                <a:t>编写</a:t>
              </a:r>
              <a:endParaRPr lang="zh-CN" altLang="en-US" sz="1700" dirty="0">
                <a:solidFill>
                  <a:schemeClr val="tx1">
                    <a:lumMod val="75000"/>
                    <a:lumOff val="25000"/>
                  </a:schemeClr>
                </a:solidFill>
                <a:cs typeface="+mn-ea"/>
                <a:sym typeface="+mn-lt"/>
              </a:endParaRPr>
            </a:p>
          </p:txBody>
        </p:sp>
      </p:grpSp>
      <p:grpSp>
        <p:nvGrpSpPr>
          <p:cNvPr id="7" name="组合 6">
            <a:extLst>
              <a:ext uri="{FF2B5EF4-FFF2-40B4-BE49-F238E27FC236}">
                <a16:creationId xmlns:a16="http://schemas.microsoft.com/office/drawing/2014/main" id="{BC6F8AFD-498A-4927-9ECA-A9D9211407B3}"/>
              </a:ext>
            </a:extLst>
          </p:cNvPr>
          <p:cNvGrpSpPr/>
          <p:nvPr/>
        </p:nvGrpSpPr>
        <p:grpSpPr>
          <a:xfrm>
            <a:off x="660401" y="4286315"/>
            <a:ext cx="6563923" cy="1012275"/>
            <a:chOff x="660401" y="4286315"/>
            <a:chExt cx="6563923" cy="1012275"/>
          </a:xfrm>
        </p:grpSpPr>
        <p:sp>
          <p:nvSpPr>
            <p:cNvPr id="76" name="îṩḻiďè">
              <a:extLst>
                <a:ext uri="{FF2B5EF4-FFF2-40B4-BE49-F238E27FC236}">
                  <a16:creationId xmlns:a16="http://schemas.microsoft.com/office/drawing/2014/main" id="{2FC11714-4E0D-4E0C-949D-BB4980E407BF}"/>
                </a:ext>
              </a:extLst>
            </p:cNvPr>
            <p:cNvSpPr/>
            <p:nvPr/>
          </p:nvSpPr>
          <p:spPr bwMode="auto">
            <a:xfrm flipH="1">
              <a:off x="660401" y="4337933"/>
              <a:ext cx="6057787"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78" name="íṥļíďê">
              <a:extLst>
                <a:ext uri="{FF2B5EF4-FFF2-40B4-BE49-F238E27FC236}">
                  <a16:creationId xmlns:a16="http://schemas.microsoft.com/office/drawing/2014/main" id="{4A365004-0A06-4143-A3CE-1DA2BE35503F}"/>
                </a:ext>
              </a:extLst>
            </p:cNvPr>
            <p:cNvSpPr/>
            <p:nvPr/>
          </p:nvSpPr>
          <p:spPr>
            <a:xfrm>
              <a:off x="6212050" y="4286315"/>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93" name="Group 66">
              <a:extLst>
                <a:ext uri="{FF2B5EF4-FFF2-40B4-BE49-F238E27FC236}">
                  <a16:creationId xmlns:a16="http://schemas.microsoft.com/office/drawing/2014/main" id="{00F025D0-E148-44C7-9352-D316A166F00C}"/>
                </a:ext>
              </a:extLst>
            </p:cNvPr>
            <p:cNvGrpSpPr/>
            <p:nvPr/>
          </p:nvGrpSpPr>
          <p:grpSpPr>
            <a:xfrm>
              <a:off x="6516228" y="4615319"/>
              <a:ext cx="450553" cy="354265"/>
              <a:chOff x="1981200" y="1838326"/>
              <a:chExt cx="393700" cy="309563"/>
            </a:xfrm>
            <a:solidFill>
              <a:schemeClr val="bg1"/>
            </a:solidFill>
          </p:grpSpPr>
          <p:sp>
            <p:nvSpPr>
              <p:cNvPr id="94" name="Freeform 5">
                <a:extLst>
                  <a:ext uri="{FF2B5EF4-FFF2-40B4-BE49-F238E27FC236}">
                    <a16:creationId xmlns:a16="http://schemas.microsoft.com/office/drawing/2014/main" id="{85371AEB-A80E-4F8C-B59E-75FFB991EF7C}"/>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5" name="Freeform 6">
                <a:extLst>
                  <a:ext uri="{FF2B5EF4-FFF2-40B4-BE49-F238E27FC236}">
                    <a16:creationId xmlns:a16="http://schemas.microsoft.com/office/drawing/2014/main" id="{2A78A423-A223-4700-9E89-C81E36FECB43}"/>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6" name="Freeform 7">
                <a:extLst>
                  <a:ext uri="{FF2B5EF4-FFF2-40B4-BE49-F238E27FC236}">
                    <a16:creationId xmlns:a16="http://schemas.microsoft.com/office/drawing/2014/main" id="{01E9D28A-83E3-44BB-9550-3ACA50DC32E3}"/>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7" name="Freeform 8">
                <a:extLst>
                  <a:ext uri="{FF2B5EF4-FFF2-40B4-BE49-F238E27FC236}">
                    <a16:creationId xmlns:a16="http://schemas.microsoft.com/office/drawing/2014/main" id="{272C4007-7F7C-453E-8853-2F8F0977B29A}"/>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101" name="矩形 100">
              <a:extLst>
                <a:ext uri="{FF2B5EF4-FFF2-40B4-BE49-F238E27FC236}">
                  <a16:creationId xmlns:a16="http://schemas.microsoft.com/office/drawing/2014/main" id="{BCBAEAF0-7C7D-4233-8249-B1C5C505AA9A}"/>
                </a:ext>
              </a:extLst>
            </p:cNvPr>
            <p:cNvSpPr/>
            <p:nvPr/>
          </p:nvSpPr>
          <p:spPr>
            <a:xfrm flipH="1">
              <a:off x="2449103" y="4566261"/>
              <a:ext cx="2068889" cy="406265"/>
            </a:xfrm>
            <a:prstGeom prst="rect">
              <a:avLst/>
            </a:prstGeom>
          </p:spPr>
          <p:txBody>
            <a:bodyPr wrap="square">
              <a:spAutoFit/>
              <a:scene3d>
                <a:camera prst="orthographicFront"/>
                <a:lightRig rig="threePt" dir="t"/>
              </a:scene3d>
              <a:sp3d contourW="12700"/>
            </a:bodyPr>
            <a:lstStyle/>
            <a:p>
              <a:pPr>
                <a:lnSpc>
                  <a:spcPct val="120000"/>
                </a:lnSpc>
              </a:pPr>
              <a:r>
                <a:rPr lang="zh-CN" altLang="en-US" sz="1700" dirty="0">
                  <a:solidFill>
                    <a:schemeClr val="tx1">
                      <a:lumMod val="75000"/>
                      <a:lumOff val="25000"/>
                    </a:schemeClr>
                  </a:solidFill>
                  <a:cs typeface="+mn-ea"/>
                  <a:sym typeface="+mn-lt"/>
                </a:rPr>
                <a:t>增加后台</a:t>
              </a:r>
              <a:r>
                <a:rPr lang="zh-CN" altLang="en-US" sz="1700" dirty="0" smtClean="0">
                  <a:solidFill>
                    <a:schemeClr val="tx1">
                      <a:lumMod val="75000"/>
                      <a:lumOff val="25000"/>
                    </a:schemeClr>
                  </a:solidFill>
                  <a:cs typeface="+mn-ea"/>
                  <a:sym typeface="+mn-lt"/>
                </a:rPr>
                <a:t>开机</a:t>
              </a:r>
              <a:r>
                <a:rPr lang="zh-CN" altLang="en-US" sz="1700" dirty="0">
                  <a:solidFill>
                    <a:schemeClr val="tx1">
                      <a:lumMod val="75000"/>
                      <a:lumOff val="25000"/>
                    </a:schemeClr>
                  </a:solidFill>
                  <a:cs typeface="+mn-ea"/>
                  <a:sym typeface="+mn-lt"/>
                </a:rPr>
                <a:t>启动</a:t>
              </a: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2104357"/>
            <a:chOff x="-781050" y="-662111"/>
            <a:chExt cx="5809460" cy="2104357"/>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1077218"/>
            </a:xfrm>
            <a:prstGeom prst="rect">
              <a:avLst/>
            </a:prstGeom>
            <a:noFill/>
          </p:spPr>
          <p:txBody>
            <a:bodyPr wrap="square" rtlCol="0">
              <a:spAutoFit/>
            </a:bodyPr>
            <a:lstStyle/>
            <a:p>
              <a:pPr lvl="0">
                <a:defRPr/>
              </a:pPr>
              <a:r>
                <a:rPr lang="en-US" altLang="zh-CN" sz="3200" dirty="0" smtClean="0">
                  <a:solidFill>
                    <a:srgbClr val="3C5CE8"/>
                  </a:solidFill>
                  <a:cs typeface="+mn-ea"/>
                  <a:sym typeface="+mn-lt"/>
                </a:rPr>
                <a:t>Python</a:t>
              </a:r>
              <a:r>
                <a:rPr lang="zh-CN" altLang="en-US" sz="3200" dirty="0" smtClean="0">
                  <a:solidFill>
                    <a:srgbClr val="3C5CE8"/>
                  </a:solidFill>
                  <a:cs typeface="+mn-ea"/>
                  <a:sym typeface="+mn-lt"/>
                </a:rPr>
                <a:t>在树莓派的环境创建</a:t>
              </a:r>
              <a:endParaRPr lang="zh-CN" altLang="en-US" sz="3200" dirty="0">
                <a:solidFill>
                  <a:srgbClr val="3C5CE8"/>
                </a:solidFill>
                <a:cs typeface="+mn-ea"/>
                <a:sym typeface="+mn-lt"/>
              </a:endParaRPr>
            </a:p>
          </p:txBody>
        </p:sp>
      </p:grpSp>
      <p:pic>
        <p:nvPicPr>
          <p:cNvPr id="35" name="图片 34"/>
          <p:cNvPicPr/>
          <p:nvPr/>
        </p:nvPicPr>
        <p:blipFill>
          <a:blip r:embed="rId3"/>
          <a:stretch>
            <a:fillRect/>
          </a:stretch>
        </p:blipFill>
        <p:spPr>
          <a:xfrm>
            <a:off x="5312462" y="1278332"/>
            <a:ext cx="3605918" cy="2651211"/>
          </a:xfrm>
          <a:prstGeom prst="rect">
            <a:avLst/>
          </a:prstGeom>
        </p:spPr>
      </p:pic>
    </p:spTree>
    <p:custDataLst>
      <p:tags r:id="rId1"/>
    </p:custDataLst>
    <p:extLst>
      <p:ext uri="{BB962C8B-B14F-4D97-AF65-F5344CB8AC3E}">
        <p14:creationId xmlns:p14="http://schemas.microsoft.com/office/powerpoint/2010/main" val="67999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82"/>
                                        </p:tgtEl>
                                        <p:attrNameLst>
                                          <p:attrName>style.visibility</p:attrName>
                                        </p:attrNameLst>
                                      </p:cBhvr>
                                      <p:to>
                                        <p:strVal val="visible"/>
                                      </p:to>
                                    </p:set>
                                    <p:anim calcmode="lin" valueType="num">
                                      <p:cBhvr>
                                        <p:cTn id="28" dur="1000" fill="hold"/>
                                        <p:tgtEl>
                                          <p:spTgt spid="82"/>
                                        </p:tgtEl>
                                        <p:attrNameLst>
                                          <p:attrName>ppt_w</p:attrName>
                                        </p:attrNameLst>
                                      </p:cBhvr>
                                      <p:tavLst>
                                        <p:tav tm="0">
                                          <p:val>
                                            <p:fltVal val="0"/>
                                          </p:val>
                                        </p:tav>
                                        <p:tav tm="100000">
                                          <p:val>
                                            <p:strVal val="#ppt_w"/>
                                          </p:val>
                                        </p:tav>
                                      </p:tavLst>
                                    </p:anim>
                                    <p:anim calcmode="lin" valueType="num">
                                      <p:cBhvr>
                                        <p:cTn id="29" dur="1000" fill="hold"/>
                                        <p:tgtEl>
                                          <p:spTgt spid="82"/>
                                        </p:tgtEl>
                                        <p:attrNameLst>
                                          <p:attrName>ppt_h</p:attrName>
                                        </p:attrNameLst>
                                      </p:cBhvr>
                                      <p:tavLst>
                                        <p:tav tm="0">
                                          <p:val>
                                            <p:fltVal val="0"/>
                                          </p:val>
                                        </p:tav>
                                        <p:tav tm="100000">
                                          <p:val>
                                            <p:strVal val="#ppt_h"/>
                                          </p:val>
                                        </p:tav>
                                      </p:tavLst>
                                    </p:anim>
                                    <p:anim calcmode="lin" valueType="num">
                                      <p:cBhvr>
                                        <p:cTn id="30" dur="1000" fill="hold"/>
                                        <p:tgtEl>
                                          <p:spTgt spid="82"/>
                                        </p:tgtEl>
                                        <p:attrNameLst>
                                          <p:attrName>style.rotation</p:attrName>
                                        </p:attrNameLst>
                                      </p:cBhvr>
                                      <p:tavLst>
                                        <p:tav tm="0">
                                          <p:val>
                                            <p:fltVal val="90"/>
                                          </p:val>
                                        </p:tav>
                                        <p:tav tm="100000">
                                          <p:val>
                                            <p:fltVal val="0"/>
                                          </p:val>
                                        </p:tav>
                                      </p:tavLst>
                                    </p:anim>
                                    <p:animEffect transition="in" filter="fade">
                                      <p:cBhvr>
                                        <p:cTn id="31"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9F0187E-9E50-4C71-BAD1-12EB0D5C9A55}"/>
              </a:ext>
            </a:extLst>
          </p:cNvPr>
          <p:cNvGrpSpPr/>
          <p:nvPr/>
        </p:nvGrpSpPr>
        <p:grpSpPr>
          <a:xfrm>
            <a:off x="576626" y="1837866"/>
            <a:ext cx="4317772" cy="1012275"/>
            <a:chOff x="593718" y="2162781"/>
            <a:chExt cx="4317772"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593718" y="2214398"/>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3C5CE8"/>
                  </a:solidFill>
                  <a:cs typeface="+mn-ea"/>
                  <a:sym typeface="+mn-lt"/>
                </a:rPr>
                <a:t>传感器及实物模型</a:t>
              </a: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9"/>
              <a:ext cx="450553" cy="354268"/>
              <a:chOff x="1981200" y="1838324"/>
              <a:chExt cx="393700" cy="309565"/>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4"/>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传感器应用</a:t>
              </a:r>
              <a:endParaRPr lang="zh-CN" altLang="en-US" sz="3200" dirty="0">
                <a:solidFill>
                  <a:srgbClr val="3C5CE8"/>
                </a:solidFill>
                <a:cs typeface="+mn-ea"/>
                <a:sym typeface="+mn-lt"/>
              </a:endParaRPr>
            </a:p>
          </p:txBody>
        </p:sp>
      </p:grpSp>
      <p:pic>
        <p:nvPicPr>
          <p:cNvPr id="3" name="图片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032595" y="547217"/>
            <a:ext cx="3361010" cy="4688558"/>
          </a:xfrm>
          <a:prstGeom prst="rect">
            <a:avLst/>
          </a:prstGeom>
        </p:spPr>
      </p:pic>
    </p:spTree>
    <p:custDataLst>
      <p:tags r:id="rId1"/>
    </p:custDataLst>
    <p:extLst>
      <p:ext uri="{BB962C8B-B14F-4D97-AF65-F5344CB8AC3E}">
        <p14:creationId xmlns:p14="http://schemas.microsoft.com/office/powerpoint/2010/main" val="3897703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9F0187E-9E50-4C71-BAD1-12EB0D5C9A55}"/>
              </a:ext>
            </a:extLst>
          </p:cNvPr>
          <p:cNvGrpSpPr/>
          <p:nvPr/>
        </p:nvGrpSpPr>
        <p:grpSpPr>
          <a:xfrm>
            <a:off x="576626" y="1837866"/>
            <a:ext cx="4317772" cy="1012275"/>
            <a:chOff x="593718" y="2162781"/>
            <a:chExt cx="4317772"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593718" y="2214398"/>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3C5CE8"/>
                  </a:solidFill>
                  <a:cs typeface="+mn-ea"/>
                  <a:sym typeface="+mn-lt"/>
                </a:rPr>
                <a:t>交互式对话</a:t>
              </a: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9"/>
              <a:ext cx="450553" cy="354268"/>
              <a:chOff x="1981200" y="1838324"/>
              <a:chExt cx="393700" cy="309565"/>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4"/>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交互式操作</a:t>
              </a:r>
              <a:endParaRPr lang="zh-CN" altLang="en-US" sz="3200" dirty="0">
                <a:solidFill>
                  <a:srgbClr val="3C5CE8"/>
                </a:solidFill>
                <a:cs typeface="+mn-ea"/>
                <a:sym typeface="+mn-lt"/>
              </a:endParaRPr>
            </a:p>
          </p:txBody>
        </p:sp>
      </p:grpSp>
      <p:pic>
        <p:nvPicPr>
          <p:cNvPr id="2" name="图片 1"/>
          <p:cNvPicPr>
            <a:picLocks noChangeAspect="1"/>
          </p:cNvPicPr>
          <p:nvPr/>
        </p:nvPicPr>
        <p:blipFill>
          <a:blip r:embed="rId3"/>
          <a:stretch>
            <a:fillRect/>
          </a:stretch>
        </p:blipFill>
        <p:spPr>
          <a:xfrm>
            <a:off x="5455074" y="949804"/>
            <a:ext cx="3936754" cy="2434572"/>
          </a:xfrm>
          <a:prstGeom prst="rect">
            <a:avLst/>
          </a:prstGeom>
        </p:spPr>
      </p:pic>
      <p:pic>
        <p:nvPicPr>
          <p:cNvPr id="5" name="图片 4"/>
          <p:cNvPicPr>
            <a:picLocks noChangeAspect="1"/>
          </p:cNvPicPr>
          <p:nvPr/>
        </p:nvPicPr>
        <p:blipFill>
          <a:blip r:embed="rId4"/>
          <a:stretch>
            <a:fillRect/>
          </a:stretch>
        </p:blipFill>
        <p:spPr>
          <a:xfrm>
            <a:off x="5455074" y="3870218"/>
            <a:ext cx="3936754" cy="2261907"/>
          </a:xfrm>
          <a:prstGeom prst="rect">
            <a:avLst/>
          </a:prstGeom>
        </p:spPr>
      </p:pic>
      <p:grpSp>
        <p:nvGrpSpPr>
          <p:cNvPr id="17" name="组合 16">
            <a:extLst>
              <a:ext uri="{FF2B5EF4-FFF2-40B4-BE49-F238E27FC236}">
                <a16:creationId xmlns:a16="http://schemas.microsoft.com/office/drawing/2014/main" id="{19F0187E-9E50-4C71-BAD1-12EB0D5C9A55}"/>
              </a:ext>
            </a:extLst>
          </p:cNvPr>
          <p:cNvGrpSpPr/>
          <p:nvPr/>
        </p:nvGrpSpPr>
        <p:grpSpPr>
          <a:xfrm>
            <a:off x="5455074" y="394130"/>
            <a:ext cx="2149949" cy="536140"/>
            <a:chOff x="593718" y="2214398"/>
            <a:chExt cx="3866149" cy="909040"/>
          </a:xfrm>
        </p:grpSpPr>
        <p:sp>
          <p:nvSpPr>
            <p:cNvPr id="18" name="ïṥ1iḍé">
              <a:extLst>
                <a:ext uri="{FF2B5EF4-FFF2-40B4-BE49-F238E27FC236}">
                  <a16:creationId xmlns:a16="http://schemas.microsoft.com/office/drawing/2014/main" id="{E76A0FAD-04BB-47B8-B577-C0B572FEAD49}"/>
                </a:ext>
              </a:extLst>
            </p:cNvPr>
            <p:cNvSpPr/>
            <p:nvPr/>
          </p:nvSpPr>
          <p:spPr bwMode="auto">
            <a:xfrm flipH="1">
              <a:off x="593718" y="2214398"/>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cs typeface="+mn-ea"/>
                  <a:sym typeface="+mn-lt"/>
                </a:rPr>
                <a:t>命令行运行：</a:t>
              </a:r>
              <a:endParaRPr lang="zh-CN" altLang="en-US" dirty="0">
                <a:solidFill>
                  <a:schemeClr val="tx1"/>
                </a:solidFill>
                <a:cs typeface="+mn-ea"/>
                <a:sym typeface="+mn-lt"/>
              </a:endParaRPr>
            </a:p>
          </p:txBody>
        </p:sp>
        <p:sp>
          <p:nvSpPr>
            <p:cNvPr id="25" name="Freeform 7">
              <a:extLst>
                <a:ext uri="{FF2B5EF4-FFF2-40B4-BE49-F238E27FC236}">
                  <a16:creationId xmlns:a16="http://schemas.microsoft.com/office/drawing/2014/main" id="{97FE241E-D3ED-4FBB-BA60-40674A5973F9}"/>
                </a:ext>
              </a:extLst>
            </p:cNvPr>
            <p:cNvSpPr>
              <a:spLocks noEditPoints="1"/>
            </p:cNvSpPr>
            <p:nvPr/>
          </p:nvSpPr>
          <p:spPr bwMode="auto">
            <a:xfrm>
              <a:off x="4352679" y="2673370"/>
              <a:ext cx="107188" cy="107190"/>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21" name="矩形 20">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grpSp>
        <p:nvGrpSpPr>
          <p:cNvPr id="27" name="组合 26">
            <a:extLst>
              <a:ext uri="{FF2B5EF4-FFF2-40B4-BE49-F238E27FC236}">
                <a16:creationId xmlns:a16="http://schemas.microsoft.com/office/drawing/2014/main" id="{19F0187E-9E50-4C71-BAD1-12EB0D5C9A55}"/>
              </a:ext>
            </a:extLst>
          </p:cNvPr>
          <p:cNvGrpSpPr/>
          <p:nvPr/>
        </p:nvGrpSpPr>
        <p:grpSpPr>
          <a:xfrm>
            <a:off x="5462864" y="3430427"/>
            <a:ext cx="2142159" cy="536140"/>
            <a:chOff x="607726" y="2218850"/>
            <a:chExt cx="3852141" cy="909040"/>
          </a:xfrm>
        </p:grpSpPr>
        <p:sp>
          <p:nvSpPr>
            <p:cNvPr id="28" name="ïṥ1iḍé">
              <a:extLst>
                <a:ext uri="{FF2B5EF4-FFF2-40B4-BE49-F238E27FC236}">
                  <a16:creationId xmlns:a16="http://schemas.microsoft.com/office/drawing/2014/main" id="{E76A0FAD-04BB-47B8-B577-C0B572FEAD49}"/>
                </a:ext>
              </a:extLst>
            </p:cNvPr>
            <p:cNvSpPr/>
            <p:nvPr/>
          </p:nvSpPr>
          <p:spPr bwMode="auto">
            <a:xfrm flipH="1">
              <a:off x="607726" y="2218850"/>
              <a:ext cx="3744952"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cs typeface="+mn-ea"/>
                  <a:sym typeface="+mn-lt"/>
                </a:rPr>
                <a:t>集成环境运行：</a:t>
              </a:r>
              <a:endParaRPr lang="zh-CN" altLang="en-US" dirty="0">
                <a:solidFill>
                  <a:schemeClr val="tx1"/>
                </a:solidFill>
                <a:cs typeface="+mn-ea"/>
                <a:sym typeface="+mn-lt"/>
              </a:endParaRPr>
            </a:p>
          </p:txBody>
        </p:sp>
        <p:sp>
          <p:nvSpPr>
            <p:cNvPr id="29" name="Freeform 7">
              <a:extLst>
                <a:ext uri="{FF2B5EF4-FFF2-40B4-BE49-F238E27FC236}">
                  <a16:creationId xmlns:a16="http://schemas.microsoft.com/office/drawing/2014/main" id="{97FE241E-D3ED-4FBB-BA60-40674A5973F9}"/>
                </a:ext>
              </a:extLst>
            </p:cNvPr>
            <p:cNvSpPr>
              <a:spLocks noEditPoints="1"/>
            </p:cNvSpPr>
            <p:nvPr/>
          </p:nvSpPr>
          <p:spPr bwMode="auto">
            <a:xfrm>
              <a:off x="4352679" y="2673370"/>
              <a:ext cx="107188" cy="107190"/>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30" name="矩形 29">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spTree>
    <p:custDataLst>
      <p:tags r:id="rId1"/>
    </p:custDataLst>
    <p:extLst>
      <p:ext uri="{BB962C8B-B14F-4D97-AF65-F5344CB8AC3E}">
        <p14:creationId xmlns:p14="http://schemas.microsoft.com/office/powerpoint/2010/main" val="773494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fltVal val="0"/>
                                          </p:val>
                                        </p:tav>
                                        <p:tav tm="100000">
                                          <p:val>
                                            <p:strVal val="#ppt_w"/>
                                          </p:val>
                                        </p:tav>
                                      </p:tavLst>
                                    </p:anim>
                                    <p:anim calcmode="lin" valueType="num">
                                      <p:cBhvr>
                                        <p:cTn id="22" dur="1000" fill="hold"/>
                                        <p:tgtEl>
                                          <p:spTgt spid="17"/>
                                        </p:tgtEl>
                                        <p:attrNameLst>
                                          <p:attrName>ppt_h</p:attrName>
                                        </p:attrNameLst>
                                      </p:cBhvr>
                                      <p:tavLst>
                                        <p:tav tm="0">
                                          <p:val>
                                            <p:fltVal val="0"/>
                                          </p:val>
                                        </p:tav>
                                        <p:tav tm="100000">
                                          <p:val>
                                            <p:strVal val="#ppt_h"/>
                                          </p:val>
                                        </p:tav>
                                      </p:tavLst>
                                    </p:anim>
                                    <p:anim calcmode="lin" valueType="num">
                                      <p:cBhvr>
                                        <p:cTn id="23" dur="1000" fill="hold"/>
                                        <p:tgtEl>
                                          <p:spTgt spid="17"/>
                                        </p:tgtEl>
                                        <p:attrNameLst>
                                          <p:attrName>style.rotation</p:attrName>
                                        </p:attrNameLst>
                                      </p:cBhvr>
                                      <p:tavLst>
                                        <p:tav tm="0">
                                          <p:val>
                                            <p:fltVal val="90"/>
                                          </p:val>
                                        </p:tav>
                                        <p:tav tm="100000">
                                          <p:val>
                                            <p:fltVal val="0"/>
                                          </p:val>
                                        </p:tav>
                                      </p:tavLst>
                                    </p:anim>
                                    <p:animEffect transition="in" filter="fade">
                                      <p:cBhvr>
                                        <p:cTn id="24" dur="1000"/>
                                        <p:tgtEl>
                                          <p:spTgt spid="1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fltVal val="0"/>
                                          </p:val>
                                        </p:tav>
                                        <p:tav tm="100000">
                                          <p:val>
                                            <p:strVal val="#ppt_w"/>
                                          </p:val>
                                        </p:tav>
                                      </p:tavLst>
                                    </p:anim>
                                    <p:anim calcmode="lin" valueType="num">
                                      <p:cBhvr>
                                        <p:cTn id="29" dur="1000" fill="hold"/>
                                        <p:tgtEl>
                                          <p:spTgt spid="27"/>
                                        </p:tgtEl>
                                        <p:attrNameLst>
                                          <p:attrName>ppt_h</p:attrName>
                                        </p:attrNameLst>
                                      </p:cBhvr>
                                      <p:tavLst>
                                        <p:tav tm="0">
                                          <p:val>
                                            <p:fltVal val="0"/>
                                          </p:val>
                                        </p:tav>
                                        <p:tav tm="100000">
                                          <p:val>
                                            <p:strVal val="#ppt_h"/>
                                          </p:val>
                                        </p:tav>
                                      </p:tavLst>
                                    </p:anim>
                                    <p:anim calcmode="lin" valueType="num">
                                      <p:cBhvr>
                                        <p:cTn id="30" dur="1000" fill="hold"/>
                                        <p:tgtEl>
                                          <p:spTgt spid="27"/>
                                        </p:tgtEl>
                                        <p:attrNameLst>
                                          <p:attrName>style.rotation</p:attrName>
                                        </p:attrNameLst>
                                      </p:cBhvr>
                                      <p:tavLst>
                                        <p:tav tm="0">
                                          <p:val>
                                            <p:fltVal val="90"/>
                                          </p:val>
                                        </p:tav>
                                        <p:tav tm="100000">
                                          <p:val>
                                            <p:fltVal val="0"/>
                                          </p:val>
                                        </p:tav>
                                      </p:tavLst>
                                    </p:anim>
                                    <p:animEffect transition="in" filter="fade">
                                      <p:cBhvr>
                                        <p:cTn id="3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T H R E E</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面临问题</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4107099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ACAC250-5291-402C-8819-2291AF72AB95}"/>
              </a:ext>
            </a:extLst>
          </p:cNvPr>
          <p:cNvGrpSpPr/>
          <p:nvPr/>
        </p:nvGrpSpPr>
        <p:grpSpPr>
          <a:xfrm>
            <a:off x="7912338" y="1015686"/>
            <a:ext cx="2525788" cy="2525788"/>
            <a:chOff x="7912338" y="1015686"/>
            <a:chExt cx="2525788" cy="2525788"/>
          </a:xfrm>
        </p:grpSpPr>
        <p:sp>
          <p:nvSpPr>
            <p:cNvPr id="2" name="椭圆 1">
              <a:extLst>
                <a:ext uri="{FF2B5EF4-FFF2-40B4-BE49-F238E27FC236}">
                  <a16:creationId xmlns:a16="http://schemas.microsoft.com/office/drawing/2014/main" id="{81F14F1A-FE39-4C66-B986-86B581C79C25}"/>
                </a:ext>
              </a:extLst>
            </p:cNvPr>
            <p:cNvSpPr/>
            <p:nvPr/>
          </p:nvSpPr>
          <p:spPr>
            <a:xfrm>
              <a:off x="7912338" y="1015686"/>
              <a:ext cx="2525788" cy="2525788"/>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C5CE8"/>
                  </a:solidFill>
                  <a:cs typeface="+mn-ea"/>
                  <a:sym typeface="+mn-lt"/>
                </a:rPr>
                <a:t>80%</a:t>
              </a:r>
              <a:endParaRPr lang="zh-CN" altLang="en-US" sz="4000" dirty="0">
                <a:solidFill>
                  <a:srgbClr val="3C5CE8"/>
                </a:solidFill>
                <a:cs typeface="+mn-ea"/>
                <a:sym typeface="+mn-lt"/>
              </a:endParaRPr>
            </a:p>
          </p:txBody>
        </p:sp>
        <p:sp>
          <p:nvSpPr>
            <p:cNvPr id="11" name="文本框 10">
              <a:extLst>
                <a:ext uri="{FF2B5EF4-FFF2-40B4-BE49-F238E27FC236}">
                  <a16:creationId xmlns:a16="http://schemas.microsoft.com/office/drawing/2014/main" id="{6602C760-FEB2-469F-8A5A-42C8BFD1D525}"/>
                </a:ext>
              </a:extLst>
            </p:cNvPr>
            <p:cNvSpPr txBox="1"/>
            <p:nvPr/>
          </p:nvSpPr>
          <p:spPr>
            <a:xfrm>
              <a:off x="8122810" y="2550440"/>
              <a:ext cx="2236510"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zh-CN" sz="2000" dirty="0">
                  <a:solidFill>
                    <a:srgbClr val="3C5CE8"/>
                  </a:solidFill>
                  <a:cs typeface="+mn-ea"/>
                </a:rPr>
                <a:t>芯片</a:t>
              </a:r>
              <a:r>
                <a:rPr lang="zh-CN" altLang="en-US" sz="2000" dirty="0">
                  <a:solidFill>
                    <a:srgbClr val="3C5CE8"/>
                  </a:solidFill>
                  <a:cs typeface="+mn-ea"/>
                </a:rPr>
                <a:t>安全操作</a:t>
              </a:r>
              <a:r>
                <a:rPr lang="zh-CN" altLang="zh-CN" sz="2000" dirty="0">
                  <a:solidFill>
                    <a:srgbClr val="3C5CE8"/>
                  </a:solidFill>
                  <a:cs typeface="+mn-ea"/>
                </a:rPr>
                <a:t>问题</a:t>
              </a:r>
              <a:endParaRPr lang="zh-CN" altLang="en-US" sz="2000" dirty="0">
                <a:solidFill>
                  <a:srgbClr val="3C5CE8"/>
                </a:solidFill>
                <a:cs typeface="+mn-ea"/>
                <a:sym typeface="+mn-lt"/>
              </a:endParaRPr>
            </a:p>
          </p:txBody>
        </p:sp>
      </p:grpSp>
      <p:grpSp>
        <p:nvGrpSpPr>
          <p:cNvPr id="6" name="组合 5">
            <a:extLst>
              <a:ext uri="{FF2B5EF4-FFF2-40B4-BE49-F238E27FC236}">
                <a16:creationId xmlns:a16="http://schemas.microsoft.com/office/drawing/2014/main" id="{A206CF9D-D20B-44CE-A527-600894966592}"/>
              </a:ext>
            </a:extLst>
          </p:cNvPr>
          <p:cNvGrpSpPr/>
          <p:nvPr/>
        </p:nvGrpSpPr>
        <p:grpSpPr>
          <a:xfrm>
            <a:off x="5565069" y="1889360"/>
            <a:ext cx="1874920" cy="1874920"/>
            <a:chOff x="5565069" y="1889360"/>
            <a:chExt cx="1874920" cy="1874920"/>
          </a:xfrm>
        </p:grpSpPr>
        <p:sp>
          <p:nvSpPr>
            <p:cNvPr id="32" name="椭圆 31">
              <a:extLst>
                <a:ext uri="{FF2B5EF4-FFF2-40B4-BE49-F238E27FC236}">
                  <a16:creationId xmlns:a16="http://schemas.microsoft.com/office/drawing/2014/main" id="{572AF093-E064-48B5-AB42-F0324E903DEB}"/>
                </a:ext>
              </a:extLst>
            </p:cNvPr>
            <p:cNvSpPr/>
            <p:nvPr/>
          </p:nvSpPr>
          <p:spPr>
            <a:xfrm>
              <a:off x="5565069" y="1889360"/>
              <a:ext cx="1874920" cy="1874920"/>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C5CE8"/>
                  </a:solidFill>
                  <a:cs typeface="+mn-ea"/>
                  <a:sym typeface="+mn-lt"/>
                </a:rPr>
                <a:t>60%</a:t>
              </a:r>
              <a:endParaRPr lang="zh-CN" altLang="en-US" sz="3200" dirty="0">
                <a:solidFill>
                  <a:srgbClr val="3C5CE8"/>
                </a:solidFill>
                <a:cs typeface="+mn-ea"/>
                <a:sym typeface="+mn-lt"/>
              </a:endParaRPr>
            </a:p>
          </p:txBody>
        </p:sp>
        <p:sp>
          <p:nvSpPr>
            <p:cNvPr id="69" name="文本框 68">
              <a:extLst>
                <a:ext uri="{FF2B5EF4-FFF2-40B4-BE49-F238E27FC236}">
                  <a16:creationId xmlns:a16="http://schemas.microsoft.com/office/drawing/2014/main" id="{E1A7F58A-7011-4C2E-8835-CE8A23577D1E}"/>
                </a:ext>
              </a:extLst>
            </p:cNvPr>
            <p:cNvSpPr txBox="1"/>
            <p:nvPr/>
          </p:nvSpPr>
          <p:spPr>
            <a:xfrm>
              <a:off x="5640754" y="2278580"/>
              <a:ext cx="1723549"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zh-CN" sz="2000" dirty="0">
                  <a:solidFill>
                    <a:srgbClr val="3C5CE8"/>
                  </a:solidFill>
                  <a:cs typeface="+mn-ea"/>
                </a:rPr>
                <a:t>外部感光</a:t>
              </a:r>
              <a:r>
                <a:rPr lang="zh-CN" altLang="en-US" sz="2000" dirty="0">
                  <a:solidFill>
                    <a:srgbClr val="3C5CE8"/>
                  </a:solidFill>
                  <a:cs typeface="+mn-ea"/>
                </a:rPr>
                <a:t>问题</a:t>
              </a:r>
              <a:endParaRPr lang="zh-CN" altLang="en-US" sz="2000" dirty="0">
                <a:solidFill>
                  <a:srgbClr val="3C5CE8"/>
                </a:solidFill>
                <a:cs typeface="+mn-ea"/>
                <a:sym typeface="+mn-lt"/>
              </a:endParaRPr>
            </a:p>
          </p:txBody>
        </p:sp>
      </p:grpSp>
      <p:grpSp>
        <p:nvGrpSpPr>
          <p:cNvPr id="7" name="组合 6">
            <a:extLst>
              <a:ext uri="{FF2B5EF4-FFF2-40B4-BE49-F238E27FC236}">
                <a16:creationId xmlns:a16="http://schemas.microsoft.com/office/drawing/2014/main" id="{E1C6049D-08E7-4F85-98D1-C44AE46330A6}"/>
              </a:ext>
            </a:extLst>
          </p:cNvPr>
          <p:cNvGrpSpPr/>
          <p:nvPr/>
        </p:nvGrpSpPr>
        <p:grpSpPr>
          <a:xfrm>
            <a:off x="4448802" y="3981018"/>
            <a:ext cx="3262432" cy="1692820"/>
            <a:chOff x="4101871" y="3981018"/>
            <a:chExt cx="3262432" cy="1692820"/>
          </a:xfrm>
        </p:grpSpPr>
        <p:sp>
          <p:nvSpPr>
            <p:cNvPr id="33" name="椭圆 32">
              <a:extLst>
                <a:ext uri="{FF2B5EF4-FFF2-40B4-BE49-F238E27FC236}">
                  <a16:creationId xmlns:a16="http://schemas.microsoft.com/office/drawing/2014/main" id="{C27E64FD-41D7-44FF-895E-02E94E348322}"/>
                </a:ext>
              </a:extLst>
            </p:cNvPr>
            <p:cNvSpPr/>
            <p:nvPr/>
          </p:nvSpPr>
          <p:spPr>
            <a:xfrm>
              <a:off x="4699676" y="3981018"/>
              <a:ext cx="1692820" cy="1692820"/>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rgbClr val="3C5CE8"/>
                  </a:solidFill>
                  <a:cs typeface="+mn-ea"/>
                  <a:sym typeface="+mn-lt"/>
                </a:rPr>
                <a:t>50%</a:t>
              </a:r>
              <a:endParaRPr lang="zh-CN" altLang="en-US" sz="2800" dirty="0">
                <a:solidFill>
                  <a:srgbClr val="3C5CE8"/>
                </a:solidFill>
                <a:cs typeface="+mn-ea"/>
                <a:sym typeface="+mn-lt"/>
              </a:endParaRPr>
            </a:p>
          </p:txBody>
        </p:sp>
        <p:sp>
          <p:nvSpPr>
            <p:cNvPr id="70" name="文本框 69">
              <a:extLst>
                <a:ext uri="{FF2B5EF4-FFF2-40B4-BE49-F238E27FC236}">
                  <a16:creationId xmlns:a16="http://schemas.microsoft.com/office/drawing/2014/main" id="{8D18D7C0-5B33-441F-A32D-C85386A071C8}"/>
                </a:ext>
              </a:extLst>
            </p:cNvPr>
            <p:cNvSpPr txBox="1"/>
            <p:nvPr/>
          </p:nvSpPr>
          <p:spPr>
            <a:xfrm>
              <a:off x="4101871" y="5004560"/>
              <a:ext cx="3262432"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3C5CE8"/>
                  </a:solidFill>
                  <a:cs typeface="+mn-ea"/>
                </a:rPr>
                <a:t>总线</a:t>
              </a:r>
              <a:r>
                <a:rPr lang="zh-CN" altLang="zh-CN" sz="2000" dirty="0">
                  <a:solidFill>
                    <a:srgbClr val="3C5CE8"/>
                  </a:solidFill>
                  <a:cs typeface="+mn-ea"/>
                </a:rPr>
                <a:t>传输与需求不匹配问题</a:t>
              </a:r>
              <a:endParaRPr lang="zh-CN" altLang="en-US" sz="2000" dirty="0">
                <a:solidFill>
                  <a:srgbClr val="3C5CE8"/>
                </a:solidFill>
                <a:cs typeface="+mn-ea"/>
                <a:sym typeface="+mn-lt"/>
              </a:endParaRPr>
            </a:p>
          </p:txBody>
        </p:sp>
      </p:grpSp>
      <p:grpSp>
        <p:nvGrpSpPr>
          <p:cNvPr id="8" name="组合 7">
            <a:extLst>
              <a:ext uri="{FF2B5EF4-FFF2-40B4-BE49-F238E27FC236}">
                <a16:creationId xmlns:a16="http://schemas.microsoft.com/office/drawing/2014/main" id="{C85AE6B3-8C07-4007-B3AA-9681DE355C95}"/>
              </a:ext>
            </a:extLst>
          </p:cNvPr>
          <p:cNvGrpSpPr/>
          <p:nvPr/>
        </p:nvGrpSpPr>
        <p:grpSpPr>
          <a:xfrm>
            <a:off x="1422459" y="2875910"/>
            <a:ext cx="3518912" cy="1391454"/>
            <a:chOff x="1809983" y="3465274"/>
            <a:chExt cx="3518912" cy="1391454"/>
          </a:xfrm>
        </p:grpSpPr>
        <p:sp>
          <p:nvSpPr>
            <p:cNvPr id="34" name="椭圆 33">
              <a:extLst>
                <a:ext uri="{FF2B5EF4-FFF2-40B4-BE49-F238E27FC236}">
                  <a16:creationId xmlns:a16="http://schemas.microsoft.com/office/drawing/2014/main" id="{E773EDCC-54FE-4A23-BFE3-92FBC9796856}"/>
                </a:ext>
              </a:extLst>
            </p:cNvPr>
            <p:cNvSpPr/>
            <p:nvPr/>
          </p:nvSpPr>
          <p:spPr>
            <a:xfrm>
              <a:off x="2918394" y="3465274"/>
              <a:ext cx="1391454" cy="139145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3C5CE8"/>
                  </a:solidFill>
                  <a:cs typeface="+mn-ea"/>
                  <a:sym typeface="+mn-lt"/>
                </a:rPr>
                <a:t>30%</a:t>
              </a:r>
              <a:endParaRPr lang="zh-CN" altLang="en-US" sz="2000" dirty="0">
                <a:solidFill>
                  <a:srgbClr val="3C5CE8"/>
                </a:solidFill>
                <a:cs typeface="+mn-ea"/>
                <a:sym typeface="+mn-lt"/>
              </a:endParaRPr>
            </a:p>
          </p:txBody>
        </p:sp>
        <p:sp>
          <p:nvSpPr>
            <p:cNvPr id="72" name="文本框 71">
              <a:extLst>
                <a:ext uri="{FF2B5EF4-FFF2-40B4-BE49-F238E27FC236}">
                  <a16:creationId xmlns:a16="http://schemas.microsoft.com/office/drawing/2014/main" id="{E4C4BDF5-F152-48AC-8318-74AF1A053F5F}"/>
                </a:ext>
              </a:extLst>
            </p:cNvPr>
            <p:cNvSpPr txBox="1"/>
            <p:nvPr/>
          </p:nvSpPr>
          <p:spPr>
            <a:xfrm>
              <a:off x="1809983" y="3541474"/>
              <a:ext cx="3518912" cy="400110"/>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zh-CN" sz="2000" dirty="0">
                  <a:solidFill>
                    <a:srgbClr val="3C5CE8"/>
                  </a:solidFill>
                  <a:cs typeface="+mn-ea"/>
                </a:rPr>
                <a:t>危险报警距离的阈值范围问题</a:t>
              </a:r>
              <a:endParaRPr lang="zh-CN" altLang="en-US" sz="2000" dirty="0">
                <a:solidFill>
                  <a:srgbClr val="3C5CE8"/>
                </a:solidFill>
                <a:cs typeface="+mn-ea"/>
                <a:sym typeface="+mn-lt"/>
              </a:endParaRPr>
            </a:p>
          </p:txBody>
        </p:sp>
      </p:grpSp>
      <p:grpSp>
        <p:nvGrpSpPr>
          <p:cNvPr id="9" name="组合 8">
            <a:extLst>
              <a:ext uri="{FF2B5EF4-FFF2-40B4-BE49-F238E27FC236}">
                <a16:creationId xmlns:a16="http://schemas.microsoft.com/office/drawing/2014/main" id="{4A9E8DE3-7FD8-488C-AB81-A1C3D0E21590}"/>
              </a:ext>
            </a:extLst>
          </p:cNvPr>
          <p:cNvGrpSpPr/>
          <p:nvPr/>
        </p:nvGrpSpPr>
        <p:grpSpPr>
          <a:xfrm>
            <a:off x="1274487" y="4827428"/>
            <a:ext cx="2492990" cy="977352"/>
            <a:chOff x="1274487" y="4827428"/>
            <a:chExt cx="2492990" cy="977352"/>
          </a:xfrm>
        </p:grpSpPr>
        <p:sp>
          <p:nvSpPr>
            <p:cNvPr id="35" name="椭圆 34">
              <a:extLst>
                <a:ext uri="{FF2B5EF4-FFF2-40B4-BE49-F238E27FC236}">
                  <a16:creationId xmlns:a16="http://schemas.microsoft.com/office/drawing/2014/main" id="{55B65B3E-1FA7-4595-8980-7081C16608D8}"/>
                </a:ext>
              </a:extLst>
            </p:cNvPr>
            <p:cNvSpPr/>
            <p:nvPr/>
          </p:nvSpPr>
          <p:spPr>
            <a:xfrm>
              <a:off x="1955812" y="4827428"/>
              <a:ext cx="954544" cy="95454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3C5CE8"/>
                  </a:solidFill>
                  <a:cs typeface="+mn-ea"/>
                  <a:sym typeface="+mn-lt"/>
                </a:rPr>
                <a:t>10%</a:t>
              </a:r>
              <a:endParaRPr lang="zh-CN" altLang="en-US" sz="1600" dirty="0">
                <a:solidFill>
                  <a:srgbClr val="3C5CE8"/>
                </a:solidFill>
                <a:cs typeface="+mn-ea"/>
                <a:sym typeface="+mn-lt"/>
              </a:endParaRPr>
            </a:p>
          </p:txBody>
        </p:sp>
        <p:sp>
          <p:nvSpPr>
            <p:cNvPr id="73" name="文本框 72">
              <a:extLst>
                <a:ext uri="{FF2B5EF4-FFF2-40B4-BE49-F238E27FC236}">
                  <a16:creationId xmlns:a16="http://schemas.microsoft.com/office/drawing/2014/main" id="{D958DF0C-022B-42A1-8006-A8CC6CEF977B}"/>
                </a:ext>
              </a:extLst>
            </p:cNvPr>
            <p:cNvSpPr txBox="1"/>
            <p:nvPr/>
          </p:nvSpPr>
          <p:spPr>
            <a:xfrm>
              <a:off x="1274487" y="5404670"/>
              <a:ext cx="2492990"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3C5CE8"/>
                  </a:solidFill>
                  <a:cs typeface="+mn-ea"/>
                  <a:sym typeface="+mn-lt"/>
                </a:rPr>
                <a:t>程序运行实时性问题</a:t>
              </a:r>
              <a:endParaRPr lang="zh-CN" altLang="en-US" sz="2000" dirty="0">
                <a:solidFill>
                  <a:srgbClr val="3C5CE8"/>
                </a:solidFill>
                <a:cs typeface="+mn-ea"/>
                <a:sym typeface="+mn-lt"/>
              </a:endParaRPr>
            </a:p>
          </p:txBody>
        </p:sp>
      </p:grpSp>
      <p:grpSp>
        <p:nvGrpSpPr>
          <p:cNvPr id="16" name="组合 15">
            <a:extLst>
              <a:ext uri="{FF2B5EF4-FFF2-40B4-BE49-F238E27FC236}">
                <a16:creationId xmlns:a16="http://schemas.microsoft.com/office/drawing/2014/main" id="{4DEB2FD6-D4F9-4568-94CF-63B26B428AF7}"/>
              </a:ext>
            </a:extLst>
          </p:cNvPr>
          <p:cNvGrpSpPr/>
          <p:nvPr/>
        </p:nvGrpSpPr>
        <p:grpSpPr>
          <a:xfrm>
            <a:off x="-781050" y="-662111"/>
            <a:ext cx="5803973" cy="1828101"/>
            <a:chOff x="-781050" y="-662111"/>
            <a:chExt cx="5803973" cy="1828101"/>
          </a:xfrm>
        </p:grpSpPr>
        <p:sp>
          <p:nvSpPr>
            <p:cNvPr id="17" name="任意多边形: 形状 16">
              <a:extLst>
                <a:ext uri="{FF2B5EF4-FFF2-40B4-BE49-F238E27FC236}">
                  <a16:creationId xmlns:a16="http://schemas.microsoft.com/office/drawing/2014/main" id="{FA0D71AE-AA24-442B-83B1-EFB220BB2FC6}"/>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文本框 17">
              <a:extLst>
                <a:ext uri="{FF2B5EF4-FFF2-40B4-BE49-F238E27FC236}">
                  <a16:creationId xmlns:a16="http://schemas.microsoft.com/office/drawing/2014/main" id="{FAE375CC-1DA9-4FC7-9290-ADA78C53EA91}"/>
                </a:ext>
              </a:extLst>
            </p:cNvPr>
            <p:cNvSpPr txBox="1"/>
            <p:nvPr/>
          </p:nvSpPr>
          <p:spPr>
            <a:xfrm flipH="1">
              <a:off x="797788" y="581215"/>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问题汇总</a:t>
              </a:r>
            </a:p>
          </p:txBody>
        </p:sp>
      </p:grpSp>
      <p:sp>
        <p:nvSpPr>
          <p:cNvPr id="20" name="椭圆 19">
            <a:extLst>
              <a:ext uri="{FF2B5EF4-FFF2-40B4-BE49-F238E27FC236}">
                <a16:creationId xmlns:a16="http://schemas.microsoft.com/office/drawing/2014/main" id="{E773EDCC-54FE-4A23-BFE3-92FBC9796856}"/>
              </a:ext>
            </a:extLst>
          </p:cNvPr>
          <p:cNvSpPr/>
          <p:nvPr/>
        </p:nvSpPr>
        <p:spPr>
          <a:xfrm>
            <a:off x="2244180" y="1240525"/>
            <a:ext cx="1391454" cy="139145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3C5CE8"/>
                </a:solidFill>
                <a:cs typeface="+mn-ea"/>
                <a:sym typeface="+mn-lt"/>
              </a:rPr>
              <a:t>4</a:t>
            </a:r>
            <a:r>
              <a:rPr lang="en-US" altLang="zh-CN" sz="2000" dirty="0" smtClean="0">
                <a:solidFill>
                  <a:srgbClr val="3C5CE8"/>
                </a:solidFill>
                <a:cs typeface="+mn-ea"/>
                <a:sym typeface="+mn-lt"/>
              </a:rPr>
              <a:t>0</a:t>
            </a:r>
            <a:r>
              <a:rPr lang="en-US" altLang="zh-CN" sz="2000" dirty="0">
                <a:solidFill>
                  <a:srgbClr val="3C5CE8"/>
                </a:solidFill>
                <a:cs typeface="+mn-ea"/>
                <a:sym typeface="+mn-lt"/>
              </a:rPr>
              <a:t>%</a:t>
            </a:r>
            <a:endParaRPr lang="zh-CN" altLang="en-US" sz="2000" dirty="0">
              <a:solidFill>
                <a:srgbClr val="3C5CE8"/>
              </a:solidFill>
              <a:cs typeface="+mn-ea"/>
              <a:sym typeface="+mn-lt"/>
            </a:endParaRPr>
          </a:p>
        </p:txBody>
      </p:sp>
      <p:sp>
        <p:nvSpPr>
          <p:cNvPr id="21" name="文本框 20">
            <a:extLst>
              <a:ext uri="{FF2B5EF4-FFF2-40B4-BE49-F238E27FC236}">
                <a16:creationId xmlns:a16="http://schemas.microsoft.com/office/drawing/2014/main" id="{E4C4BDF5-F152-48AC-8318-74AF1A053F5F}"/>
              </a:ext>
            </a:extLst>
          </p:cNvPr>
          <p:cNvSpPr txBox="1"/>
          <p:nvPr/>
        </p:nvSpPr>
        <p:spPr>
          <a:xfrm>
            <a:off x="2078132" y="1325944"/>
            <a:ext cx="1723549" cy="400110"/>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2000" dirty="0" smtClean="0">
                <a:solidFill>
                  <a:srgbClr val="3C5CE8"/>
                </a:solidFill>
                <a:cs typeface="+mn-ea"/>
                <a:sym typeface="+mn-lt"/>
              </a:rPr>
              <a:t>程序移植问题</a:t>
            </a:r>
            <a:endParaRPr lang="zh-CN" altLang="en-US" sz="2000" dirty="0">
              <a:solidFill>
                <a:srgbClr val="3C5CE8"/>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flipH="1">
            <a:off x="1274487" y="5781972"/>
            <a:ext cx="2713403" cy="923330"/>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程序结构不合理，循环与延时操作影响</a:t>
            </a:r>
            <a:r>
              <a:rPr lang="en-US" altLang="zh-CN" sz="1500" dirty="0" smtClean="0">
                <a:solidFill>
                  <a:schemeClr val="tx1">
                    <a:lumMod val="75000"/>
                    <a:lumOff val="25000"/>
                  </a:schemeClr>
                </a:solidFill>
                <a:cs typeface="+mn-ea"/>
                <a:sym typeface="+mn-lt"/>
              </a:rPr>
              <a:t>CPU</a:t>
            </a:r>
            <a:r>
              <a:rPr lang="zh-CN" altLang="en-US" sz="1500" dirty="0" smtClean="0">
                <a:solidFill>
                  <a:schemeClr val="tx1">
                    <a:lumMod val="75000"/>
                    <a:lumOff val="25000"/>
                  </a:schemeClr>
                </a:solidFill>
                <a:cs typeface="+mn-ea"/>
                <a:sym typeface="+mn-lt"/>
              </a:rPr>
              <a:t>响应，应更改程序逻辑。</a:t>
            </a:r>
            <a:endParaRPr lang="zh-CN" altLang="en-US" sz="1500" dirty="0">
              <a:solidFill>
                <a:schemeClr val="tx1">
                  <a:lumMod val="75000"/>
                  <a:lumOff val="25000"/>
                </a:schemeClr>
              </a:solidFill>
              <a:cs typeface="+mn-ea"/>
              <a:sym typeface="+mn-lt"/>
            </a:endParaRPr>
          </a:p>
        </p:txBody>
      </p:sp>
      <p:sp>
        <p:nvSpPr>
          <p:cNvPr id="23" name="矩形 22">
            <a:extLst>
              <a:ext uri="{FF2B5EF4-FFF2-40B4-BE49-F238E27FC236}">
                <a16:creationId xmlns:a16="http://schemas.microsoft.com/office/drawing/2014/main" id="{7A7F8DF6-C6D2-4ABE-8A8D-21B038C32033}"/>
              </a:ext>
            </a:extLst>
          </p:cNvPr>
          <p:cNvSpPr/>
          <p:nvPr/>
        </p:nvSpPr>
        <p:spPr>
          <a:xfrm flipH="1">
            <a:off x="1583204" y="3746883"/>
            <a:ext cx="2713403" cy="1754326"/>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由于超声波的抗干扰能力不强，容易受噪音干扰，导致异常报警；另外超声波兼容</a:t>
            </a:r>
            <a:r>
              <a:rPr lang="en-US" altLang="zh-CN" sz="1500" dirty="0" smtClean="0">
                <a:solidFill>
                  <a:schemeClr val="tx1">
                    <a:lumMod val="75000"/>
                    <a:lumOff val="25000"/>
                  </a:schemeClr>
                </a:solidFill>
                <a:cs typeface="+mn-ea"/>
                <a:sym typeface="+mn-lt"/>
              </a:rPr>
              <a:t>3.3V</a:t>
            </a:r>
            <a:r>
              <a:rPr lang="zh-CN" altLang="en-US" sz="1500" dirty="0" smtClean="0">
                <a:solidFill>
                  <a:schemeClr val="tx1">
                    <a:lumMod val="75000"/>
                    <a:lumOff val="25000"/>
                  </a:schemeClr>
                </a:solidFill>
                <a:cs typeface="+mn-ea"/>
                <a:sym typeface="+mn-lt"/>
              </a:rPr>
              <a:t>电源，</a:t>
            </a:r>
            <a:endParaRPr lang="en-US" altLang="zh-CN" sz="1500" dirty="0" smtClean="0">
              <a:solidFill>
                <a:schemeClr val="tx1">
                  <a:lumMod val="75000"/>
                  <a:lumOff val="25000"/>
                </a:schemeClr>
              </a:solidFill>
              <a:cs typeface="+mn-ea"/>
              <a:sym typeface="+mn-lt"/>
            </a:endParaRPr>
          </a:p>
          <a:p>
            <a:pPr>
              <a:lnSpc>
                <a:spcPct val="120000"/>
              </a:lnSpc>
            </a:pPr>
            <a:r>
              <a:rPr lang="zh-CN" altLang="en-US" sz="1500" dirty="0" smtClean="0">
                <a:solidFill>
                  <a:schemeClr val="tx1">
                    <a:lumMod val="75000"/>
                    <a:lumOff val="25000"/>
                  </a:schemeClr>
                </a:solidFill>
                <a:cs typeface="+mn-ea"/>
                <a:sym typeface="+mn-lt"/>
              </a:rPr>
              <a:t>与芯片的</a:t>
            </a:r>
            <a:r>
              <a:rPr lang="en-US" altLang="zh-CN" sz="1500" dirty="0" smtClean="0">
                <a:solidFill>
                  <a:schemeClr val="tx1">
                    <a:lumMod val="75000"/>
                    <a:lumOff val="25000"/>
                  </a:schemeClr>
                </a:solidFill>
                <a:cs typeface="+mn-ea"/>
                <a:sym typeface="+mn-lt"/>
              </a:rPr>
              <a:t>5V</a:t>
            </a:r>
            <a:r>
              <a:rPr lang="zh-CN" altLang="en-US" sz="1500" dirty="0" smtClean="0">
                <a:solidFill>
                  <a:schemeClr val="tx1">
                    <a:lumMod val="75000"/>
                    <a:lumOff val="25000"/>
                  </a:schemeClr>
                </a:solidFill>
                <a:cs typeface="+mn-ea"/>
                <a:sym typeface="+mn-lt"/>
              </a:rPr>
              <a:t>电源有差距，即使分压也不能使超声波长时间运行。</a:t>
            </a:r>
            <a:endParaRPr lang="zh-CN" altLang="en-US" sz="1500" dirty="0">
              <a:solidFill>
                <a:schemeClr val="tx1">
                  <a:lumMod val="75000"/>
                  <a:lumOff val="25000"/>
                </a:schemeClr>
              </a:solidFill>
              <a:cs typeface="+mn-ea"/>
              <a:sym typeface="+mn-lt"/>
            </a:endParaRPr>
          </a:p>
        </p:txBody>
      </p:sp>
      <p:sp>
        <p:nvSpPr>
          <p:cNvPr id="24" name="矩形 23">
            <a:extLst>
              <a:ext uri="{FF2B5EF4-FFF2-40B4-BE49-F238E27FC236}">
                <a16:creationId xmlns:a16="http://schemas.microsoft.com/office/drawing/2014/main" id="{7A7F8DF6-C6D2-4ABE-8A8D-21B038C32033}"/>
              </a:ext>
            </a:extLst>
          </p:cNvPr>
          <p:cNvSpPr/>
          <p:nvPr/>
        </p:nvSpPr>
        <p:spPr>
          <a:xfrm flipH="1">
            <a:off x="4793930" y="5399040"/>
            <a:ext cx="2713403" cy="622863"/>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液晶屏</a:t>
            </a:r>
            <a:r>
              <a:rPr lang="en-US" altLang="zh-CN" sz="1500" dirty="0" smtClean="0">
                <a:solidFill>
                  <a:schemeClr val="tx1">
                    <a:lumMod val="75000"/>
                    <a:lumOff val="25000"/>
                  </a:schemeClr>
                </a:solidFill>
                <a:cs typeface="+mn-ea"/>
                <a:sym typeface="+mn-lt"/>
              </a:rPr>
              <a:t>IIC</a:t>
            </a:r>
            <a:r>
              <a:rPr lang="zh-CN" altLang="en-US" sz="1500" dirty="0" smtClean="0">
                <a:solidFill>
                  <a:schemeClr val="tx1">
                    <a:lumMod val="75000"/>
                    <a:lumOff val="25000"/>
                  </a:schemeClr>
                </a:solidFill>
                <a:cs typeface="+mn-ea"/>
                <a:sym typeface="+mn-lt"/>
              </a:rPr>
              <a:t>总线与单总线的冲突，</a:t>
            </a:r>
            <a:endParaRPr lang="en-US" altLang="zh-CN" sz="1500" dirty="0" smtClean="0">
              <a:solidFill>
                <a:schemeClr val="tx1">
                  <a:lumMod val="75000"/>
                  <a:lumOff val="25000"/>
                </a:schemeClr>
              </a:solidFill>
              <a:cs typeface="+mn-ea"/>
              <a:sym typeface="+mn-lt"/>
            </a:endParaRPr>
          </a:p>
          <a:p>
            <a:pPr>
              <a:lnSpc>
                <a:spcPct val="120000"/>
              </a:lnSpc>
            </a:pPr>
            <a:r>
              <a:rPr lang="zh-CN" altLang="en-US" sz="1500" dirty="0" smtClean="0">
                <a:solidFill>
                  <a:schemeClr val="tx1">
                    <a:lumMod val="75000"/>
                    <a:lumOff val="25000"/>
                  </a:schemeClr>
                </a:solidFill>
                <a:cs typeface="+mn-ea"/>
                <a:sym typeface="+mn-lt"/>
              </a:rPr>
              <a:t>使两功能不能兼顾。</a:t>
            </a:r>
            <a:endParaRPr lang="zh-CN" altLang="en-US" sz="1500" dirty="0">
              <a:solidFill>
                <a:schemeClr val="tx1">
                  <a:lumMod val="75000"/>
                  <a:lumOff val="25000"/>
                </a:schemeClr>
              </a:solidFill>
              <a:cs typeface="+mn-ea"/>
              <a:sym typeface="+mn-lt"/>
            </a:endParaRPr>
          </a:p>
        </p:txBody>
      </p:sp>
      <p:sp>
        <p:nvSpPr>
          <p:cNvPr id="25" name="矩形 24">
            <a:extLst>
              <a:ext uri="{FF2B5EF4-FFF2-40B4-BE49-F238E27FC236}">
                <a16:creationId xmlns:a16="http://schemas.microsoft.com/office/drawing/2014/main" id="{7A7F8DF6-C6D2-4ABE-8A8D-21B038C32033}"/>
              </a:ext>
            </a:extLst>
          </p:cNvPr>
          <p:cNvSpPr/>
          <p:nvPr/>
        </p:nvSpPr>
        <p:spPr>
          <a:xfrm flipH="1">
            <a:off x="8033331" y="3057458"/>
            <a:ext cx="2713403" cy="923330"/>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该主控芯片在防静电方面效果不好，在不添加外壳情况下极易引起芯片损坏。</a:t>
            </a:r>
            <a:endParaRPr lang="zh-CN" altLang="en-US" sz="1500" dirty="0">
              <a:solidFill>
                <a:schemeClr val="tx1">
                  <a:lumMod val="75000"/>
                  <a:lumOff val="25000"/>
                </a:schemeClr>
              </a:solidFill>
              <a:cs typeface="+mn-ea"/>
              <a:sym typeface="+mn-lt"/>
            </a:endParaRPr>
          </a:p>
        </p:txBody>
      </p:sp>
    </p:spTree>
    <p:custDataLst>
      <p:tags r:id="rId1"/>
    </p:custDataLst>
    <p:extLst>
      <p:ext uri="{BB962C8B-B14F-4D97-AF65-F5344CB8AC3E}">
        <p14:creationId xmlns:p14="http://schemas.microsoft.com/office/powerpoint/2010/main" val="152792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fltVal val="0"/>
                                          </p:val>
                                        </p:tav>
                                        <p:tav tm="100000">
                                          <p:val>
                                            <p:strVal val="#ppt_w"/>
                                          </p:val>
                                        </p:tav>
                                      </p:tavLst>
                                    </p:anim>
                                    <p:anim calcmode="lin" valueType="num">
                                      <p:cBhvr>
                                        <p:cTn id="43" dur="1000" fill="hold"/>
                                        <p:tgtEl>
                                          <p:spTgt spid="9"/>
                                        </p:tgtEl>
                                        <p:attrNameLst>
                                          <p:attrName>ppt_h</p:attrName>
                                        </p:attrNameLst>
                                      </p:cBhvr>
                                      <p:tavLst>
                                        <p:tav tm="0">
                                          <p:val>
                                            <p:fltVal val="0"/>
                                          </p:val>
                                        </p:tav>
                                        <p:tav tm="100000">
                                          <p:val>
                                            <p:strVal val="#ppt_h"/>
                                          </p:val>
                                        </p:tav>
                                      </p:tavLst>
                                    </p:anim>
                                    <p:anim calcmode="lin" valueType="num">
                                      <p:cBhvr>
                                        <p:cTn id="44" dur="1000" fill="hold"/>
                                        <p:tgtEl>
                                          <p:spTgt spid="9"/>
                                        </p:tgtEl>
                                        <p:attrNameLst>
                                          <p:attrName>style.rotation</p:attrName>
                                        </p:attrNameLst>
                                      </p:cBhvr>
                                      <p:tavLst>
                                        <p:tav tm="0">
                                          <p:val>
                                            <p:fltVal val="90"/>
                                          </p:val>
                                        </p:tav>
                                        <p:tav tm="100000">
                                          <p:val>
                                            <p:fltVal val="0"/>
                                          </p:val>
                                        </p:tav>
                                      </p:tavLst>
                                    </p:anim>
                                    <p:animEffect transition="in" filter="fade">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F O U R</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未来</a:t>
              </a:r>
              <a:r>
                <a:rPr lang="zh-CN" altLang="en-US" sz="4000" dirty="0" smtClean="0">
                  <a:solidFill>
                    <a:schemeClr val="tx1">
                      <a:lumMod val="75000"/>
                      <a:lumOff val="25000"/>
                    </a:schemeClr>
                  </a:solidFill>
                  <a:cs typeface="+mn-ea"/>
                  <a:sym typeface="+mn-lt"/>
                </a:rPr>
                <a:t>计划</a:t>
              </a:r>
              <a:endParaRPr lang="zh-CN" altLang="en-US" sz="4000" dirty="0">
                <a:solidFill>
                  <a:schemeClr val="tx1">
                    <a:lumMod val="75000"/>
                    <a:lumOff val="25000"/>
                  </a:schemeClr>
                </a:solidFill>
                <a:cs typeface="+mn-ea"/>
                <a:sym typeface="+mn-lt"/>
              </a:endParaRP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353432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4441249A-8B35-42B5-9347-8FA3FD40225F}"/>
              </a:ext>
            </a:extLst>
          </p:cNvPr>
          <p:cNvSpPr/>
          <p:nvPr/>
        </p:nvSpPr>
        <p:spPr>
          <a:xfrm flipV="1">
            <a:off x="-223218" y="-281060"/>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8" name="组合 7">
            <a:extLst>
              <a:ext uri="{FF2B5EF4-FFF2-40B4-BE49-F238E27FC236}">
                <a16:creationId xmlns:a16="http://schemas.microsoft.com/office/drawing/2014/main" id="{2A1B1369-86EE-41FF-BBE0-54E518435B0F}"/>
              </a:ext>
            </a:extLst>
          </p:cNvPr>
          <p:cNvGrpSpPr/>
          <p:nvPr/>
        </p:nvGrpSpPr>
        <p:grpSpPr>
          <a:xfrm>
            <a:off x="1590405" y="4566774"/>
            <a:ext cx="2191303" cy="2433913"/>
            <a:chOff x="4476528" y="2696272"/>
            <a:chExt cx="2191303" cy="2433913"/>
          </a:xfrm>
        </p:grpSpPr>
        <p:sp>
          <p:nvSpPr>
            <p:cNvPr id="20" name="Freeform 5">
              <a:extLst>
                <a:ext uri="{FF2B5EF4-FFF2-40B4-BE49-F238E27FC236}">
                  <a16:creationId xmlns:a16="http://schemas.microsoft.com/office/drawing/2014/main" id="{D09A118B-A478-4C0E-A7F1-750A7802F9D2}"/>
                </a:ext>
              </a:extLst>
            </p:cNvPr>
            <p:cNvSpPr>
              <a:spLocks/>
            </p:cNvSpPr>
            <p:nvPr/>
          </p:nvSpPr>
          <p:spPr bwMode="auto">
            <a:xfrm>
              <a:off x="4476528" y="2696272"/>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58" name="组合 57">
              <a:extLst>
                <a:ext uri="{FF2B5EF4-FFF2-40B4-BE49-F238E27FC236}">
                  <a16:creationId xmlns:a16="http://schemas.microsoft.com/office/drawing/2014/main" id="{3B6EB889-7D65-4AA8-8466-FAEFE946136E}"/>
                </a:ext>
              </a:extLst>
            </p:cNvPr>
            <p:cNvGrpSpPr/>
            <p:nvPr/>
          </p:nvGrpSpPr>
          <p:grpSpPr>
            <a:xfrm>
              <a:off x="4882215" y="3326999"/>
              <a:ext cx="1785616" cy="1152054"/>
              <a:chOff x="-1275076" y="4252266"/>
              <a:chExt cx="1785616" cy="1152054"/>
            </a:xfrm>
          </p:grpSpPr>
          <p:sp>
            <p:nvSpPr>
              <p:cNvPr id="59" name="文本框 58">
                <a:extLst>
                  <a:ext uri="{FF2B5EF4-FFF2-40B4-BE49-F238E27FC236}">
                    <a16:creationId xmlns:a16="http://schemas.microsoft.com/office/drawing/2014/main" id="{1A5C8ACD-CB9F-4B8E-B744-295479057C63}"/>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Copy paste fonts</a:t>
                </a:r>
              </a:p>
            </p:txBody>
          </p:sp>
          <p:sp>
            <p:nvSpPr>
              <p:cNvPr id="60" name="文本框 59">
                <a:extLst>
                  <a:ext uri="{FF2B5EF4-FFF2-40B4-BE49-F238E27FC236}">
                    <a16:creationId xmlns:a16="http://schemas.microsoft.com/office/drawing/2014/main" id="{7F7463DF-D9B1-4163-A180-5BCDF2468AE3}"/>
                  </a:ext>
                </a:extLst>
              </p:cNvPr>
              <p:cNvSpPr txBox="1"/>
              <p:nvPr/>
            </p:nvSpPr>
            <p:spPr>
              <a:xfrm>
                <a:off x="-1275076" y="4682767"/>
                <a:ext cx="1415772" cy="461665"/>
              </a:xfrm>
              <a:prstGeom prst="rect">
                <a:avLst/>
              </a:prstGeom>
              <a:noFill/>
            </p:spPr>
            <p:txBody>
              <a:bodyPr wrap="none" rtlCol="0">
                <a:spAutoFit/>
              </a:bodyPr>
              <a:lstStyle/>
              <a:p>
                <a:r>
                  <a:rPr lang="zh-CN" altLang="zh-CN" sz="2400" dirty="0">
                    <a:solidFill>
                      <a:srgbClr val="3C5CE8"/>
                    </a:solidFill>
                    <a:cs typeface="+mn-ea"/>
                  </a:rPr>
                  <a:t>第三阶段</a:t>
                </a:r>
                <a:endParaRPr lang="zh-CN" altLang="en-US" sz="2400" dirty="0">
                  <a:solidFill>
                    <a:srgbClr val="3C5CE8"/>
                  </a:solidFill>
                  <a:cs typeface="+mn-ea"/>
                  <a:sym typeface="+mn-lt"/>
                </a:endParaRPr>
              </a:p>
            </p:txBody>
          </p:sp>
          <p:sp>
            <p:nvSpPr>
              <p:cNvPr id="61" name="文本框 60">
                <a:extLst>
                  <a:ext uri="{FF2B5EF4-FFF2-40B4-BE49-F238E27FC236}">
                    <a16:creationId xmlns:a16="http://schemas.microsoft.com/office/drawing/2014/main" id="{7D7BE7C3-443C-4751-90C2-6D1C5063B18E}"/>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03</a:t>
                </a:r>
                <a:endParaRPr lang="zh-CN" altLang="en-US" sz="2400" dirty="0">
                  <a:solidFill>
                    <a:srgbClr val="3C5CE8"/>
                  </a:solidFill>
                  <a:cs typeface="+mn-ea"/>
                  <a:sym typeface="+mn-lt"/>
                </a:endParaRPr>
              </a:p>
            </p:txBody>
          </p:sp>
          <p:cxnSp>
            <p:nvCxnSpPr>
              <p:cNvPr id="63" name="直接连接符 62">
                <a:extLst>
                  <a:ext uri="{FF2B5EF4-FFF2-40B4-BE49-F238E27FC236}">
                    <a16:creationId xmlns:a16="http://schemas.microsoft.com/office/drawing/2014/main" id="{EBA7DA59-A1FC-427F-9A43-47B607275840}"/>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9" name="组合 8">
            <a:extLst>
              <a:ext uri="{FF2B5EF4-FFF2-40B4-BE49-F238E27FC236}">
                <a16:creationId xmlns:a16="http://schemas.microsoft.com/office/drawing/2014/main" id="{29DA812B-00E5-4233-AF6E-35AC4157B415}"/>
              </a:ext>
            </a:extLst>
          </p:cNvPr>
          <p:cNvGrpSpPr/>
          <p:nvPr/>
        </p:nvGrpSpPr>
        <p:grpSpPr>
          <a:xfrm>
            <a:off x="1704704" y="699310"/>
            <a:ext cx="2182022" cy="2331174"/>
            <a:chOff x="5578558" y="813343"/>
            <a:chExt cx="2182022" cy="2433913"/>
          </a:xfrm>
        </p:grpSpPr>
        <p:sp>
          <p:nvSpPr>
            <p:cNvPr id="19" name="Freeform 5">
              <a:extLst>
                <a:ext uri="{FF2B5EF4-FFF2-40B4-BE49-F238E27FC236}">
                  <a16:creationId xmlns:a16="http://schemas.microsoft.com/office/drawing/2014/main" id="{59308EA6-5647-44E5-BFD4-0E7C251CE347}"/>
                </a:ext>
              </a:extLst>
            </p:cNvPr>
            <p:cNvSpPr>
              <a:spLocks/>
            </p:cNvSpPr>
            <p:nvPr/>
          </p:nvSpPr>
          <p:spPr bwMode="auto">
            <a:xfrm>
              <a:off x="5578558" y="813343"/>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64" name="组合 63">
              <a:extLst>
                <a:ext uri="{FF2B5EF4-FFF2-40B4-BE49-F238E27FC236}">
                  <a16:creationId xmlns:a16="http://schemas.microsoft.com/office/drawing/2014/main" id="{8996743F-C53A-4E4A-B354-6A0CAC084DA5}"/>
                </a:ext>
              </a:extLst>
            </p:cNvPr>
            <p:cNvGrpSpPr/>
            <p:nvPr/>
          </p:nvGrpSpPr>
          <p:grpSpPr>
            <a:xfrm>
              <a:off x="5974964" y="1429220"/>
              <a:ext cx="1785616" cy="1152054"/>
              <a:chOff x="-1275076" y="4252266"/>
              <a:chExt cx="1785616" cy="1152054"/>
            </a:xfrm>
          </p:grpSpPr>
          <p:sp>
            <p:nvSpPr>
              <p:cNvPr id="70" name="文本框 69">
                <a:extLst>
                  <a:ext uri="{FF2B5EF4-FFF2-40B4-BE49-F238E27FC236}">
                    <a16:creationId xmlns:a16="http://schemas.microsoft.com/office/drawing/2014/main" id="{D5B680F0-648D-480B-990A-A79F33CDB2CA}"/>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Copy paste fonts</a:t>
                </a:r>
              </a:p>
            </p:txBody>
          </p:sp>
          <p:sp>
            <p:nvSpPr>
              <p:cNvPr id="71" name="文本框 70">
                <a:extLst>
                  <a:ext uri="{FF2B5EF4-FFF2-40B4-BE49-F238E27FC236}">
                    <a16:creationId xmlns:a16="http://schemas.microsoft.com/office/drawing/2014/main" id="{48E6BE29-ACCD-411C-9BFF-823769C42C19}"/>
                  </a:ext>
                </a:extLst>
              </p:cNvPr>
              <p:cNvSpPr txBox="1"/>
              <p:nvPr/>
            </p:nvSpPr>
            <p:spPr>
              <a:xfrm>
                <a:off x="-1275076" y="4682767"/>
                <a:ext cx="1415772" cy="461665"/>
              </a:xfrm>
              <a:prstGeom prst="rect">
                <a:avLst/>
              </a:prstGeom>
              <a:noFill/>
            </p:spPr>
            <p:txBody>
              <a:bodyPr wrap="none" rtlCol="0">
                <a:spAutoFit/>
              </a:bodyPr>
              <a:lstStyle/>
              <a:p>
                <a:r>
                  <a:rPr lang="zh-CN" altLang="zh-CN" sz="2400" dirty="0">
                    <a:solidFill>
                      <a:srgbClr val="3C5CE8"/>
                    </a:solidFill>
                    <a:cs typeface="+mn-ea"/>
                  </a:rPr>
                  <a:t>第一阶段</a:t>
                </a:r>
                <a:endParaRPr lang="zh-CN" altLang="en-US" sz="2400" dirty="0">
                  <a:solidFill>
                    <a:srgbClr val="3C5CE8"/>
                  </a:solidFill>
                  <a:cs typeface="+mn-ea"/>
                  <a:sym typeface="+mn-lt"/>
                </a:endParaRPr>
              </a:p>
            </p:txBody>
          </p:sp>
          <p:sp>
            <p:nvSpPr>
              <p:cNvPr id="72" name="文本框 71">
                <a:extLst>
                  <a:ext uri="{FF2B5EF4-FFF2-40B4-BE49-F238E27FC236}">
                    <a16:creationId xmlns:a16="http://schemas.microsoft.com/office/drawing/2014/main" id="{34FED430-7534-4AF3-8707-7C6983ADBFC0}"/>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01</a:t>
                </a:r>
                <a:endParaRPr lang="zh-CN" altLang="en-US" sz="2400" dirty="0">
                  <a:solidFill>
                    <a:srgbClr val="3C5CE8"/>
                  </a:solidFill>
                  <a:cs typeface="+mn-ea"/>
                  <a:sym typeface="+mn-lt"/>
                </a:endParaRPr>
              </a:p>
            </p:txBody>
          </p:sp>
          <p:cxnSp>
            <p:nvCxnSpPr>
              <p:cNvPr id="73" name="直接连接符 72">
                <a:extLst>
                  <a:ext uri="{FF2B5EF4-FFF2-40B4-BE49-F238E27FC236}">
                    <a16:creationId xmlns:a16="http://schemas.microsoft.com/office/drawing/2014/main" id="{2089F75C-BE7E-4A48-B0FB-E2874CB7BAF8}"/>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808C72B-2D5C-4E24-A68D-45B1140837D6}"/>
              </a:ext>
            </a:extLst>
          </p:cNvPr>
          <p:cNvGrpSpPr/>
          <p:nvPr/>
        </p:nvGrpSpPr>
        <p:grpSpPr>
          <a:xfrm>
            <a:off x="499481" y="2552121"/>
            <a:ext cx="2204497" cy="2433913"/>
            <a:chOff x="7724613" y="2032614"/>
            <a:chExt cx="2204497" cy="2433913"/>
          </a:xfrm>
        </p:grpSpPr>
        <p:sp>
          <p:nvSpPr>
            <p:cNvPr id="16" name="Freeform 5">
              <a:extLst>
                <a:ext uri="{FF2B5EF4-FFF2-40B4-BE49-F238E27FC236}">
                  <a16:creationId xmlns:a16="http://schemas.microsoft.com/office/drawing/2014/main" id="{358EB4FB-A555-48FB-BD0F-B327B41F93C1}"/>
                </a:ext>
              </a:extLst>
            </p:cNvPr>
            <p:cNvSpPr>
              <a:spLocks/>
            </p:cNvSpPr>
            <p:nvPr/>
          </p:nvSpPr>
          <p:spPr bwMode="auto">
            <a:xfrm>
              <a:off x="7724613" y="2032614"/>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84" name="组合 83">
              <a:extLst>
                <a:ext uri="{FF2B5EF4-FFF2-40B4-BE49-F238E27FC236}">
                  <a16:creationId xmlns:a16="http://schemas.microsoft.com/office/drawing/2014/main" id="{EC413DE4-EEAE-4778-9C23-779431B0A490}"/>
                </a:ext>
              </a:extLst>
            </p:cNvPr>
            <p:cNvGrpSpPr/>
            <p:nvPr/>
          </p:nvGrpSpPr>
          <p:grpSpPr>
            <a:xfrm>
              <a:off x="8143494" y="2642830"/>
              <a:ext cx="1785616" cy="1152054"/>
              <a:chOff x="-1275076" y="4252266"/>
              <a:chExt cx="1785616" cy="1152054"/>
            </a:xfrm>
          </p:grpSpPr>
          <p:sp>
            <p:nvSpPr>
              <p:cNvPr id="85" name="文本框 84">
                <a:extLst>
                  <a:ext uri="{FF2B5EF4-FFF2-40B4-BE49-F238E27FC236}">
                    <a16:creationId xmlns:a16="http://schemas.microsoft.com/office/drawing/2014/main" id="{F701A6FE-5038-4F6D-91CD-86BA5AFA32FA}"/>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Copy paste fonts</a:t>
                </a:r>
              </a:p>
            </p:txBody>
          </p:sp>
          <p:sp>
            <p:nvSpPr>
              <p:cNvPr id="86" name="文本框 85">
                <a:extLst>
                  <a:ext uri="{FF2B5EF4-FFF2-40B4-BE49-F238E27FC236}">
                    <a16:creationId xmlns:a16="http://schemas.microsoft.com/office/drawing/2014/main" id="{E3EF30A9-84B6-4808-9D9D-A472FBA59239}"/>
                  </a:ext>
                </a:extLst>
              </p:cNvPr>
              <p:cNvSpPr txBox="1"/>
              <p:nvPr/>
            </p:nvSpPr>
            <p:spPr>
              <a:xfrm>
                <a:off x="-1275076" y="4682767"/>
                <a:ext cx="1415772" cy="461665"/>
              </a:xfrm>
              <a:prstGeom prst="rect">
                <a:avLst/>
              </a:prstGeom>
              <a:noFill/>
            </p:spPr>
            <p:txBody>
              <a:bodyPr wrap="none" rtlCol="0">
                <a:spAutoFit/>
              </a:bodyPr>
              <a:lstStyle/>
              <a:p>
                <a:r>
                  <a:rPr lang="zh-CN" altLang="zh-CN" sz="2400" dirty="0">
                    <a:solidFill>
                      <a:srgbClr val="3C5CE8"/>
                    </a:solidFill>
                    <a:cs typeface="+mn-ea"/>
                  </a:rPr>
                  <a:t>第二阶段</a:t>
                </a:r>
                <a:endParaRPr lang="zh-CN" altLang="en-US" sz="2400" dirty="0">
                  <a:solidFill>
                    <a:srgbClr val="3C5CE8"/>
                  </a:solidFill>
                  <a:cs typeface="+mn-ea"/>
                  <a:sym typeface="+mn-lt"/>
                </a:endParaRPr>
              </a:p>
            </p:txBody>
          </p:sp>
          <p:sp>
            <p:nvSpPr>
              <p:cNvPr id="87" name="文本框 86">
                <a:extLst>
                  <a:ext uri="{FF2B5EF4-FFF2-40B4-BE49-F238E27FC236}">
                    <a16:creationId xmlns:a16="http://schemas.microsoft.com/office/drawing/2014/main" id="{B945BB17-4ED4-4B42-9800-334833B649E0}"/>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02</a:t>
                </a:r>
                <a:endParaRPr lang="zh-CN" altLang="en-US" sz="2400" dirty="0">
                  <a:solidFill>
                    <a:srgbClr val="3C5CE8"/>
                  </a:solidFill>
                  <a:cs typeface="+mn-ea"/>
                  <a:sym typeface="+mn-lt"/>
                </a:endParaRPr>
              </a:p>
            </p:txBody>
          </p:sp>
          <p:cxnSp>
            <p:nvCxnSpPr>
              <p:cNvPr id="88" name="直接连接符 87">
                <a:extLst>
                  <a:ext uri="{FF2B5EF4-FFF2-40B4-BE49-F238E27FC236}">
                    <a16:creationId xmlns:a16="http://schemas.microsoft.com/office/drawing/2014/main" id="{50253723-F118-4004-97FA-AE40E38D10A2}"/>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6C9223C3-BB29-41BC-9328-BED72BABD80E}"/>
              </a:ext>
            </a:extLst>
          </p:cNvPr>
          <p:cNvSpPr txBox="1"/>
          <p:nvPr/>
        </p:nvSpPr>
        <p:spPr>
          <a:xfrm>
            <a:off x="4031648" y="1083726"/>
            <a:ext cx="6744593" cy="5370701"/>
          </a:xfrm>
          <a:prstGeom prst="rect">
            <a:avLst/>
          </a:prstGeom>
          <a:noFill/>
        </p:spPr>
        <p:txBody>
          <a:bodyPr wrap="square" rtlCol="0">
            <a:spAutoFit/>
          </a:bodyPr>
          <a:lstStyle/>
          <a:p>
            <a:pPr indent="304800" algn="just">
              <a:spcAft>
                <a:spcPts val="600"/>
              </a:spcAft>
            </a:pP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2021</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4</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月）对需要学习的内容大体掌握，并运用已有技术进行整合。对需要完成的指标进行分析，查阅相关基础学习资料，购买相应的硬件设备，进行基础练习。</a:t>
            </a: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kern="0" dirty="0">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kern="0" dirty="0">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100" dirty="0">
              <a:effectLst/>
              <a:latin typeface="Times New Roman" panose="02020603050405020304" pitchFamily="18" charset="0"/>
              <a:ea typeface="宋体" panose="02010600030101010101" pitchFamily="2" charset="-122"/>
            </a:endParaRPr>
          </a:p>
          <a:p>
            <a:pPr indent="304800" algn="just">
              <a:spcAft>
                <a:spcPts val="600"/>
              </a:spcAft>
            </a:pPr>
            <a:endParaRPr lang="zh-CN" altLang="zh-CN" sz="1800" kern="100" dirty="0">
              <a:effectLst/>
              <a:latin typeface="Times New Roman" panose="02020603050405020304" pitchFamily="18" charset="0"/>
              <a:ea typeface="宋体" panose="02010600030101010101" pitchFamily="2" charset="-122"/>
            </a:endParaRPr>
          </a:p>
          <a:p>
            <a:pPr indent="304800" algn="just">
              <a:spcAft>
                <a:spcPts val="600"/>
              </a:spcAft>
            </a:pPr>
            <a:endParaRPr lang="en-US" altLang="zh-CN" kern="0" dirty="0">
              <a:latin typeface="Times New Roman" panose="02020603050405020304" pitchFamily="18" charset="0"/>
              <a:ea typeface="宋体" panose="02010600030101010101" pitchFamily="2" charset="-122"/>
            </a:endParaRPr>
          </a:p>
          <a:p>
            <a:pPr indent="304800" algn="just">
              <a:spcAft>
                <a:spcPts val="600"/>
              </a:spcAft>
            </a:pPr>
            <a:endParaRPr lang="zh-CN" altLang="zh-CN" sz="1800" kern="100" dirty="0">
              <a:effectLst/>
              <a:latin typeface="Times New Roman" panose="02020603050405020304" pitchFamily="18" charset="0"/>
              <a:ea typeface="宋体" panose="02010600030101010101" pitchFamily="2" charset="-122"/>
            </a:endParaRPr>
          </a:p>
          <a:p>
            <a:pPr indent="304800" algn="just">
              <a:spcAft>
                <a:spcPts val="600"/>
              </a:spcAft>
            </a:pP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2022</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-4</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月）紧跟市场走向，根据市场上的研发趋势，提前预测分析，争取研发出新功能，在市场书桌销售中更胜一筹。最后拟投入市场运营，建立销售与服务体系。</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50" name="文本框 49">
            <a:extLst>
              <a:ext uri="{FF2B5EF4-FFF2-40B4-BE49-F238E27FC236}">
                <a16:creationId xmlns:a16="http://schemas.microsoft.com/office/drawing/2014/main" id="{23F0A0E6-772B-405E-9552-C9522C37A3B2}"/>
              </a:ext>
            </a:extLst>
          </p:cNvPr>
          <p:cNvSpPr txBox="1"/>
          <p:nvPr/>
        </p:nvSpPr>
        <p:spPr>
          <a:xfrm>
            <a:off x="3720246" y="3068121"/>
            <a:ext cx="6271404" cy="1200329"/>
          </a:xfrm>
          <a:prstGeom prst="rect">
            <a:avLst/>
          </a:prstGeom>
          <a:noFill/>
        </p:spPr>
        <p:txBody>
          <a:bodyPr wrap="square">
            <a:spAutoFit/>
          </a:bodyPr>
          <a:lstStyle/>
          <a:p>
            <a:pPr indent="304800" algn="just">
              <a:spcAft>
                <a:spcPts val="600"/>
              </a:spcAft>
            </a:pPr>
            <a:r>
              <a:rPr lang="en-US" altLang="zh-CN" sz="1800" kern="0" dirty="0" smtClean="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kern="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2021</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-12</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年）初步搭建书桌框架，完成基本功能，若提前完成则进行初步测试，不断进行采样与测试，接着对不同群体进行分析，提出改进措施，争取能适用于更多的人群，实现多样化。</a:t>
            </a: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7" name="文本框 26">
            <a:extLst>
              <a:ext uri="{FF2B5EF4-FFF2-40B4-BE49-F238E27FC236}">
                <a16:creationId xmlns:a16="http://schemas.microsoft.com/office/drawing/2014/main" id="{3C5B22DC-5C3C-4712-B4B8-A06AC1540FEA}"/>
              </a:ext>
            </a:extLst>
          </p:cNvPr>
          <p:cNvSpPr txBox="1"/>
          <p:nvPr/>
        </p:nvSpPr>
        <p:spPr>
          <a:xfrm flipH="1">
            <a:off x="1407289" y="-27441"/>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已完成阶段</a:t>
            </a:r>
            <a:endParaRPr lang="zh-CN" altLang="en-US" sz="3200" dirty="0">
              <a:solidFill>
                <a:srgbClr val="3C5CE8"/>
              </a:solidFill>
              <a:cs typeface="+mn-ea"/>
              <a:sym typeface="+mn-lt"/>
            </a:endParaRPr>
          </a:p>
        </p:txBody>
      </p:sp>
    </p:spTree>
    <p:extLst>
      <p:ext uri="{BB962C8B-B14F-4D97-AF65-F5344CB8AC3E}">
        <p14:creationId xmlns:p14="http://schemas.microsoft.com/office/powerpoint/2010/main" val="2803094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ppt_x"/>
                                          </p:val>
                                        </p:tav>
                                        <p:tav tm="100000">
                                          <p:val>
                                            <p:strVal val="#ppt_x"/>
                                          </p:val>
                                        </p:tav>
                                      </p:tavLst>
                                    </p:anim>
                                    <p:anim calcmode="lin" valueType="num">
                                      <p:cBhvr additive="base">
                                        <p:cTn id="13" dur="75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750" fill="hold"/>
                                        <p:tgtEl>
                                          <p:spTgt spid="11"/>
                                        </p:tgtEl>
                                        <p:attrNameLst>
                                          <p:attrName>ppt_x</p:attrName>
                                        </p:attrNameLst>
                                      </p:cBhvr>
                                      <p:tavLst>
                                        <p:tav tm="0">
                                          <p:val>
                                            <p:strVal val="#ppt_x"/>
                                          </p:val>
                                        </p:tav>
                                        <p:tav tm="100000">
                                          <p:val>
                                            <p:strVal val="#ppt_x"/>
                                          </p:val>
                                        </p:tav>
                                      </p:tavLst>
                                    </p:anim>
                                    <p:anim calcmode="lin" valueType="num">
                                      <p:cBhvr additive="base">
                                        <p:cTn id="18"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2">
            <a:extLst>
              <a:ext uri="{FF2B5EF4-FFF2-40B4-BE49-F238E27FC236}">
                <a16:creationId xmlns:a16="http://schemas.microsoft.com/office/drawing/2014/main" id="{5AF97E4D-6EC0-4C3F-AF1C-2AF86F06B054}"/>
              </a:ext>
            </a:extLst>
          </p:cNvPr>
          <p:cNvCxnSpPr/>
          <p:nvPr/>
        </p:nvCxnSpPr>
        <p:spPr bwMode="auto">
          <a:xfrm>
            <a:off x="5321697" y="3794004"/>
            <a:ext cx="5868988" cy="0"/>
          </a:xfrm>
          <a:prstGeom prst="line">
            <a:avLst/>
          </a:prstGeom>
          <a:solidFill>
            <a:schemeClr val="accent1"/>
          </a:solidFill>
          <a:ln w="38100" cap="flat" cmpd="sng" algn="ctr">
            <a:solidFill>
              <a:schemeClr val="bg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1" name="组合 10">
            <a:extLst>
              <a:ext uri="{FF2B5EF4-FFF2-40B4-BE49-F238E27FC236}">
                <a16:creationId xmlns:a16="http://schemas.microsoft.com/office/drawing/2014/main" id="{8071ECF6-7619-4BCB-AE92-3B7067B22237}"/>
              </a:ext>
            </a:extLst>
          </p:cNvPr>
          <p:cNvGrpSpPr/>
          <p:nvPr/>
        </p:nvGrpSpPr>
        <p:grpSpPr>
          <a:xfrm>
            <a:off x="10218341" y="3494630"/>
            <a:ext cx="972344" cy="584775"/>
            <a:chOff x="10218341" y="3494630"/>
            <a:chExt cx="972344" cy="584775"/>
          </a:xfrm>
        </p:grpSpPr>
        <p:sp>
          <p:nvSpPr>
            <p:cNvPr id="56" name="Pentagon 40">
              <a:extLst>
                <a:ext uri="{FF2B5EF4-FFF2-40B4-BE49-F238E27FC236}">
                  <a16:creationId xmlns:a16="http://schemas.microsoft.com/office/drawing/2014/main" id="{77BA22C3-8A0B-42A4-8050-88C993C44E45}"/>
                </a:ext>
              </a:extLst>
            </p:cNvPr>
            <p:cNvSpPr/>
            <p:nvPr/>
          </p:nvSpPr>
          <p:spPr bwMode="auto">
            <a:xfrm rot="10800000">
              <a:off x="10218341" y="3678982"/>
              <a:ext cx="972344" cy="230832"/>
            </a:xfrm>
            <a:prstGeom prst="homePlat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57" name="TextBox 46">
              <a:extLst>
                <a:ext uri="{FF2B5EF4-FFF2-40B4-BE49-F238E27FC236}">
                  <a16:creationId xmlns:a16="http://schemas.microsoft.com/office/drawing/2014/main" id="{4C895BFE-6559-4517-88A2-2F75AE77FAD5}"/>
                </a:ext>
              </a:extLst>
            </p:cNvPr>
            <p:cNvSpPr txBox="1">
              <a:spLocks noChangeArrowheads="1"/>
            </p:cNvSpPr>
            <p:nvPr/>
          </p:nvSpPr>
          <p:spPr bwMode="auto">
            <a:xfrm>
              <a:off x="10362392" y="3494630"/>
              <a:ext cx="7202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r" defTabSz="412750" fontAlgn="base" hangingPunct="0">
                <a:spcBef>
                  <a:spcPct val="0"/>
                </a:spcBef>
                <a:spcAft>
                  <a:spcPct val="0"/>
                </a:spcAft>
              </a:pPr>
              <a:r>
                <a:rPr lang="en-US" altLang="en-US" sz="1600" b="0">
                  <a:solidFill>
                    <a:srgbClr val="FFFFFF"/>
                  </a:solidFill>
                  <a:latin typeface="+mn-lt"/>
                  <a:ea typeface="+mn-ea"/>
                  <a:cs typeface="+mn-ea"/>
                  <a:sym typeface="+mn-lt"/>
                </a:rPr>
                <a:t>Finish</a:t>
              </a:r>
            </a:p>
          </p:txBody>
        </p:sp>
      </p:grpSp>
      <p:cxnSp>
        <p:nvCxnSpPr>
          <p:cNvPr id="58" name="Straight Connector 58">
            <a:extLst>
              <a:ext uri="{FF2B5EF4-FFF2-40B4-BE49-F238E27FC236}">
                <a16:creationId xmlns:a16="http://schemas.microsoft.com/office/drawing/2014/main" id="{5FBEB286-507D-4D02-9D76-1BC4DDFF2F58}"/>
              </a:ext>
            </a:extLst>
          </p:cNvPr>
          <p:cNvCxnSpPr/>
          <p:nvPr/>
        </p:nvCxnSpPr>
        <p:spPr bwMode="auto">
          <a:xfrm>
            <a:off x="1037828" y="3794004"/>
            <a:ext cx="4283869" cy="0"/>
          </a:xfrm>
          <a:prstGeom prst="line">
            <a:avLst/>
          </a:prstGeom>
          <a:solidFill>
            <a:schemeClr val="accent1"/>
          </a:solidFill>
          <a:ln w="38100" cap="flat" cmpd="sng" algn="ctr">
            <a:solidFill>
              <a:srgbClr val="3C5CE8"/>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 name="组合 1">
            <a:extLst>
              <a:ext uri="{FF2B5EF4-FFF2-40B4-BE49-F238E27FC236}">
                <a16:creationId xmlns:a16="http://schemas.microsoft.com/office/drawing/2014/main" id="{88CBC8C4-5DB1-4E30-AD65-B47C2F82ECC6}"/>
              </a:ext>
            </a:extLst>
          </p:cNvPr>
          <p:cNvGrpSpPr/>
          <p:nvPr/>
        </p:nvGrpSpPr>
        <p:grpSpPr>
          <a:xfrm>
            <a:off x="1001316" y="3617740"/>
            <a:ext cx="972344" cy="338554"/>
            <a:chOff x="1001316" y="3617740"/>
            <a:chExt cx="972344" cy="338554"/>
          </a:xfrm>
        </p:grpSpPr>
        <p:sp>
          <p:nvSpPr>
            <p:cNvPr id="63" name="Pentagon 4">
              <a:extLst>
                <a:ext uri="{FF2B5EF4-FFF2-40B4-BE49-F238E27FC236}">
                  <a16:creationId xmlns:a16="http://schemas.microsoft.com/office/drawing/2014/main" id="{09001F42-BBDA-4BCA-81ED-9F4C4A3CB089}"/>
                </a:ext>
              </a:extLst>
            </p:cNvPr>
            <p:cNvSpPr>
              <a:spLocks noChangeArrowheads="1"/>
            </p:cNvSpPr>
            <p:nvPr/>
          </p:nvSpPr>
          <p:spPr bwMode="auto">
            <a:xfrm>
              <a:off x="1001316" y="3655899"/>
              <a:ext cx="972344" cy="276999"/>
            </a:xfrm>
            <a:prstGeom prst="homePlate">
              <a:avLst>
                <a:gd name="adj" fmla="val 50000"/>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4" name="TextBox 46">
              <a:extLst>
                <a:ext uri="{FF2B5EF4-FFF2-40B4-BE49-F238E27FC236}">
                  <a16:creationId xmlns:a16="http://schemas.microsoft.com/office/drawing/2014/main" id="{BFD43332-7202-469A-9251-BBC5BB7D5F31}"/>
                </a:ext>
              </a:extLst>
            </p:cNvPr>
            <p:cNvSpPr txBox="1">
              <a:spLocks noChangeArrowheads="1"/>
            </p:cNvSpPr>
            <p:nvPr/>
          </p:nvSpPr>
          <p:spPr bwMode="auto">
            <a:xfrm>
              <a:off x="1109355" y="3617740"/>
              <a:ext cx="720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12750" fontAlgn="base" hangingPunct="0">
                <a:spcBef>
                  <a:spcPct val="0"/>
                </a:spcBef>
                <a:spcAft>
                  <a:spcPct val="0"/>
                </a:spcAft>
              </a:pPr>
              <a:r>
                <a:rPr lang="en-US" altLang="en-US" sz="1600" b="0" dirty="0">
                  <a:solidFill>
                    <a:srgbClr val="FFFFFF"/>
                  </a:solidFill>
                  <a:latin typeface="+mn-lt"/>
                  <a:ea typeface="+mn-ea"/>
                  <a:cs typeface="+mn-ea"/>
                  <a:sym typeface="+mn-lt"/>
                </a:rPr>
                <a:t>Start</a:t>
              </a:r>
            </a:p>
          </p:txBody>
        </p:sp>
      </p:grpSp>
      <p:grpSp>
        <p:nvGrpSpPr>
          <p:cNvPr id="4" name="组合 3">
            <a:extLst>
              <a:ext uri="{FF2B5EF4-FFF2-40B4-BE49-F238E27FC236}">
                <a16:creationId xmlns:a16="http://schemas.microsoft.com/office/drawing/2014/main" id="{62D2091B-1A35-4BBA-99AC-D558107C875D}"/>
              </a:ext>
            </a:extLst>
          </p:cNvPr>
          <p:cNvGrpSpPr/>
          <p:nvPr/>
        </p:nvGrpSpPr>
        <p:grpSpPr>
          <a:xfrm>
            <a:off x="2125057" y="3632103"/>
            <a:ext cx="3004907" cy="1407299"/>
            <a:chOff x="2125057" y="3632103"/>
            <a:chExt cx="3004907" cy="1407299"/>
          </a:xfrm>
        </p:grpSpPr>
        <p:sp>
          <p:nvSpPr>
            <p:cNvPr id="60" name="Oval 3">
              <a:extLst>
                <a:ext uri="{FF2B5EF4-FFF2-40B4-BE49-F238E27FC236}">
                  <a16:creationId xmlns:a16="http://schemas.microsoft.com/office/drawing/2014/main" id="{E8B43820-7DC6-4E5C-A530-515F53838F81}"/>
                </a:ext>
              </a:extLst>
            </p:cNvPr>
            <p:cNvSpPr>
              <a:spLocks noChangeArrowheads="1"/>
            </p:cNvSpPr>
            <p:nvPr/>
          </p:nvSpPr>
          <p:spPr bwMode="auto">
            <a:xfrm>
              <a:off x="2657872" y="3632103"/>
              <a:ext cx="504031" cy="324593"/>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1" name="TextBox 46">
              <a:extLst>
                <a:ext uri="{FF2B5EF4-FFF2-40B4-BE49-F238E27FC236}">
                  <a16:creationId xmlns:a16="http://schemas.microsoft.com/office/drawing/2014/main" id="{6351BF01-C039-4CC4-B7FE-6A5D716CBE7F}"/>
                </a:ext>
              </a:extLst>
            </p:cNvPr>
            <p:cNvSpPr txBox="1">
              <a:spLocks noChangeArrowheads="1"/>
            </p:cNvSpPr>
            <p:nvPr/>
          </p:nvSpPr>
          <p:spPr bwMode="auto">
            <a:xfrm>
              <a:off x="2657872" y="3663907"/>
              <a:ext cx="5040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FFFFFF"/>
                  </a:solidFill>
                  <a:latin typeface="+mn-lt"/>
                  <a:ea typeface="+mn-ea"/>
                  <a:cs typeface="+mn-ea"/>
                  <a:sym typeface="+mn-lt"/>
                </a:rPr>
                <a:t>1</a:t>
              </a:r>
            </a:p>
          </p:txBody>
        </p:sp>
        <p:grpSp>
          <p:nvGrpSpPr>
            <p:cNvPr id="17" name="组合 16">
              <a:extLst>
                <a:ext uri="{FF2B5EF4-FFF2-40B4-BE49-F238E27FC236}">
                  <a16:creationId xmlns:a16="http://schemas.microsoft.com/office/drawing/2014/main" id="{5EB72F8D-DD39-405D-A114-B98CD8279D90}"/>
                </a:ext>
              </a:extLst>
            </p:cNvPr>
            <p:cNvGrpSpPr/>
            <p:nvPr/>
          </p:nvGrpSpPr>
          <p:grpSpPr>
            <a:xfrm>
              <a:off x="2125057" y="4393071"/>
              <a:ext cx="3004907" cy="646331"/>
              <a:chOff x="1541374" y="2390652"/>
              <a:chExt cx="3004907" cy="646331"/>
            </a:xfrm>
          </p:grpSpPr>
          <p:sp>
            <p:nvSpPr>
              <p:cNvPr id="15" name="文本框 14">
                <a:extLst>
                  <a:ext uri="{FF2B5EF4-FFF2-40B4-BE49-F238E27FC236}">
                    <a16:creationId xmlns:a16="http://schemas.microsoft.com/office/drawing/2014/main" id="{77D3DFBB-CCE0-4EA3-B71C-006D2FFDA932}"/>
                  </a:ext>
                </a:extLst>
              </p:cNvPr>
              <p:cNvSpPr txBox="1"/>
              <p:nvPr/>
            </p:nvSpPr>
            <p:spPr>
              <a:xfrm>
                <a:off x="1541374" y="2390652"/>
                <a:ext cx="1800493" cy="646331"/>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解决电源冲突</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及外设间的问题</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6" name="文本框 15">
                <a:extLst>
                  <a:ext uri="{FF2B5EF4-FFF2-40B4-BE49-F238E27FC236}">
                    <a16:creationId xmlns:a16="http://schemas.microsoft.com/office/drawing/2014/main" id="{CC91356B-C777-4500-A58C-B95753AACEE0}"/>
                  </a:ext>
                </a:extLst>
              </p:cNvPr>
              <p:cNvSpPr txBox="1"/>
              <p:nvPr/>
            </p:nvSpPr>
            <p:spPr>
              <a:xfrm>
                <a:off x="1807970" y="2691441"/>
                <a:ext cx="2738311" cy="338554"/>
              </a:xfrm>
              <a:prstGeom prst="rect">
                <a:avLst/>
              </a:prstGeom>
              <a:noFill/>
            </p:spPr>
            <p:txBody>
              <a:bodyPr wrap="square" rtlCol="0">
                <a:spAutoFit/>
              </a:bodyPr>
              <a:lstStyle/>
              <a:p>
                <a:endParaRPr lang="en-US" altLang="zh-CN" sz="1600" dirty="0">
                  <a:solidFill>
                    <a:schemeClr val="tx1">
                      <a:lumMod val="75000"/>
                      <a:lumOff val="25000"/>
                    </a:schemeClr>
                  </a:solidFill>
                  <a:cs typeface="+mn-ea"/>
                  <a:sym typeface="+mn-lt"/>
                </a:endParaRPr>
              </a:p>
            </p:txBody>
          </p:sp>
        </p:grpSp>
      </p:grpSp>
      <p:grpSp>
        <p:nvGrpSpPr>
          <p:cNvPr id="6" name="组合 5">
            <a:extLst>
              <a:ext uri="{FF2B5EF4-FFF2-40B4-BE49-F238E27FC236}">
                <a16:creationId xmlns:a16="http://schemas.microsoft.com/office/drawing/2014/main" id="{357E0795-A19B-4DBA-9EE3-AEEC591EC2F4}"/>
              </a:ext>
            </a:extLst>
          </p:cNvPr>
          <p:cNvGrpSpPr/>
          <p:nvPr/>
        </p:nvGrpSpPr>
        <p:grpSpPr>
          <a:xfrm>
            <a:off x="3694717" y="2791694"/>
            <a:ext cx="1767083" cy="1165002"/>
            <a:chOff x="3694717" y="2791694"/>
            <a:chExt cx="1767083" cy="1165002"/>
          </a:xfrm>
        </p:grpSpPr>
        <p:sp>
          <p:nvSpPr>
            <p:cNvPr id="66" name="Oval 47">
              <a:extLst>
                <a:ext uri="{FF2B5EF4-FFF2-40B4-BE49-F238E27FC236}">
                  <a16:creationId xmlns:a16="http://schemas.microsoft.com/office/drawing/2014/main" id="{EDB80269-DA05-4CE0-A941-FC9D12FE48D5}"/>
                </a:ext>
              </a:extLst>
            </p:cNvPr>
            <p:cNvSpPr/>
            <p:nvPr/>
          </p:nvSpPr>
          <p:spPr bwMode="auto">
            <a:xfrm>
              <a:off x="4242991" y="3632103"/>
              <a:ext cx="504032" cy="324593"/>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7" name="TextBox 46">
              <a:extLst>
                <a:ext uri="{FF2B5EF4-FFF2-40B4-BE49-F238E27FC236}">
                  <a16:creationId xmlns:a16="http://schemas.microsoft.com/office/drawing/2014/main" id="{DB6AF784-14DE-40ED-9EEF-61062DBD6DA2}"/>
                </a:ext>
              </a:extLst>
            </p:cNvPr>
            <p:cNvSpPr txBox="1">
              <a:spLocks noChangeArrowheads="1"/>
            </p:cNvSpPr>
            <p:nvPr/>
          </p:nvSpPr>
          <p:spPr bwMode="auto">
            <a:xfrm>
              <a:off x="4242991" y="3663907"/>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dirty="0">
                  <a:solidFill>
                    <a:srgbClr val="FFFFFF"/>
                  </a:solidFill>
                  <a:latin typeface="+mn-lt"/>
                  <a:ea typeface="+mn-ea"/>
                  <a:cs typeface="+mn-ea"/>
                  <a:sym typeface="+mn-lt"/>
                </a:rPr>
                <a:t>2</a:t>
              </a:r>
            </a:p>
          </p:txBody>
        </p:sp>
        <p:sp>
          <p:nvSpPr>
            <p:cNvPr id="80" name="文本框 79">
              <a:extLst>
                <a:ext uri="{FF2B5EF4-FFF2-40B4-BE49-F238E27FC236}">
                  <a16:creationId xmlns:a16="http://schemas.microsoft.com/office/drawing/2014/main" id="{DDF755C3-C6CD-44BA-9E65-4EC7BDDC3A7B}"/>
                </a:ext>
              </a:extLst>
            </p:cNvPr>
            <p:cNvSpPr txBox="1"/>
            <p:nvPr/>
          </p:nvSpPr>
          <p:spPr>
            <a:xfrm>
              <a:off x="3694717" y="2791694"/>
              <a:ext cx="1767083"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更改程序逻辑，保证运行效率</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8" name="组合 7">
            <a:extLst>
              <a:ext uri="{FF2B5EF4-FFF2-40B4-BE49-F238E27FC236}">
                <a16:creationId xmlns:a16="http://schemas.microsoft.com/office/drawing/2014/main" id="{16076330-F6BD-47C5-8F74-2D29A9C3B0F0}"/>
              </a:ext>
            </a:extLst>
          </p:cNvPr>
          <p:cNvGrpSpPr/>
          <p:nvPr/>
        </p:nvGrpSpPr>
        <p:grpSpPr>
          <a:xfrm>
            <a:off x="5329638" y="3599643"/>
            <a:ext cx="2968008" cy="1432771"/>
            <a:chOff x="5329638" y="3599643"/>
            <a:chExt cx="2968008" cy="1432771"/>
          </a:xfrm>
        </p:grpSpPr>
        <p:sp>
          <p:nvSpPr>
            <p:cNvPr id="69" name="Oval 50">
              <a:extLst>
                <a:ext uri="{FF2B5EF4-FFF2-40B4-BE49-F238E27FC236}">
                  <a16:creationId xmlns:a16="http://schemas.microsoft.com/office/drawing/2014/main" id="{C6B6F8D9-A446-4866-ABFA-7696E8E31021}"/>
                </a:ext>
              </a:extLst>
            </p:cNvPr>
            <p:cNvSpPr>
              <a:spLocks noChangeArrowheads="1"/>
            </p:cNvSpPr>
            <p:nvPr/>
          </p:nvSpPr>
          <p:spPr bwMode="auto">
            <a:xfrm>
              <a:off x="5828903" y="3599643"/>
              <a:ext cx="504032"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0" name="TextBox 46">
              <a:extLst>
                <a:ext uri="{FF2B5EF4-FFF2-40B4-BE49-F238E27FC236}">
                  <a16:creationId xmlns:a16="http://schemas.microsoft.com/office/drawing/2014/main" id="{AFC09BE2-4077-40B8-B17F-7DE956C6EB80}"/>
                </a:ext>
              </a:extLst>
            </p:cNvPr>
            <p:cNvSpPr txBox="1">
              <a:spLocks noChangeArrowheads="1"/>
            </p:cNvSpPr>
            <p:nvPr/>
          </p:nvSpPr>
          <p:spPr bwMode="auto">
            <a:xfrm>
              <a:off x="5828903" y="3663907"/>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dirty="0">
                  <a:solidFill>
                    <a:srgbClr val="252D30"/>
                  </a:solidFill>
                  <a:latin typeface="+mn-lt"/>
                  <a:ea typeface="+mn-ea"/>
                  <a:cs typeface="+mn-ea"/>
                  <a:sym typeface="+mn-lt"/>
                </a:rPr>
                <a:t>3</a:t>
              </a:r>
            </a:p>
          </p:txBody>
        </p:sp>
        <p:grpSp>
          <p:nvGrpSpPr>
            <p:cNvPr id="82" name="组合 81">
              <a:extLst>
                <a:ext uri="{FF2B5EF4-FFF2-40B4-BE49-F238E27FC236}">
                  <a16:creationId xmlns:a16="http://schemas.microsoft.com/office/drawing/2014/main" id="{445B88EC-F842-41F2-B167-2E90A55F219E}"/>
                </a:ext>
              </a:extLst>
            </p:cNvPr>
            <p:cNvGrpSpPr/>
            <p:nvPr/>
          </p:nvGrpSpPr>
          <p:grpSpPr>
            <a:xfrm>
              <a:off x="5329638" y="4373844"/>
              <a:ext cx="2968008" cy="658570"/>
              <a:chOff x="1578273" y="2371425"/>
              <a:chExt cx="2968008" cy="658570"/>
            </a:xfrm>
          </p:grpSpPr>
          <p:sp>
            <p:nvSpPr>
              <p:cNvPr id="83" name="文本框 82">
                <a:extLst>
                  <a:ext uri="{FF2B5EF4-FFF2-40B4-BE49-F238E27FC236}">
                    <a16:creationId xmlns:a16="http://schemas.microsoft.com/office/drawing/2014/main" id="{C3DF8F41-FF39-47BF-99E1-417509038433}"/>
                  </a:ext>
                </a:extLst>
              </p:cNvPr>
              <p:cNvSpPr txBox="1"/>
              <p:nvPr/>
            </p:nvSpPr>
            <p:spPr>
              <a:xfrm>
                <a:off x="1578273" y="2371425"/>
                <a:ext cx="1800493" cy="646331"/>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紧跟</a:t>
                </a:r>
                <a:r>
                  <a:rPr lang="zh-CN" altLang="en-US" dirty="0" smtClean="0">
                    <a:solidFill>
                      <a:schemeClr val="tx1">
                        <a:lumMod val="75000"/>
                        <a:lumOff val="25000"/>
                      </a:schemeClr>
                    </a:solidFill>
                    <a:cs typeface="+mn-ea"/>
                    <a:sym typeface="+mn-lt"/>
                  </a:rPr>
                  <a:t>市场动向，</a:t>
                </a:r>
                <a:endParaRPr lang="en-US" altLang="zh-CN" dirty="0" smtClean="0">
                  <a:solidFill>
                    <a:schemeClr val="tx1">
                      <a:lumMod val="75000"/>
                      <a:lumOff val="25000"/>
                    </a:schemeClr>
                  </a:solidFill>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完善新功能</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4" name="文本框 83">
                <a:extLst>
                  <a:ext uri="{FF2B5EF4-FFF2-40B4-BE49-F238E27FC236}">
                    <a16:creationId xmlns:a16="http://schemas.microsoft.com/office/drawing/2014/main" id="{7360BCFE-60EC-4249-BF9B-DA45FBBE82DF}"/>
                  </a:ext>
                </a:extLst>
              </p:cNvPr>
              <p:cNvSpPr txBox="1"/>
              <p:nvPr/>
            </p:nvSpPr>
            <p:spPr>
              <a:xfrm>
                <a:off x="1807970" y="2691441"/>
                <a:ext cx="2738311" cy="338554"/>
              </a:xfrm>
              <a:prstGeom prst="rect">
                <a:avLst/>
              </a:prstGeom>
              <a:noFill/>
            </p:spPr>
            <p:txBody>
              <a:bodyPr wrap="square" rtlCol="0">
                <a:spAutoFit/>
              </a:bodyPr>
              <a:lstStyle/>
              <a:p>
                <a:endParaRPr lang="en-US" altLang="zh-CN" sz="1600" dirty="0">
                  <a:solidFill>
                    <a:schemeClr val="tx1">
                      <a:lumMod val="75000"/>
                      <a:lumOff val="25000"/>
                    </a:schemeClr>
                  </a:solidFill>
                  <a:cs typeface="+mn-ea"/>
                  <a:sym typeface="+mn-lt"/>
                </a:endParaRPr>
              </a:p>
            </p:txBody>
          </p:sp>
        </p:grpSp>
      </p:grpSp>
      <p:grpSp>
        <p:nvGrpSpPr>
          <p:cNvPr id="9" name="组合 8">
            <a:extLst>
              <a:ext uri="{FF2B5EF4-FFF2-40B4-BE49-F238E27FC236}">
                <a16:creationId xmlns:a16="http://schemas.microsoft.com/office/drawing/2014/main" id="{E00AD165-D0A7-4FAC-847C-1AAF154BDD3E}"/>
              </a:ext>
            </a:extLst>
          </p:cNvPr>
          <p:cNvGrpSpPr/>
          <p:nvPr/>
        </p:nvGrpSpPr>
        <p:grpSpPr>
          <a:xfrm>
            <a:off x="7005892" y="2458891"/>
            <a:ext cx="1800493" cy="1530265"/>
            <a:chOff x="7005892" y="2458891"/>
            <a:chExt cx="1800493" cy="1530265"/>
          </a:xfrm>
        </p:grpSpPr>
        <p:sp>
          <p:nvSpPr>
            <p:cNvPr id="72" name="Oval 53">
              <a:extLst>
                <a:ext uri="{FF2B5EF4-FFF2-40B4-BE49-F238E27FC236}">
                  <a16:creationId xmlns:a16="http://schemas.microsoft.com/office/drawing/2014/main" id="{9987FCDE-6363-439D-ABC1-08FFE8DE19DD}"/>
                </a:ext>
              </a:extLst>
            </p:cNvPr>
            <p:cNvSpPr>
              <a:spLocks noChangeArrowheads="1"/>
            </p:cNvSpPr>
            <p:nvPr/>
          </p:nvSpPr>
          <p:spPr bwMode="auto">
            <a:xfrm>
              <a:off x="7414022" y="3599643"/>
              <a:ext cx="504031"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3" name="TextBox 46">
              <a:extLst>
                <a:ext uri="{FF2B5EF4-FFF2-40B4-BE49-F238E27FC236}">
                  <a16:creationId xmlns:a16="http://schemas.microsoft.com/office/drawing/2014/main" id="{2CEF7986-2D20-48F6-8CCA-4313FF1BD4A6}"/>
                </a:ext>
              </a:extLst>
            </p:cNvPr>
            <p:cNvSpPr txBox="1">
              <a:spLocks noChangeArrowheads="1"/>
            </p:cNvSpPr>
            <p:nvPr/>
          </p:nvSpPr>
          <p:spPr bwMode="auto">
            <a:xfrm>
              <a:off x="7414022" y="3663907"/>
              <a:ext cx="5040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252D30"/>
                  </a:solidFill>
                  <a:latin typeface="+mn-lt"/>
                  <a:ea typeface="+mn-ea"/>
                  <a:cs typeface="+mn-ea"/>
                  <a:sym typeface="+mn-lt"/>
                </a:rPr>
                <a:t>4</a:t>
              </a:r>
            </a:p>
          </p:txBody>
        </p:sp>
        <p:sp>
          <p:nvSpPr>
            <p:cNvPr id="86" name="文本框 85">
              <a:extLst>
                <a:ext uri="{FF2B5EF4-FFF2-40B4-BE49-F238E27FC236}">
                  <a16:creationId xmlns:a16="http://schemas.microsoft.com/office/drawing/2014/main" id="{6DA5654F-676D-420B-8938-D686A3834C9A}"/>
                </a:ext>
              </a:extLst>
            </p:cNvPr>
            <p:cNvSpPr txBox="1"/>
            <p:nvPr/>
          </p:nvSpPr>
          <p:spPr>
            <a:xfrm>
              <a:off x="7005892" y="2458891"/>
              <a:ext cx="1800493" cy="1200329"/>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控制成本问题，</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移植程序至简</a:t>
              </a:r>
              <a:endParaRPr lang="en-US" altLang="zh-CN" dirty="0" smtClean="0">
                <a:solidFill>
                  <a:schemeClr val="tx1">
                    <a:lumMod val="75000"/>
                    <a:lumOff val="25000"/>
                  </a:schemeClr>
                </a:solidFill>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易</a:t>
              </a:r>
              <a:r>
                <a:rPr lang="en-US" altLang="zh-CN" dirty="0" smtClean="0">
                  <a:solidFill>
                    <a:schemeClr val="tx1">
                      <a:lumMod val="75000"/>
                      <a:lumOff val="25000"/>
                    </a:schemeClr>
                  </a:solidFill>
                  <a:cs typeface="+mn-ea"/>
                  <a:sym typeface="+mn-lt"/>
                </a:rPr>
                <a:t>MCU</a:t>
              </a:r>
              <a:r>
                <a:rPr lang="zh-CN" altLang="en-US" dirty="0" smtClean="0">
                  <a:solidFill>
                    <a:schemeClr val="tx1">
                      <a:lumMod val="75000"/>
                      <a:lumOff val="25000"/>
                    </a:schemeClr>
                  </a:solidFill>
                  <a:cs typeface="+mn-ea"/>
                  <a:sym typeface="+mn-lt"/>
                </a:rPr>
                <a:t>。</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10" name="组合 9">
            <a:extLst>
              <a:ext uri="{FF2B5EF4-FFF2-40B4-BE49-F238E27FC236}">
                <a16:creationId xmlns:a16="http://schemas.microsoft.com/office/drawing/2014/main" id="{87E44502-CAC3-40DD-B17C-67210F28253B}"/>
              </a:ext>
            </a:extLst>
          </p:cNvPr>
          <p:cNvGrpSpPr/>
          <p:nvPr/>
        </p:nvGrpSpPr>
        <p:grpSpPr>
          <a:xfrm>
            <a:off x="8452281" y="3599643"/>
            <a:ext cx="1800493" cy="1518157"/>
            <a:chOff x="8452281" y="3599643"/>
            <a:chExt cx="1800493" cy="1518157"/>
          </a:xfrm>
        </p:grpSpPr>
        <p:sp>
          <p:nvSpPr>
            <p:cNvPr id="75" name="Oval 56">
              <a:extLst>
                <a:ext uri="{FF2B5EF4-FFF2-40B4-BE49-F238E27FC236}">
                  <a16:creationId xmlns:a16="http://schemas.microsoft.com/office/drawing/2014/main" id="{141181BC-0075-465E-AF26-EFFE9B849E6A}"/>
                </a:ext>
              </a:extLst>
            </p:cNvPr>
            <p:cNvSpPr>
              <a:spLocks noChangeArrowheads="1"/>
            </p:cNvSpPr>
            <p:nvPr/>
          </p:nvSpPr>
          <p:spPr bwMode="auto">
            <a:xfrm>
              <a:off x="8999141" y="3599643"/>
              <a:ext cx="504032"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6" name="TextBox 46">
              <a:extLst>
                <a:ext uri="{FF2B5EF4-FFF2-40B4-BE49-F238E27FC236}">
                  <a16:creationId xmlns:a16="http://schemas.microsoft.com/office/drawing/2014/main" id="{7B25C2E8-313E-4237-9F52-9D8D8B35CDBC}"/>
                </a:ext>
              </a:extLst>
            </p:cNvPr>
            <p:cNvSpPr txBox="1">
              <a:spLocks noChangeArrowheads="1"/>
            </p:cNvSpPr>
            <p:nvPr/>
          </p:nvSpPr>
          <p:spPr bwMode="auto">
            <a:xfrm>
              <a:off x="8999141" y="3663908"/>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252D30"/>
                  </a:solidFill>
                  <a:latin typeface="+mn-lt"/>
                  <a:ea typeface="+mn-ea"/>
                  <a:cs typeface="+mn-ea"/>
                  <a:sym typeface="+mn-lt"/>
                </a:rPr>
                <a:t>5</a:t>
              </a:r>
            </a:p>
          </p:txBody>
        </p:sp>
        <p:sp>
          <p:nvSpPr>
            <p:cNvPr id="89" name="文本框 88">
              <a:extLst>
                <a:ext uri="{FF2B5EF4-FFF2-40B4-BE49-F238E27FC236}">
                  <a16:creationId xmlns:a16="http://schemas.microsoft.com/office/drawing/2014/main" id="{FBEA2F83-8AD8-4954-9B4D-9B174665353E}"/>
                </a:ext>
              </a:extLst>
            </p:cNvPr>
            <p:cNvSpPr txBox="1"/>
            <p:nvPr/>
          </p:nvSpPr>
          <p:spPr>
            <a:xfrm>
              <a:off x="8452281" y="4194470"/>
              <a:ext cx="1800493" cy="92333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打造实物模型，</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完善物理层面</a:t>
              </a:r>
              <a:endParaRPr lang="en-US" altLang="zh-CN" dirty="0" smtClean="0">
                <a:solidFill>
                  <a:schemeClr val="tx1">
                    <a:lumMod val="75000"/>
                    <a:lumOff val="25000"/>
                  </a:schemeClr>
                </a:solidFill>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美观、实用性。</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35" name="组合 34">
            <a:extLst>
              <a:ext uri="{FF2B5EF4-FFF2-40B4-BE49-F238E27FC236}">
                <a16:creationId xmlns:a16="http://schemas.microsoft.com/office/drawing/2014/main" id="{9D76B029-B4A6-4FDE-A426-C15F0B83C9A8}"/>
              </a:ext>
            </a:extLst>
          </p:cNvPr>
          <p:cNvGrpSpPr/>
          <p:nvPr/>
        </p:nvGrpSpPr>
        <p:grpSpPr>
          <a:xfrm>
            <a:off x="-781050" y="-662111"/>
            <a:ext cx="5796370" cy="1611914"/>
            <a:chOff x="-781050" y="-662111"/>
            <a:chExt cx="5796370" cy="1611914"/>
          </a:xfrm>
        </p:grpSpPr>
        <p:sp>
          <p:nvSpPr>
            <p:cNvPr id="36" name="任意多边形: 形状 35">
              <a:extLst>
                <a:ext uri="{FF2B5EF4-FFF2-40B4-BE49-F238E27FC236}">
                  <a16:creationId xmlns:a16="http://schemas.microsoft.com/office/drawing/2014/main" id="{80DA010C-C631-465B-81A7-816251AD1DFA}"/>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文本框 36">
              <a:extLst>
                <a:ext uri="{FF2B5EF4-FFF2-40B4-BE49-F238E27FC236}">
                  <a16:creationId xmlns:a16="http://schemas.microsoft.com/office/drawing/2014/main" id="{3C5B22DC-5C3C-4712-B4B8-A06AC1540FEA}"/>
                </a:ext>
              </a:extLst>
            </p:cNvPr>
            <p:cNvSpPr txBox="1"/>
            <p:nvPr/>
          </p:nvSpPr>
          <p:spPr>
            <a:xfrm flipH="1">
              <a:off x="79018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未来计划</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1792588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4"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 presetClass="entr" presetSubtype="4"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2" presetClass="entr" presetSubtype="4"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EF58E010-F21B-43AC-BBBF-4C0DB77BF625}"/>
              </a:ext>
            </a:extLst>
          </p:cNvPr>
          <p:cNvGrpSpPr/>
          <p:nvPr/>
        </p:nvGrpSpPr>
        <p:grpSpPr>
          <a:xfrm>
            <a:off x="1420136" y="3799843"/>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a:t>
              </a:r>
              <a:r>
                <a:rPr kumimoji="0" lang="zh-CN" altLang="en-US" sz="1600" i="0" u="none" strike="noStrike" kern="1200" cap="none" spc="0" normalizeH="0" baseline="0" noProof="0" dirty="0" smtClean="0">
                  <a:ln>
                    <a:noFill/>
                  </a:ln>
                  <a:solidFill>
                    <a:schemeClr val="bg1"/>
                  </a:solidFill>
                  <a:effectLst/>
                  <a:uLnTx/>
                  <a:uFillTx/>
                  <a:cs typeface="+mn-ea"/>
                  <a:sym typeface="+mn-lt"/>
                </a:rPr>
                <a:t>：</a:t>
              </a:r>
              <a:r>
                <a:rPr lang="zh-CN" altLang="en-US" sz="1600" dirty="0">
                  <a:solidFill>
                    <a:schemeClr val="bg1"/>
                  </a:solidFill>
                  <a:cs typeface="+mn-ea"/>
                  <a:sym typeface="+mn-lt"/>
                </a:rPr>
                <a:t>孙</a:t>
              </a:r>
              <a:r>
                <a:rPr lang="zh-CN" altLang="en-US" sz="1600" dirty="0" smtClean="0">
                  <a:solidFill>
                    <a:schemeClr val="bg1"/>
                  </a:solidFill>
                  <a:cs typeface="+mn-ea"/>
                  <a:sym typeface="+mn-lt"/>
                </a:rPr>
                <a:t>金乐</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sp>
        <p:nvSpPr>
          <p:cNvPr id="9" name="文本框 8">
            <a:extLst>
              <a:ext uri="{FF2B5EF4-FFF2-40B4-BE49-F238E27FC236}">
                <a16:creationId xmlns:a16="http://schemas.microsoft.com/office/drawing/2014/main" id="{9B8AF3EC-DA43-4291-AC9C-EA23C7F75E7B}"/>
              </a:ext>
            </a:extLst>
          </p:cNvPr>
          <p:cNvSpPr txBox="1"/>
          <p:nvPr/>
        </p:nvSpPr>
        <p:spPr>
          <a:xfrm flipH="1">
            <a:off x="1157601" y="2551008"/>
            <a:ext cx="5327791"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1" u="none" strike="noStrike" kern="1200" cap="none" spc="0" normalizeH="0" baseline="0" noProof="0">
                <a:ln>
                  <a:noFill/>
                </a:ln>
                <a:solidFill>
                  <a:srgbClr val="3C5CE8"/>
                </a:solidFill>
                <a:effectLst/>
                <a:uLnTx/>
                <a:uFillTx/>
                <a:cs typeface="+mn-ea"/>
                <a:sym typeface="+mn-lt"/>
              </a:rPr>
              <a:t>感谢您的聆听</a:t>
            </a:r>
          </a:p>
        </p:txBody>
      </p:sp>
      <p:sp>
        <p:nvSpPr>
          <p:cNvPr id="2" name="文本框 1">
            <a:extLst>
              <a:ext uri="{FF2B5EF4-FFF2-40B4-BE49-F238E27FC236}">
                <a16:creationId xmlns:a16="http://schemas.microsoft.com/office/drawing/2014/main" id="{F8F7D5C3-9599-4BD2-A9FE-2B4C3075F5BB}"/>
              </a:ext>
            </a:extLst>
          </p:cNvPr>
          <p:cNvSpPr txBox="1"/>
          <p:nvPr/>
        </p:nvSpPr>
        <p:spPr>
          <a:xfrm>
            <a:off x="832587" y="327198"/>
            <a:ext cx="2131786" cy="389017"/>
          </a:xfrm>
          <a:prstGeom prst="rect">
            <a:avLst/>
          </a:prstGeom>
          <a:noFill/>
        </p:spPr>
        <p:txBody>
          <a:bodyPr wrap="square" lIns="0" tIns="0" rIns="0" bIns="0" rtlCol="0">
            <a:spAutoFit/>
            <a:scene3d>
              <a:camera prst="orthographicFront"/>
              <a:lightRig rig="threePt" dir="t"/>
            </a:scene3d>
            <a:sp3d contourW="12700"/>
          </a:bodyPr>
          <a:lstStyle/>
          <a:p>
            <a:pPr>
              <a:lnSpc>
                <a:spcPct val="114000"/>
              </a:lnSpc>
            </a:pPr>
            <a:r>
              <a:rPr lang="en-US" altLang="zh-CN" sz="2400" dirty="0">
                <a:solidFill>
                  <a:srgbClr val="3C5CE8"/>
                </a:solidFill>
                <a:cs typeface="+mn-ea"/>
                <a:sym typeface="+mn-lt"/>
              </a:rPr>
              <a:t>YOUR LOGO</a:t>
            </a: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spTree>
    <p:custDataLst>
      <p:tags r:id="rId1"/>
    </p:custDataLst>
    <p:extLst>
      <p:ext uri="{BB962C8B-B14F-4D97-AF65-F5344CB8AC3E}">
        <p14:creationId xmlns:p14="http://schemas.microsoft.com/office/powerpoint/2010/main" val="1512498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par>
                          <p:cTn id="38" fill="hold">
                            <p:stCondLst>
                              <p:cond delay="4000"/>
                            </p:stCondLst>
                            <p:childTnLst>
                              <p:par>
                                <p:cTn id="39" presetID="52" presetClass="entr" presetSubtype="0" fill="hold" nodeType="afterEffect">
                                  <p:stCondLst>
                                    <p:cond delay="0"/>
                                  </p:stCondLst>
                                  <p:childTnLst>
                                    <p:set>
                                      <p:cBhvr>
                                        <p:cTn id="40" dur="1" fill="hold">
                                          <p:stCondLst>
                                            <p:cond delay="0"/>
                                          </p:stCondLst>
                                        </p:cTn>
                                        <p:tgtEl>
                                          <p:spTgt spid="2610"/>
                                        </p:tgtEl>
                                        <p:attrNameLst>
                                          <p:attrName>style.visibility</p:attrName>
                                        </p:attrNameLst>
                                      </p:cBhvr>
                                      <p:to>
                                        <p:strVal val="visible"/>
                                      </p:to>
                                    </p:set>
                                    <p:animScale>
                                      <p:cBhvr>
                                        <p:cTn id="41"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610"/>
                                        </p:tgtEl>
                                        <p:attrNameLst>
                                          <p:attrName>ppt_x</p:attrName>
                                          <p:attrName>ppt_y</p:attrName>
                                        </p:attrNameLst>
                                      </p:cBhvr>
                                    </p:animMotion>
                                    <p:animEffect transition="in" filter="fade">
                                      <p:cBhvr>
                                        <p:cTn id="43" dur="1000"/>
                                        <p:tgtEl>
                                          <p:spTgt spid="2610"/>
                                        </p:tgtEl>
                                      </p:cBhvr>
                                    </p:animEffect>
                                  </p:childTnLst>
                                </p:cTn>
                              </p:par>
                            </p:childTnLst>
                          </p:cTn>
                        </p:par>
                        <p:par>
                          <p:cTn id="44" fill="hold">
                            <p:stCondLst>
                              <p:cond delay="5000"/>
                            </p:stCondLst>
                            <p:childTnLst>
                              <p:par>
                                <p:cTn id="45" presetID="42"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flipH="1">
            <a:off x="-1825128" y="-2563194"/>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C5CE8"/>
                </a:solidFill>
                <a:effectLst/>
                <a:uLnTx/>
                <a:uFillTx/>
                <a:cs typeface="+mn-ea"/>
                <a:sym typeface="+mn-lt"/>
              </a:rPr>
              <a:t>CONTENTS</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3" name="组合 2">
            <a:extLst>
              <a:ext uri="{FF2B5EF4-FFF2-40B4-BE49-F238E27FC236}">
                <a16:creationId xmlns:a16="http://schemas.microsoft.com/office/drawing/2014/main" id="{3F6CCF9C-4D17-473C-B4CF-005087C444D0}"/>
              </a:ext>
            </a:extLst>
          </p:cNvPr>
          <p:cNvGrpSpPr/>
          <p:nvPr/>
        </p:nvGrpSpPr>
        <p:grpSpPr>
          <a:xfrm>
            <a:off x="6411993" y="1684020"/>
            <a:ext cx="4377896" cy="833206"/>
            <a:chOff x="6411993" y="1684020"/>
            <a:chExt cx="4377896"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554086" y="1840944"/>
              <a:ext cx="3235803"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smtClean="0">
                  <a:solidFill>
                    <a:schemeClr val="tx1">
                      <a:lumMod val="75000"/>
                      <a:lumOff val="25000"/>
                    </a:schemeClr>
                  </a:solidFill>
                  <a:cs typeface="+mn-ea"/>
                  <a:sym typeface="+mn-lt"/>
                </a:rPr>
                <a:t>01. </a:t>
              </a:r>
              <a:r>
                <a:rPr lang="zh-CN" altLang="en-US" sz="2400" dirty="0" smtClean="0">
                  <a:solidFill>
                    <a:schemeClr val="tx1">
                      <a:lumMod val="75000"/>
                      <a:lumOff val="25000"/>
                    </a:schemeClr>
                  </a:solidFill>
                  <a:cs typeface="+mn-ea"/>
                  <a:sym typeface="+mn-lt"/>
                </a:rPr>
                <a:t>研究内容</a:t>
              </a:r>
              <a:endParaRPr lang="zh-CN" altLang="en-US" sz="2400" dirty="0">
                <a:solidFill>
                  <a:schemeClr val="tx1">
                    <a:lumMod val="75000"/>
                    <a:lumOff val="25000"/>
                  </a:schemeClr>
                </a:solidFill>
                <a:cs typeface="+mn-ea"/>
                <a:sym typeface="+mn-lt"/>
              </a:endParaRPr>
            </a:p>
          </p:txBody>
        </p:sp>
      </p:grpSp>
      <p:grpSp>
        <p:nvGrpSpPr>
          <p:cNvPr id="4" name="组合 3">
            <a:extLst>
              <a:ext uri="{FF2B5EF4-FFF2-40B4-BE49-F238E27FC236}">
                <a16:creationId xmlns:a16="http://schemas.microsoft.com/office/drawing/2014/main" id="{79C0DBB4-EF6D-4295-A288-08244D45A598}"/>
              </a:ext>
            </a:extLst>
          </p:cNvPr>
          <p:cNvGrpSpPr/>
          <p:nvPr/>
        </p:nvGrpSpPr>
        <p:grpSpPr>
          <a:xfrm>
            <a:off x="6137657" y="2830277"/>
            <a:ext cx="4377892" cy="833206"/>
            <a:chOff x="6137657" y="2830277"/>
            <a:chExt cx="4377892" cy="833206"/>
          </a:xfrm>
        </p:grpSpPr>
        <p:sp>
          <p:nvSpPr>
            <p:cNvPr id="47" name="椭圆 46">
              <a:extLst>
                <a:ext uri="{FF2B5EF4-FFF2-40B4-BE49-F238E27FC236}">
                  <a16:creationId xmlns:a16="http://schemas.microsoft.com/office/drawing/2014/main" id="{CDC4141C-F651-47D5-9C4D-1CF66EAB9677}"/>
                </a:ext>
              </a:extLst>
            </p:cNvPr>
            <p:cNvSpPr/>
            <p:nvPr/>
          </p:nvSpPr>
          <p:spPr>
            <a:xfrm>
              <a:off x="6137657" y="2830277"/>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46" name="矩形 45">
              <a:extLst>
                <a:ext uri="{FF2B5EF4-FFF2-40B4-BE49-F238E27FC236}">
                  <a16:creationId xmlns:a16="http://schemas.microsoft.com/office/drawing/2014/main" id="{B4DE8558-2FD2-4174-BDCC-2E2844451419}"/>
                </a:ext>
              </a:extLst>
            </p:cNvPr>
            <p:cNvSpPr/>
            <p:nvPr/>
          </p:nvSpPr>
          <p:spPr>
            <a:xfrm>
              <a:off x="7279747" y="3046950"/>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02. </a:t>
              </a:r>
              <a:r>
                <a:rPr lang="zh-CN" altLang="en-US" sz="2400" dirty="0">
                  <a:solidFill>
                    <a:schemeClr val="tx1">
                      <a:lumMod val="75000"/>
                      <a:lumOff val="25000"/>
                    </a:schemeClr>
                  </a:solidFill>
                  <a:cs typeface="+mn-ea"/>
                  <a:sym typeface="+mn-lt"/>
                </a:rPr>
                <a:t>研究成果</a:t>
              </a:r>
            </a:p>
          </p:txBody>
        </p:sp>
        <p:sp>
          <p:nvSpPr>
            <p:cNvPr id="65" name="Freeform 81">
              <a:extLst>
                <a:ext uri="{FF2B5EF4-FFF2-40B4-BE49-F238E27FC236}">
                  <a16:creationId xmlns:a16="http://schemas.microsoft.com/office/drawing/2014/main" id="{D1FD8F8C-7C7E-4239-8B84-91E95BD9529C}"/>
                </a:ext>
              </a:extLst>
            </p:cNvPr>
            <p:cNvSpPr>
              <a:spLocks noEditPoints="1"/>
            </p:cNvSpPr>
            <p:nvPr/>
          </p:nvSpPr>
          <p:spPr bwMode="auto">
            <a:xfrm flipH="1">
              <a:off x="6290339" y="3350029"/>
              <a:ext cx="411386" cy="136544"/>
            </a:xfrm>
            <a:custGeom>
              <a:avLst/>
              <a:gdLst/>
              <a:ahLst/>
              <a:cxnLst>
                <a:cxn ang="0">
                  <a:pos x="128" y="2"/>
                </a:cxn>
                <a:cxn ang="0">
                  <a:pos x="65" y="24"/>
                </a:cxn>
                <a:cxn ang="0">
                  <a:pos x="1" y="2"/>
                </a:cxn>
                <a:cxn ang="0">
                  <a:pos x="0" y="2"/>
                </a:cxn>
                <a:cxn ang="0">
                  <a:pos x="0" y="16"/>
                </a:cxn>
                <a:cxn ang="0">
                  <a:pos x="65" y="43"/>
                </a:cxn>
                <a:cxn ang="0">
                  <a:pos x="129" y="16"/>
                </a:cxn>
                <a:cxn ang="0">
                  <a:pos x="129" y="2"/>
                </a:cxn>
                <a:cxn ang="0">
                  <a:pos x="128" y="2"/>
                </a:cxn>
                <a:cxn ang="0">
                  <a:pos x="128" y="2"/>
                </a:cxn>
                <a:cxn ang="0">
                  <a:pos x="128" y="2"/>
                </a:cxn>
              </a:cxnLst>
              <a:rect l="0" t="0" r="r" b="b"/>
              <a:pathLst>
                <a:path w="129" h="43">
                  <a:moveTo>
                    <a:pt x="128" y="2"/>
                  </a:moveTo>
                  <a:cubicBezTo>
                    <a:pt x="124" y="15"/>
                    <a:pt x="96" y="24"/>
                    <a:pt x="65" y="24"/>
                  </a:cubicBezTo>
                  <a:cubicBezTo>
                    <a:pt x="34" y="24"/>
                    <a:pt x="6" y="15"/>
                    <a:pt x="1" y="2"/>
                  </a:cubicBezTo>
                  <a:cubicBezTo>
                    <a:pt x="0" y="0"/>
                    <a:pt x="0" y="0"/>
                    <a:pt x="0" y="2"/>
                  </a:cubicBezTo>
                  <a:cubicBezTo>
                    <a:pt x="0" y="16"/>
                    <a:pt x="0" y="16"/>
                    <a:pt x="0" y="16"/>
                  </a:cubicBezTo>
                  <a:cubicBezTo>
                    <a:pt x="0" y="31"/>
                    <a:pt x="31" y="43"/>
                    <a:pt x="65" y="43"/>
                  </a:cubicBezTo>
                  <a:cubicBezTo>
                    <a:pt x="99" y="43"/>
                    <a:pt x="129" y="31"/>
                    <a:pt x="129" y="16"/>
                  </a:cubicBezTo>
                  <a:cubicBezTo>
                    <a:pt x="129" y="2"/>
                    <a:pt x="129" y="2"/>
                    <a:pt x="129" y="2"/>
                  </a:cubicBezTo>
                  <a:cubicBezTo>
                    <a:pt x="129" y="0"/>
                    <a:pt x="129" y="0"/>
                    <a:pt x="128" y="2"/>
                  </a:cubicBezTo>
                  <a:close/>
                  <a:moveTo>
                    <a:pt x="128" y="2"/>
                  </a:moveTo>
                  <a:cubicBezTo>
                    <a:pt x="128" y="2"/>
                    <a:pt x="128" y="2"/>
                    <a:pt x="128" y="2"/>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6" name="Freeform 82">
              <a:extLst>
                <a:ext uri="{FF2B5EF4-FFF2-40B4-BE49-F238E27FC236}">
                  <a16:creationId xmlns:a16="http://schemas.microsoft.com/office/drawing/2014/main" id="{22E8DFA3-490F-41CA-AB76-E0F1C155D4A9}"/>
                </a:ext>
              </a:extLst>
            </p:cNvPr>
            <p:cNvSpPr>
              <a:spLocks noEditPoints="1"/>
            </p:cNvSpPr>
            <p:nvPr/>
          </p:nvSpPr>
          <p:spPr bwMode="auto">
            <a:xfrm flipH="1">
              <a:off x="6292095" y="3273005"/>
              <a:ext cx="320355" cy="140044"/>
            </a:xfrm>
            <a:custGeom>
              <a:avLst/>
              <a:gdLst/>
              <a:ahLst/>
              <a:cxnLst>
                <a:cxn ang="0">
                  <a:pos x="2" y="40"/>
                </a:cxn>
                <a:cxn ang="0">
                  <a:pos x="37" y="44"/>
                </a:cxn>
                <a:cxn ang="0">
                  <a:pos x="100" y="18"/>
                </a:cxn>
                <a:cxn ang="0">
                  <a:pos x="86" y="1"/>
                </a:cxn>
                <a:cxn ang="0">
                  <a:pos x="79" y="1"/>
                </a:cxn>
                <a:cxn ang="0">
                  <a:pos x="2" y="37"/>
                </a:cxn>
                <a:cxn ang="0">
                  <a:pos x="2" y="40"/>
                </a:cxn>
                <a:cxn ang="0">
                  <a:pos x="2" y="40"/>
                </a:cxn>
                <a:cxn ang="0">
                  <a:pos x="2" y="40"/>
                </a:cxn>
              </a:cxnLst>
              <a:rect l="0" t="0" r="r" b="b"/>
              <a:pathLst>
                <a:path w="100" h="44">
                  <a:moveTo>
                    <a:pt x="2" y="40"/>
                  </a:moveTo>
                  <a:cubicBezTo>
                    <a:pt x="12" y="43"/>
                    <a:pt x="24" y="44"/>
                    <a:pt x="37" y="44"/>
                  </a:cubicBezTo>
                  <a:cubicBezTo>
                    <a:pt x="72" y="44"/>
                    <a:pt x="100" y="32"/>
                    <a:pt x="100" y="18"/>
                  </a:cubicBezTo>
                  <a:cubicBezTo>
                    <a:pt x="100" y="11"/>
                    <a:pt x="95" y="6"/>
                    <a:pt x="86" y="1"/>
                  </a:cubicBezTo>
                  <a:cubicBezTo>
                    <a:pt x="84" y="0"/>
                    <a:pt x="81" y="0"/>
                    <a:pt x="79" y="1"/>
                  </a:cubicBezTo>
                  <a:cubicBezTo>
                    <a:pt x="2" y="37"/>
                    <a:pt x="2" y="37"/>
                    <a:pt x="2" y="37"/>
                  </a:cubicBezTo>
                  <a:cubicBezTo>
                    <a:pt x="0" y="38"/>
                    <a:pt x="0" y="39"/>
                    <a:pt x="2" y="40"/>
                  </a:cubicBezTo>
                  <a:close/>
                  <a:moveTo>
                    <a:pt x="2" y="40"/>
                  </a:moveTo>
                  <a:cubicBezTo>
                    <a:pt x="2" y="40"/>
                    <a:pt x="2" y="40"/>
                    <a:pt x="2" y="40"/>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7" name="Freeform 83">
              <a:extLst>
                <a:ext uri="{FF2B5EF4-FFF2-40B4-BE49-F238E27FC236}">
                  <a16:creationId xmlns:a16="http://schemas.microsoft.com/office/drawing/2014/main" id="{126AA64F-EA45-47A7-9E17-E2B599B323B6}"/>
                </a:ext>
              </a:extLst>
            </p:cNvPr>
            <p:cNvSpPr>
              <a:spLocks noEditPoints="1"/>
            </p:cNvSpPr>
            <p:nvPr/>
          </p:nvSpPr>
          <p:spPr bwMode="auto">
            <a:xfrm flipH="1">
              <a:off x="6384869" y="3243245"/>
              <a:ext cx="313354" cy="138295"/>
            </a:xfrm>
            <a:custGeom>
              <a:avLst/>
              <a:gdLst/>
              <a:ahLst/>
              <a:cxnLst>
                <a:cxn ang="0">
                  <a:pos x="0" y="27"/>
                </a:cxn>
                <a:cxn ang="0">
                  <a:pos x="12" y="42"/>
                </a:cxn>
                <a:cxn ang="0">
                  <a:pos x="19" y="42"/>
                </a:cxn>
                <a:cxn ang="0">
                  <a:pos x="96" y="7"/>
                </a:cxn>
                <a:cxn ang="0">
                  <a:pos x="96" y="4"/>
                </a:cxn>
                <a:cxn ang="0">
                  <a:pos x="64" y="0"/>
                </a:cxn>
                <a:cxn ang="0">
                  <a:pos x="0" y="27"/>
                </a:cxn>
                <a:cxn ang="0">
                  <a:pos x="0" y="27"/>
                </a:cxn>
                <a:cxn ang="0">
                  <a:pos x="0" y="27"/>
                </a:cxn>
              </a:cxnLst>
              <a:rect l="0" t="0" r="r" b="b"/>
              <a:pathLst>
                <a:path w="98" h="43">
                  <a:moveTo>
                    <a:pt x="0" y="27"/>
                  </a:moveTo>
                  <a:cubicBezTo>
                    <a:pt x="0" y="32"/>
                    <a:pt x="5" y="38"/>
                    <a:pt x="12" y="42"/>
                  </a:cubicBezTo>
                  <a:cubicBezTo>
                    <a:pt x="14" y="43"/>
                    <a:pt x="17" y="43"/>
                    <a:pt x="19" y="42"/>
                  </a:cubicBezTo>
                  <a:cubicBezTo>
                    <a:pt x="96" y="7"/>
                    <a:pt x="96" y="7"/>
                    <a:pt x="96" y="7"/>
                  </a:cubicBezTo>
                  <a:cubicBezTo>
                    <a:pt x="98" y="6"/>
                    <a:pt x="98" y="4"/>
                    <a:pt x="96" y="4"/>
                  </a:cubicBezTo>
                  <a:cubicBezTo>
                    <a:pt x="86" y="2"/>
                    <a:pt x="75" y="0"/>
                    <a:pt x="64" y="0"/>
                  </a:cubicBezTo>
                  <a:cubicBezTo>
                    <a:pt x="29" y="0"/>
                    <a:pt x="0" y="12"/>
                    <a:pt x="0" y="27"/>
                  </a:cubicBezTo>
                  <a:close/>
                  <a:moveTo>
                    <a:pt x="0" y="27"/>
                  </a:moveTo>
                  <a:cubicBezTo>
                    <a:pt x="0" y="27"/>
                    <a:pt x="0" y="27"/>
                    <a:pt x="0" y="27"/>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8" name="Freeform 84">
              <a:extLst>
                <a:ext uri="{FF2B5EF4-FFF2-40B4-BE49-F238E27FC236}">
                  <a16:creationId xmlns:a16="http://schemas.microsoft.com/office/drawing/2014/main" id="{1FE1F852-4B95-489A-8104-A65591D0AE72}"/>
                </a:ext>
              </a:extLst>
            </p:cNvPr>
            <p:cNvSpPr>
              <a:spLocks noEditPoints="1"/>
            </p:cNvSpPr>
            <p:nvPr/>
          </p:nvSpPr>
          <p:spPr bwMode="auto">
            <a:xfrm flipH="1">
              <a:off x="6442640" y="2982411"/>
              <a:ext cx="171556" cy="260835"/>
            </a:xfrm>
            <a:custGeom>
              <a:avLst/>
              <a:gdLst/>
              <a:ahLst/>
              <a:cxnLst>
                <a:cxn ang="0">
                  <a:pos x="3" y="81"/>
                </a:cxn>
                <a:cxn ang="0">
                  <a:pos x="41" y="77"/>
                </a:cxn>
                <a:cxn ang="0">
                  <a:pos x="48" y="77"/>
                </a:cxn>
                <a:cxn ang="0">
                  <a:pos x="52" y="74"/>
                </a:cxn>
                <a:cxn ang="0">
                  <a:pos x="54" y="58"/>
                </a:cxn>
                <a:cxn ang="0">
                  <a:pos x="4" y="0"/>
                </a:cxn>
                <a:cxn ang="0">
                  <a:pos x="0" y="4"/>
                </a:cxn>
                <a:cxn ang="0">
                  <a:pos x="0" y="79"/>
                </a:cxn>
                <a:cxn ang="0">
                  <a:pos x="3" y="81"/>
                </a:cxn>
                <a:cxn ang="0">
                  <a:pos x="3" y="81"/>
                </a:cxn>
                <a:cxn ang="0">
                  <a:pos x="3" y="81"/>
                </a:cxn>
              </a:cxnLst>
              <a:rect l="0" t="0" r="r" b="b"/>
              <a:pathLst>
                <a:path w="54" h="82">
                  <a:moveTo>
                    <a:pt x="3" y="81"/>
                  </a:moveTo>
                  <a:cubicBezTo>
                    <a:pt x="14" y="79"/>
                    <a:pt x="27" y="77"/>
                    <a:pt x="41" y="77"/>
                  </a:cubicBezTo>
                  <a:cubicBezTo>
                    <a:pt x="43" y="77"/>
                    <a:pt x="46" y="77"/>
                    <a:pt x="48" y="77"/>
                  </a:cubicBezTo>
                  <a:cubicBezTo>
                    <a:pt x="50" y="77"/>
                    <a:pt x="51" y="76"/>
                    <a:pt x="52" y="74"/>
                  </a:cubicBezTo>
                  <a:cubicBezTo>
                    <a:pt x="54" y="69"/>
                    <a:pt x="54" y="64"/>
                    <a:pt x="54" y="58"/>
                  </a:cubicBezTo>
                  <a:cubicBezTo>
                    <a:pt x="54" y="28"/>
                    <a:pt x="32" y="4"/>
                    <a:pt x="4" y="0"/>
                  </a:cubicBezTo>
                  <a:cubicBezTo>
                    <a:pt x="2" y="0"/>
                    <a:pt x="0" y="2"/>
                    <a:pt x="0" y="4"/>
                  </a:cubicBezTo>
                  <a:cubicBezTo>
                    <a:pt x="0" y="79"/>
                    <a:pt x="0" y="79"/>
                    <a:pt x="0" y="79"/>
                  </a:cubicBezTo>
                  <a:cubicBezTo>
                    <a:pt x="0" y="81"/>
                    <a:pt x="1" y="82"/>
                    <a:pt x="3" y="81"/>
                  </a:cubicBezTo>
                  <a:close/>
                  <a:moveTo>
                    <a:pt x="3" y="81"/>
                  </a:moveTo>
                  <a:cubicBezTo>
                    <a:pt x="3" y="81"/>
                    <a:pt x="3" y="81"/>
                    <a:pt x="3" y="81"/>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9" name="Freeform 85">
              <a:extLst>
                <a:ext uri="{FF2B5EF4-FFF2-40B4-BE49-F238E27FC236}">
                  <a16:creationId xmlns:a16="http://schemas.microsoft.com/office/drawing/2014/main" id="{2529FA88-5697-4452-9742-0C6E95B4E4FF}"/>
                </a:ext>
              </a:extLst>
            </p:cNvPr>
            <p:cNvSpPr>
              <a:spLocks noEditPoints="1"/>
            </p:cNvSpPr>
            <p:nvPr/>
          </p:nvSpPr>
          <p:spPr bwMode="auto">
            <a:xfrm flipH="1">
              <a:off x="6640455" y="2982411"/>
              <a:ext cx="171556" cy="344861"/>
            </a:xfrm>
            <a:custGeom>
              <a:avLst/>
              <a:gdLst/>
              <a:ahLst/>
              <a:cxnLst>
                <a:cxn ang="0">
                  <a:pos x="51" y="86"/>
                </a:cxn>
                <a:cxn ang="0">
                  <a:pos x="54" y="81"/>
                </a:cxn>
                <a:cxn ang="0">
                  <a:pos x="54" y="4"/>
                </a:cxn>
                <a:cxn ang="0">
                  <a:pos x="51" y="0"/>
                </a:cxn>
                <a:cxn ang="0">
                  <a:pos x="0" y="58"/>
                </a:cxn>
                <a:cxn ang="0">
                  <a:pos x="27" y="107"/>
                </a:cxn>
                <a:cxn ang="0">
                  <a:pos x="29" y="108"/>
                </a:cxn>
                <a:cxn ang="0">
                  <a:pos x="29" y="108"/>
                </a:cxn>
                <a:cxn ang="0">
                  <a:pos x="51" y="86"/>
                </a:cxn>
                <a:cxn ang="0">
                  <a:pos x="51" y="86"/>
                </a:cxn>
                <a:cxn ang="0">
                  <a:pos x="51" y="86"/>
                </a:cxn>
              </a:cxnLst>
              <a:rect l="0" t="0" r="r" b="b"/>
              <a:pathLst>
                <a:path w="54" h="108">
                  <a:moveTo>
                    <a:pt x="51" y="86"/>
                  </a:moveTo>
                  <a:cubicBezTo>
                    <a:pt x="53" y="85"/>
                    <a:pt x="54" y="83"/>
                    <a:pt x="54" y="81"/>
                  </a:cubicBezTo>
                  <a:cubicBezTo>
                    <a:pt x="54" y="4"/>
                    <a:pt x="54" y="4"/>
                    <a:pt x="54" y="4"/>
                  </a:cubicBezTo>
                  <a:cubicBezTo>
                    <a:pt x="54" y="2"/>
                    <a:pt x="53" y="0"/>
                    <a:pt x="51" y="0"/>
                  </a:cubicBezTo>
                  <a:cubicBezTo>
                    <a:pt x="22" y="4"/>
                    <a:pt x="0" y="28"/>
                    <a:pt x="0" y="58"/>
                  </a:cubicBezTo>
                  <a:cubicBezTo>
                    <a:pt x="0" y="78"/>
                    <a:pt x="11" y="96"/>
                    <a:pt x="27" y="107"/>
                  </a:cubicBezTo>
                  <a:cubicBezTo>
                    <a:pt x="28" y="108"/>
                    <a:pt x="29" y="108"/>
                    <a:pt x="29" y="108"/>
                  </a:cubicBezTo>
                  <a:cubicBezTo>
                    <a:pt x="29" y="108"/>
                    <a:pt x="29" y="108"/>
                    <a:pt x="29" y="108"/>
                  </a:cubicBezTo>
                  <a:cubicBezTo>
                    <a:pt x="29" y="99"/>
                    <a:pt x="38" y="91"/>
                    <a:pt x="51" y="86"/>
                  </a:cubicBezTo>
                  <a:close/>
                  <a:moveTo>
                    <a:pt x="51" y="86"/>
                  </a:moveTo>
                  <a:cubicBezTo>
                    <a:pt x="51" y="86"/>
                    <a:pt x="51" y="86"/>
                    <a:pt x="51" y="86"/>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grpSp>
      <p:grpSp>
        <p:nvGrpSpPr>
          <p:cNvPr id="6" name="组合 5">
            <a:extLst>
              <a:ext uri="{FF2B5EF4-FFF2-40B4-BE49-F238E27FC236}">
                <a16:creationId xmlns:a16="http://schemas.microsoft.com/office/drawing/2014/main" id="{A8A4B8DE-822E-493E-9F16-8607226791A1}"/>
              </a:ext>
            </a:extLst>
          </p:cNvPr>
          <p:cNvGrpSpPr/>
          <p:nvPr/>
        </p:nvGrpSpPr>
        <p:grpSpPr>
          <a:xfrm>
            <a:off x="4751576" y="4799120"/>
            <a:ext cx="4377892" cy="844853"/>
            <a:chOff x="4751576" y="4799120"/>
            <a:chExt cx="4377892" cy="844853"/>
          </a:xfrm>
        </p:grpSpPr>
        <p:sp>
          <p:nvSpPr>
            <p:cNvPr id="57" name="椭圆 56">
              <a:extLst>
                <a:ext uri="{FF2B5EF4-FFF2-40B4-BE49-F238E27FC236}">
                  <a16:creationId xmlns:a16="http://schemas.microsoft.com/office/drawing/2014/main" id="{25C175B5-A4FE-4591-8287-D28C5048BEED}"/>
                </a:ext>
              </a:extLst>
            </p:cNvPr>
            <p:cNvSpPr/>
            <p:nvPr/>
          </p:nvSpPr>
          <p:spPr>
            <a:xfrm>
              <a:off x="4751576" y="4799120"/>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6" name="矩形 55">
              <a:extLst>
                <a:ext uri="{FF2B5EF4-FFF2-40B4-BE49-F238E27FC236}">
                  <a16:creationId xmlns:a16="http://schemas.microsoft.com/office/drawing/2014/main" id="{E8BE3DA4-152E-49A2-9B23-80CAFAAD2691}"/>
                </a:ext>
              </a:extLst>
            </p:cNvPr>
            <p:cNvSpPr/>
            <p:nvPr/>
          </p:nvSpPr>
          <p:spPr>
            <a:xfrm>
              <a:off x="5893666" y="5108442"/>
              <a:ext cx="3235802"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04. </a:t>
              </a:r>
              <a:r>
                <a:rPr lang="zh-CN" altLang="en-US" sz="2400" dirty="0">
                  <a:solidFill>
                    <a:schemeClr val="tx1">
                      <a:lumMod val="75000"/>
                      <a:lumOff val="25000"/>
                    </a:schemeClr>
                  </a:solidFill>
                  <a:cs typeface="+mn-ea"/>
                  <a:sym typeface="+mn-lt"/>
                </a:rPr>
                <a:t>未来</a:t>
              </a:r>
              <a:r>
                <a:rPr lang="zh-CN" altLang="en-US" sz="2400" dirty="0" smtClean="0">
                  <a:solidFill>
                    <a:schemeClr val="tx1">
                      <a:lumMod val="75000"/>
                      <a:lumOff val="25000"/>
                    </a:schemeClr>
                  </a:solidFill>
                  <a:cs typeface="+mn-ea"/>
                  <a:sym typeface="+mn-lt"/>
                </a:rPr>
                <a:t>计划</a:t>
              </a:r>
              <a:endParaRPr lang="zh-CN" altLang="en-US" sz="2400" dirty="0">
                <a:solidFill>
                  <a:schemeClr val="tx1">
                    <a:lumMod val="75000"/>
                    <a:lumOff val="25000"/>
                  </a:schemeClr>
                </a:solidFill>
                <a:cs typeface="+mn-ea"/>
                <a:sym typeface="+mn-lt"/>
              </a:endParaRPr>
            </a:p>
          </p:txBody>
        </p:sp>
        <p:sp>
          <p:nvSpPr>
            <p:cNvPr id="73" name="first-aid-kit_201765">
              <a:extLst>
                <a:ext uri="{FF2B5EF4-FFF2-40B4-BE49-F238E27FC236}">
                  <a16:creationId xmlns:a16="http://schemas.microsoft.com/office/drawing/2014/main" id="{18D51AC8-8852-48AE-94D9-62204E7F1CB2}"/>
                </a:ext>
              </a:extLst>
            </p:cNvPr>
            <p:cNvSpPr>
              <a:spLocks noChangeAspect="1"/>
            </p:cNvSpPr>
            <p:nvPr/>
          </p:nvSpPr>
          <p:spPr bwMode="auto">
            <a:xfrm flipH="1">
              <a:off x="4909184" y="4976863"/>
              <a:ext cx="517990" cy="45977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5310" h="537285">
                  <a:moveTo>
                    <a:pt x="50443" y="453279"/>
                  </a:moveTo>
                  <a:lnTo>
                    <a:pt x="50443" y="486921"/>
                  </a:lnTo>
                  <a:lnTo>
                    <a:pt x="554868" y="486921"/>
                  </a:lnTo>
                  <a:lnTo>
                    <a:pt x="554868" y="453279"/>
                  </a:lnTo>
                  <a:close/>
                  <a:moveTo>
                    <a:pt x="285774" y="251848"/>
                  </a:moveTo>
                  <a:lnTo>
                    <a:pt x="319466" y="251848"/>
                  </a:lnTo>
                  <a:lnTo>
                    <a:pt x="319466" y="302207"/>
                  </a:lnTo>
                  <a:lnTo>
                    <a:pt x="369904" y="302207"/>
                  </a:lnTo>
                  <a:lnTo>
                    <a:pt x="369904" y="335846"/>
                  </a:lnTo>
                  <a:lnTo>
                    <a:pt x="319466" y="335846"/>
                  </a:lnTo>
                  <a:lnTo>
                    <a:pt x="319466" y="386205"/>
                  </a:lnTo>
                  <a:lnTo>
                    <a:pt x="285774" y="386205"/>
                  </a:lnTo>
                  <a:lnTo>
                    <a:pt x="285774" y="335846"/>
                  </a:lnTo>
                  <a:lnTo>
                    <a:pt x="235336" y="335846"/>
                  </a:lnTo>
                  <a:lnTo>
                    <a:pt x="235336" y="302207"/>
                  </a:lnTo>
                  <a:lnTo>
                    <a:pt x="285774" y="302207"/>
                  </a:lnTo>
                  <a:close/>
                  <a:moveTo>
                    <a:pt x="50443" y="218278"/>
                  </a:moveTo>
                  <a:lnTo>
                    <a:pt x="50443" y="419735"/>
                  </a:lnTo>
                  <a:lnTo>
                    <a:pt x="554868" y="419735"/>
                  </a:lnTo>
                  <a:lnTo>
                    <a:pt x="554868" y="218278"/>
                  </a:lnTo>
                  <a:close/>
                  <a:moveTo>
                    <a:pt x="50443" y="151093"/>
                  </a:moveTo>
                  <a:lnTo>
                    <a:pt x="50443" y="184735"/>
                  </a:lnTo>
                  <a:lnTo>
                    <a:pt x="554868" y="184735"/>
                  </a:lnTo>
                  <a:lnTo>
                    <a:pt x="554868" y="151093"/>
                  </a:lnTo>
                  <a:close/>
                  <a:moveTo>
                    <a:pt x="252213" y="33642"/>
                  </a:moveTo>
                  <a:cubicBezTo>
                    <a:pt x="242952" y="33642"/>
                    <a:pt x="235366" y="41118"/>
                    <a:pt x="235366" y="50364"/>
                  </a:cubicBezTo>
                  <a:lnTo>
                    <a:pt x="235366" y="100729"/>
                  </a:lnTo>
                  <a:lnTo>
                    <a:pt x="369945" y="100729"/>
                  </a:lnTo>
                  <a:lnTo>
                    <a:pt x="369945" y="50364"/>
                  </a:lnTo>
                  <a:cubicBezTo>
                    <a:pt x="369945" y="41118"/>
                    <a:pt x="362358" y="33642"/>
                    <a:pt x="353098" y="33642"/>
                  </a:cubicBezTo>
                  <a:close/>
                  <a:moveTo>
                    <a:pt x="252213" y="0"/>
                  </a:moveTo>
                  <a:lnTo>
                    <a:pt x="353098" y="0"/>
                  </a:lnTo>
                  <a:cubicBezTo>
                    <a:pt x="380880" y="0"/>
                    <a:pt x="403540" y="22625"/>
                    <a:pt x="403540" y="50364"/>
                  </a:cubicBezTo>
                  <a:lnTo>
                    <a:pt x="403540" y="100729"/>
                  </a:lnTo>
                  <a:lnTo>
                    <a:pt x="470830" y="100729"/>
                  </a:lnTo>
                  <a:lnTo>
                    <a:pt x="470830" y="67185"/>
                  </a:lnTo>
                  <a:lnTo>
                    <a:pt x="538021" y="67185"/>
                  </a:lnTo>
                  <a:lnTo>
                    <a:pt x="538021" y="100729"/>
                  </a:lnTo>
                  <a:lnTo>
                    <a:pt x="554868" y="100729"/>
                  </a:lnTo>
                  <a:cubicBezTo>
                    <a:pt x="582749" y="100729"/>
                    <a:pt x="605310" y="123353"/>
                    <a:pt x="605310" y="151093"/>
                  </a:cubicBezTo>
                  <a:lnTo>
                    <a:pt x="605310" y="486921"/>
                  </a:lnTo>
                  <a:cubicBezTo>
                    <a:pt x="605310" y="514660"/>
                    <a:pt x="582749" y="537285"/>
                    <a:pt x="554868" y="537285"/>
                  </a:cubicBezTo>
                  <a:lnTo>
                    <a:pt x="50443" y="537285"/>
                  </a:lnTo>
                  <a:cubicBezTo>
                    <a:pt x="22561" y="537285"/>
                    <a:pt x="0" y="514660"/>
                    <a:pt x="0" y="486921"/>
                  </a:cubicBezTo>
                  <a:lnTo>
                    <a:pt x="0" y="151093"/>
                  </a:lnTo>
                  <a:cubicBezTo>
                    <a:pt x="0" y="123353"/>
                    <a:pt x="22561" y="100729"/>
                    <a:pt x="50443" y="100729"/>
                  </a:cubicBezTo>
                  <a:lnTo>
                    <a:pt x="67290" y="100729"/>
                  </a:lnTo>
                  <a:lnTo>
                    <a:pt x="67290" y="67185"/>
                  </a:lnTo>
                  <a:lnTo>
                    <a:pt x="134481" y="67185"/>
                  </a:lnTo>
                  <a:lnTo>
                    <a:pt x="134481" y="100729"/>
                  </a:lnTo>
                  <a:lnTo>
                    <a:pt x="201770" y="100729"/>
                  </a:lnTo>
                  <a:lnTo>
                    <a:pt x="201770" y="50364"/>
                  </a:lnTo>
                  <a:cubicBezTo>
                    <a:pt x="201770" y="22625"/>
                    <a:pt x="224430" y="0"/>
                    <a:pt x="252213" y="0"/>
                  </a:cubicBezTo>
                  <a:close/>
                </a:path>
              </a:pathLst>
            </a:custGeom>
            <a:solidFill>
              <a:srgbClr val="3C5CE8"/>
            </a:solidFill>
            <a:ln>
              <a:noFill/>
            </a:ln>
          </p:spPr>
          <p:txBody>
            <a:bodyPr/>
            <a:lstStyle/>
            <a:p>
              <a:endParaRPr lang="zh-CN" altLang="en-US" sz="1600">
                <a:solidFill>
                  <a:schemeClr val="tx1">
                    <a:lumMod val="75000"/>
                    <a:lumOff val="25000"/>
                  </a:schemeClr>
                </a:solidFill>
                <a:cs typeface="+mn-ea"/>
                <a:sym typeface="+mn-lt"/>
              </a:endParaRPr>
            </a:p>
          </p:txBody>
        </p:sp>
      </p:grpSp>
      <p:grpSp>
        <p:nvGrpSpPr>
          <p:cNvPr id="5" name="组合 4">
            <a:extLst>
              <a:ext uri="{FF2B5EF4-FFF2-40B4-BE49-F238E27FC236}">
                <a16:creationId xmlns:a16="http://schemas.microsoft.com/office/drawing/2014/main" id="{63D607C4-CF3F-429D-8418-6B24D0897B7A}"/>
              </a:ext>
            </a:extLst>
          </p:cNvPr>
          <p:cNvGrpSpPr/>
          <p:nvPr/>
        </p:nvGrpSpPr>
        <p:grpSpPr>
          <a:xfrm>
            <a:off x="5640727" y="3872959"/>
            <a:ext cx="4385512" cy="833206"/>
            <a:chOff x="5640727" y="3872959"/>
            <a:chExt cx="4385512" cy="833206"/>
          </a:xfrm>
        </p:grpSpPr>
        <p:sp>
          <p:nvSpPr>
            <p:cNvPr id="52" name="椭圆 51">
              <a:extLst>
                <a:ext uri="{FF2B5EF4-FFF2-40B4-BE49-F238E27FC236}">
                  <a16:creationId xmlns:a16="http://schemas.microsoft.com/office/drawing/2014/main" id="{458B9D77-7EDA-4FAA-ADFE-8B380EF2DCAD}"/>
                </a:ext>
              </a:extLst>
            </p:cNvPr>
            <p:cNvSpPr/>
            <p:nvPr/>
          </p:nvSpPr>
          <p:spPr>
            <a:xfrm>
              <a:off x="5640727" y="3872959"/>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1" name="矩形 50">
              <a:extLst>
                <a:ext uri="{FF2B5EF4-FFF2-40B4-BE49-F238E27FC236}">
                  <a16:creationId xmlns:a16="http://schemas.microsoft.com/office/drawing/2014/main" id="{BC2DD16E-BA30-4C2A-BDB8-4EBF8EC556DD}"/>
                </a:ext>
              </a:extLst>
            </p:cNvPr>
            <p:cNvSpPr/>
            <p:nvPr/>
          </p:nvSpPr>
          <p:spPr>
            <a:xfrm>
              <a:off x="6790437" y="4085316"/>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dirty="0">
                  <a:solidFill>
                    <a:schemeClr val="tx1">
                      <a:lumMod val="75000"/>
                      <a:lumOff val="25000"/>
                    </a:schemeClr>
                  </a:solidFill>
                  <a:cs typeface="+mn-ea"/>
                  <a:sym typeface="+mn-lt"/>
                </a:rPr>
                <a:t>面临问题</a:t>
              </a:r>
            </a:p>
          </p:txBody>
        </p:sp>
        <p:sp>
          <p:nvSpPr>
            <p:cNvPr id="75" name="Freeform 104">
              <a:extLst>
                <a:ext uri="{FF2B5EF4-FFF2-40B4-BE49-F238E27FC236}">
                  <a16:creationId xmlns:a16="http://schemas.microsoft.com/office/drawing/2014/main" id="{E7155BF6-C676-44A3-A010-7F7C9FEC9051}"/>
                </a:ext>
              </a:extLst>
            </p:cNvPr>
            <p:cNvSpPr>
              <a:spLocks noEditPoints="1"/>
            </p:cNvSpPr>
            <p:nvPr/>
          </p:nvSpPr>
          <p:spPr bwMode="auto">
            <a:xfrm flipH="1">
              <a:off x="5845690" y="4013324"/>
              <a:ext cx="459616" cy="594874"/>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3C5CE8"/>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75000"/>
                    <a:lumOff val="25000"/>
                  </a:schemeClr>
                </a:solidFill>
                <a:cs typeface="+mn-ea"/>
                <a:sym typeface="+mn-lt"/>
              </a:endParaRPr>
            </a:p>
          </p:txBody>
        </p:sp>
      </p:grpSp>
      <p:grpSp>
        <p:nvGrpSpPr>
          <p:cNvPr id="2" name="组合 1">
            <a:extLst>
              <a:ext uri="{FF2B5EF4-FFF2-40B4-BE49-F238E27FC236}">
                <a16:creationId xmlns:a16="http://schemas.microsoft.com/office/drawing/2014/main" id="{EF7B9A82-F210-46AF-B322-6EF207DFBA98}"/>
              </a:ext>
            </a:extLst>
          </p:cNvPr>
          <p:cNvGrpSpPr/>
          <p:nvPr/>
        </p:nvGrpSpPr>
        <p:grpSpPr>
          <a:xfrm>
            <a:off x="-4284668" y="-3155353"/>
            <a:ext cx="8202554" cy="8202554"/>
            <a:chOff x="-4284668" y="-3155353"/>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flipH="1">
              <a:off x="-3524219" y="-2394904"/>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a:off x="942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a:off x="10949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a:off x="12473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a:off x="13997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a:off x="15521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a:off x="1704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a:off x="942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a:off x="10949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a:off x="12473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a:off x="13997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a:off x="15521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a:off x="1704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a:off x="942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a:off x="10949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a:off x="12473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a:off x="13997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a:off x="15521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a:off x="1704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a:off x="942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a:off x="10949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a:off x="12473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a:off x="13997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a:off x="15521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a:off x="1704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flipH="1">
            <a:off x="410969" y="516350"/>
            <a:ext cx="5182876" cy="4321308"/>
          </a:xfrm>
          <a:prstGeom prst="rect">
            <a:avLst/>
          </a:prstGeom>
        </p:spPr>
      </p:pic>
    </p:spTree>
    <p:extLst>
      <p:ext uri="{BB962C8B-B14F-4D97-AF65-F5344CB8AC3E}">
        <p14:creationId xmlns:p14="http://schemas.microsoft.com/office/powerpoint/2010/main" val="88641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Scale>
                                      <p:cBhvr>
                                        <p:cTn id="1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8"/>
                                        </p:tgtEl>
                                        <p:attrNameLst>
                                          <p:attrName>ppt_x</p:attrName>
                                          <p:attrName>ppt_y</p:attrName>
                                        </p:attrNameLst>
                                      </p:cBhvr>
                                    </p:animMotion>
                                    <p:animEffect transition="in" filter="fade">
                                      <p:cBhvr>
                                        <p:cTn id="16" dur="1000"/>
                                        <p:tgtEl>
                                          <p:spTgt spid="8"/>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74"/>
                                        </p:tgtEl>
                                        <p:attrNameLst>
                                          <p:attrName>style.visibility</p:attrName>
                                        </p:attrNameLst>
                                      </p:cBhvr>
                                      <p:to>
                                        <p:strVal val="visible"/>
                                      </p:to>
                                    </p:set>
                                    <p:anim calcmode="lin" valueType="num">
                                      <p:cBhvr>
                                        <p:cTn id="20" dur="1000" fill="hold"/>
                                        <p:tgtEl>
                                          <p:spTgt spid="74"/>
                                        </p:tgtEl>
                                        <p:attrNameLst>
                                          <p:attrName>ppt_w</p:attrName>
                                        </p:attrNameLst>
                                      </p:cBhvr>
                                      <p:tavLst>
                                        <p:tav tm="0">
                                          <p:val>
                                            <p:fltVal val="0"/>
                                          </p:val>
                                        </p:tav>
                                        <p:tav tm="100000">
                                          <p:val>
                                            <p:strVal val="#ppt_w"/>
                                          </p:val>
                                        </p:tav>
                                      </p:tavLst>
                                    </p:anim>
                                    <p:anim calcmode="lin" valueType="num">
                                      <p:cBhvr>
                                        <p:cTn id="21" dur="1000" fill="hold"/>
                                        <p:tgtEl>
                                          <p:spTgt spid="74"/>
                                        </p:tgtEl>
                                        <p:attrNameLst>
                                          <p:attrName>ppt_h</p:attrName>
                                        </p:attrNameLst>
                                      </p:cBhvr>
                                      <p:tavLst>
                                        <p:tav tm="0">
                                          <p:val>
                                            <p:fltVal val="0"/>
                                          </p:val>
                                        </p:tav>
                                        <p:tav tm="100000">
                                          <p:val>
                                            <p:strVal val="#ppt_h"/>
                                          </p:val>
                                        </p:tav>
                                      </p:tavLst>
                                    </p:anim>
                                    <p:anim calcmode="lin" valueType="num">
                                      <p:cBhvr>
                                        <p:cTn id="22" dur="1000" fill="hold"/>
                                        <p:tgtEl>
                                          <p:spTgt spid="74"/>
                                        </p:tgtEl>
                                        <p:attrNameLst>
                                          <p:attrName>style.rotation</p:attrName>
                                        </p:attrNameLst>
                                      </p:cBhvr>
                                      <p:tavLst>
                                        <p:tav tm="0">
                                          <p:val>
                                            <p:fltVal val="90"/>
                                          </p:val>
                                        </p:tav>
                                        <p:tav tm="100000">
                                          <p:val>
                                            <p:fltVal val="0"/>
                                          </p:val>
                                        </p:tav>
                                      </p:tavLst>
                                    </p:anim>
                                    <p:animEffect transition="in" filter="fade">
                                      <p:cBhvr>
                                        <p:cTn id="23" dur="1000"/>
                                        <p:tgtEl>
                                          <p:spTgt spid="74"/>
                                        </p:tgtEl>
                                      </p:cBhvr>
                                    </p:animEffect>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750" fill="hold"/>
                                        <p:tgtEl>
                                          <p:spTgt spid="62"/>
                                        </p:tgtEl>
                                        <p:attrNameLst>
                                          <p:attrName>ppt_x</p:attrName>
                                        </p:attrNameLst>
                                      </p:cBhvr>
                                      <p:tavLst>
                                        <p:tav tm="0">
                                          <p:val>
                                            <p:strVal val="#ppt_x"/>
                                          </p:val>
                                        </p:tav>
                                        <p:tav tm="100000">
                                          <p:val>
                                            <p:strVal val="#ppt_x"/>
                                          </p:val>
                                        </p:tav>
                                      </p:tavLst>
                                    </p:anim>
                                    <p:anim calcmode="lin" valueType="num">
                                      <p:cBhvr additive="base">
                                        <p:cTn id="28" dur="750" fill="hold"/>
                                        <p:tgtEl>
                                          <p:spTgt spid="62"/>
                                        </p:tgtEl>
                                        <p:attrNameLst>
                                          <p:attrName>ppt_y</p:attrName>
                                        </p:attrNameLst>
                                      </p:cBhvr>
                                      <p:tavLst>
                                        <p:tav tm="0">
                                          <p:val>
                                            <p:strVal val="1+#ppt_h/2"/>
                                          </p:val>
                                        </p:tav>
                                        <p:tav tm="100000">
                                          <p:val>
                                            <p:strVal val="#ppt_y"/>
                                          </p:val>
                                        </p:tav>
                                      </p:tavLst>
                                    </p:anim>
                                  </p:childTnLst>
                                </p:cTn>
                              </p:par>
                            </p:childTnLst>
                          </p:cTn>
                        </p:par>
                        <p:par>
                          <p:cTn id="29" fill="hold">
                            <p:stCondLst>
                              <p:cond delay="3750"/>
                            </p:stCondLst>
                            <p:childTnLst>
                              <p:par>
                                <p:cTn id="30" presetID="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ppt_x"/>
                                          </p:val>
                                        </p:tav>
                                        <p:tav tm="100000">
                                          <p:val>
                                            <p:strVal val="#ppt_x"/>
                                          </p:val>
                                        </p:tav>
                                      </p:tavLst>
                                    </p:anim>
                                    <p:anim calcmode="lin" valueType="num">
                                      <p:cBhvr additive="base">
                                        <p:cTn id="33" dur="750" fill="hold"/>
                                        <p:tgtEl>
                                          <p:spTgt spid="3"/>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750" fill="hold"/>
                                        <p:tgtEl>
                                          <p:spTgt spid="4"/>
                                        </p:tgtEl>
                                        <p:attrNameLst>
                                          <p:attrName>ppt_x</p:attrName>
                                        </p:attrNameLst>
                                      </p:cBhvr>
                                      <p:tavLst>
                                        <p:tav tm="0">
                                          <p:val>
                                            <p:strVal val="#ppt_x"/>
                                          </p:val>
                                        </p:tav>
                                        <p:tav tm="100000">
                                          <p:val>
                                            <p:strVal val="#ppt_x"/>
                                          </p:val>
                                        </p:tav>
                                      </p:tavLst>
                                    </p:anim>
                                    <p:anim calcmode="lin" valueType="num">
                                      <p:cBhvr additive="base">
                                        <p:cTn id="38" dur="75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525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750" fill="hold"/>
                                        <p:tgtEl>
                                          <p:spTgt spid="5"/>
                                        </p:tgtEl>
                                        <p:attrNameLst>
                                          <p:attrName>ppt_x</p:attrName>
                                        </p:attrNameLst>
                                      </p:cBhvr>
                                      <p:tavLst>
                                        <p:tav tm="0">
                                          <p:val>
                                            <p:strVal val="#ppt_x"/>
                                          </p:val>
                                        </p:tav>
                                        <p:tav tm="100000">
                                          <p:val>
                                            <p:strVal val="#ppt_x"/>
                                          </p:val>
                                        </p:tav>
                                      </p:tavLst>
                                    </p:anim>
                                    <p:anim calcmode="lin" valueType="num">
                                      <p:cBhvr additive="base">
                                        <p:cTn id="43" dur="750" fill="hold"/>
                                        <p:tgtEl>
                                          <p:spTgt spid="5"/>
                                        </p:tgtEl>
                                        <p:attrNameLst>
                                          <p:attrName>ppt_y</p:attrName>
                                        </p:attrNameLst>
                                      </p:cBhvr>
                                      <p:tavLst>
                                        <p:tav tm="0">
                                          <p:val>
                                            <p:strVal val="1+#ppt_h/2"/>
                                          </p:val>
                                        </p:tav>
                                        <p:tav tm="100000">
                                          <p:val>
                                            <p:strVal val="#ppt_y"/>
                                          </p:val>
                                        </p:tav>
                                      </p:tavLst>
                                    </p:anim>
                                  </p:childTnLst>
                                </p:cTn>
                              </p:par>
                            </p:childTnLst>
                          </p:cTn>
                        </p:par>
                        <p:par>
                          <p:cTn id="44" fill="hold">
                            <p:stCondLst>
                              <p:cond delay="6000"/>
                            </p:stCondLst>
                            <p:childTnLst>
                              <p:par>
                                <p:cTn id="45" presetID="2" presetClass="entr" presetSubtype="4"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750" fill="hold"/>
                                        <p:tgtEl>
                                          <p:spTgt spid="6"/>
                                        </p:tgtEl>
                                        <p:attrNameLst>
                                          <p:attrName>ppt_x</p:attrName>
                                        </p:attrNameLst>
                                      </p:cBhvr>
                                      <p:tavLst>
                                        <p:tav tm="0">
                                          <p:val>
                                            <p:strVal val="#ppt_x"/>
                                          </p:val>
                                        </p:tav>
                                        <p:tav tm="100000">
                                          <p:val>
                                            <p:strVal val="#ppt_x"/>
                                          </p:val>
                                        </p:tav>
                                      </p:tavLst>
                                    </p:anim>
                                    <p:anim calcmode="lin" valueType="num">
                                      <p:cBhvr additive="base">
                                        <p:cTn id="4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3C5CE8"/>
                </a:solidFill>
                <a:effectLst/>
                <a:uLnTx/>
                <a:uFillTx/>
                <a:cs typeface="+mn-ea"/>
                <a:sym typeface="+mn-lt"/>
              </a:rPr>
              <a:t>O N E</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519983" y="1521980"/>
            <a:ext cx="5492154" cy="3012555"/>
            <a:chOff x="6411993" y="-495329"/>
            <a:chExt cx="5492154" cy="3012555"/>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952998" y="-495329"/>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smtClean="0">
                  <a:solidFill>
                    <a:schemeClr val="tx1">
                      <a:lumMod val="75000"/>
                      <a:lumOff val="25000"/>
                    </a:schemeClr>
                  </a:solidFill>
                  <a:cs typeface="+mn-ea"/>
                  <a:sym typeface="+mn-lt"/>
                </a:rPr>
                <a:t>研究内容</a:t>
              </a:r>
              <a:endParaRPr lang="zh-CN" altLang="en-US" sz="4000" dirty="0">
                <a:solidFill>
                  <a:schemeClr val="tx1">
                    <a:lumMod val="75000"/>
                    <a:lumOff val="25000"/>
                  </a:schemeClr>
                </a:solidFill>
                <a:cs typeface="+mn-ea"/>
                <a:sym typeface="+mn-lt"/>
              </a:endParaRP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pic>
        <p:nvPicPr>
          <p:cNvPr id="6" name="图片 5">
            <a:extLst>
              <a:ext uri="{FF2B5EF4-FFF2-40B4-BE49-F238E27FC236}">
                <a16:creationId xmlns:a16="http://schemas.microsoft.com/office/drawing/2014/main" id="{29C28541-9C86-4B7E-A399-A4EF93588726}"/>
              </a:ext>
            </a:extLst>
          </p:cNvPr>
          <p:cNvPicPr>
            <a:picLocks noChangeAspect="1"/>
          </p:cNvPicPr>
          <p:nvPr/>
        </p:nvPicPr>
        <p:blipFill>
          <a:blip r:embed="rId3"/>
          <a:stretch>
            <a:fillRect/>
          </a:stretch>
        </p:blipFill>
        <p:spPr>
          <a:xfrm>
            <a:off x="174634" y="3286663"/>
            <a:ext cx="4777129" cy="3191775"/>
          </a:xfrm>
          <a:prstGeom prst="rect">
            <a:avLst/>
          </a:prstGeom>
        </p:spPr>
      </p:pic>
    </p:spTree>
    <p:extLst>
      <p:ext uri="{BB962C8B-B14F-4D97-AF65-F5344CB8AC3E}">
        <p14:creationId xmlns:p14="http://schemas.microsoft.com/office/powerpoint/2010/main" val="2456846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31" presetClass="entr" presetSubtype="0" fill="hold" grpId="0" nodeType="after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p:cTn id="30" dur="1000" fill="hold"/>
                                        <p:tgtEl>
                                          <p:spTgt spid="74"/>
                                        </p:tgtEl>
                                        <p:attrNameLst>
                                          <p:attrName>ppt_w</p:attrName>
                                        </p:attrNameLst>
                                      </p:cBhvr>
                                      <p:tavLst>
                                        <p:tav tm="0">
                                          <p:val>
                                            <p:fltVal val="0"/>
                                          </p:val>
                                        </p:tav>
                                        <p:tav tm="100000">
                                          <p:val>
                                            <p:strVal val="#ppt_w"/>
                                          </p:val>
                                        </p:tav>
                                      </p:tavLst>
                                    </p:anim>
                                    <p:anim calcmode="lin" valueType="num">
                                      <p:cBhvr>
                                        <p:cTn id="31" dur="1000" fill="hold"/>
                                        <p:tgtEl>
                                          <p:spTgt spid="74"/>
                                        </p:tgtEl>
                                        <p:attrNameLst>
                                          <p:attrName>ppt_h</p:attrName>
                                        </p:attrNameLst>
                                      </p:cBhvr>
                                      <p:tavLst>
                                        <p:tav tm="0">
                                          <p:val>
                                            <p:fltVal val="0"/>
                                          </p:val>
                                        </p:tav>
                                        <p:tav tm="100000">
                                          <p:val>
                                            <p:strVal val="#ppt_h"/>
                                          </p:val>
                                        </p:tav>
                                      </p:tavLst>
                                    </p:anim>
                                    <p:anim calcmode="lin" valueType="num">
                                      <p:cBhvr>
                                        <p:cTn id="32" dur="1000" fill="hold"/>
                                        <p:tgtEl>
                                          <p:spTgt spid="74"/>
                                        </p:tgtEl>
                                        <p:attrNameLst>
                                          <p:attrName>style.rotation</p:attrName>
                                        </p:attrNameLst>
                                      </p:cBhvr>
                                      <p:tavLst>
                                        <p:tav tm="0">
                                          <p:val>
                                            <p:fltVal val="90"/>
                                          </p:val>
                                        </p:tav>
                                        <p:tav tm="100000">
                                          <p:val>
                                            <p:fltVal val="0"/>
                                          </p:val>
                                        </p:tav>
                                      </p:tavLst>
                                    </p:anim>
                                    <p:animEffect transition="in" filter="fade">
                                      <p:cBhvr>
                                        <p:cTn id="33" dur="1000"/>
                                        <p:tgtEl>
                                          <p:spTgt spid="74"/>
                                        </p:tgtEl>
                                      </p:cBhvr>
                                    </p:animEffect>
                                  </p:childTnLst>
                                </p:cTn>
                              </p:par>
                            </p:childTnLst>
                          </p:cTn>
                        </p:par>
                        <p:par>
                          <p:cTn id="34" fill="hold">
                            <p:stCondLst>
                              <p:cond delay="4000"/>
                            </p:stCondLst>
                            <p:childTnLst>
                              <p:par>
                                <p:cTn id="35" presetID="2" presetClass="entr" presetSubtype="4"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750" fill="hold"/>
                                        <p:tgtEl>
                                          <p:spTgt spid="62"/>
                                        </p:tgtEl>
                                        <p:attrNameLst>
                                          <p:attrName>ppt_x</p:attrName>
                                        </p:attrNameLst>
                                      </p:cBhvr>
                                      <p:tavLst>
                                        <p:tav tm="0">
                                          <p:val>
                                            <p:strVal val="#ppt_x"/>
                                          </p:val>
                                        </p:tav>
                                        <p:tav tm="100000">
                                          <p:val>
                                            <p:strVal val="#ppt_x"/>
                                          </p:val>
                                        </p:tav>
                                      </p:tavLst>
                                    </p:anim>
                                    <p:anim calcmode="lin" valueType="num">
                                      <p:cBhvr additive="base">
                                        <p:cTn id="38" dur="750" fill="hold"/>
                                        <p:tgtEl>
                                          <p:spTgt spid="62"/>
                                        </p:tgtEl>
                                        <p:attrNameLst>
                                          <p:attrName>ppt_y</p:attrName>
                                        </p:attrNameLst>
                                      </p:cBhvr>
                                      <p:tavLst>
                                        <p:tav tm="0">
                                          <p:val>
                                            <p:strVal val="1+#ppt_h/2"/>
                                          </p:val>
                                        </p:tav>
                                        <p:tav tm="100000">
                                          <p:val>
                                            <p:strVal val="#ppt_y"/>
                                          </p:val>
                                        </p:tav>
                                      </p:tavLst>
                                    </p:anim>
                                  </p:childTnLst>
                                </p:cTn>
                              </p:par>
                            </p:childTnLst>
                          </p:cTn>
                        </p:par>
                        <p:par>
                          <p:cTn id="39" fill="hold">
                            <p:stCondLst>
                              <p:cond delay="4750"/>
                            </p:stCondLst>
                            <p:childTnLst>
                              <p:par>
                                <p:cTn id="40" presetID="2" presetClass="entr" presetSubtype="4"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750" fill="hold"/>
                                        <p:tgtEl>
                                          <p:spTgt spid="2"/>
                                        </p:tgtEl>
                                        <p:attrNameLst>
                                          <p:attrName>ppt_x</p:attrName>
                                        </p:attrNameLst>
                                      </p:cBhvr>
                                      <p:tavLst>
                                        <p:tav tm="0">
                                          <p:val>
                                            <p:strVal val="#ppt_x"/>
                                          </p:val>
                                        </p:tav>
                                        <p:tav tm="100000">
                                          <p:val>
                                            <p:strVal val="#ppt_x"/>
                                          </p:val>
                                        </p:tav>
                                      </p:tavLst>
                                    </p:anim>
                                    <p:anim calcmode="lin" valueType="num">
                                      <p:cBhvr additive="base">
                                        <p:cTn id="43"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E7C902-4F1B-48DA-80FB-879AB0F37870}"/>
              </a:ext>
            </a:extLst>
          </p:cNvPr>
          <p:cNvGrpSpPr/>
          <p:nvPr/>
        </p:nvGrpSpPr>
        <p:grpSpPr>
          <a:xfrm>
            <a:off x="6096000" y="2659713"/>
            <a:ext cx="6261824" cy="3187936"/>
            <a:chOff x="4634776" y="1944979"/>
            <a:chExt cx="6261824" cy="3187936"/>
          </a:xfrm>
        </p:grpSpPr>
        <p:grpSp>
          <p:nvGrpSpPr>
            <p:cNvPr id="36" name="组合 35">
              <a:extLst>
                <a:ext uri="{FF2B5EF4-FFF2-40B4-BE49-F238E27FC236}">
                  <a16:creationId xmlns:a16="http://schemas.microsoft.com/office/drawing/2014/main" id="{D3FC2B80-226C-4689-8772-C845C0FDBE0C}"/>
                </a:ext>
              </a:extLst>
            </p:cNvPr>
            <p:cNvGrpSpPr/>
            <p:nvPr/>
          </p:nvGrpSpPr>
          <p:grpSpPr>
            <a:xfrm flipH="1">
              <a:off x="4634776" y="3492643"/>
              <a:ext cx="6261824" cy="519352"/>
              <a:chOff x="-839014" y="3100576"/>
              <a:chExt cx="7919600" cy="656847"/>
            </a:xfrm>
          </p:grpSpPr>
          <p:sp>
            <p:nvSpPr>
              <p:cNvPr id="37" name="椭圆 36">
                <a:extLst>
                  <a:ext uri="{FF2B5EF4-FFF2-40B4-BE49-F238E27FC236}">
                    <a16:creationId xmlns:a16="http://schemas.microsoft.com/office/drawing/2014/main" id="{4035AB42-289C-45DD-BEA6-3F91856497C8}"/>
                  </a:ext>
                </a:extLst>
              </p:cNvPr>
              <p:cNvSpPr/>
              <p:nvPr/>
            </p:nvSpPr>
            <p:spPr>
              <a:xfrm>
                <a:off x="-839014" y="3100577"/>
                <a:ext cx="7919600" cy="656846"/>
              </a:xfrm>
              <a:prstGeom prst="ellipse">
                <a:avLst/>
              </a:prstGeom>
              <a:solidFill>
                <a:srgbClr val="D3EDFB">
                  <a:alpha val="5000"/>
                </a:srgbClr>
              </a:solidFill>
              <a:ln>
                <a:gradFill>
                  <a:gsLst>
                    <a:gs pos="0">
                      <a:srgbClr val="3C5CE8">
                        <a:alpha val="0"/>
                      </a:srgbClr>
                    </a:gs>
                    <a:gs pos="50000">
                      <a:srgbClr val="3C5CE8"/>
                    </a:gs>
                    <a:gs pos="100000">
                      <a:srgbClr val="3C5CE8">
                        <a:alpha val="0"/>
                      </a:srgbClr>
                    </a:gs>
                  </a:gsLst>
                  <a:lin ang="5400000" scaled="1"/>
                </a:gradFill>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sp>
            <p:nvSpPr>
              <p:cNvPr id="38" name="椭圆 37">
                <a:extLst>
                  <a:ext uri="{FF2B5EF4-FFF2-40B4-BE49-F238E27FC236}">
                    <a16:creationId xmlns:a16="http://schemas.microsoft.com/office/drawing/2014/main" id="{EC3845B8-8286-45E0-87E2-3F8BEC657FED}"/>
                  </a:ext>
                </a:extLst>
              </p:cNvPr>
              <p:cNvSpPr/>
              <p:nvPr/>
            </p:nvSpPr>
            <p:spPr>
              <a:xfrm>
                <a:off x="733459" y="3100577"/>
                <a:ext cx="4774651" cy="656846"/>
              </a:xfrm>
              <a:prstGeom prst="ellipse">
                <a:avLst/>
              </a:prstGeom>
              <a:solidFill>
                <a:srgbClr val="D3EDFB">
                  <a:alpha val="7000"/>
                </a:srgbClr>
              </a:solidFill>
              <a:ln>
                <a:gradFill>
                  <a:gsLst>
                    <a:gs pos="0">
                      <a:srgbClr val="52C3F1">
                        <a:alpha val="0"/>
                      </a:srgbClr>
                    </a:gs>
                    <a:gs pos="50000">
                      <a:srgbClr val="52C3F1">
                        <a:alpha val="29000"/>
                      </a:srgbClr>
                    </a:gs>
                    <a:gs pos="100000">
                      <a:srgbClr val="52C3F1">
                        <a:alpha val="0"/>
                      </a:srgbClr>
                    </a:gs>
                  </a:gsLst>
                  <a:lin ang="5400000" scaled="1"/>
                </a:gradFill>
                <a:prstDash val="sysDot"/>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sp>
            <p:nvSpPr>
              <p:cNvPr id="39" name="椭圆 38">
                <a:extLst>
                  <a:ext uri="{FF2B5EF4-FFF2-40B4-BE49-F238E27FC236}">
                    <a16:creationId xmlns:a16="http://schemas.microsoft.com/office/drawing/2014/main" id="{8809A661-54DE-4F4F-BD32-8AB53D85053F}"/>
                  </a:ext>
                </a:extLst>
              </p:cNvPr>
              <p:cNvSpPr/>
              <p:nvPr/>
            </p:nvSpPr>
            <p:spPr>
              <a:xfrm>
                <a:off x="784952" y="3100576"/>
                <a:ext cx="4671666" cy="656846"/>
              </a:xfrm>
              <a:prstGeom prst="ellipse">
                <a:avLst/>
              </a:prstGeom>
              <a:solidFill>
                <a:schemeClr val="bg1"/>
              </a:solidFill>
              <a:ln>
                <a:gradFill>
                  <a:gsLst>
                    <a:gs pos="0">
                      <a:srgbClr val="3C5CE8">
                        <a:alpha val="0"/>
                      </a:srgbClr>
                    </a:gs>
                    <a:gs pos="50000">
                      <a:srgbClr val="3C5CE8"/>
                    </a:gs>
                    <a:gs pos="100000">
                      <a:srgbClr val="3C5CE8">
                        <a:alpha val="0"/>
                      </a:srgbClr>
                    </a:gs>
                  </a:gsLst>
                  <a:lin ang="5400000" scaled="1"/>
                </a:gradFill>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grpSp>
        <p:sp>
          <p:nvSpPr>
            <p:cNvPr id="82" name="任意多边形: 形状 81">
              <a:extLst>
                <a:ext uri="{FF2B5EF4-FFF2-40B4-BE49-F238E27FC236}">
                  <a16:creationId xmlns:a16="http://schemas.microsoft.com/office/drawing/2014/main" id="{354E2001-5D82-4D0C-866C-80988B7E2DB3}"/>
                </a:ext>
              </a:extLst>
            </p:cNvPr>
            <p:cNvSpPr/>
            <p:nvPr/>
          </p:nvSpPr>
          <p:spPr>
            <a:xfrm flipH="1">
              <a:off x="6817471" y="19449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3" name="任意多边形: 形状 82">
              <a:extLst>
                <a:ext uri="{FF2B5EF4-FFF2-40B4-BE49-F238E27FC236}">
                  <a16:creationId xmlns:a16="http://schemas.microsoft.com/office/drawing/2014/main" id="{0DFB649B-0DE7-4448-9CDD-D7A09F7D9921}"/>
                </a:ext>
              </a:extLst>
            </p:cNvPr>
            <p:cNvSpPr/>
            <p:nvPr/>
          </p:nvSpPr>
          <p:spPr>
            <a:xfrm flipH="1">
              <a:off x="6077058" y="322744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4" name="任意多边形: 形状 83">
              <a:extLst>
                <a:ext uri="{FF2B5EF4-FFF2-40B4-BE49-F238E27FC236}">
                  <a16:creationId xmlns:a16="http://schemas.microsoft.com/office/drawing/2014/main" id="{985FFA17-3A07-42E8-95F1-C7A8B3E2EF77}"/>
                </a:ext>
              </a:extLst>
            </p:cNvPr>
            <p:cNvSpPr/>
            <p:nvPr/>
          </p:nvSpPr>
          <p:spPr>
            <a:xfrm flipH="1">
              <a:off x="7557882" y="322744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27" name="iconfont-1191-866883">
              <a:extLst>
                <a:ext uri="{FF2B5EF4-FFF2-40B4-BE49-F238E27FC236}">
                  <a16:creationId xmlns:a16="http://schemas.microsoft.com/office/drawing/2014/main" id="{CABF436C-C840-4C90-B4F1-168ABD90D928}"/>
                </a:ext>
              </a:extLst>
            </p:cNvPr>
            <p:cNvSpPr>
              <a:spLocks noChangeAspect="1"/>
            </p:cNvSpPr>
            <p:nvPr/>
          </p:nvSpPr>
          <p:spPr bwMode="auto">
            <a:xfrm flipH="1">
              <a:off x="7643451" y="2339274"/>
              <a:ext cx="329004" cy="380982"/>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28" name="iconfont-1191-866883">
              <a:extLst>
                <a:ext uri="{FF2B5EF4-FFF2-40B4-BE49-F238E27FC236}">
                  <a16:creationId xmlns:a16="http://schemas.microsoft.com/office/drawing/2014/main" id="{C09100D0-C4BF-4EB7-8AA5-6032CB340D7D}"/>
                </a:ext>
              </a:extLst>
            </p:cNvPr>
            <p:cNvSpPr>
              <a:spLocks noChangeAspect="1"/>
            </p:cNvSpPr>
            <p:nvPr/>
          </p:nvSpPr>
          <p:spPr bwMode="auto">
            <a:xfrm flipH="1">
              <a:off x="8356704" y="3816395"/>
              <a:ext cx="380982" cy="380982"/>
            </a:xfrm>
            <a:custGeom>
              <a:avLst/>
              <a:gdLst>
                <a:gd name="T0" fmla="*/ 10304 w 12793"/>
                <a:gd name="T1" fmla="*/ 0 h 12793"/>
                <a:gd name="T2" fmla="*/ 0 w 12793"/>
                <a:gd name="T3" fmla="*/ 2489 h 12793"/>
                <a:gd name="T4" fmla="*/ 2489 w 12793"/>
                <a:gd name="T5" fmla="*/ 12793 h 12793"/>
                <a:gd name="T6" fmla="*/ 12793 w 12793"/>
                <a:gd name="T7" fmla="*/ 10305 h 12793"/>
                <a:gd name="T8" fmla="*/ 12416 w 12793"/>
                <a:gd name="T9" fmla="*/ 8930 h 12793"/>
                <a:gd name="T10" fmla="*/ 12040 w 12793"/>
                <a:gd name="T11" fmla="*/ 10305 h 12793"/>
                <a:gd name="T12" fmla="*/ 2489 w 12793"/>
                <a:gd name="T13" fmla="*/ 12040 h 12793"/>
                <a:gd name="T14" fmla="*/ 753 w 12793"/>
                <a:gd name="T15" fmla="*/ 2489 h 12793"/>
                <a:gd name="T16" fmla="*/ 10304 w 12793"/>
                <a:gd name="T17" fmla="*/ 754 h 12793"/>
                <a:gd name="T18" fmla="*/ 12040 w 12793"/>
                <a:gd name="T19" fmla="*/ 5984 h 12793"/>
                <a:gd name="T20" fmla="*/ 7802 w 12793"/>
                <a:gd name="T21" fmla="*/ 4549 h 12793"/>
                <a:gd name="T22" fmla="*/ 10479 w 12793"/>
                <a:gd name="T23" fmla="*/ 4172 h 12793"/>
                <a:gd name="T24" fmla="*/ 5124 w 12793"/>
                <a:gd name="T25" fmla="*/ 3795 h 12793"/>
                <a:gd name="T26" fmla="*/ 5124 w 12793"/>
                <a:gd name="T27" fmla="*/ 4549 h 12793"/>
                <a:gd name="T28" fmla="*/ 7048 w 12793"/>
                <a:gd name="T29" fmla="*/ 8342 h 12793"/>
                <a:gd name="T30" fmla="*/ 5877 w 12793"/>
                <a:gd name="T31" fmla="*/ 6361 h 12793"/>
                <a:gd name="T32" fmla="*/ 5501 w 12793"/>
                <a:gd name="T33" fmla="*/ 5984 h 12793"/>
                <a:gd name="T34" fmla="*/ 5124 w 12793"/>
                <a:gd name="T35" fmla="*/ 8705 h 12793"/>
                <a:gd name="T36" fmla="*/ 5124 w 12793"/>
                <a:gd name="T37" fmla="*/ 8718 h 12793"/>
                <a:gd name="T38" fmla="*/ 10102 w 12793"/>
                <a:gd name="T39" fmla="*/ 9095 h 12793"/>
                <a:gd name="T40" fmla="*/ 10102 w 12793"/>
                <a:gd name="T41" fmla="*/ 8342 h 12793"/>
                <a:gd name="T42" fmla="*/ 7801 w 12793"/>
                <a:gd name="T43" fmla="*/ 6738 h 12793"/>
                <a:gd name="T44" fmla="*/ 12793 w 12793"/>
                <a:gd name="T45" fmla="*/ 6361 h 12793"/>
                <a:gd name="T46" fmla="*/ 12793 w 12793"/>
                <a:gd name="T47" fmla="*/ 2489 h 12793"/>
                <a:gd name="T48" fmla="*/ 3517 w 12793"/>
                <a:gd name="T49" fmla="*/ 9180 h 12793"/>
                <a:gd name="T50" fmla="*/ 4619 w 12793"/>
                <a:gd name="T51" fmla="*/ 8843 h 12793"/>
                <a:gd name="T52" fmla="*/ 4387 w 12793"/>
                <a:gd name="T53" fmla="*/ 8126 h 12793"/>
                <a:gd name="T54" fmla="*/ 4243 w 12793"/>
                <a:gd name="T55" fmla="*/ 5420 h 12793"/>
                <a:gd name="T56" fmla="*/ 2691 w 12793"/>
                <a:gd name="T57" fmla="*/ 4815 h 12793"/>
                <a:gd name="T58" fmla="*/ 2691 w 12793"/>
                <a:gd name="T59" fmla="*/ 5569 h 12793"/>
                <a:gd name="T60" fmla="*/ 3118 w 12793"/>
                <a:gd name="T61" fmla="*/ 8601 h 12793"/>
                <a:gd name="T62" fmla="*/ 3280 w 12793"/>
                <a:gd name="T63" fmla="*/ 3590 h 12793"/>
                <a:gd name="T64" fmla="*/ 3280 w 12793"/>
                <a:gd name="T65" fmla="*/ 4277 h 12793"/>
                <a:gd name="T66" fmla="*/ 3280 w 12793"/>
                <a:gd name="T67" fmla="*/ 2904 h 1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93" h="12793">
                  <a:moveTo>
                    <a:pt x="12793" y="2489"/>
                  </a:moveTo>
                  <a:cubicBezTo>
                    <a:pt x="12793" y="1117"/>
                    <a:pt x="11677" y="0"/>
                    <a:pt x="10304" y="0"/>
                  </a:cubicBezTo>
                  <a:lnTo>
                    <a:pt x="2489" y="0"/>
                  </a:lnTo>
                  <a:cubicBezTo>
                    <a:pt x="1116" y="0"/>
                    <a:pt x="0" y="1117"/>
                    <a:pt x="0" y="2489"/>
                  </a:cubicBezTo>
                  <a:lnTo>
                    <a:pt x="0" y="10305"/>
                  </a:lnTo>
                  <a:cubicBezTo>
                    <a:pt x="0" y="11677"/>
                    <a:pt x="1116" y="12793"/>
                    <a:pt x="2489" y="12793"/>
                  </a:cubicBezTo>
                  <a:lnTo>
                    <a:pt x="10304" y="12793"/>
                  </a:lnTo>
                  <a:cubicBezTo>
                    <a:pt x="11677" y="12793"/>
                    <a:pt x="12793" y="11677"/>
                    <a:pt x="12793" y="10305"/>
                  </a:cubicBezTo>
                  <a:lnTo>
                    <a:pt x="12793" y="9307"/>
                  </a:lnTo>
                  <a:cubicBezTo>
                    <a:pt x="12793" y="9098"/>
                    <a:pt x="12625" y="8930"/>
                    <a:pt x="12416" y="8930"/>
                  </a:cubicBezTo>
                  <a:cubicBezTo>
                    <a:pt x="12208" y="8930"/>
                    <a:pt x="12040" y="9098"/>
                    <a:pt x="12040" y="9307"/>
                  </a:cubicBezTo>
                  <a:lnTo>
                    <a:pt x="12040" y="10305"/>
                  </a:lnTo>
                  <a:cubicBezTo>
                    <a:pt x="12040" y="11261"/>
                    <a:pt x="11261" y="12040"/>
                    <a:pt x="10304" y="12040"/>
                  </a:cubicBezTo>
                  <a:lnTo>
                    <a:pt x="2489" y="12040"/>
                  </a:lnTo>
                  <a:cubicBezTo>
                    <a:pt x="1532" y="12040"/>
                    <a:pt x="753" y="11261"/>
                    <a:pt x="753" y="10305"/>
                  </a:cubicBezTo>
                  <a:lnTo>
                    <a:pt x="753" y="2489"/>
                  </a:lnTo>
                  <a:cubicBezTo>
                    <a:pt x="753" y="1532"/>
                    <a:pt x="1532" y="754"/>
                    <a:pt x="2489" y="754"/>
                  </a:cubicBezTo>
                  <a:lnTo>
                    <a:pt x="10304" y="754"/>
                  </a:lnTo>
                  <a:cubicBezTo>
                    <a:pt x="11261" y="754"/>
                    <a:pt x="12040" y="1532"/>
                    <a:pt x="12040" y="2489"/>
                  </a:cubicBezTo>
                  <a:lnTo>
                    <a:pt x="12040" y="5984"/>
                  </a:lnTo>
                  <a:lnTo>
                    <a:pt x="7802" y="5984"/>
                  </a:lnTo>
                  <a:lnTo>
                    <a:pt x="7802" y="4549"/>
                  </a:lnTo>
                  <a:lnTo>
                    <a:pt x="10102" y="4549"/>
                  </a:lnTo>
                  <a:cubicBezTo>
                    <a:pt x="10310" y="4549"/>
                    <a:pt x="10479" y="4380"/>
                    <a:pt x="10479" y="4172"/>
                  </a:cubicBezTo>
                  <a:cubicBezTo>
                    <a:pt x="10479" y="3964"/>
                    <a:pt x="10310" y="3795"/>
                    <a:pt x="10102" y="3795"/>
                  </a:cubicBezTo>
                  <a:lnTo>
                    <a:pt x="5124" y="3795"/>
                  </a:lnTo>
                  <a:cubicBezTo>
                    <a:pt x="4916" y="3795"/>
                    <a:pt x="4747" y="3964"/>
                    <a:pt x="4747" y="4172"/>
                  </a:cubicBezTo>
                  <a:cubicBezTo>
                    <a:pt x="4747" y="4380"/>
                    <a:pt x="4916" y="4549"/>
                    <a:pt x="5124" y="4549"/>
                  </a:cubicBezTo>
                  <a:lnTo>
                    <a:pt x="7048" y="4549"/>
                  </a:lnTo>
                  <a:lnTo>
                    <a:pt x="7048" y="8342"/>
                  </a:lnTo>
                  <a:lnTo>
                    <a:pt x="5877" y="8342"/>
                  </a:lnTo>
                  <a:lnTo>
                    <a:pt x="5877" y="6361"/>
                  </a:lnTo>
                  <a:cubicBezTo>
                    <a:pt x="5877" y="6152"/>
                    <a:pt x="5709" y="5984"/>
                    <a:pt x="5501" y="5984"/>
                  </a:cubicBezTo>
                  <a:lnTo>
                    <a:pt x="5501" y="5984"/>
                  </a:lnTo>
                  <a:cubicBezTo>
                    <a:pt x="5293" y="5984"/>
                    <a:pt x="5124" y="6152"/>
                    <a:pt x="5124" y="6360"/>
                  </a:cubicBezTo>
                  <a:lnTo>
                    <a:pt x="5124" y="8705"/>
                  </a:lnTo>
                  <a:cubicBezTo>
                    <a:pt x="5124" y="8707"/>
                    <a:pt x="5124" y="8709"/>
                    <a:pt x="5124" y="8712"/>
                  </a:cubicBezTo>
                  <a:cubicBezTo>
                    <a:pt x="5124" y="8714"/>
                    <a:pt x="5124" y="8716"/>
                    <a:pt x="5124" y="8718"/>
                  </a:cubicBezTo>
                  <a:cubicBezTo>
                    <a:pt x="5124" y="8926"/>
                    <a:pt x="5292" y="9095"/>
                    <a:pt x="5500" y="9095"/>
                  </a:cubicBezTo>
                  <a:lnTo>
                    <a:pt x="10102" y="9095"/>
                  </a:lnTo>
                  <a:cubicBezTo>
                    <a:pt x="10310" y="9095"/>
                    <a:pt x="10479" y="8926"/>
                    <a:pt x="10479" y="8718"/>
                  </a:cubicBezTo>
                  <a:cubicBezTo>
                    <a:pt x="10479" y="8510"/>
                    <a:pt x="10310" y="8342"/>
                    <a:pt x="10102" y="8342"/>
                  </a:cubicBezTo>
                  <a:lnTo>
                    <a:pt x="7801" y="8342"/>
                  </a:lnTo>
                  <a:lnTo>
                    <a:pt x="7801" y="6738"/>
                  </a:lnTo>
                  <a:lnTo>
                    <a:pt x="12416" y="6738"/>
                  </a:lnTo>
                  <a:cubicBezTo>
                    <a:pt x="12625" y="6738"/>
                    <a:pt x="12793" y="6569"/>
                    <a:pt x="12793" y="6361"/>
                  </a:cubicBezTo>
                  <a:lnTo>
                    <a:pt x="12793" y="6269"/>
                  </a:lnTo>
                  <a:lnTo>
                    <a:pt x="12793" y="2489"/>
                  </a:lnTo>
                  <a:close/>
                  <a:moveTo>
                    <a:pt x="3159" y="8919"/>
                  </a:moveTo>
                  <a:cubicBezTo>
                    <a:pt x="3210" y="9079"/>
                    <a:pt x="3358" y="9180"/>
                    <a:pt x="3517" y="9180"/>
                  </a:cubicBezTo>
                  <a:cubicBezTo>
                    <a:pt x="3556" y="9180"/>
                    <a:pt x="3595" y="9174"/>
                    <a:pt x="3633" y="9162"/>
                  </a:cubicBezTo>
                  <a:lnTo>
                    <a:pt x="4619" y="8843"/>
                  </a:lnTo>
                  <a:cubicBezTo>
                    <a:pt x="4817" y="8779"/>
                    <a:pt x="4926" y="8566"/>
                    <a:pt x="4862" y="8368"/>
                  </a:cubicBezTo>
                  <a:cubicBezTo>
                    <a:pt x="4798" y="8170"/>
                    <a:pt x="4585" y="8062"/>
                    <a:pt x="4387" y="8126"/>
                  </a:cubicBezTo>
                  <a:lnTo>
                    <a:pt x="3913" y="8279"/>
                  </a:lnTo>
                  <a:lnTo>
                    <a:pt x="4243" y="5420"/>
                  </a:lnTo>
                  <a:cubicBezTo>
                    <a:pt x="4285" y="5089"/>
                    <a:pt x="4164" y="4815"/>
                    <a:pt x="3869" y="4815"/>
                  </a:cubicBezTo>
                  <a:lnTo>
                    <a:pt x="2691" y="4815"/>
                  </a:lnTo>
                  <a:cubicBezTo>
                    <a:pt x="2483" y="4815"/>
                    <a:pt x="2314" y="4984"/>
                    <a:pt x="2314" y="5192"/>
                  </a:cubicBezTo>
                  <a:cubicBezTo>
                    <a:pt x="2314" y="5400"/>
                    <a:pt x="2483" y="5569"/>
                    <a:pt x="2691" y="5569"/>
                  </a:cubicBezTo>
                  <a:lnTo>
                    <a:pt x="3467" y="5569"/>
                  </a:lnTo>
                  <a:lnTo>
                    <a:pt x="3118" y="8601"/>
                  </a:lnTo>
                  <a:cubicBezTo>
                    <a:pt x="3108" y="8729"/>
                    <a:pt x="3143" y="8872"/>
                    <a:pt x="3159" y="8919"/>
                  </a:cubicBezTo>
                  <a:close/>
                  <a:moveTo>
                    <a:pt x="3280" y="3590"/>
                  </a:moveTo>
                  <a:close/>
                  <a:moveTo>
                    <a:pt x="2594" y="3590"/>
                  </a:moveTo>
                  <a:cubicBezTo>
                    <a:pt x="2594" y="3969"/>
                    <a:pt x="2901" y="4277"/>
                    <a:pt x="3280" y="4277"/>
                  </a:cubicBezTo>
                  <a:cubicBezTo>
                    <a:pt x="3659" y="4277"/>
                    <a:pt x="3966" y="3969"/>
                    <a:pt x="3966" y="3590"/>
                  </a:cubicBezTo>
                  <a:cubicBezTo>
                    <a:pt x="3966" y="3211"/>
                    <a:pt x="3659" y="2904"/>
                    <a:pt x="3280" y="2904"/>
                  </a:cubicBezTo>
                  <a:cubicBezTo>
                    <a:pt x="2901" y="2904"/>
                    <a:pt x="2594" y="3211"/>
                    <a:pt x="2594" y="3590"/>
                  </a:cubicBezTo>
                  <a:close/>
                </a:path>
              </a:pathLst>
            </a:custGeom>
            <a:solidFill>
              <a:srgbClr val="3C5CE8"/>
            </a:solidFill>
            <a:ln>
              <a:noFill/>
            </a:ln>
          </p:spPr>
          <p:txBody>
            <a:bodyPr/>
            <a:lstStyle/>
            <a:p>
              <a:endParaRPr lang="zh-CN" altLang="en-US">
                <a:cs typeface="+mn-ea"/>
                <a:sym typeface="+mn-lt"/>
              </a:endParaRPr>
            </a:p>
          </p:txBody>
        </p:sp>
        <p:sp>
          <p:nvSpPr>
            <p:cNvPr id="129" name="iconfont-1191-866883">
              <a:extLst>
                <a:ext uri="{FF2B5EF4-FFF2-40B4-BE49-F238E27FC236}">
                  <a16:creationId xmlns:a16="http://schemas.microsoft.com/office/drawing/2014/main" id="{C8FD9CAA-03F8-44BE-A269-80160B5A450E}"/>
                </a:ext>
              </a:extLst>
            </p:cNvPr>
            <p:cNvSpPr>
              <a:spLocks noChangeAspect="1"/>
            </p:cNvSpPr>
            <p:nvPr/>
          </p:nvSpPr>
          <p:spPr bwMode="auto">
            <a:xfrm flipH="1">
              <a:off x="6755452" y="3816395"/>
              <a:ext cx="376990" cy="380982"/>
            </a:xfrm>
            <a:custGeom>
              <a:avLst/>
              <a:gdLst>
                <a:gd name="T0" fmla="*/ 11174 w 12985"/>
                <a:gd name="T1" fmla="*/ 211 h 13120"/>
                <a:gd name="T2" fmla="*/ 8811 w 12985"/>
                <a:gd name="T3" fmla="*/ 1810 h 13120"/>
                <a:gd name="T4" fmla="*/ 8805 w 12985"/>
                <a:gd name="T5" fmla="*/ 2528 h 13120"/>
                <a:gd name="T6" fmla="*/ 3982 w 12985"/>
                <a:gd name="T7" fmla="*/ 4138 h 13120"/>
                <a:gd name="T8" fmla="*/ 2574 w 12985"/>
                <a:gd name="T9" fmla="*/ 3083 h 13120"/>
                <a:gd name="T10" fmla="*/ 210 w 12985"/>
                <a:gd name="T11" fmla="*/ 4683 h 13120"/>
                <a:gd name="T12" fmla="*/ 1810 w 12985"/>
                <a:gd name="T13" fmla="*/ 7046 h 13120"/>
                <a:gd name="T14" fmla="*/ 3510 w 12985"/>
                <a:gd name="T15" fmla="*/ 6590 h 13120"/>
                <a:gd name="T16" fmla="*/ 7388 w 12985"/>
                <a:gd name="T17" fmla="*/ 9877 h 13120"/>
                <a:gd name="T18" fmla="*/ 7127 w 12985"/>
                <a:gd name="T19" fmla="*/ 10545 h 13120"/>
                <a:gd name="T20" fmla="*/ 8727 w 12985"/>
                <a:gd name="T21" fmla="*/ 12909 h 13120"/>
                <a:gd name="T22" fmla="*/ 11091 w 12985"/>
                <a:gd name="T23" fmla="*/ 11309 h 13120"/>
                <a:gd name="T24" fmla="*/ 9491 w 12985"/>
                <a:gd name="T25" fmla="*/ 8945 h 13120"/>
                <a:gd name="T26" fmla="*/ 7791 w 12985"/>
                <a:gd name="T27" fmla="*/ 9402 h 13120"/>
                <a:gd name="T28" fmla="*/ 3913 w 12985"/>
                <a:gd name="T29" fmla="*/ 6115 h 13120"/>
                <a:gd name="T30" fmla="*/ 4174 w 12985"/>
                <a:gd name="T31" fmla="*/ 5447 h 13120"/>
                <a:gd name="T32" fmla="*/ 4180 w 12985"/>
                <a:gd name="T33" fmla="*/ 4729 h 13120"/>
                <a:gd name="T34" fmla="*/ 9002 w 12985"/>
                <a:gd name="T35" fmla="*/ 3119 h 13120"/>
                <a:gd name="T36" fmla="*/ 10410 w 12985"/>
                <a:gd name="T37" fmla="*/ 4174 h 13120"/>
                <a:gd name="T38" fmla="*/ 12774 w 12985"/>
                <a:gd name="T39" fmla="*/ 2574 h 13120"/>
                <a:gd name="T40" fmla="*/ 11174 w 12985"/>
                <a:gd name="T41" fmla="*/ 211 h 13120"/>
                <a:gd name="T42" fmla="*/ 1928 w 12985"/>
                <a:gd name="T43" fmla="*/ 6435 h 13120"/>
                <a:gd name="T44" fmla="*/ 822 w 12985"/>
                <a:gd name="T45" fmla="*/ 4801 h 13120"/>
                <a:gd name="T46" fmla="*/ 2456 w 12985"/>
                <a:gd name="T47" fmla="*/ 3694 h 13120"/>
                <a:gd name="T48" fmla="*/ 3562 w 12985"/>
                <a:gd name="T49" fmla="*/ 5329 h 13120"/>
                <a:gd name="T50" fmla="*/ 1928 w 12985"/>
                <a:gd name="T51" fmla="*/ 6435 h 13120"/>
                <a:gd name="T52" fmla="*/ 9373 w 12985"/>
                <a:gd name="T53" fmla="*/ 9557 h 13120"/>
                <a:gd name="T54" fmla="*/ 10480 w 12985"/>
                <a:gd name="T55" fmla="*/ 11191 h 13120"/>
                <a:gd name="T56" fmla="*/ 8845 w 12985"/>
                <a:gd name="T57" fmla="*/ 12297 h 13120"/>
                <a:gd name="T58" fmla="*/ 7739 w 12985"/>
                <a:gd name="T59" fmla="*/ 10663 h 13120"/>
                <a:gd name="T60" fmla="*/ 9373 w 12985"/>
                <a:gd name="T61" fmla="*/ 9557 h 13120"/>
                <a:gd name="T62" fmla="*/ 12163 w 12985"/>
                <a:gd name="T63" fmla="*/ 2456 h 13120"/>
                <a:gd name="T64" fmla="*/ 10528 w 12985"/>
                <a:gd name="T65" fmla="*/ 3562 h 13120"/>
                <a:gd name="T66" fmla="*/ 9423 w 12985"/>
                <a:gd name="T67" fmla="*/ 1928 h 13120"/>
                <a:gd name="T68" fmla="*/ 11056 w 12985"/>
                <a:gd name="T69" fmla="*/ 822 h 13120"/>
                <a:gd name="T70" fmla="*/ 12163 w 12985"/>
                <a:gd name="T71" fmla="*/ 2456 h 1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985" h="13120">
                  <a:moveTo>
                    <a:pt x="11174" y="211"/>
                  </a:moveTo>
                  <a:cubicBezTo>
                    <a:pt x="10082" y="0"/>
                    <a:pt x="9022" y="718"/>
                    <a:pt x="8811" y="1810"/>
                  </a:cubicBezTo>
                  <a:cubicBezTo>
                    <a:pt x="8764" y="2054"/>
                    <a:pt x="8766" y="2296"/>
                    <a:pt x="8805" y="2528"/>
                  </a:cubicBezTo>
                  <a:lnTo>
                    <a:pt x="3982" y="4138"/>
                  </a:lnTo>
                  <a:cubicBezTo>
                    <a:pt x="3708" y="3608"/>
                    <a:pt x="3204" y="3204"/>
                    <a:pt x="2574" y="3083"/>
                  </a:cubicBezTo>
                  <a:cubicBezTo>
                    <a:pt x="1481" y="2872"/>
                    <a:pt x="421" y="3590"/>
                    <a:pt x="210" y="4683"/>
                  </a:cubicBezTo>
                  <a:cubicBezTo>
                    <a:pt x="0" y="5775"/>
                    <a:pt x="718" y="6836"/>
                    <a:pt x="1810" y="7046"/>
                  </a:cubicBezTo>
                  <a:cubicBezTo>
                    <a:pt x="2440" y="7168"/>
                    <a:pt x="3058" y="6979"/>
                    <a:pt x="3510" y="6590"/>
                  </a:cubicBezTo>
                  <a:lnTo>
                    <a:pt x="7388" y="9877"/>
                  </a:lnTo>
                  <a:cubicBezTo>
                    <a:pt x="7266" y="10077"/>
                    <a:pt x="7174" y="10301"/>
                    <a:pt x="7127" y="10545"/>
                  </a:cubicBezTo>
                  <a:cubicBezTo>
                    <a:pt x="6917" y="11638"/>
                    <a:pt x="7635" y="12698"/>
                    <a:pt x="8727" y="12909"/>
                  </a:cubicBezTo>
                  <a:cubicBezTo>
                    <a:pt x="9820" y="13120"/>
                    <a:pt x="10881" y="12402"/>
                    <a:pt x="11091" y="11309"/>
                  </a:cubicBezTo>
                  <a:cubicBezTo>
                    <a:pt x="11302" y="10216"/>
                    <a:pt x="10584" y="9156"/>
                    <a:pt x="9491" y="8945"/>
                  </a:cubicBezTo>
                  <a:cubicBezTo>
                    <a:pt x="8861" y="8824"/>
                    <a:pt x="8243" y="9012"/>
                    <a:pt x="7791" y="9402"/>
                  </a:cubicBezTo>
                  <a:lnTo>
                    <a:pt x="3913" y="6115"/>
                  </a:lnTo>
                  <a:cubicBezTo>
                    <a:pt x="4036" y="5914"/>
                    <a:pt x="4127" y="5690"/>
                    <a:pt x="4174" y="5447"/>
                  </a:cubicBezTo>
                  <a:cubicBezTo>
                    <a:pt x="4221" y="5203"/>
                    <a:pt x="4219" y="4961"/>
                    <a:pt x="4180" y="4729"/>
                  </a:cubicBezTo>
                  <a:lnTo>
                    <a:pt x="9002" y="3119"/>
                  </a:lnTo>
                  <a:cubicBezTo>
                    <a:pt x="9277" y="3648"/>
                    <a:pt x="9781" y="4053"/>
                    <a:pt x="10410" y="4174"/>
                  </a:cubicBezTo>
                  <a:cubicBezTo>
                    <a:pt x="11503" y="4385"/>
                    <a:pt x="12564" y="3667"/>
                    <a:pt x="12774" y="2574"/>
                  </a:cubicBezTo>
                  <a:cubicBezTo>
                    <a:pt x="12985" y="1481"/>
                    <a:pt x="12267" y="421"/>
                    <a:pt x="11174" y="211"/>
                  </a:cubicBezTo>
                  <a:close/>
                  <a:moveTo>
                    <a:pt x="1928" y="6435"/>
                  </a:moveTo>
                  <a:cubicBezTo>
                    <a:pt x="1173" y="6289"/>
                    <a:pt x="676" y="5556"/>
                    <a:pt x="822" y="4801"/>
                  </a:cubicBezTo>
                  <a:cubicBezTo>
                    <a:pt x="968" y="4045"/>
                    <a:pt x="1701" y="3549"/>
                    <a:pt x="2456" y="3694"/>
                  </a:cubicBezTo>
                  <a:cubicBezTo>
                    <a:pt x="3212" y="3840"/>
                    <a:pt x="3708" y="4573"/>
                    <a:pt x="3562" y="5329"/>
                  </a:cubicBezTo>
                  <a:cubicBezTo>
                    <a:pt x="3417" y="6084"/>
                    <a:pt x="2684" y="6580"/>
                    <a:pt x="1928" y="6435"/>
                  </a:cubicBezTo>
                  <a:close/>
                  <a:moveTo>
                    <a:pt x="9373" y="9557"/>
                  </a:moveTo>
                  <a:cubicBezTo>
                    <a:pt x="10129" y="9703"/>
                    <a:pt x="10625" y="10436"/>
                    <a:pt x="10480" y="11191"/>
                  </a:cubicBezTo>
                  <a:cubicBezTo>
                    <a:pt x="10334" y="11947"/>
                    <a:pt x="9601" y="12443"/>
                    <a:pt x="8845" y="12297"/>
                  </a:cubicBezTo>
                  <a:cubicBezTo>
                    <a:pt x="8090" y="12152"/>
                    <a:pt x="7593" y="11419"/>
                    <a:pt x="7739" y="10663"/>
                  </a:cubicBezTo>
                  <a:cubicBezTo>
                    <a:pt x="7885" y="9908"/>
                    <a:pt x="8618" y="9412"/>
                    <a:pt x="9373" y="9557"/>
                  </a:cubicBezTo>
                  <a:close/>
                  <a:moveTo>
                    <a:pt x="12163" y="2456"/>
                  </a:moveTo>
                  <a:cubicBezTo>
                    <a:pt x="12017" y="3212"/>
                    <a:pt x="11284" y="3708"/>
                    <a:pt x="10528" y="3562"/>
                  </a:cubicBezTo>
                  <a:cubicBezTo>
                    <a:pt x="9773" y="3417"/>
                    <a:pt x="9277" y="2684"/>
                    <a:pt x="9423" y="1928"/>
                  </a:cubicBezTo>
                  <a:cubicBezTo>
                    <a:pt x="9568" y="1173"/>
                    <a:pt x="10301" y="677"/>
                    <a:pt x="11056" y="822"/>
                  </a:cubicBezTo>
                  <a:cubicBezTo>
                    <a:pt x="11812" y="968"/>
                    <a:pt x="12308" y="1701"/>
                    <a:pt x="12163" y="2456"/>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4" name="组合 3">
            <a:extLst>
              <a:ext uri="{FF2B5EF4-FFF2-40B4-BE49-F238E27FC236}">
                <a16:creationId xmlns:a16="http://schemas.microsoft.com/office/drawing/2014/main" id="{D5C36C58-10AA-41E6-9A51-EDB776389A80}"/>
              </a:ext>
            </a:extLst>
          </p:cNvPr>
          <p:cNvGrpSpPr/>
          <p:nvPr/>
        </p:nvGrpSpPr>
        <p:grpSpPr>
          <a:xfrm>
            <a:off x="455235" y="1139753"/>
            <a:ext cx="3266137" cy="874497"/>
            <a:chOff x="2449100" y="1432239"/>
            <a:chExt cx="3266137" cy="874497"/>
          </a:xfrm>
        </p:grpSpPr>
        <p:grpSp>
          <p:nvGrpSpPr>
            <p:cNvPr id="9" name="组合 8">
              <a:extLst>
                <a:ext uri="{FF2B5EF4-FFF2-40B4-BE49-F238E27FC236}">
                  <a16:creationId xmlns:a16="http://schemas.microsoft.com/office/drawing/2014/main" id="{274377CD-1009-4606-8856-8D16AA5687C8}"/>
                </a:ext>
              </a:extLst>
            </p:cNvPr>
            <p:cNvGrpSpPr/>
            <p:nvPr/>
          </p:nvGrpSpPr>
          <p:grpSpPr>
            <a:xfrm>
              <a:off x="2449100" y="1432239"/>
              <a:ext cx="3266137" cy="874497"/>
              <a:chOff x="2449100" y="1432239"/>
              <a:chExt cx="3266137" cy="874497"/>
            </a:xfrm>
          </p:grpSpPr>
          <p:sp>
            <p:nvSpPr>
              <p:cNvPr id="40" name="矩形 39">
                <a:extLst>
                  <a:ext uri="{FF2B5EF4-FFF2-40B4-BE49-F238E27FC236}">
                    <a16:creationId xmlns:a16="http://schemas.microsoft.com/office/drawing/2014/main" id="{24DB3104-414C-4D0D-953A-CF1B2014B967}"/>
                  </a:ext>
                </a:extLst>
              </p:cNvPr>
              <p:cNvSpPr/>
              <p:nvPr/>
            </p:nvSpPr>
            <p:spPr>
              <a:xfrm>
                <a:off x="2449100" y="1506285"/>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A47C003D-5252-4D86-B691-93E4357A6C24}"/>
                  </a:ext>
                </a:extLst>
              </p:cNvPr>
              <p:cNvSpPr/>
              <p:nvPr/>
            </p:nvSpPr>
            <p:spPr>
              <a:xfrm>
                <a:off x="4840740" y="1432239"/>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1" name="文本框 10">
              <a:extLst>
                <a:ext uri="{FF2B5EF4-FFF2-40B4-BE49-F238E27FC236}">
                  <a16:creationId xmlns:a16="http://schemas.microsoft.com/office/drawing/2014/main" id="{583F93B5-765D-4F76-AE43-460FFE078B1E}"/>
                </a:ext>
              </a:extLst>
            </p:cNvPr>
            <p:cNvSpPr txBox="1"/>
            <p:nvPr/>
          </p:nvSpPr>
          <p:spPr>
            <a:xfrm>
              <a:off x="5013054" y="1653235"/>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01</a:t>
              </a:r>
              <a:endParaRPr lang="zh-CN" altLang="en-US" sz="2000" b="1" dirty="0">
                <a:solidFill>
                  <a:srgbClr val="3C5CE8"/>
                </a:solidFill>
                <a:cs typeface="+mn-ea"/>
                <a:sym typeface="+mn-lt"/>
              </a:endParaRPr>
            </a:p>
          </p:txBody>
        </p:sp>
        <p:sp>
          <p:nvSpPr>
            <p:cNvPr id="12" name="文本框 11">
              <a:extLst>
                <a:ext uri="{FF2B5EF4-FFF2-40B4-BE49-F238E27FC236}">
                  <a16:creationId xmlns:a16="http://schemas.microsoft.com/office/drawing/2014/main" id="{C8913062-1536-43A3-8304-DE9DD9BFBA9E}"/>
                </a:ext>
              </a:extLst>
            </p:cNvPr>
            <p:cNvSpPr txBox="1"/>
            <p:nvPr/>
          </p:nvSpPr>
          <p:spPr>
            <a:xfrm>
              <a:off x="2964887" y="1684013"/>
              <a:ext cx="1785616"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a:t>
              </a:r>
            </a:p>
          </p:txBody>
        </p:sp>
      </p:grpSp>
      <p:grpSp>
        <p:nvGrpSpPr>
          <p:cNvPr id="10" name="组合 9">
            <a:extLst>
              <a:ext uri="{FF2B5EF4-FFF2-40B4-BE49-F238E27FC236}">
                <a16:creationId xmlns:a16="http://schemas.microsoft.com/office/drawing/2014/main" id="{BD26E8AB-FDA1-4E7E-B871-722A27B8C8DA}"/>
              </a:ext>
            </a:extLst>
          </p:cNvPr>
          <p:cNvGrpSpPr/>
          <p:nvPr/>
        </p:nvGrpSpPr>
        <p:grpSpPr>
          <a:xfrm>
            <a:off x="455235" y="2783255"/>
            <a:ext cx="3266137" cy="874497"/>
            <a:chOff x="1976232" y="2682731"/>
            <a:chExt cx="3266137" cy="874497"/>
          </a:xfrm>
        </p:grpSpPr>
        <p:grpSp>
          <p:nvGrpSpPr>
            <p:cNvPr id="8" name="组合 7">
              <a:extLst>
                <a:ext uri="{FF2B5EF4-FFF2-40B4-BE49-F238E27FC236}">
                  <a16:creationId xmlns:a16="http://schemas.microsoft.com/office/drawing/2014/main" id="{EE76E0F0-1ABE-49A6-B33E-666B55CAD23C}"/>
                </a:ext>
              </a:extLst>
            </p:cNvPr>
            <p:cNvGrpSpPr/>
            <p:nvPr/>
          </p:nvGrpSpPr>
          <p:grpSpPr>
            <a:xfrm>
              <a:off x="1976232" y="2682731"/>
              <a:ext cx="3266137" cy="874497"/>
              <a:chOff x="1976232" y="2682731"/>
              <a:chExt cx="3266137" cy="874497"/>
            </a:xfrm>
          </p:grpSpPr>
          <p:sp>
            <p:nvSpPr>
              <p:cNvPr id="47" name="矩形 46">
                <a:extLst>
                  <a:ext uri="{FF2B5EF4-FFF2-40B4-BE49-F238E27FC236}">
                    <a16:creationId xmlns:a16="http://schemas.microsoft.com/office/drawing/2014/main" id="{998FDBA6-2632-4A6B-9AE9-CD65BCA83C5B}"/>
                  </a:ext>
                </a:extLst>
              </p:cNvPr>
              <p:cNvSpPr/>
              <p:nvPr/>
            </p:nvSpPr>
            <p:spPr>
              <a:xfrm>
                <a:off x="1976232" y="2756777"/>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8" name="椭圆 47">
                <a:extLst>
                  <a:ext uri="{FF2B5EF4-FFF2-40B4-BE49-F238E27FC236}">
                    <a16:creationId xmlns:a16="http://schemas.microsoft.com/office/drawing/2014/main" id="{F707BF18-742B-45B4-B0D9-AB3104D40F45}"/>
                  </a:ext>
                </a:extLst>
              </p:cNvPr>
              <p:cNvSpPr/>
              <p:nvPr/>
            </p:nvSpPr>
            <p:spPr>
              <a:xfrm>
                <a:off x="4367872" y="2682731"/>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1" name="文本框 140">
              <a:extLst>
                <a:ext uri="{FF2B5EF4-FFF2-40B4-BE49-F238E27FC236}">
                  <a16:creationId xmlns:a16="http://schemas.microsoft.com/office/drawing/2014/main" id="{8D9E0D5D-065C-4E12-B844-FFCB1B32A9E0}"/>
                </a:ext>
              </a:extLst>
            </p:cNvPr>
            <p:cNvSpPr txBox="1"/>
            <p:nvPr/>
          </p:nvSpPr>
          <p:spPr>
            <a:xfrm>
              <a:off x="4548247" y="2897712"/>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02</a:t>
              </a:r>
              <a:endParaRPr lang="zh-CN" altLang="en-US" sz="2000" b="1" dirty="0">
                <a:solidFill>
                  <a:srgbClr val="3C5CE8"/>
                </a:solidFill>
                <a:cs typeface="+mn-ea"/>
                <a:sym typeface="+mn-lt"/>
              </a:endParaRPr>
            </a:p>
          </p:txBody>
        </p:sp>
        <p:sp>
          <p:nvSpPr>
            <p:cNvPr id="145" name="文本框 144">
              <a:extLst>
                <a:ext uri="{FF2B5EF4-FFF2-40B4-BE49-F238E27FC236}">
                  <a16:creationId xmlns:a16="http://schemas.microsoft.com/office/drawing/2014/main" id="{A5DAA725-A885-4502-9FFB-38C39275CB4D}"/>
                </a:ext>
              </a:extLst>
            </p:cNvPr>
            <p:cNvSpPr txBox="1"/>
            <p:nvPr/>
          </p:nvSpPr>
          <p:spPr>
            <a:xfrm>
              <a:off x="2466410" y="2950702"/>
              <a:ext cx="1785616"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a:t>
              </a:r>
            </a:p>
          </p:txBody>
        </p:sp>
      </p:grpSp>
      <p:grpSp>
        <p:nvGrpSpPr>
          <p:cNvPr id="13" name="组合 12">
            <a:extLst>
              <a:ext uri="{FF2B5EF4-FFF2-40B4-BE49-F238E27FC236}">
                <a16:creationId xmlns:a16="http://schemas.microsoft.com/office/drawing/2014/main" id="{B389B6CC-888F-4F5C-9BD3-5A358843E815}"/>
              </a:ext>
            </a:extLst>
          </p:cNvPr>
          <p:cNvGrpSpPr/>
          <p:nvPr/>
        </p:nvGrpSpPr>
        <p:grpSpPr>
          <a:xfrm>
            <a:off x="460955" y="4443833"/>
            <a:ext cx="3266137" cy="874497"/>
            <a:chOff x="1976232" y="3933223"/>
            <a:chExt cx="3266137" cy="874497"/>
          </a:xfrm>
        </p:grpSpPr>
        <p:grpSp>
          <p:nvGrpSpPr>
            <p:cNvPr id="7" name="组合 6">
              <a:extLst>
                <a:ext uri="{FF2B5EF4-FFF2-40B4-BE49-F238E27FC236}">
                  <a16:creationId xmlns:a16="http://schemas.microsoft.com/office/drawing/2014/main" id="{0E227D41-2DDC-4537-A6E8-AC899ECA2A33}"/>
                </a:ext>
              </a:extLst>
            </p:cNvPr>
            <p:cNvGrpSpPr/>
            <p:nvPr/>
          </p:nvGrpSpPr>
          <p:grpSpPr>
            <a:xfrm>
              <a:off x="1976232" y="3933223"/>
              <a:ext cx="3266137" cy="874497"/>
              <a:chOff x="1976232" y="3933223"/>
              <a:chExt cx="3266137" cy="874497"/>
            </a:xfrm>
          </p:grpSpPr>
          <p:sp>
            <p:nvSpPr>
              <p:cNvPr id="60" name="矩形 59">
                <a:extLst>
                  <a:ext uri="{FF2B5EF4-FFF2-40B4-BE49-F238E27FC236}">
                    <a16:creationId xmlns:a16="http://schemas.microsoft.com/office/drawing/2014/main" id="{7F337772-A66F-4829-87C8-DC6E284D4DFE}"/>
                  </a:ext>
                </a:extLst>
              </p:cNvPr>
              <p:cNvSpPr/>
              <p:nvPr/>
            </p:nvSpPr>
            <p:spPr>
              <a:xfrm>
                <a:off x="1976232" y="4007269"/>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椭圆 60">
                <a:extLst>
                  <a:ext uri="{FF2B5EF4-FFF2-40B4-BE49-F238E27FC236}">
                    <a16:creationId xmlns:a16="http://schemas.microsoft.com/office/drawing/2014/main" id="{4F590740-C9BF-4332-B1FD-A9101E070A7B}"/>
                  </a:ext>
                </a:extLst>
              </p:cNvPr>
              <p:cNvSpPr/>
              <p:nvPr/>
            </p:nvSpPr>
            <p:spPr>
              <a:xfrm>
                <a:off x="4367872" y="3933223"/>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2" name="文本框 141">
              <a:extLst>
                <a:ext uri="{FF2B5EF4-FFF2-40B4-BE49-F238E27FC236}">
                  <a16:creationId xmlns:a16="http://schemas.microsoft.com/office/drawing/2014/main" id="{27642774-DC9C-4C9C-990D-AB7CBFBD7134}"/>
                </a:ext>
              </a:extLst>
            </p:cNvPr>
            <p:cNvSpPr txBox="1"/>
            <p:nvPr/>
          </p:nvSpPr>
          <p:spPr>
            <a:xfrm>
              <a:off x="4554090" y="4158637"/>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03</a:t>
              </a:r>
              <a:endParaRPr lang="zh-CN" altLang="en-US" sz="2000" b="1" dirty="0">
                <a:solidFill>
                  <a:srgbClr val="3C5CE8"/>
                </a:solidFill>
                <a:cs typeface="+mn-ea"/>
                <a:sym typeface="+mn-lt"/>
              </a:endParaRPr>
            </a:p>
          </p:txBody>
        </p:sp>
        <p:sp>
          <p:nvSpPr>
            <p:cNvPr id="146" name="文本框 145">
              <a:extLst>
                <a:ext uri="{FF2B5EF4-FFF2-40B4-BE49-F238E27FC236}">
                  <a16:creationId xmlns:a16="http://schemas.microsoft.com/office/drawing/2014/main" id="{8D80A3C4-188B-4D18-BC48-5700CE88EBCB}"/>
                </a:ext>
              </a:extLst>
            </p:cNvPr>
            <p:cNvSpPr txBox="1"/>
            <p:nvPr/>
          </p:nvSpPr>
          <p:spPr>
            <a:xfrm>
              <a:off x="2470086" y="4201194"/>
              <a:ext cx="1785616"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a:t>
              </a:r>
            </a:p>
          </p:txBody>
        </p:sp>
      </p:grpSp>
      <p:sp>
        <p:nvSpPr>
          <p:cNvPr id="43" name="任意多边形: 形状 42">
            <a:extLst>
              <a:ext uri="{FF2B5EF4-FFF2-40B4-BE49-F238E27FC236}">
                <a16:creationId xmlns:a16="http://schemas.microsoft.com/office/drawing/2014/main" id="{651C0082-670C-4D47-8157-C1AC74A22B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5" name="文本框 44">
            <a:extLst>
              <a:ext uri="{FF2B5EF4-FFF2-40B4-BE49-F238E27FC236}">
                <a16:creationId xmlns:a16="http://schemas.microsoft.com/office/drawing/2014/main" id="{002CB0F5-714B-4503-98AB-25F3259537C9}"/>
              </a:ext>
            </a:extLst>
          </p:cNvPr>
          <p:cNvSpPr txBox="1"/>
          <p:nvPr/>
        </p:nvSpPr>
        <p:spPr>
          <a:xfrm>
            <a:off x="4063588" y="2714147"/>
            <a:ext cx="6551762" cy="646331"/>
          </a:xfrm>
          <a:prstGeom prst="rect">
            <a:avLst/>
          </a:prstGeom>
          <a:noFill/>
        </p:spPr>
        <p:txBody>
          <a:bodyPr wrap="square">
            <a:spAutoFit/>
          </a:bodyPr>
          <a:lstStyle/>
          <a:p>
            <a:endParaRPr lang="zh-CN" altLang="zh-CN" sz="1800" kern="100" dirty="0">
              <a:effectLst/>
              <a:latin typeface="Times New Roman" panose="02020603050405020304" pitchFamily="18" charset="0"/>
              <a:ea typeface="宋体" panose="02010600030101010101" pitchFamily="2" charset="-122"/>
            </a:endParaRPr>
          </a:p>
          <a:p>
            <a:r>
              <a:rPr lang="en-US" altLang="zh-CN" b="1" dirty="0"/>
              <a:t>2</a:t>
            </a:r>
            <a:r>
              <a:rPr lang="zh-CN" altLang="en-US" b="1" dirty="0"/>
              <a:t>、研究的</a:t>
            </a:r>
            <a:r>
              <a:rPr lang="zh-CN" altLang="en-US" b="1" dirty="0" smtClean="0"/>
              <a:t>主要问题</a:t>
            </a:r>
            <a:endParaRPr lang="en-US" altLang="zh-CN" b="1" dirty="0" smtClean="0"/>
          </a:p>
        </p:txBody>
      </p:sp>
      <p:sp>
        <p:nvSpPr>
          <p:cNvPr id="46" name="文本框 45">
            <a:extLst>
              <a:ext uri="{FF2B5EF4-FFF2-40B4-BE49-F238E27FC236}">
                <a16:creationId xmlns:a16="http://schemas.microsoft.com/office/drawing/2014/main" id="{AC92DEC0-7527-410C-9DC9-DF2999378436}"/>
              </a:ext>
            </a:extLst>
          </p:cNvPr>
          <p:cNvSpPr txBox="1"/>
          <p:nvPr/>
        </p:nvSpPr>
        <p:spPr>
          <a:xfrm>
            <a:off x="4063435" y="1329258"/>
            <a:ext cx="6551762" cy="584775"/>
          </a:xfrm>
          <a:prstGeom prst="rect">
            <a:avLst/>
          </a:prstGeom>
          <a:noFill/>
        </p:spPr>
        <p:txBody>
          <a:bodyPr wrap="square">
            <a:spAutoFit/>
          </a:bodyPr>
          <a:lstStyle/>
          <a:p>
            <a:r>
              <a:rPr lang="en-US" altLang="zh-CN" b="1" dirty="0"/>
              <a:t>1</a:t>
            </a:r>
            <a:r>
              <a:rPr lang="zh-CN" altLang="en-US" b="1" dirty="0"/>
              <a:t>、</a:t>
            </a:r>
            <a:r>
              <a:rPr lang="zh-CN" altLang="en-US" b="1" dirty="0" smtClean="0"/>
              <a:t>研究</a:t>
            </a:r>
            <a:r>
              <a:rPr lang="zh-CN" altLang="en-US" b="1" dirty="0"/>
              <a:t>背景</a:t>
            </a:r>
            <a:r>
              <a:rPr lang="zh-CN" altLang="en-US" b="1" dirty="0" smtClean="0"/>
              <a:t>与意义</a:t>
            </a:r>
            <a:endParaRPr lang="en-US" altLang="zh-CN" b="1" dirty="0" smtClean="0"/>
          </a:p>
          <a:p>
            <a:r>
              <a:rPr lang="zh-CN" altLang="en-US" sz="1400" dirty="0" smtClean="0"/>
              <a:t>       </a:t>
            </a:r>
            <a:endParaRPr lang="zh-CN" altLang="en-US" sz="1400" dirty="0"/>
          </a:p>
        </p:txBody>
      </p:sp>
      <p:sp>
        <p:nvSpPr>
          <p:cNvPr id="49" name="文本框 48">
            <a:extLst>
              <a:ext uri="{FF2B5EF4-FFF2-40B4-BE49-F238E27FC236}">
                <a16:creationId xmlns:a16="http://schemas.microsoft.com/office/drawing/2014/main" id="{54EB9C36-10BF-4497-AB30-69E96B0CE639}"/>
              </a:ext>
            </a:extLst>
          </p:cNvPr>
          <p:cNvSpPr txBox="1"/>
          <p:nvPr/>
        </p:nvSpPr>
        <p:spPr>
          <a:xfrm>
            <a:off x="4104149" y="4685219"/>
            <a:ext cx="6551762" cy="923330"/>
          </a:xfrm>
          <a:prstGeom prst="rect">
            <a:avLst/>
          </a:prstGeom>
          <a:noFill/>
        </p:spPr>
        <p:txBody>
          <a:bodyPr wrap="square">
            <a:spAutoFit/>
          </a:bodyPr>
          <a:lstStyle/>
          <a:p>
            <a:r>
              <a:rPr lang="en-US" altLang="zh-CN" b="1" dirty="0"/>
              <a:t>3</a:t>
            </a:r>
            <a:r>
              <a:rPr lang="zh-CN" altLang="en-US" b="1" dirty="0"/>
              <a:t>、</a:t>
            </a:r>
            <a:r>
              <a:rPr lang="zh-CN" altLang="en-US" b="1" dirty="0" smtClean="0"/>
              <a:t>研究的方法策略</a:t>
            </a:r>
            <a:endParaRPr lang="en-US" altLang="zh-CN" kern="0" dirty="0">
              <a:latin typeface="Times New Roman" panose="02020603050405020304" pitchFamily="18" charset="0"/>
              <a:ea typeface="宋体" panose="02010600030101010101" pitchFamily="2" charset="-122"/>
            </a:endParaRPr>
          </a:p>
          <a:p>
            <a:endParaRPr lang="en-US" altLang="zh-CN" kern="0" dirty="0">
              <a:latin typeface="Times New Roman" panose="02020603050405020304" pitchFamily="18" charset="0"/>
              <a:ea typeface="宋体" panose="02010600030101010101" pitchFamily="2" charset="-122"/>
            </a:endParaRPr>
          </a:p>
          <a:p>
            <a:endParaRPr lang="en-US" altLang="zh-CN" kern="0" dirty="0">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3106893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750" fill="hold"/>
                                        <p:tgtEl>
                                          <p:spTgt spid="4"/>
                                        </p:tgtEl>
                                        <p:attrNameLst>
                                          <p:attrName>ppt_x</p:attrName>
                                        </p:attrNameLst>
                                      </p:cBhvr>
                                      <p:tavLst>
                                        <p:tav tm="0">
                                          <p:val>
                                            <p:strVal val="#ppt_x"/>
                                          </p:val>
                                        </p:tav>
                                        <p:tav tm="100000">
                                          <p:val>
                                            <p:strVal val="#ppt_x"/>
                                          </p:val>
                                        </p:tav>
                                      </p:tavLst>
                                    </p:anim>
                                    <p:anim calcmode="lin" valueType="num">
                                      <p:cBhvr additive="base">
                                        <p:cTn id="15" dur="75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750" fill="hold"/>
                                        <p:tgtEl>
                                          <p:spTgt spid="13"/>
                                        </p:tgtEl>
                                        <p:attrNameLst>
                                          <p:attrName>ppt_x</p:attrName>
                                        </p:attrNameLst>
                                      </p:cBhvr>
                                      <p:tavLst>
                                        <p:tav tm="0">
                                          <p:val>
                                            <p:strVal val="#ppt_x"/>
                                          </p:val>
                                        </p:tav>
                                        <p:tav tm="100000">
                                          <p:val>
                                            <p:strVal val="#ppt_x"/>
                                          </p:val>
                                        </p:tav>
                                      </p:tavLst>
                                    </p:anim>
                                    <p:anim calcmode="lin" valueType="num">
                                      <p:cBhvr additive="base">
                                        <p:cTn id="25"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E33FC6F-8BC2-4D8B-98A7-A7C2DAE650BE}"/>
              </a:ext>
            </a:extLst>
          </p:cNvPr>
          <p:cNvGrpSpPr/>
          <p:nvPr/>
        </p:nvGrpSpPr>
        <p:grpSpPr>
          <a:xfrm>
            <a:off x="1110397" y="1598993"/>
            <a:ext cx="10176301" cy="1192416"/>
            <a:chOff x="1110398" y="1922585"/>
            <a:chExt cx="10176301" cy="1192416"/>
          </a:xfrm>
        </p:grpSpPr>
        <p:grpSp>
          <p:nvGrpSpPr>
            <p:cNvPr id="7" name="组合 6">
              <a:extLst>
                <a:ext uri="{FF2B5EF4-FFF2-40B4-BE49-F238E27FC236}">
                  <a16:creationId xmlns:a16="http://schemas.microsoft.com/office/drawing/2014/main" id="{6AB2CF7B-9D59-4769-85E8-51026F2B89A4}"/>
                </a:ext>
              </a:extLst>
            </p:cNvPr>
            <p:cNvGrpSpPr/>
            <p:nvPr/>
          </p:nvGrpSpPr>
          <p:grpSpPr>
            <a:xfrm>
              <a:off x="1110398" y="1922585"/>
              <a:ext cx="9971204" cy="1192416"/>
              <a:chOff x="660401" y="2214399"/>
              <a:chExt cx="9971204" cy="909040"/>
            </a:xfrm>
          </p:grpSpPr>
          <p:sp>
            <p:nvSpPr>
              <p:cNvPr id="6" name="ïṥ1iḍé">
                <a:extLst>
                  <a:ext uri="{FF2B5EF4-FFF2-40B4-BE49-F238E27FC236}">
                    <a16:creationId xmlns:a16="http://schemas.microsoft.com/office/drawing/2014/main" id="{BD0C20DB-7291-4CE1-8B23-9373D117E0A9}"/>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2" name="ïṥ1iḍé">
                <a:extLst>
                  <a:ext uri="{FF2B5EF4-FFF2-40B4-BE49-F238E27FC236}">
                    <a16:creationId xmlns:a16="http://schemas.microsoft.com/office/drawing/2014/main" id="{465F352B-5F68-4A97-A065-8D5B437CBFA7}"/>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19" name="Title 13">
              <a:extLst>
                <a:ext uri="{FF2B5EF4-FFF2-40B4-BE49-F238E27FC236}">
                  <a16:creationId xmlns:a16="http://schemas.microsoft.com/office/drawing/2014/main" id="{AD3ACA2E-D34B-4C24-8AAA-CB62E4ECB164}"/>
                </a:ext>
              </a:extLst>
            </p:cNvPr>
            <p:cNvSpPr txBox="1">
              <a:spLocks/>
            </p:cNvSpPr>
            <p:nvPr/>
          </p:nvSpPr>
          <p:spPr bwMode="auto">
            <a:xfrm>
              <a:off x="1120074" y="1988797"/>
              <a:ext cx="2446920" cy="110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t>用户基数奠定市场基础</a:t>
              </a:r>
              <a:endParaRPr lang="en-US" altLang="zh-CN" sz="2800" dirty="0">
                <a:solidFill>
                  <a:schemeClr val="bg1"/>
                </a:solidFill>
                <a:latin typeface="+mn-lt"/>
                <a:ea typeface="+mn-ea"/>
                <a:cs typeface="+mn-ea"/>
                <a:sym typeface="+mn-lt"/>
              </a:endParaRPr>
            </a:p>
          </p:txBody>
        </p:sp>
        <p:sp>
          <p:nvSpPr>
            <p:cNvPr id="21" name="Content Placeholder 2">
              <a:extLst>
                <a:ext uri="{FF2B5EF4-FFF2-40B4-BE49-F238E27FC236}">
                  <a16:creationId xmlns:a16="http://schemas.microsoft.com/office/drawing/2014/main" id="{DFD7C87C-BEE6-4879-A308-4C9A95A5DC7A}"/>
                </a:ext>
              </a:extLst>
            </p:cNvPr>
            <p:cNvSpPr txBox="1">
              <a:spLocks/>
            </p:cNvSpPr>
            <p:nvPr/>
          </p:nvSpPr>
          <p:spPr bwMode="auto">
            <a:xfrm>
              <a:off x="3886766" y="2048144"/>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1400" kern="0" dirty="0">
                  <a:latin typeface="Times New Roman" panose="02020603050405020304" pitchFamily="18" charset="0"/>
                  <a:ea typeface="宋体" panose="02010600030101010101" pitchFamily="2" charset="-122"/>
                </a:rPr>
                <a:t>随着“全面二孩”政策持续发挥作用，儿童学习桌的销售量和件单价均保持较高速度的</a:t>
              </a:r>
              <a:r>
                <a:rPr lang="zh-CN" altLang="en-US" sz="1400" kern="0" dirty="0" smtClean="0">
                  <a:latin typeface="Times New Roman" panose="02020603050405020304" pitchFamily="18" charset="0"/>
                  <a:ea typeface="宋体" panose="02010600030101010101" pitchFamily="2" charset="-122"/>
                </a:rPr>
                <a:t>增长。</a:t>
              </a:r>
              <a:endParaRPr lang="en-US" sz="1400" kern="0" dirty="0">
                <a:latin typeface="Times New Roman" panose="02020603050405020304" pitchFamily="18" charset="0"/>
                <a:ea typeface="宋体" panose="02010600030101010101" pitchFamily="2" charset="-122"/>
                <a:sym typeface="+mn-lt"/>
              </a:endParaRPr>
            </a:p>
          </p:txBody>
        </p:sp>
      </p:grpSp>
      <p:grpSp>
        <p:nvGrpSpPr>
          <p:cNvPr id="8" name="组合 7">
            <a:extLst>
              <a:ext uri="{FF2B5EF4-FFF2-40B4-BE49-F238E27FC236}">
                <a16:creationId xmlns:a16="http://schemas.microsoft.com/office/drawing/2014/main" id="{EA94400A-A232-4252-A0F2-ABCFA0E9168C}"/>
              </a:ext>
            </a:extLst>
          </p:cNvPr>
          <p:cNvGrpSpPr/>
          <p:nvPr/>
        </p:nvGrpSpPr>
        <p:grpSpPr>
          <a:xfrm>
            <a:off x="1110397" y="3161341"/>
            <a:ext cx="10176301" cy="1192416"/>
            <a:chOff x="1110398" y="3379394"/>
            <a:chExt cx="10176301" cy="1192416"/>
          </a:xfrm>
        </p:grpSpPr>
        <p:grpSp>
          <p:nvGrpSpPr>
            <p:cNvPr id="14" name="组合 13">
              <a:extLst>
                <a:ext uri="{FF2B5EF4-FFF2-40B4-BE49-F238E27FC236}">
                  <a16:creationId xmlns:a16="http://schemas.microsoft.com/office/drawing/2014/main" id="{1E0F9BD1-ED0B-4B16-8F2C-5F6486999D27}"/>
                </a:ext>
              </a:extLst>
            </p:cNvPr>
            <p:cNvGrpSpPr/>
            <p:nvPr/>
          </p:nvGrpSpPr>
          <p:grpSpPr>
            <a:xfrm>
              <a:off x="1110398" y="3379394"/>
              <a:ext cx="9971204" cy="1192416"/>
              <a:chOff x="660401" y="2214399"/>
              <a:chExt cx="9971204" cy="909040"/>
            </a:xfrm>
          </p:grpSpPr>
          <p:sp>
            <p:nvSpPr>
              <p:cNvPr id="15" name="ïṥ1iḍé">
                <a:extLst>
                  <a:ext uri="{FF2B5EF4-FFF2-40B4-BE49-F238E27FC236}">
                    <a16:creationId xmlns:a16="http://schemas.microsoft.com/office/drawing/2014/main" id="{8762FD51-6036-4BFB-B6B7-FB6D599B01DA}"/>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16" name="ïṥ1iḍé">
                <a:extLst>
                  <a:ext uri="{FF2B5EF4-FFF2-40B4-BE49-F238E27FC236}">
                    <a16:creationId xmlns:a16="http://schemas.microsoft.com/office/drawing/2014/main" id="{5EBF78BB-D60B-48B0-A290-D5CF1144ACFF}"/>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E8EBF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22" name="Title 13">
              <a:extLst>
                <a:ext uri="{FF2B5EF4-FFF2-40B4-BE49-F238E27FC236}">
                  <a16:creationId xmlns:a16="http://schemas.microsoft.com/office/drawing/2014/main" id="{6F4948EE-5934-46BC-AF11-ED54EBECFCAE}"/>
                </a:ext>
              </a:extLst>
            </p:cNvPr>
            <p:cNvSpPr txBox="1">
              <a:spLocks/>
            </p:cNvSpPr>
            <p:nvPr/>
          </p:nvSpPr>
          <p:spPr bwMode="auto">
            <a:xfrm>
              <a:off x="1120074" y="3623606"/>
              <a:ext cx="2446920" cy="6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t>消费者</a:t>
              </a:r>
              <a:r>
                <a:rPr lang="zh-CN" altLang="en-US" sz="2800" dirty="0"/>
                <a:t>心理</a:t>
              </a:r>
              <a:endParaRPr lang="en-US" altLang="zh-CN" sz="2800" dirty="0">
                <a:solidFill>
                  <a:srgbClr val="3C5CE8"/>
                </a:solidFill>
                <a:latin typeface="+mn-lt"/>
                <a:ea typeface="+mn-ea"/>
                <a:cs typeface="+mn-ea"/>
                <a:sym typeface="+mn-lt"/>
              </a:endParaRPr>
            </a:p>
          </p:txBody>
        </p:sp>
        <p:sp>
          <p:nvSpPr>
            <p:cNvPr id="23" name="Content Placeholder 2">
              <a:extLst>
                <a:ext uri="{FF2B5EF4-FFF2-40B4-BE49-F238E27FC236}">
                  <a16:creationId xmlns:a16="http://schemas.microsoft.com/office/drawing/2014/main" id="{BCEAC417-C041-4E20-9B6C-84684A6D06E9}"/>
                </a:ext>
              </a:extLst>
            </p:cNvPr>
            <p:cNvSpPr txBox="1">
              <a:spLocks/>
            </p:cNvSpPr>
            <p:nvPr/>
          </p:nvSpPr>
          <p:spPr bwMode="auto">
            <a:xfrm>
              <a:off x="3886766" y="3467511"/>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1400" kern="0" dirty="0">
                  <a:latin typeface="Times New Roman" panose="02020603050405020304" pitchFamily="18" charset="0"/>
                  <a:ea typeface="宋体" panose="02010600030101010101" pitchFamily="2" charset="-122"/>
                </a:rPr>
                <a:t>消费者购买儿童学习桌消费呈现“低龄化”趋势，在学龄前就开始购买，不少父母从抓周时就开始为儿童的学习桌买单，究其背后原因无非是父母“望子成龙，望女成凤”的期盼</a:t>
              </a:r>
              <a:r>
                <a:rPr lang="zh-CN" altLang="en-US" sz="1400" kern="0" dirty="0" smtClean="0">
                  <a:latin typeface="Times New Roman" panose="02020603050405020304" pitchFamily="18" charset="0"/>
                  <a:ea typeface="宋体" panose="02010600030101010101" pitchFamily="2" charset="-122"/>
                </a:rPr>
                <a:t>。</a:t>
              </a:r>
              <a:endParaRPr lang="en-US" sz="1400" kern="0" dirty="0">
                <a:latin typeface="Times New Roman" panose="02020603050405020304" pitchFamily="18" charset="0"/>
                <a:ea typeface="宋体" panose="02010600030101010101" pitchFamily="2" charset="-122"/>
                <a:sym typeface="+mn-lt"/>
              </a:endParaRPr>
            </a:p>
          </p:txBody>
        </p:sp>
      </p:grpSp>
      <p:grpSp>
        <p:nvGrpSpPr>
          <p:cNvPr id="9" name="组合 8">
            <a:extLst>
              <a:ext uri="{FF2B5EF4-FFF2-40B4-BE49-F238E27FC236}">
                <a16:creationId xmlns:a16="http://schemas.microsoft.com/office/drawing/2014/main" id="{03C96A34-8263-4882-B7CB-01F45F62372C}"/>
              </a:ext>
            </a:extLst>
          </p:cNvPr>
          <p:cNvGrpSpPr/>
          <p:nvPr/>
        </p:nvGrpSpPr>
        <p:grpSpPr>
          <a:xfrm>
            <a:off x="1110398" y="4603077"/>
            <a:ext cx="10176300" cy="1538826"/>
            <a:chOff x="1110398" y="4680325"/>
            <a:chExt cx="10176300" cy="1538826"/>
          </a:xfrm>
        </p:grpSpPr>
        <p:grpSp>
          <p:nvGrpSpPr>
            <p:cNvPr id="11" name="组合 10">
              <a:extLst>
                <a:ext uri="{FF2B5EF4-FFF2-40B4-BE49-F238E27FC236}">
                  <a16:creationId xmlns:a16="http://schemas.microsoft.com/office/drawing/2014/main" id="{BC13A162-A453-474F-9C25-495682DB25F4}"/>
                </a:ext>
              </a:extLst>
            </p:cNvPr>
            <p:cNvGrpSpPr/>
            <p:nvPr/>
          </p:nvGrpSpPr>
          <p:grpSpPr>
            <a:xfrm>
              <a:off x="1110398" y="4836203"/>
              <a:ext cx="9971204" cy="1192416"/>
              <a:chOff x="660401" y="2214399"/>
              <a:chExt cx="9971204" cy="909040"/>
            </a:xfrm>
          </p:grpSpPr>
          <p:sp>
            <p:nvSpPr>
              <p:cNvPr id="12" name="ïṥ1iḍé">
                <a:extLst>
                  <a:ext uri="{FF2B5EF4-FFF2-40B4-BE49-F238E27FC236}">
                    <a16:creationId xmlns:a16="http://schemas.microsoft.com/office/drawing/2014/main" id="{42AEA116-DC3D-4667-859A-5240E3D68153}"/>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13" name="ïṥ1iḍé">
                <a:extLst>
                  <a:ext uri="{FF2B5EF4-FFF2-40B4-BE49-F238E27FC236}">
                    <a16:creationId xmlns:a16="http://schemas.microsoft.com/office/drawing/2014/main" id="{29C255FC-5F90-4501-A1D3-153A11B72CB6}"/>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E8EBF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24" name="Title 13">
              <a:extLst>
                <a:ext uri="{FF2B5EF4-FFF2-40B4-BE49-F238E27FC236}">
                  <a16:creationId xmlns:a16="http://schemas.microsoft.com/office/drawing/2014/main" id="{EDF8EAD3-EF61-4E05-9B4C-B745832DDFB3}"/>
                </a:ext>
              </a:extLst>
            </p:cNvPr>
            <p:cNvSpPr txBox="1">
              <a:spLocks/>
            </p:cNvSpPr>
            <p:nvPr/>
          </p:nvSpPr>
          <p:spPr bwMode="auto">
            <a:xfrm>
              <a:off x="1120074" y="4680325"/>
              <a:ext cx="2446920" cy="153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t>消费者选购更倾向于</a:t>
              </a:r>
              <a:r>
                <a:rPr lang="zh-CN" altLang="en-US" sz="2800" dirty="0" smtClean="0"/>
                <a:t>个性化</a:t>
              </a:r>
            </a:p>
          </p:txBody>
        </p:sp>
        <p:sp>
          <p:nvSpPr>
            <p:cNvPr id="25" name="Content Placeholder 2">
              <a:extLst>
                <a:ext uri="{FF2B5EF4-FFF2-40B4-BE49-F238E27FC236}">
                  <a16:creationId xmlns:a16="http://schemas.microsoft.com/office/drawing/2014/main" id="{E8B40B38-6971-4928-B780-95A0FC969FA3}"/>
                </a:ext>
              </a:extLst>
            </p:cNvPr>
            <p:cNvSpPr txBox="1">
              <a:spLocks/>
            </p:cNvSpPr>
            <p:nvPr/>
          </p:nvSpPr>
          <p:spPr bwMode="auto">
            <a:xfrm>
              <a:off x="3886765" y="4801304"/>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1400" kern="0" dirty="0">
                  <a:latin typeface="Times New Roman" panose="02020603050405020304" pitchFamily="18" charset="0"/>
                  <a:ea typeface="宋体" panose="02010600030101010101" pitchFamily="2" charset="-122"/>
                </a:rPr>
                <a:t>在儿童学习用品快速发展的背后，消费者选购产品不再局限于单一的基本需求，他们更希望所购买的产品能解决生活中学习中所遇到的问题或者给他们生活带来价值。比如，于</a:t>
              </a:r>
              <a:r>
                <a:rPr lang="en-US" altLang="zh-CN" sz="1400" kern="0" dirty="0">
                  <a:latin typeface="Times New Roman" panose="02020603050405020304" pitchFamily="18" charset="0"/>
                  <a:ea typeface="宋体" panose="02010600030101010101" pitchFamily="2" charset="-122"/>
                </a:rPr>
                <a:t>2020</a:t>
              </a:r>
              <a:r>
                <a:rPr lang="zh-CN" altLang="en-US" sz="1400" kern="0" dirty="0">
                  <a:latin typeface="Times New Roman" panose="02020603050405020304" pitchFamily="18" charset="0"/>
                  <a:ea typeface="宋体" panose="02010600030101010101" pitchFamily="2" charset="-122"/>
                </a:rPr>
                <a:t>年一上市就火爆全网的好学童</a:t>
              </a:r>
              <a:r>
                <a:rPr lang="en-US" altLang="zh-CN" sz="1400" kern="0" dirty="0">
                  <a:latin typeface="Times New Roman" panose="02020603050405020304" pitchFamily="18" charset="0"/>
                  <a:ea typeface="宋体" panose="02010600030101010101" pitchFamily="2" charset="-122"/>
                </a:rPr>
                <a:t>AI</a:t>
              </a:r>
              <a:r>
                <a:rPr lang="zh-CN" altLang="en-US" sz="1400" kern="0" dirty="0">
                  <a:latin typeface="Times New Roman" panose="02020603050405020304" pitchFamily="18" charset="0"/>
                  <a:ea typeface="宋体" panose="02010600030101010101" pitchFamily="2" charset="-122"/>
                </a:rPr>
                <a:t>智能学习桌，它将“</a:t>
              </a:r>
              <a:r>
                <a:rPr lang="en-US" altLang="zh-CN" sz="1400" kern="0" dirty="0">
                  <a:latin typeface="Times New Roman" panose="02020603050405020304" pitchFamily="18" charset="0"/>
                  <a:ea typeface="宋体" panose="02010600030101010101" pitchFamily="2" charset="-122"/>
                </a:rPr>
                <a:t>AI</a:t>
              </a:r>
              <a:r>
                <a:rPr lang="zh-CN" altLang="en-US" sz="1400" kern="0" dirty="0">
                  <a:latin typeface="Times New Roman" panose="02020603050405020304" pitchFamily="18" charset="0"/>
                  <a:ea typeface="宋体" panose="02010600030101010101" pitchFamily="2" charset="-122"/>
                </a:rPr>
                <a:t>智能”与“传统学习桌”相融合，使它不仅仅是张能调节高度的桌子，而且是能解决父母不在孩子身边时，无法督促提醒坐姿不良的问题。</a:t>
              </a:r>
            </a:p>
          </p:txBody>
        </p:sp>
      </p:grpSp>
      <p:grpSp>
        <p:nvGrpSpPr>
          <p:cNvPr id="20" name="组合 19">
            <a:extLst>
              <a:ext uri="{FF2B5EF4-FFF2-40B4-BE49-F238E27FC236}">
                <a16:creationId xmlns:a16="http://schemas.microsoft.com/office/drawing/2014/main" id="{1AE42004-0AC6-41A4-84A0-BE3F822A0F9E}"/>
              </a:ext>
            </a:extLst>
          </p:cNvPr>
          <p:cNvGrpSpPr/>
          <p:nvPr/>
        </p:nvGrpSpPr>
        <p:grpSpPr>
          <a:xfrm>
            <a:off x="-781050" y="-662111"/>
            <a:ext cx="5809460" cy="1611914"/>
            <a:chOff x="-781050" y="-662111"/>
            <a:chExt cx="5809460" cy="1611914"/>
          </a:xfrm>
        </p:grpSpPr>
        <p:sp>
          <p:nvSpPr>
            <p:cNvPr id="26" name="任意多边形: 形状 25">
              <a:extLst>
                <a:ext uri="{FF2B5EF4-FFF2-40B4-BE49-F238E27FC236}">
                  <a16:creationId xmlns:a16="http://schemas.microsoft.com/office/drawing/2014/main" id="{F07DFF47-EA8D-43C2-8295-270933AEBFFC}"/>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文本框 26">
              <a:extLst>
                <a:ext uri="{FF2B5EF4-FFF2-40B4-BE49-F238E27FC236}">
                  <a16:creationId xmlns:a16="http://schemas.microsoft.com/office/drawing/2014/main" id="{A5F2C5E1-2A02-4126-BC79-B512E80345C1}"/>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研究背景</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328681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607111" y="1487990"/>
            <a:ext cx="8981128" cy="3887313"/>
            <a:chOff x="1423275" y="2298345"/>
            <a:chExt cx="2634018" cy="1806342"/>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458306" y="2376140"/>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smtClean="0"/>
                <a:t>        </a:t>
              </a:r>
              <a:r>
                <a:rPr lang="en-US" altLang="zh-CN" sz="1400" kern="0" dirty="0">
                  <a:latin typeface="Times New Roman" panose="02020603050405020304" pitchFamily="18" charset="0"/>
                  <a:ea typeface="宋体" panose="02010600030101010101" pitchFamily="2" charset="-122"/>
                </a:rPr>
                <a:t>1</a:t>
              </a:r>
              <a:r>
                <a:rPr lang="zh-CN" altLang="en-US" sz="1400" kern="0" dirty="0">
                  <a:latin typeface="Times New Roman" panose="02020603050405020304" pitchFamily="18" charset="0"/>
                  <a:ea typeface="宋体" panose="02010600030101010101" pitchFamily="2" charset="-122"/>
                </a:rPr>
                <a:t>、为提高现有儿童家具的智能化水平，满足用户需求，促进国内儿童家具市场的发展，改进设计了一款儿童智能桌子。对社会现状、家庭和儿童学习需求进行分析，将儿童家具的用户体验与人体工学原理、感知技术等结合起来，使儿童智能书桌具有实用功能和市场价值。为孩子们的身心健康发展</a:t>
              </a:r>
              <a:r>
                <a:rPr lang="zh-CN" altLang="en-US" sz="1400" kern="0" dirty="0" smtClean="0">
                  <a:latin typeface="Times New Roman" panose="02020603050405020304" pitchFamily="18" charset="0"/>
                  <a:ea typeface="宋体" panose="02010600030101010101" pitchFamily="2" charset="-122"/>
                </a:rPr>
                <a:t>设计一</a:t>
              </a:r>
              <a:r>
                <a:rPr lang="zh-CN" altLang="en-US" sz="1400" kern="0" dirty="0">
                  <a:latin typeface="Times New Roman" panose="02020603050405020304" pitchFamily="18" charset="0"/>
                  <a:ea typeface="宋体" panose="02010600030101010101" pitchFamily="2" charset="-122"/>
                </a:rPr>
                <a:t>张新的智能桌子。</a:t>
              </a:r>
              <a:endParaRPr lang="en-US" sz="1400" kern="0" dirty="0">
                <a:latin typeface="Times New Roman" panose="02020603050405020304" pitchFamily="18" charset="0"/>
                <a:ea typeface="宋体" panose="02010600030101010101" pitchFamily="2" charset="-122"/>
                <a:sym typeface="+mn-lt"/>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研究意义</a:t>
              </a:r>
              <a:endParaRPr lang="zh-CN" altLang="en-US" sz="3200" dirty="0">
                <a:solidFill>
                  <a:srgbClr val="3C5CE8"/>
                </a:solidFill>
                <a:cs typeface="+mn-ea"/>
                <a:sym typeface="+mn-lt"/>
              </a:endParaRPr>
            </a:p>
          </p:txBody>
        </p:sp>
      </p:grpSp>
      <p:sp>
        <p:nvSpPr>
          <p:cNvPr id="30" name="Content Placeholder 2">
            <a:extLst>
              <a:ext uri="{FF2B5EF4-FFF2-40B4-BE49-F238E27FC236}">
                <a16:creationId xmlns:a16="http://schemas.microsoft.com/office/drawing/2014/main" id="{FD1AD808-377D-4453-BE2D-32CB726EDBAA}"/>
              </a:ext>
            </a:extLst>
          </p:cNvPr>
          <p:cNvSpPr txBox="1">
            <a:spLocks/>
          </p:cNvSpPr>
          <p:nvPr/>
        </p:nvSpPr>
        <p:spPr bwMode="auto">
          <a:xfrm>
            <a:off x="1726555" y="3140202"/>
            <a:ext cx="8889575" cy="25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altLang="zh-CN" sz="1400" kern="0" dirty="0">
                <a:latin typeface="Times New Roman" panose="02020603050405020304" pitchFamily="18" charset="0"/>
                <a:ea typeface="宋体" panose="02010600030101010101" pitchFamily="2" charset="-122"/>
              </a:rPr>
              <a:t>      2</a:t>
            </a:r>
            <a:r>
              <a:rPr lang="zh-CN" altLang="en-US" sz="1400" kern="0" dirty="0">
                <a:latin typeface="Times New Roman" panose="02020603050405020304" pitchFamily="18" charset="0"/>
                <a:ea typeface="宋体" panose="02010600030101010101" pitchFamily="2" charset="-122"/>
              </a:rPr>
              <a:t>、将现有现代化的智能技术与常有的趣味性设计相结合，设计出一款适合儿童书桌，为儿童创造一个属于自己、量身定制、高效学习的环境，使儿童身心健康发展，同时也为家长提供一个实时了解孩子作业、身体状况的平台，有效拉近亲子距离。</a:t>
            </a:r>
            <a:endParaRPr lang="en-US" sz="1400" kern="0" dirty="0">
              <a:latin typeface="Times New Roman" panose="02020603050405020304" pitchFamily="18" charset="0"/>
              <a:ea typeface="宋体" panose="02010600030101010101" pitchFamily="2" charset="-122"/>
              <a:sym typeface="+mn-lt"/>
            </a:endParaRPr>
          </a:p>
        </p:txBody>
      </p:sp>
    </p:spTree>
    <p:custDataLst>
      <p:tags r:id="rId1"/>
    </p:custDataLst>
    <p:extLst>
      <p:ext uri="{BB962C8B-B14F-4D97-AF65-F5344CB8AC3E}">
        <p14:creationId xmlns:p14="http://schemas.microsoft.com/office/powerpoint/2010/main" val="3151401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365834" y="1762499"/>
            <a:ext cx="2634018" cy="3818657"/>
            <a:chOff x="1423275" y="2229151"/>
            <a:chExt cx="2634018" cy="1875536"/>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484155" y="2229151"/>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1</a:t>
              </a:r>
              <a:r>
                <a:rPr lang="zh-CN" altLang="en-US" sz="2400" dirty="0" smtClean="0">
                  <a:solidFill>
                    <a:srgbClr val="3C5CE8"/>
                  </a:solidFill>
                  <a:latin typeface="+mn-lt"/>
                  <a:ea typeface="+mn-ea"/>
                  <a:cs typeface="+mn-ea"/>
                  <a:sym typeface="+mn-lt"/>
                </a:rPr>
                <a:t>、语音交流</a:t>
              </a:r>
              <a:endParaRPr lang="en-US" altLang="zh-CN" sz="2400"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445597" y="261414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 pos="980440" algn="l"/>
                </a:tabLs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语音识别模块可以实现人机对话与书桌智能推送功能。使用者只需唤醒语音助手即可进行对话；还可询问今日热点新闻、今天天气怎么样、明天的课程安排是什么，智能语音助手即进行相应回复。</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601213" y="1903380"/>
            <a:ext cx="2738489" cy="3677776"/>
            <a:chOff x="4595563" y="2298344"/>
            <a:chExt cx="2738489" cy="3282812"/>
          </a:xfrm>
        </p:grpSpPr>
        <p:sp>
          <p:nvSpPr>
            <p:cNvPr id="23" name="任意多边形: 形状 22">
              <a:extLst>
                <a:ext uri="{FF2B5EF4-FFF2-40B4-BE49-F238E27FC236}">
                  <a16:creationId xmlns:a16="http://schemas.microsoft.com/office/drawing/2014/main" id="{2312DDE2-ACF6-4B27-B161-AE3CCEEB6ECF}"/>
                </a:ext>
              </a:extLst>
            </p:cNvPr>
            <p:cNvSpPr/>
            <p:nvPr/>
          </p:nvSpPr>
          <p:spPr>
            <a:xfrm flipV="1">
              <a:off x="4700034" y="2298344"/>
              <a:ext cx="2634018" cy="328281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60237" y="2430999"/>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2</a:t>
              </a:r>
              <a:r>
                <a:rPr lang="zh-CN" altLang="en-US" sz="2400" dirty="0" smtClean="0">
                  <a:solidFill>
                    <a:srgbClr val="3C5CE8"/>
                  </a:solidFill>
                  <a:latin typeface="+mn-lt"/>
                  <a:ea typeface="+mn-ea"/>
                  <a:cs typeface="+mn-ea"/>
                  <a:sym typeface="+mn-lt"/>
                </a:rPr>
                <a:t>、矫正坐姿</a:t>
              </a:r>
              <a:endParaRPr lang="en-US" altLang="zh-CN" sz="2400"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595563" y="287227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一旦青少年距离书本过近时，书桌就会提醒青少年纠正坐姿，从而防止驼背，塑造身形。</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39F42ED5-88E6-4739-93DB-580E07AFF2FE}"/>
              </a:ext>
            </a:extLst>
          </p:cNvPr>
          <p:cNvGrpSpPr/>
          <p:nvPr/>
        </p:nvGrpSpPr>
        <p:grpSpPr>
          <a:xfrm>
            <a:off x="7887724" y="1770181"/>
            <a:ext cx="2656120" cy="3810974"/>
            <a:chOff x="7954690" y="2232924"/>
            <a:chExt cx="2656120" cy="1871763"/>
          </a:xfrm>
        </p:grpSpPr>
        <p:sp>
          <p:nvSpPr>
            <p:cNvPr id="26" name="任意多边形: 形状 25">
              <a:extLst>
                <a:ext uri="{FF2B5EF4-FFF2-40B4-BE49-F238E27FC236}">
                  <a16:creationId xmlns:a16="http://schemas.microsoft.com/office/drawing/2014/main" id="{30A9722F-9D78-4047-A4B2-EE8A74F7012D}"/>
                </a:ext>
              </a:extLst>
            </p:cNvPr>
            <p:cNvSpPr/>
            <p:nvPr/>
          </p:nvSpPr>
          <p:spPr>
            <a:xfrm flipV="1">
              <a:off x="7976792"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088803" y="2232924"/>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3</a:t>
              </a:r>
              <a:r>
                <a:rPr lang="zh-CN" altLang="en-US" sz="2400" dirty="0" smtClean="0">
                  <a:solidFill>
                    <a:srgbClr val="3C5CE8"/>
                  </a:solidFill>
                  <a:latin typeface="+mn-lt"/>
                  <a:ea typeface="+mn-ea"/>
                  <a:cs typeface="+mn-ea"/>
                  <a:sym typeface="+mn-lt"/>
                </a:rPr>
                <a:t>、智能调光</a:t>
              </a:r>
              <a:endParaRPr lang="en-US" altLang="zh-CN" sz="2400"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7954690" y="2613335"/>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随着室内亮暗的变化，台灯亮度也会相应变化，从而防止光强或光弱所引起的眼部不适，预防近视。</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研究的主要问题</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3454298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365834" y="1762499"/>
            <a:ext cx="2634018" cy="3818657"/>
            <a:chOff x="1423275" y="2229151"/>
            <a:chExt cx="2634018" cy="1875536"/>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484155" y="2229151"/>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1</a:t>
              </a:r>
              <a:r>
                <a:rPr lang="zh-CN" altLang="en-US" sz="2400" dirty="0" smtClean="0">
                  <a:solidFill>
                    <a:srgbClr val="3C5CE8"/>
                  </a:solidFill>
                  <a:latin typeface="+mn-lt"/>
                  <a:ea typeface="+mn-ea"/>
                  <a:cs typeface="+mn-ea"/>
                  <a:sym typeface="+mn-lt"/>
                </a:rPr>
                <a:t>、语音交流</a:t>
              </a:r>
              <a:endParaRPr lang="en-US" altLang="zh-CN" sz="2400"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445597" y="261414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 pos="980440" algn="l"/>
                </a:tabLst>
              </a:pP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运用百度</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AI</a:t>
              </a: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智能云服务平台接口，实现语音识别录入，进一步通过图灵机器人平台创建对话机器人实现语音的回复；同时也添加一些常见语音控制，如语音控制灯的亮度、控制坐姿功能开关。</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601213" y="1903380"/>
            <a:ext cx="2738489" cy="3677776"/>
            <a:chOff x="4595563" y="2298344"/>
            <a:chExt cx="2738489" cy="3282812"/>
          </a:xfrm>
        </p:grpSpPr>
        <p:sp>
          <p:nvSpPr>
            <p:cNvPr id="23" name="任意多边形: 形状 22">
              <a:extLst>
                <a:ext uri="{FF2B5EF4-FFF2-40B4-BE49-F238E27FC236}">
                  <a16:creationId xmlns:a16="http://schemas.microsoft.com/office/drawing/2014/main" id="{2312DDE2-ACF6-4B27-B161-AE3CCEEB6ECF}"/>
                </a:ext>
              </a:extLst>
            </p:cNvPr>
            <p:cNvSpPr/>
            <p:nvPr/>
          </p:nvSpPr>
          <p:spPr>
            <a:xfrm flipV="1">
              <a:off x="4700034" y="2298344"/>
              <a:ext cx="2634018" cy="328281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60237" y="2430999"/>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2</a:t>
              </a:r>
              <a:r>
                <a:rPr lang="zh-CN" altLang="en-US" sz="2400" dirty="0" smtClean="0">
                  <a:solidFill>
                    <a:srgbClr val="3C5CE8"/>
                  </a:solidFill>
                  <a:latin typeface="+mn-lt"/>
                  <a:ea typeface="+mn-ea"/>
                  <a:cs typeface="+mn-ea"/>
                  <a:sym typeface="+mn-lt"/>
                </a:rPr>
                <a:t>、矫正坐姿</a:t>
              </a:r>
              <a:endParaRPr lang="en-US" altLang="zh-CN" sz="2400"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595563" y="287227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运用超声波测距检测坐姿，添加超声波模块；同时为了防止误报警（环境中的杂音也会影响测距功能），添加间隔检测机制和计次机制，每隔固定时间检测一次，计次超过次数报警提醒。</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39F42ED5-88E6-4739-93DB-580E07AFF2FE}"/>
              </a:ext>
            </a:extLst>
          </p:cNvPr>
          <p:cNvGrpSpPr/>
          <p:nvPr/>
        </p:nvGrpSpPr>
        <p:grpSpPr>
          <a:xfrm>
            <a:off x="7887724" y="1770181"/>
            <a:ext cx="2656120" cy="3810974"/>
            <a:chOff x="7954690" y="2232924"/>
            <a:chExt cx="2656120" cy="1871763"/>
          </a:xfrm>
        </p:grpSpPr>
        <p:sp>
          <p:nvSpPr>
            <p:cNvPr id="26" name="任意多边形: 形状 25">
              <a:extLst>
                <a:ext uri="{FF2B5EF4-FFF2-40B4-BE49-F238E27FC236}">
                  <a16:creationId xmlns:a16="http://schemas.microsoft.com/office/drawing/2014/main" id="{30A9722F-9D78-4047-A4B2-EE8A74F7012D}"/>
                </a:ext>
              </a:extLst>
            </p:cNvPr>
            <p:cNvSpPr/>
            <p:nvPr/>
          </p:nvSpPr>
          <p:spPr>
            <a:xfrm flipV="1">
              <a:off x="7976792"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088803" y="2232924"/>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3</a:t>
              </a:r>
              <a:r>
                <a:rPr lang="zh-CN" altLang="en-US" sz="2400" dirty="0" smtClean="0">
                  <a:solidFill>
                    <a:srgbClr val="3C5CE8"/>
                  </a:solidFill>
                  <a:latin typeface="+mn-lt"/>
                  <a:ea typeface="+mn-ea"/>
                  <a:cs typeface="+mn-ea"/>
                  <a:sym typeface="+mn-lt"/>
                </a:rPr>
                <a:t>、智能调光</a:t>
              </a:r>
              <a:endParaRPr lang="en-US" altLang="zh-CN" sz="2400"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7954690" y="2613335"/>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根据光敏电阻控制灯光亮度，适应环境亮度，同时可实时语音控制小灯亮度，（此时不会进入环境光模式）。</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研究的方法策略</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2726941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T W O</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研究成果</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3292632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10.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1.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2.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2.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5.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6.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7.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8.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9.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5027</TotalTime>
  <Words>1141</Words>
  <Application>Microsoft Office PowerPoint</Application>
  <PresentationFormat>宽屏</PresentationFormat>
  <Paragraphs>134</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ＭＳ Ｐゴシック</vt:lpstr>
      <vt:lpstr>宋体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dc:title>
  <dc:creator>第一PPT</dc:creator>
  <cp:keywords>www.1ppt.com</cp:keywords>
  <dc:description>www.1ppt.com</dc:description>
  <cp:lastModifiedBy>Microsoft</cp:lastModifiedBy>
  <cp:revision>522</cp:revision>
  <dcterms:created xsi:type="dcterms:W3CDTF">2020-06-19T05:51:40Z</dcterms:created>
  <dcterms:modified xsi:type="dcterms:W3CDTF">2022-05-24T04:20:53Z</dcterms:modified>
</cp:coreProperties>
</file>