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Encode Sans Black" panose="020B0604020202020204" charset="0"/>
      <p:bold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388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4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4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Shape 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 name="Shape 16"/>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0" i="0" u="none" strike="noStrike" cap="none">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eader + Subheader + Content" type="title">
  <p:cSld name="TITLE">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3224433" y="1783247"/>
            <a:ext cx="39286377" cy="4761593"/>
          </a:xfrm>
          <a:prstGeom prst="rect">
            <a:avLst/>
          </a:prstGeom>
          <a:noFill/>
          <a:ln>
            <a:noFill/>
          </a:ln>
        </p:spPr>
        <p:txBody>
          <a:bodyPr spcFirstLastPara="1" wrap="square" lIns="45700" tIns="45700" rIns="45700" bIns="45700" anchor="t" anchorCtr="0"/>
          <a:lstStyle>
            <a:lvl1pPr marL="457200" marR="0" lvl="0"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1pPr>
            <a:lvl2pPr marL="914400" marR="0" lvl="1"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2pPr>
            <a:lvl3pPr marL="1371600" marR="0" lvl="2"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3pPr>
            <a:lvl4pPr marL="1828800" marR="0" lvl="3"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4pPr>
            <a:lvl5pPr marL="2286000" marR="0" lvl="4"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5pPr>
            <a:lvl6pPr marL="2743200" marR="0" lvl="5"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6pPr>
            <a:lvl7pPr marL="3200400" marR="0" lvl="6"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7pPr>
            <a:lvl8pPr marL="3657600" marR="0" lvl="7"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8pPr>
            <a:lvl9pPr marL="4114800" marR="0" lvl="8"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9pPr>
          </a:lstStyle>
          <a:p>
            <a:endParaRPr/>
          </a:p>
        </p:txBody>
      </p:sp>
      <p:sp>
        <p:nvSpPr>
          <p:cNvPr id="11" name="Shape 11"/>
          <p:cNvSpPr txBox="1">
            <a:spLocks noGrp="1"/>
          </p:cNvSpPr>
          <p:nvPr>
            <p:ph type="body" idx="2"/>
          </p:nvPr>
        </p:nvSpPr>
        <p:spPr>
          <a:xfrm>
            <a:off x="3164664" y="11137152"/>
            <a:ext cx="39346147" cy="14965738"/>
          </a:xfrm>
          <a:prstGeom prst="rect">
            <a:avLst/>
          </a:prstGeom>
          <a:noFill/>
          <a:ln>
            <a:noFill/>
          </a:ln>
        </p:spPr>
        <p:txBody>
          <a:bodyPr spcFirstLastPara="1" wrap="square" lIns="45700" tIns="45700" rIns="45700" bIns="45700" anchor="t" anchorCtr="0"/>
          <a:lstStyle>
            <a:lvl1pPr marL="457200" marR="0" lvl="0"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1pPr>
            <a:lvl2pPr marL="914400" marR="0" lvl="1"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2pPr>
            <a:lvl3pPr marL="1371600" marR="0" lvl="2"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3pPr>
            <a:lvl4pPr marL="1828800" marR="0" lvl="3"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4pPr>
            <a:lvl5pPr marL="2286000" marR="0" lvl="4"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5pPr>
            <a:lvl6pPr marL="2743200" marR="0" lvl="5"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6pPr>
            <a:lvl7pPr marL="3200400" marR="0" lvl="6"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7pPr>
            <a:lvl8pPr marL="3657600" marR="0" lvl="7"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8pPr>
            <a:lvl9pPr marL="4114800" marR="0" lvl="8"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9pPr>
          </a:lstStyle>
          <a:p>
            <a:endParaRPr/>
          </a:p>
        </p:txBody>
      </p:sp>
      <p:sp>
        <p:nvSpPr>
          <p:cNvPr id="12" name="Shape 12"/>
          <p:cNvSpPr txBox="1">
            <a:spLocks noGrp="1"/>
          </p:cNvSpPr>
          <p:nvPr>
            <p:ph type="body" idx="3"/>
          </p:nvPr>
        </p:nvSpPr>
        <p:spPr>
          <a:xfrm>
            <a:off x="3224432" y="8307203"/>
            <a:ext cx="39286377" cy="1973622"/>
          </a:xfrm>
          <a:prstGeom prst="rect">
            <a:avLst/>
          </a:prstGeom>
          <a:noFill/>
          <a:ln>
            <a:noFill/>
          </a:ln>
        </p:spPr>
        <p:txBody>
          <a:bodyPr spcFirstLastPara="1" wrap="square" lIns="45700" tIns="45700" rIns="45700" bIns="45700" anchor="t" anchorCtr="0"/>
          <a:lstStyle>
            <a:lvl1pPr marL="457200" marR="0" lvl="0"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1pPr>
            <a:lvl2pPr marL="914400" marR="0" lvl="1"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2pPr>
            <a:lvl3pPr marL="1371600" marR="0" lvl="2"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3pPr>
            <a:lvl4pPr marL="1828800" marR="0" lvl="3"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4pPr>
            <a:lvl5pPr marL="2286000" marR="0" lvl="4"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5pPr>
            <a:lvl6pPr marL="2743200" marR="0" lvl="5"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6pPr>
            <a:lvl7pPr marL="3200400" marR="0" lvl="6"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7pPr>
            <a:lvl8pPr marL="3657600" marR="0" lvl="7"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8pPr>
            <a:lvl9pPr marL="4114800" marR="0" lvl="8"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9pPr>
          </a:lstStyle>
          <a:p>
            <a:endParaRPr/>
          </a:p>
        </p:txBody>
      </p:sp>
      <p:sp>
        <p:nvSpPr>
          <p:cNvPr id="13" name="Shape 13"/>
          <p:cNvSpPr txBox="1">
            <a:spLocks noGrp="1"/>
          </p:cNvSpPr>
          <p:nvPr>
            <p:ph type="sldNum" idx="12"/>
          </p:nvPr>
        </p:nvSpPr>
        <p:spPr>
          <a:xfrm>
            <a:off x="21214080" y="29634181"/>
            <a:ext cx="10241281" cy="175260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1pPr>
            <a:lvl2pPr marL="0" marR="0" lvl="1"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0" marR="0" lvl="2"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0" marR="0" lvl="3"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0" marR="0" lvl="4"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0" marR="0" lvl="5"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0" marR="0" lvl="6"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0" marR="0" lvl="7"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0" marR="0" lvl="8"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3224433" y="1783247"/>
            <a:ext cx="39286377" cy="4761593"/>
          </a:xfrm>
          <a:prstGeom prst="rect">
            <a:avLst/>
          </a:prstGeom>
          <a:noFill/>
          <a:ln>
            <a:noFill/>
          </a:ln>
        </p:spPr>
        <p:txBody>
          <a:bodyPr spcFirstLastPara="1" wrap="square" lIns="45700" tIns="45700" rIns="45700" bIns="45700" anchor="t" anchorCtr="0"/>
          <a:lstStyle>
            <a:lvl1pPr marL="457200" marR="0" lvl="0"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1pPr>
            <a:lvl2pPr marL="914400" marR="0" lvl="1"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2pPr>
            <a:lvl3pPr marL="1371600" marR="0" lvl="2"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3pPr>
            <a:lvl4pPr marL="1828800" marR="0" lvl="3"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4pPr>
            <a:lvl5pPr marL="2286000" marR="0" lvl="4" indent="-228600" algn="l" rtl="0">
              <a:lnSpc>
                <a:spcPct val="90000"/>
              </a:lnSpc>
              <a:spcBef>
                <a:spcPts val="2200"/>
              </a:spcBef>
              <a:spcAft>
                <a:spcPts val="0"/>
              </a:spcAft>
              <a:buClr>
                <a:schemeClr val="accent1"/>
              </a:buClr>
              <a:buSzPts val="9500"/>
              <a:buFont typeface="Encode Sans Black"/>
              <a:buNone/>
              <a:defRPr sz="9500" b="0" i="0" u="none" strike="noStrike" cap="none">
                <a:solidFill>
                  <a:schemeClr val="accent1"/>
                </a:solidFill>
                <a:latin typeface="Encode Sans Black"/>
                <a:ea typeface="Encode Sans Black"/>
                <a:cs typeface="Encode Sans Black"/>
                <a:sym typeface="Encode Sans Black"/>
              </a:defRPr>
            </a:lvl5pPr>
            <a:lvl6pPr marL="2743200" marR="0" lvl="5"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6pPr>
            <a:lvl7pPr marL="3200400" marR="0" lvl="6"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7pPr>
            <a:lvl8pPr marL="3657600" marR="0" lvl="7"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8pPr>
            <a:lvl9pPr marL="4114800" marR="0" lvl="8" indent="-831850" algn="l" rtl="0">
              <a:lnSpc>
                <a:spcPct val="90000"/>
              </a:lnSpc>
              <a:spcBef>
                <a:spcPts val="2200"/>
              </a:spcBef>
              <a:spcAft>
                <a:spcPts val="0"/>
              </a:spcAft>
              <a:buClr>
                <a:schemeClr val="accent1"/>
              </a:buClr>
              <a:buSzPts val="9500"/>
              <a:buFont typeface="Encode Sans Black"/>
              <a:buChar char="•"/>
              <a:defRPr sz="9500" b="0" i="0" u="none" strike="noStrike" cap="none">
                <a:solidFill>
                  <a:schemeClr val="accent1"/>
                </a:solidFill>
                <a:latin typeface="Encode Sans Black"/>
                <a:ea typeface="Encode Sans Black"/>
                <a:cs typeface="Encode Sans Black"/>
                <a:sym typeface="Encode Sans Black"/>
              </a:defRPr>
            </a:lvl9pPr>
          </a:lstStyle>
          <a:p>
            <a:endParaRPr/>
          </a:p>
        </p:txBody>
      </p:sp>
      <p:sp>
        <p:nvSpPr>
          <p:cNvPr id="7" name="Shape 7"/>
          <p:cNvSpPr txBox="1">
            <a:spLocks noGrp="1"/>
          </p:cNvSpPr>
          <p:nvPr>
            <p:ph type="title"/>
          </p:nvPr>
        </p:nvSpPr>
        <p:spPr>
          <a:xfrm>
            <a:off x="2194560" y="1318260"/>
            <a:ext cx="39502081" cy="5486400"/>
          </a:xfrm>
          <a:prstGeom prst="rect">
            <a:avLst/>
          </a:prstGeom>
          <a:noFill/>
          <a:ln>
            <a:noFill/>
          </a:ln>
        </p:spPr>
        <p:txBody>
          <a:bodyPr spcFirstLastPara="1" wrap="square" lIns="45700" tIns="45700" rIns="45700" bIns="45700" anchor="ctr" anchorCtr="0"/>
          <a:lstStyle>
            <a:lvl1pPr marR="0" lvl="0" algn="ctr" rtl="0">
              <a:lnSpc>
                <a:spcPct val="100000"/>
              </a:lnSpc>
              <a:spcBef>
                <a:spcPts val="0"/>
              </a:spcBef>
              <a:spcAft>
                <a:spcPts val="0"/>
              </a:spcAft>
              <a:buClr>
                <a:schemeClr val="accent1"/>
              </a:buClr>
              <a:buSzPts val="19800"/>
              <a:buFont typeface="Calibri"/>
              <a:buNone/>
              <a:defRPr sz="19800" b="0" i="0" u="none" strike="noStrike" cap="none">
                <a:solidFill>
                  <a:schemeClr val="accent1"/>
                </a:solidFill>
                <a:latin typeface="Calibri"/>
                <a:ea typeface="Calibri"/>
                <a:cs typeface="Calibri"/>
                <a:sym typeface="Calibri"/>
              </a:defRPr>
            </a:lvl1pPr>
            <a:lvl2pPr marR="0" lvl="1" algn="ctr" rtl="0">
              <a:lnSpc>
                <a:spcPct val="100000"/>
              </a:lnSpc>
              <a:spcBef>
                <a:spcPts val="0"/>
              </a:spcBef>
              <a:spcAft>
                <a:spcPts val="0"/>
              </a:spcAft>
              <a:buClr>
                <a:schemeClr val="accent1"/>
              </a:buClr>
              <a:buSzPts val="19800"/>
              <a:buFont typeface="Calibri"/>
              <a:buNone/>
              <a:defRPr sz="19800" b="0" i="0" u="none" strike="noStrike" cap="none">
                <a:solidFill>
                  <a:schemeClr val="accent1"/>
                </a:solidFill>
                <a:latin typeface="Calibri"/>
                <a:ea typeface="Calibri"/>
                <a:cs typeface="Calibri"/>
                <a:sym typeface="Calibri"/>
              </a:defRPr>
            </a:lvl2pPr>
            <a:lvl3pPr marR="0" lvl="2" algn="ctr" rtl="0">
              <a:lnSpc>
                <a:spcPct val="100000"/>
              </a:lnSpc>
              <a:spcBef>
                <a:spcPts val="0"/>
              </a:spcBef>
              <a:spcAft>
                <a:spcPts val="0"/>
              </a:spcAft>
              <a:buClr>
                <a:schemeClr val="accent1"/>
              </a:buClr>
              <a:buSzPts val="19800"/>
              <a:buFont typeface="Calibri"/>
              <a:buNone/>
              <a:defRPr sz="19800" b="0" i="0" u="none" strike="noStrike" cap="none">
                <a:solidFill>
                  <a:schemeClr val="accent1"/>
                </a:solidFill>
                <a:latin typeface="Calibri"/>
                <a:ea typeface="Calibri"/>
                <a:cs typeface="Calibri"/>
                <a:sym typeface="Calibri"/>
              </a:defRPr>
            </a:lvl3pPr>
            <a:lvl4pPr marR="0" lvl="3" algn="ctr" rtl="0">
              <a:lnSpc>
                <a:spcPct val="100000"/>
              </a:lnSpc>
              <a:spcBef>
                <a:spcPts val="0"/>
              </a:spcBef>
              <a:spcAft>
                <a:spcPts val="0"/>
              </a:spcAft>
              <a:buClr>
                <a:schemeClr val="accent1"/>
              </a:buClr>
              <a:buSzPts val="19800"/>
              <a:buFont typeface="Calibri"/>
              <a:buNone/>
              <a:defRPr sz="19800" b="0" i="0" u="none" strike="noStrike" cap="none">
                <a:solidFill>
                  <a:schemeClr val="accent1"/>
                </a:solidFill>
                <a:latin typeface="Calibri"/>
                <a:ea typeface="Calibri"/>
                <a:cs typeface="Calibri"/>
                <a:sym typeface="Calibri"/>
              </a:defRPr>
            </a:lvl4pPr>
            <a:lvl5pPr marR="0" lvl="4" algn="ctr" rtl="0">
              <a:lnSpc>
                <a:spcPct val="100000"/>
              </a:lnSpc>
              <a:spcBef>
                <a:spcPts val="0"/>
              </a:spcBef>
              <a:spcAft>
                <a:spcPts val="0"/>
              </a:spcAft>
              <a:buClr>
                <a:schemeClr val="accent1"/>
              </a:buClr>
              <a:buSzPts val="19800"/>
              <a:buFont typeface="Calibri"/>
              <a:buNone/>
              <a:defRPr sz="19800" b="0" i="0" u="none" strike="noStrike" cap="none">
                <a:solidFill>
                  <a:schemeClr val="accent1"/>
                </a:solidFill>
                <a:latin typeface="Calibri"/>
                <a:ea typeface="Calibri"/>
                <a:cs typeface="Calibri"/>
                <a:sym typeface="Calibri"/>
              </a:defRPr>
            </a:lvl5pPr>
            <a:lvl6pPr marR="0" lvl="5" algn="ctr" rtl="0">
              <a:lnSpc>
                <a:spcPct val="100000"/>
              </a:lnSpc>
              <a:spcBef>
                <a:spcPts val="0"/>
              </a:spcBef>
              <a:spcAft>
                <a:spcPts val="0"/>
              </a:spcAft>
              <a:buClr>
                <a:schemeClr val="accent1"/>
              </a:buClr>
              <a:buSzPts val="19800"/>
              <a:buFont typeface="Calibri"/>
              <a:buNone/>
              <a:defRPr sz="19800" b="0" i="0" u="none" strike="noStrike" cap="none">
                <a:solidFill>
                  <a:schemeClr val="accent1"/>
                </a:solidFill>
                <a:latin typeface="Calibri"/>
                <a:ea typeface="Calibri"/>
                <a:cs typeface="Calibri"/>
                <a:sym typeface="Calibri"/>
              </a:defRPr>
            </a:lvl6pPr>
            <a:lvl7pPr marR="0" lvl="6" algn="ctr" rtl="0">
              <a:lnSpc>
                <a:spcPct val="100000"/>
              </a:lnSpc>
              <a:spcBef>
                <a:spcPts val="0"/>
              </a:spcBef>
              <a:spcAft>
                <a:spcPts val="0"/>
              </a:spcAft>
              <a:buClr>
                <a:schemeClr val="accent1"/>
              </a:buClr>
              <a:buSzPts val="19800"/>
              <a:buFont typeface="Calibri"/>
              <a:buNone/>
              <a:defRPr sz="19800" b="0" i="0" u="none" strike="noStrike" cap="none">
                <a:solidFill>
                  <a:schemeClr val="accent1"/>
                </a:solidFill>
                <a:latin typeface="Calibri"/>
                <a:ea typeface="Calibri"/>
                <a:cs typeface="Calibri"/>
                <a:sym typeface="Calibri"/>
              </a:defRPr>
            </a:lvl7pPr>
            <a:lvl8pPr marR="0" lvl="7" algn="ctr" rtl="0">
              <a:lnSpc>
                <a:spcPct val="100000"/>
              </a:lnSpc>
              <a:spcBef>
                <a:spcPts val="0"/>
              </a:spcBef>
              <a:spcAft>
                <a:spcPts val="0"/>
              </a:spcAft>
              <a:buClr>
                <a:schemeClr val="accent1"/>
              </a:buClr>
              <a:buSzPts val="19800"/>
              <a:buFont typeface="Calibri"/>
              <a:buNone/>
              <a:defRPr sz="19800" b="0" i="0" u="none" strike="noStrike" cap="none">
                <a:solidFill>
                  <a:schemeClr val="accent1"/>
                </a:solidFill>
                <a:latin typeface="Calibri"/>
                <a:ea typeface="Calibri"/>
                <a:cs typeface="Calibri"/>
                <a:sym typeface="Calibri"/>
              </a:defRPr>
            </a:lvl8pPr>
            <a:lvl9pPr marR="0" lvl="8" algn="ctr" rtl="0">
              <a:lnSpc>
                <a:spcPct val="100000"/>
              </a:lnSpc>
              <a:spcBef>
                <a:spcPts val="0"/>
              </a:spcBef>
              <a:spcAft>
                <a:spcPts val="0"/>
              </a:spcAft>
              <a:buClr>
                <a:schemeClr val="accent1"/>
              </a:buClr>
              <a:buSzPts val="19800"/>
              <a:buFont typeface="Calibri"/>
              <a:buNone/>
              <a:defRPr sz="19800" b="0" i="0" u="none" strike="noStrike" cap="none">
                <a:solidFill>
                  <a:schemeClr val="accent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21214080" y="29634181"/>
            <a:ext cx="10241281" cy="175260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1pPr>
            <a:lvl2pPr marL="0" marR="0" lvl="1"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0" marR="0" lvl="2"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0" marR="0" lvl="3"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0" marR="0" lvl="4"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0" marR="0" lvl="5"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0" marR="0" lvl="6"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0" marR="0" lvl="7"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0" marR="0" lvl="8" indent="0" algn="r"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cell.com/cell/fulltext/S0092-8674(18)30154-5"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data.mendeley.com/datasets/rscbjbr9sj/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www.cv-foundation.org/openaccess/content_cvpr_2016/papers/Szegedy_Rethinking_the_Inception_CVPR_2016_pape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
        <p:cNvGrpSpPr/>
        <p:nvPr/>
      </p:nvGrpSpPr>
      <p:grpSpPr>
        <a:xfrm>
          <a:off x="0" y="0"/>
          <a:ext cx="0" cy="0"/>
          <a:chOff x="0" y="0"/>
          <a:chExt cx="0" cy="0"/>
        </a:xfrm>
      </p:grpSpPr>
      <p:sp>
        <p:nvSpPr>
          <p:cNvPr id="68" name="Shape 22" descr="Title&#10;&#10;Description">
            <a:extLst>
              <a:ext uri="{FF2B5EF4-FFF2-40B4-BE49-F238E27FC236}">
                <a16:creationId xmlns:a16="http://schemas.microsoft.com/office/drawing/2014/main" id="{5C4E4706-FD30-43D3-A3E1-98A07F80BD52}"/>
              </a:ext>
            </a:extLst>
          </p:cNvPr>
          <p:cNvSpPr/>
          <p:nvPr/>
        </p:nvSpPr>
        <p:spPr>
          <a:xfrm>
            <a:off x="2023133" y="20718175"/>
            <a:ext cx="10152824" cy="4366817"/>
          </a:xfrm>
          <a:prstGeom prst="rect">
            <a:avLst/>
          </a:prstGeom>
          <a:noFill/>
          <a:ln>
            <a:noFill/>
          </a:ln>
        </p:spPr>
        <p:txBody>
          <a:bodyPr spcFirstLastPara="1" wrap="square" lIns="45700" tIns="45700" rIns="45700" bIns="45700" anchor="t" anchorCtr="0">
            <a:noAutofit/>
          </a:bodyPr>
          <a:lstStyle/>
          <a:p>
            <a:pPr algn="just">
              <a:buClr>
                <a:srgbClr val="FF0000"/>
              </a:buClr>
              <a:buSzPts val="3600"/>
            </a:pPr>
            <a:r>
              <a:rPr lang="en-US" sz="3200" dirty="0">
                <a:latin typeface="+mj-lt"/>
                <a:cs typeface="Calibri"/>
              </a:rPr>
              <a:t>In our dataset, the sizes of two classes are imbalanced with pneumonia having 3875 images and normal having only 1341 images. In our exploration, we have only tried simple oversampling the normal data to balance the classes; however, the result is not ideal. The network overfits quickly, which is a clear disadvantage of oversampling technique. There are many other more advanced balancing techniques existing, such as anomaly detection algorithms. Here, we do not have enough time to do experiment on them, but in our opinions, balancing classes has a great potential in further improving the performance of our network.</a:t>
            </a:r>
          </a:p>
        </p:txBody>
      </p:sp>
      <p:grpSp>
        <p:nvGrpSpPr>
          <p:cNvPr id="61" name="Group 60">
            <a:extLst>
              <a:ext uri="{FF2B5EF4-FFF2-40B4-BE49-F238E27FC236}">
                <a16:creationId xmlns:a16="http://schemas.microsoft.com/office/drawing/2014/main" id="{2589724F-2F93-4A27-9D3D-CEEEF159023C}"/>
              </a:ext>
            </a:extLst>
          </p:cNvPr>
          <p:cNvGrpSpPr/>
          <p:nvPr/>
        </p:nvGrpSpPr>
        <p:grpSpPr>
          <a:xfrm>
            <a:off x="2026190" y="26581695"/>
            <a:ext cx="9566043" cy="1136468"/>
            <a:chOff x="2911434" y="4795729"/>
            <a:chExt cx="13149900" cy="1136468"/>
          </a:xfrm>
        </p:grpSpPr>
        <p:sp>
          <p:nvSpPr>
            <p:cNvPr id="62" name="Shape 21" descr="Title&#10;&#10;Description">
              <a:extLst>
                <a:ext uri="{FF2B5EF4-FFF2-40B4-BE49-F238E27FC236}">
                  <a16:creationId xmlns:a16="http://schemas.microsoft.com/office/drawing/2014/main" id="{B238DF6D-836F-4D63-B8D6-C5D179F68992}"/>
                </a:ext>
              </a:extLst>
            </p:cNvPr>
            <p:cNvSpPr/>
            <p:nvPr/>
          </p:nvSpPr>
          <p:spPr>
            <a:xfrm>
              <a:off x="2911434" y="4795729"/>
              <a:ext cx="13149900" cy="11235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r>
                <a:rPr lang="en-US" sz="6000" dirty="0">
                  <a:latin typeface="+mj-lt"/>
                  <a:ea typeface="Calibri"/>
                  <a:cs typeface="Calibri"/>
                  <a:sym typeface="Calibri"/>
                </a:rPr>
                <a:t>VII. Conclusion</a:t>
              </a:r>
              <a:endParaRPr sz="6000" b="0" i="0" u="none" strike="noStrike" cap="none" dirty="0">
                <a:latin typeface="+mj-lt"/>
                <a:ea typeface="Calibri"/>
                <a:cs typeface="Calibri"/>
                <a:sym typeface="Calibri"/>
              </a:endParaRPr>
            </a:p>
          </p:txBody>
        </p:sp>
        <p:sp>
          <p:nvSpPr>
            <p:cNvPr id="63" name="Shape 21" descr="Title&#10;&#10;Description">
              <a:extLst>
                <a:ext uri="{FF2B5EF4-FFF2-40B4-BE49-F238E27FC236}">
                  <a16:creationId xmlns:a16="http://schemas.microsoft.com/office/drawing/2014/main" id="{D0193514-20CD-4350-8ECF-12915658AB87}"/>
                </a:ext>
              </a:extLst>
            </p:cNvPr>
            <p:cNvSpPr/>
            <p:nvPr/>
          </p:nvSpPr>
          <p:spPr>
            <a:xfrm>
              <a:off x="2916902" y="5832436"/>
              <a:ext cx="12613700" cy="99761"/>
            </a:xfrm>
            <a:prstGeom prst="rect">
              <a:avLst/>
            </a:prstGeom>
            <a:solidFill>
              <a:srgbClr val="15161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endParaRPr sz="6000" b="0" i="0" u="none" strike="noStrike" cap="none" dirty="0">
                <a:solidFill>
                  <a:srgbClr val="EBEBEB"/>
                </a:solidFill>
                <a:latin typeface="+mj-lt"/>
                <a:ea typeface="Calibri"/>
                <a:cs typeface="Calibri"/>
                <a:sym typeface="Calibri"/>
              </a:endParaRPr>
            </a:p>
          </p:txBody>
        </p:sp>
      </p:grpSp>
      <p:sp>
        <p:nvSpPr>
          <p:cNvPr id="18" name="Shape 18"/>
          <p:cNvSpPr txBox="1">
            <a:spLocks noGrp="1"/>
          </p:cNvSpPr>
          <p:nvPr>
            <p:ph type="subTitle" idx="4294967295"/>
          </p:nvPr>
        </p:nvSpPr>
        <p:spPr>
          <a:xfrm>
            <a:off x="2030168" y="932180"/>
            <a:ext cx="29264606" cy="1447548"/>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accent1"/>
              </a:buClr>
              <a:buSzPts val="9000"/>
              <a:buFont typeface="Encode Sans Black"/>
              <a:buNone/>
            </a:pPr>
            <a:r>
              <a:rPr lang="en-US" sz="8800" dirty="0">
                <a:latin typeface="+mj-lt"/>
              </a:rPr>
              <a:t>Diagnose Pneumonia with Convolution Neural Network</a:t>
            </a:r>
            <a:endParaRPr lang="en-US" sz="8800" b="0" i="0" u="none" strike="noStrike" cap="none" dirty="0">
              <a:solidFill>
                <a:schemeClr val="accent1"/>
              </a:solidFill>
              <a:latin typeface="+mj-lt"/>
              <a:ea typeface="Encode Sans Black"/>
              <a:cs typeface="Encode Sans Black"/>
              <a:sym typeface="Encode Sans Black"/>
            </a:endParaRPr>
          </a:p>
        </p:txBody>
      </p:sp>
      <p:sp>
        <p:nvSpPr>
          <p:cNvPr id="20" name="Shape 20" descr="Title&#10;&#10;Description"/>
          <p:cNvSpPr/>
          <p:nvPr/>
        </p:nvSpPr>
        <p:spPr>
          <a:xfrm>
            <a:off x="1960070" y="5580952"/>
            <a:ext cx="10215887" cy="3660408"/>
          </a:xfrm>
          <a:prstGeom prst="rect">
            <a:avLst/>
          </a:prstGeom>
          <a:noFill/>
          <a:ln>
            <a:noFill/>
          </a:ln>
        </p:spPr>
        <p:txBody>
          <a:bodyPr spcFirstLastPara="1" wrap="square" lIns="45700" tIns="45700" rIns="45700" bIns="45700" anchor="t" anchorCtr="0">
            <a:noAutofit/>
          </a:bodyPr>
          <a:lstStyle/>
          <a:p>
            <a:pPr lvl="0" algn="just">
              <a:buClr>
                <a:srgbClr val="151616"/>
              </a:buClr>
              <a:buSzPts val="3600"/>
            </a:pPr>
            <a:r>
              <a:rPr lang="en-US" sz="3200" dirty="0">
                <a:solidFill>
                  <a:srgbClr val="151616"/>
                </a:solidFill>
                <a:latin typeface="+mj-lt"/>
                <a:ea typeface="Calibri"/>
                <a:cs typeface="Calibri"/>
                <a:sym typeface="Calibri"/>
              </a:rPr>
              <a:t>Inspired by the paper we found named “Identifying Medical Diagnoses and Treatable Diseases by Image-Based Deep Learning” published earlier this year on Cell about the breakthroughs of utilizing Machine Learning on certain medical field, our team decided to do classification task on the chest X-ray to be and most interesting and most relevant to what we’ve learn in the class since will have the opportunity to practice optimization of training convolutional network on real life dataset.</a:t>
            </a:r>
          </a:p>
          <a:p>
            <a:pPr marL="0" marR="0" lvl="0" indent="0" algn="just" rtl="0">
              <a:lnSpc>
                <a:spcPct val="100000"/>
              </a:lnSpc>
              <a:spcBef>
                <a:spcPts val="0"/>
              </a:spcBef>
              <a:spcAft>
                <a:spcPts val="0"/>
              </a:spcAft>
              <a:buClr>
                <a:srgbClr val="151616"/>
              </a:buClr>
              <a:buSzPts val="3600"/>
              <a:buFont typeface="Calibri"/>
              <a:buNone/>
            </a:pPr>
            <a:br>
              <a:rPr lang="en-US" sz="3200" b="0" i="0" u="none" strike="noStrike" cap="none" dirty="0">
                <a:solidFill>
                  <a:srgbClr val="151616"/>
                </a:solidFill>
                <a:latin typeface="+mj-lt"/>
                <a:ea typeface="Calibri"/>
                <a:cs typeface="Calibri"/>
                <a:sym typeface="Calibri"/>
              </a:rPr>
            </a:br>
            <a:endParaRPr sz="3200" b="0" i="0" u="none" strike="noStrike" cap="none" dirty="0">
              <a:solidFill>
                <a:srgbClr val="151616"/>
              </a:solidFill>
              <a:latin typeface="+mj-lt"/>
              <a:ea typeface="Calibri"/>
              <a:cs typeface="Calibri"/>
              <a:sym typeface="Calibri"/>
            </a:endParaRPr>
          </a:p>
        </p:txBody>
      </p:sp>
      <p:sp>
        <p:nvSpPr>
          <p:cNvPr id="22" name="Shape 22" descr="Title&#10;&#10;Description"/>
          <p:cNvSpPr/>
          <p:nvPr/>
        </p:nvSpPr>
        <p:spPr>
          <a:xfrm>
            <a:off x="1967741" y="11791817"/>
            <a:ext cx="10128433" cy="4592674"/>
          </a:xfrm>
          <a:prstGeom prst="rect">
            <a:avLst/>
          </a:prstGeom>
          <a:noFill/>
          <a:ln>
            <a:noFill/>
          </a:ln>
        </p:spPr>
        <p:txBody>
          <a:bodyPr spcFirstLastPara="1" wrap="square" lIns="45700" tIns="45700" rIns="45700" bIns="45700" anchor="t" anchorCtr="0">
            <a:noAutofit/>
          </a:bodyPr>
          <a:lstStyle/>
          <a:p>
            <a:pPr lvl="0" algn="just">
              <a:buClr>
                <a:srgbClr val="FF0000"/>
              </a:buClr>
              <a:buSzPts val="3600"/>
            </a:pPr>
            <a:r>
              <a:rPr lang="en-US" sz="3200" dirty="0">
                <a:latin typeface="+mj-lt"/>
                <a:ea typeface="Calibri"/>
                <a:cs typeface="Calibri"/>
                <a:sym typeface="Calibri"/>
              </a:rPr>
              <a:t>The dataset contains around 5000 Chest X-ray images of pediatric patients from one to five years old. The images are classified into two classes: the ones with Pneumonia and the normal.  They were pre-selected for quality control and all the images are human readable (for doctors) and variable sizes.</a:t>
            </a:r>
            <a:endParaRPr sz="3200" b="0" i="0" u="none" strike="noStrike" cap="none" dirty="0">
              <a:solidFill>
                <a:srgbClr val="151616"/>
              </a:solidFill>
              <a:latin typeface="+mj-lt"/>
              <a:ea typeface="Calibri"/>
              <a:cs typeface="Calibri"/>
              <a:sym typeface="Calibri"/>
            </a:endParaRPr>
          </a:p>
        </p:txBody>
      </p:sp>
      <p:sp>
        <p:nvSpPr>
          <p:cNvPr id="24" name="Shape 24" descr="Title&#10;&#10;Description"/>
          <p:cNvSpPr/>
          <p:nvPr/>
        </p:nvSpPr>
        <p:spPr>
          <a:xfrm>
            <a:off x="12707007" y="5856328"/>
            <a:ext cx="29891420" cy="4873808"/>
          </a:xfrm>
          <a:prstGeom prst="rect">
            <a:avLst/>
          </a:prstGeom>
          <a:noFill/>
          <a:ln>
            <a:noFill/>
          </a:ln>
        </p:spPr>
        <p:txBody>
          <a:bodyPr spcFirstLastPara="1" wrap="square" lIns="45700" tIns="45700" rIns="45700" bIns="45700" anchor="t" anchorCtr="0">
            <a:noAutofit/>
          </a:bodyPr>
          <a:lstStyle/>
          <a:p>
            <a:pPr lvl="0" algn="just">
              <a:buClr>
                <a:srgbClr val="FF0000"/>
              </a:buClr>
              <a:buSzPts val="3600"/>
            </a:pPr>
            <a:r>
              <a:rPr lang="en-US" sz="3200" dirty="0">
                <a:solidFill>
                  <a:srgbClr val="151616"/>
                </a:solidFill>
                <a:latin typeface="+mj-lt"/>
                <a:ea typeface="Calibri"/>
                <a:cs typeface="Calibri"/>
                <a:sym typeface="Calibri"/>
              </a:rPr>
              <a:t>Our first step was finding a CNN model that suits the task. For every CNN, there are two groups of layers, the feature extraction layers and the linear classification layers based on the extracted features. The feature extraction layers are often the more complex ones in a CNN compared with the linear classification layers. At the same time, the feature extraction layers are much more reusable than the linear classification layers since most of the image recognition tasks depends on similar lower level features. Therefore, we decided to start with using a pretrained version of renowned convolutional network for feature extraction. There were four popular CNNs in our consideration: </a:t>
            </a:r>
            <a:r>
              <a:rPr lang="en-US" sz="3200" dirty="0" err="1">
                <a:solidFill>
                  <a:srgbClr val="151616"/>
                </a:solidFill>
                <a:latin typeface="+mj-lt"/>
                <a:ea typeface="Calibri"/>
                <a:cs typeface="Calibri"/>
                <a:sym typeface="Calibri"/>
              </a:rPr>
              <a:t>AlexNet</a:t>
            </a:r>
            <a:r>
              <a:rPr lang="en-US" sz="3200" dirty="0">
                <a:solidFill>
                  <a:srgbClr val="151616"/>
                </a:solidFill>
                <a:latin typeface="+mj-lt"/>
                <a:ea typeface="Calibri"/>
                <a:cs typeface="Calibri"/>
                <a:sym typeface="Calibri"/>
              </a:rPr>
              <a:t>, </a:t>
            </a:r>
            <a:r>
              <a:rPr lang="en-US" sz="3200" dirty="0" err="1">
                <a:solidFill>
                  <a:srgbClr val="151616"/>
                </a:solidFill>
                <a:latin typeface="+mj-lt"/>
                <a:ea typeface="Calibri"/>
                <a:cs typeface="Calibri"/>
                <a:sym typeface="Calibri"/>
              </a:rPr>
              <a:t>DenseNet</a:t>
            </a:r>
            <a:r>
              <a:rPr lang="en-US" sz="3200" dirty="0">
                <a:solidFill>
                  <a:srgbClr val="151616"/>
                </a:solidFill>
                <a:latin typeface="+mj-lt"/>
                <a:ea typeface="Calibri"/>
                <a:cs typeface="Calibri"/>
                <a:sym typeface="Calibri"/>
              </a:rPr>
              <a:t>, Inception V3, and </a:t>
            </a:r>
            <a:r>
              <a:rPr lang="en-US" sz="3200" dirty="0" err="1">
                <a:solidFill>
                  <a:srgbClr val="151616"/>
                </a:solidFill>
                <a:latin typeface="+mj-lt"/>
                <a:ea typeface="Calibri"/>
                <a:cs typeface="Calibri"/>
                <a:sym typeface="Calibri"/>
              </a:rPr>
              <a:t>ResNet</a:t>
            </a:r>
            <a:r>
              <a:rPr lang="en-US" sz="3200" dirty="0">
                <a:solidFill>
                  <a:srgbClr val="151616"/>
                </a:solidFill>
                <a:latin typeface="+mj-lt"/>
                <a:ea typeface="Calibri"/>
                <a:cs typeface="Calibri"/>
                <a:sym typeface="Calibri"/>
              </a:rPr>
              <a:t>. These networks all have strong feature extraction capabilities. Since we need to choose one from them we need to do some testing to make comparison of their performance on the dataset. However, one issue we encountered is that these network have very different linear classification layers. In order to do a fair comparison of the networks on feature extraction, we decided to replaced the original classifier layers of all four CNNs with our own classifier layers consists of linear and dropout layers. We </a:t>
            </a:r>
            <a:r>
              <a:rPr lang="en-US" sz="3200" dirty="0" err="1">
                <a:solidFill>
                  <a:srgbClr val="151616"/>
                </a:solidFill>
                <a:latin typeface="+mj-lt"/>
                <a:ea typeface="Calibri"/>
                <a:cs typeface="Calibri"/>
                <a:sym typeface="Calibri"/>
              </a:rPr>
              <a:t>freezed</a:t>
            </a:r>
            <a:r>
              <a:rPr lang="en-US" sz="3200" dirty="0">
                <a:solidFill>
                  <a:srgbClr val="151616"/>
                </a:solidFill>
                <a:latin typeface="+mj-lt"/>
                <a:ea typeface="Calibri"/>
                <a:cs typeface="Calibri"/>
                <a:sym typeface="Calibri"/>
              </a:rPr>
              <a:t> the convolution layers of these networks in training so that they stay on their pretrained values and only trained the classifier layers. With learning rate 1e-5 and 30 epochs, we got the following results:</a:t>
            </a:r>
          </a:p>
        </p:txBody>
      </p:sp>
      <p:sp>
        <p:nvSpPr>
          <p:cNvPr id="28" name="Shape 28" descr="Title&#10;&#10;Description"/>
          <p:cNvSpPr/>
          <p:nvPr/>
        </p:nvSpPr>
        <p:spPr>
          <a:xfrm>
            <a:off x="12864360" y="19892431"/>
            <a:ext cx="8515111" cy="8399029"/>
          </a:xfrm>
          <a:prstGeom prst="rect">
            <a:avLst/>
          </a:prstGeom>
          <a:noFill/>
          <a:ln>
            <a:noFill/>
          </a:ln>
        </p:spPr>
        <p:txBody>
          <a:bodyPr spcFirstLastPara="1" wrap="square" lIns="45700" tIns="45700" rIns="45700" bIns="45700" anchor="t" anchorCtr="0">
            <a:noAutofit/>
          </a:bodyPr>
          <a:lstStyle/>
          <a:p>
            <a:pPr algn="just"/>
            <a:r>
              <a:rPr lang="en-US" sz="3200" dirty="0">
                <a:solidFill>
                  <a:srgbClr val="151616"/>
                </a:solidFill>
                <a:latin typeface="+mj-lt"/>
                <a:ea typeface="Calibri"/>
                <a:cs typeface="Calibri"/>
                <a:sym typeface="Calibri"/>
              </a:rPr>
              <a:t>In order to avoid the overfitting problem, we decided to do some data augmentation on our dataset. Because our training data and target data are all chest X-ray images, it is impossible for target images to be too different from training images in terms of certain characteristics. Therefore, we need to be careful when choosing data augmentation techniques. Some techniques like random vertical flip and color Jitter are not suitable in our case. We ended up with a transform with random horizontal flip, random affine and random crop. Since human lungs are generally symmetric, we use horizontal flip in the data augmentation. Besides the horizontal flip, we have also used random affine with relatively small parameters, because we do not want to change the shape and direction of the X-ray images too much. With data augmentation, the result ends up with a slight improvement on test accuracy. Without data augmentation, test accuracy becomes stable around 83%; with data augmentation, test accuracy becomes stable around 85%.</a:t>
            </a:r>
          </a:p>
          <a:p>
            <a:pPr algn="just"/>
            <a:endParaRPr lang="en-US" sz="3200" dirty="0">
              <a:solidFill>
                <a:srgbClr val="151616"/>
              </a:solidFill>
              <a:latin typeface="+mj-lt"/>
              <a:ea typeface="Calibri"/>
              <a:cs typeface="Calibri"/>
              <a:sym typeface="Calibri"/>
            </a:endParaRPr>
          </a:p>
        </p:txBody>
      </p:sp>
      <p:pic>
        <p:nvPicPr>
          <p:cNvPr id="31" name="Shape 31"/>
          <p:cNvPicPr preferRelativeResize="0"/>
          <p:nvPr/>
        </p:nvPicPr>
        <p:blipFill rotWithShape="1">
          <a:blip r:embed="rId3">
            <a:alphaModFix/>
          </a:blip>
          <a:srcRect/>
          <a:stretch/>
        </p:blipFill>
        <p:spPr>
          <a:xfrm>
            <a:off x="30813026" y="740520"/>
            <a:ext cx="12131676" cy="1562020"/>
          </a:xfrm>
          <a:prstGeom prst="rect">
            <a:avLst/>
          </a:prstGeom>
          <a:noFill/>
          <a:ln>
            <a:noFill/>
          </a:ln>
        </p:spPr>
      </p:pic>
      <p:pic>
        <p:nvPicPr>
          <p:cNvPr id="1026" name="Picture 2" descr="https://lh6.googleusercontent.com/HsTs95pR8U7HTbwFXA1CBUFZpCLKzLMQQyz7jufYpePt0S6Po1TOpv5OLhsub-ZHPuFYUztIyidInFcHOtTlVASJoZhe46AKpTs29IB-nMzpJU2zk8nC346oSDUJj579QhufpPm1">
            <a:extLst>
              <a:ext uri="{FF2B5EF4-FFF2-40B4-BE49-F238E27FC236}">
                <a16:creationId xmlns:a16="http://schemas.microsoft.com/office/drawing/2014/main" id="{185D81F9-AEDB-4387-B818-C9DEB031B0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807"/>
          <a:stretch/>
        </p:blipFill>
        <p:spPr bwMode="auto">
          <a:xfrm>
            <a:off x="2165878" y="14772056"/>
            <a:ext cx="9618208" cy="478629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FBCD7650-F221-4955-83D3-77C6A43ECAF6}"/>
              </a:ext>
            </a:extLst>
          </p:cNvPr>
          <p:cNvGrpSpPr/>
          <p:nvPr/>
        </p:nvGrpSpPr>
        <p:grpSpPr>
          <a:xfrm>
            <a:off x="2023132" y="4210538"/>
            <a:ext cx="9485696" cy="1176273"/>
            <a:chOff x="2911434" y="4747603"/>
            <a:chExt cx="13149900" cy="1176273"/>
          </a:xfrm>
        </p:grpSpPr>
        <p:sp>
          <p:nvSpPr>
            <p:cNvPr id="21" name="Shape 21" descr="Title&#10;&#10;Description"/>
            <p:cNvSpPr/>
            <p:nvPr/>
          </p:nvSpPr>
          <p:spPr>
            <a:xfrm>
              <a:off x="2911434" y="4747603"/>
              <a:ext cx="13149900" cy="11235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r>
                <a:rPr lang="en-US" sz="6000" dirty="0">
                  <a:latin typeface="+mj-lt"/>
                  <a:ea typeface="Calibri"/>
                  <a:cs typeface="Calibri"/>
                  <a:sym typeface="Calibri"/>
                </a:rPr>
                <a:t>I</a:t>
              </a:r>
              <a:r>
                <a:rPr lang="en-US" sz="6000" b="0" i="0" u="none" strike="noStrike" cap="none" dirty="0">
                  <a:latin typeface="+mj-lt"/>
                  <a:ea typeface="Calibri"/>
                  <a:cs typeface="Calibri"/>
                  <a:sym typeface="Calibri"/>
                </a:rPr>
                <a:t>. Background</a:t>
              </a:r>
              <a:endParaRPr sz="6000" b="0" i="0" u="none" strike="noStrike" cap="none" dirty="0">
                <a:latin typeface="+mj-lt"/>
                <a:ea typeface="Calibri"/>
                <a:cs typeface="Calibri"/>
                <a:sym typeface="Calibri"/>
              </a:endParaRPr>
            </a:p>
          </p:txBody>
        </p:sp>
        <p:sp>
          <p:nvSpPr>
            <p:cNvPr id="49" name="Shape 21" descr="Title&#10;&#10;Description">
              <a:extLst>
                <a:ext uri="{FF2B5EF4-FFF2-40B4-BE49-F238E27FC236}">
                  <a16:creationId xmlns:a16="http://schemas.microsoft.com/office/drawing/2014/main" id="{EF59CD51-A59E-410A-AFAA-91E6915A9B3C}"/>
                </a:ext>
              </a:extLst>
            </p:cNvPr>
            <p:cNvSpPr/>
            <p:nvPr/>
          </p:nvSpPr>
          <p:spPr>
            <a:xfrm>
              <a:off x="2916902" y="5832436"/>
              <a:ext cx="10546850" cy="91440"/>
            </a:xfrm>
            <a:prstGeom prst="rect">
              <a:avLst/>
            </a:prstGeom>
            <a:solidFill>
              <a:srgbClr val="15161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endParaRPr sz="6000" b="0" i="0" u="none" strike="noStrike" cap="none" dirty="0">
                <a:solidFill>
                  <a:srgbClr val="EBEBEB"/>
                </a:solidFill>
                <a:latin typeface="+mj-lt"/>
                <a:ea typeface="Calibri"/>
                <a:cs typeface="Calibri"/>
                <a:sym typeface="Calibri"/>
              </a:endParaRPr>
            </a:p>
          </p:txBody>
        </p:sp>
      </p:grpSp>
      <p:grpSp>
        <p:nvGrpSpPr>
          <p:cNvPr id="50" name="Group 49">
            <a:extLst>
              <a:ext uri="{FF2B5EF4-FFF2-40B4-BE49-F238E27FC236}">
                <a16:creationId xmlns:a16="http://schemas.microsoft.com/office/drawing/2014/main" id="{F7DFC0B7-0912-4CD3-B8B3-4C533B1FC75D}"/>
              </a:ext>
            </a:extLst>
          </p:cNvPr>
          <p:cNvGrpSpPr/>
          <p:nvPr/>
        </p:nvGrpSpPr>
        <p:grpSpPr>
          <a:xfrm>
            <a:off x="2023132" y="10451498"/>
            <a:ext cx="9566043" cy="1176273"/>
            <a:chOff x="2911434" y="4747603"/>
            <a:chExt cx="13149900" cy="1176273"/>
          </a:xfrm>
        </p:grpSpPr>
        <p:sp>
          <p:nvSpPr>
            <p:cNvPr id="51" name="Shape 21" descr="Title&#10;&#10;Description">
              <a:extLst>
                <a:ext uri="{FF2B5EF4-FFF2-40B4-BE49-F238E27FC236}">
                  <a16:creationId xmlns:a16="http://schemas.microsoft.com/office/drawing/2014/main" id="{0D54E915-54A7-4B91-AF31-14E92DA5F4C0}"/>
                </a:ext>
              </a:extLst>
            </p:cNvPr>
            <p:cNvSpPr/>
            <p:nvPr/>
          </p:nvSpPr>
          <p:spPr>
            <a:xfrm>
              <a:off x="2911434" y="4747603"/>
              <a:ext cx="13149900" cy="11235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r>
                <a:rPr lang="en-US" sz="6000" b="0" i="0" u="none" strike="noStrike" cap="none" dirty="0">
                  <a:latin typeface="+mj-lt"/>
                  <a:ea typeface="Calibri"/>
                  <a:cs typeface="Calibri"/>
                  <a:sym typeface="Calibri"/>
                </a:rPr>
                <a:t>II. Dataset</a:t>
              </a:r>
              <a:endParaRPr sz="6000" b="0" i="0" u="none" strike="noStrike" cap="none" dirty="0">
                <a:latin typeface="+mj-lt"/>
                <a:ea typeface="Calibri"/>
                <a:cs typeface="Calibri"/>
                <a:sym typeface="Calibri"/>
              </a:endParaRPr>
            </a:p>
          </p:txBody>
        </p:sp>
        <p:sp>
          <p:nvSpPr>
            <p:cNvPr id="52" name="Shape 21" descr="Title&#10;&#10;Description">
              <a:extLst>
                <a:ext uri="{FF2B5EF4-FFF2-40B4-BE49-F238E27FC236}">
                  <a16:creationId xmlns:a16="http://schemas.microsoft.com/office/drawing/2014/main" id="{00CFF983-5B23-4524-80B1-FDE680693798}"/>
                </a:ext>
              </a:extLst>
            </p:cNvPr>
            <p:cNvSpPr/>
            <p:nvPr/>
          </p:nvSpPr>
          <p:spPr>
            <a:xfrm>
              <a:off x="2916902" y="5832436"/>
              <a:ext cx="10546850" cy="91440"/>
            </a:xfrm>
            <a:prstGeom prst="rect">
              <a:avLst/>
            </a:prstGeom>
            <a:solidFill>
              <a:srgbClr val="15161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endParaRPr sz="6000" b="0" i="0" u="none" strike="noStrike" cap="none" dirty="0">
                <a:solidFill>
                  <a:srgbClr val="EBEBEB"/>
                </a:solidFill>
                <a:latin typeface="+mj-lt"/>
                <a:ea typeface="Calibri"/>
                <a:cs typeface="Calibri"/>
                <a:sym typeface="Calibri"/>
              </a:endParaRPr>
            </a:p>
          </p:txBody>
        </p:sp>
      </p:grpSp>
      <p:grpSp>
        <p:nvGrpSpPr>
          <p:cNvPr id="53" name="Group 52">
            <a:extLst>
              <a:ext uri="{FF2B5EF4-FFF2-40B4-BE49-F238E27FC236}">
                <a16:creationId xmlns:a16="http://schemas.microsoft.com/office/drawing/2014/main" id="{99DB7EF2-9CD5-4AD1-9A47-A8DA5B4C1CC8}"/>
              </a:ext>
            </a:extLst>
          </p:cNvPr>
          <p:cNvGrpSpPr/>
          <p:nvPr/>
        </p:nvGrpSpPr>
        <p:grpSpPr>
          <a:xfrm>
            <a:off x="12738539" y="4215350"/>
            <a:ext cx="23124080" cy="1176273"/>
            <a:chOff x="2911434" y="4747603"/>
            <a:chExt cx="13149900" cy="1176273"/>
          </a:xfrm>
        </p:grpSpPr>
        <p:sp>
          <p:nvSpPr>
            <p:cNvPr id="54" name="Shape 21" descr="Title&#10;&#10;Description">
              <a:extLst>
                <a:ext uri="{FF2B5EF4-FFF2-40B4-BE49-F238E27FC236}">
                  <a16:creationId xmlns:a16="http://schemas.microsoft.com/office/drawing/2014/main" id="{2F4B931F-2B1D-4F3A-BE7B-A48C7B17ADBA}"/>
                </a:ext>
              </a:extLst>
            </p:cNvPr>
            <p:cNvSpPr/>
            <p:nvPr/>
          </p:nvSpPr>
          <p:spPr>
            <a:xfrm>
              <a:off x="2911434" y="4747603"/>
              <a:ext cx="13149900" cy="1123500"/>
            </a:xfrm>
            <a:prstGeom prst="rect">
              <a:avLst/>
            </a:prstGeom>
            <a:noFill/>
            <a:ln>
              <a:noFill/>
            </a:ln>
          </p:spPr>
          <p:txBody>
            <a:bodyPr spcFirstLastPara="1" wrap="square" lIns="45700" tIns="45700" rIns="45700" bIns="45700" anchor="ctr" anchorCtr="0">
              <a:noAutofit/>
            </a:bodyPr>
            <a:lstStyle/>
            <a:p>
              <a:pPr lvl="0">
                <a:buClr>
                  <a:srgbClr val="EBEBEB"/>
                </a:buClr>
                <a:buSzPts val="6700"/>
              </a:pPr>
              <a:r>
                <a:rPr lang="en-US" sz="6000" dirty="0">
                  <a:latin typeface="+mj-lt"/>
                  <a:ea typeface="Calibri"/>
                  <a:cs typeface="Calibri"/>
                  <a:sym typeface="Calibri"/>
                </a:rPr>
                <a:t>III. Choosing Pretrained CNN for Feature Extraction</a:t>
              </a:r>
              <a:endParaRPr sz="6000" b="0" i="0" u="none" strike="noStrike" cap="none" dirty="0">
                <a:latin typeface="+mj-lt"/>
                <a:ea typeface="Calibri"/>
                <a:cs typeface="Calibri"/>
                <a:sym typeface="Calibri"/>
              </a:endParaRPr>
            </a:p>
          </p:txBody>
        </p:sp>
        <p:sp>
          <p:nvSpPr>
            <p:cNvPr id="55" name="Shape 21" descr="Title&#10;&#10;Description">
              <a:extLst>
                <a:ext uri="{FF2B5EF4-FFF2-40B4-BE49-F238E27FC236}">
                  <a16:creationId xmlns:a16="http://schemas.microsoft.com/office/drawing/2014/main" id="{980B4969-7C5A-457C-94A3-9A30A611F30D}"/>
                </a:ext>
              </a:extLst>
            </p:cNvPr>
            <p:cNvSpPr/>
            <p:nvPr/>
          </p:nvSpPr>
          <p:spPr>
            <a:xfrm>
              <a:off x="2916902" y="5832436"/>
              <a:ext cx="10546850" cy="91440"/>
            </a:xfrm>
            <a:prstGeom prst="rect">
              <a:avLst/>
            </a:prstGeom>
            <a:solidFill>
              <a:srgbClr val="15161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endParaRPr sz="6700" b="0" i="0" u="none" strike="noStrike" cap="none" dirty="0">
                <a:solidFill>
                  <a:srgbClr val="EBEBEB"/>
                </a:solidFill>
                <a:latin typeface="+mj-lt"/>
                <a:ea typeface="Calibri"/>
                <a:cs typeface="Calibri"/>
                <a:sym typeface="Calibri"/>
              </a:endParaRPr>
            </a:p>
          </p:txBody>
        </p:sp>
      </p:grpSp>
      <p:pic>
        <p:nvPicPr>
          <p:cNvPr id="1033" name="Picture 9" descr="https://lh6.googleusercontent.com/y59mjKKyqewYSgtOe9womzEiSG8BDR8oB_prU6QDxVNCzekrEfDq6XBLyG09oAu4eYv43YvQ9kK105gNAHAzqvs2Yh_7xl8QIAb8UYL8PhrISKmNZDQGg1uJQtg4gGMCxXPWZ06G">
            <a:extLst>
              <a:ext uri="{FF2B5EF4-FFF2-40B4-BE49-F238E27FC236}">
                <a16:creationId xmlns:a16="http://schemas.microsoft.com/office/drawing/2014/main" id="{08E5E984-8083-4230-AD04-B2467B2C0E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2970" y="10280799"/>
            <a:ext cx="7259299" cy="54864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s://lh5.googleusercontent.com/xyONmG3vhdoeUzAljnZTXmX9mE0ISRL3UIeDFUgbfTHjMCayF4MrM93LzpYNiH-Svj4uKUY0ln6Pl7-PNgi2ja_8BMeGGYD-OHgO7Tm_7HM3zQZh6LAzsse9EuF3VFJEbNwp1XhT">
            <a:extLst>
              <a:ext uri="{FF2B5EF4-FFF2-40B4-BE49-F238E27FC236}">
                <a16:creationId xmlns:a16="http://schemas.microsoft.com/office/drawing/2014/main" id="{C4B97AF3-0560-49A6-92A3-173C9B0314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08379" y="10277293"/>
            <a:ext cx="7324483" cy="54864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s://lh6.googleusercontent.com/GFAFTEm2S8yVwhF1WWOJqUS7BrO0niJUc1-Mp3V0ISwq7NYRdNjxu0OLUsgIUNSuMeO-_7ery7NEu4pHxB8GTSzDZZYqImxG3a0bbtnXgrDwYsNZN7htp-cS-LjizXM5NYWCyAcd">
            <a:extLst>
              <a:ext uri="{FF2B5EF4-FFF2-40B4-BE49-F238E27FC236}">
                <a16:creationId xmlns:a16="http://schemas.microsoft.com/office/drawing/2014/main" id="{CA9A2DAE-5E97-47FA-84E8-8B59C4AA15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88481" y="10277293"/>
            <a:ext cx="7323152" cy="54864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s://lh4.googleusercontent.com/wp6wY4RvB8eisBtWkS1-t3FaF5MzhoJrqfktBG64TLDMbiqLftk2dElNWUr1bxtLVZdB3EoUsNJkuyISLI9EUQKZj38Ich38ybCOwxapYhS7r-y1gYkL_LOLDrL3Ij5hedpFrx04">
            <a:extLst>
              <a:ext uri="{FF2B5EF4-FFF2-40B4-BE49-F238E27FC236}">
                <a16:creationId xmlns:a16="http://schemas.microsoft.com/office/drawing/2014/main" id="{617B6B65-1D3D-49A2-A01A-4CF0FCD082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8603" y="10285476"/>
            <a:ext cx="7315199" cy="5486400"/>
          </a:xfrm>
          <a:prstGeom prst="rect">
            <a:avLst/>
          </a:prstGeom>
          <a:noFill/>
          <a:extLst>
            <a:ext uri="{909E8E84-426E-40DD-AFC4-6F175D3DCCD1}">
              <a14:hiddenFill xmlns:a14="http://schemas.microsoft.com/office/drawing/2010/main">
                <a:solidFill>
                  <a:srgbClr val="FFFFFF"/>
                </a:solidFill>
              </a14:hiddenFill>
            </a:ext>
          </a:extLst>
        </p:spPr>
      </p:pic>
      <p:sp>
        <p:nvSpPr>
          <p:cNvPr id="56" name="Shape 38" descr="Title&#10;&#10;Description">
            <a:extLst>
              <a:ext uri="{FF2B5EF4-FFF2-40B4-BE49-F238E27FC236}">
                <a16:creationId xmlns:a16="http://schemas.microsoft.com/office/drawing/2014/main" id="{EC67F512-2E77-49C2-932E-7E5A3F57F69E}"/>
              </a:ext>
            </a:extLst>
          </p:cNvPr>
          <p:cNvSpPr/>
          <p:nvPr/>
        </p:nvSpPr>
        <p:spPr>
          <a:xfrm>
            <a:off x="21945600" y="30574595"/>
            <a:ext cx="6574966" cy="338242"/>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151616"/>
              </a:buClr>
              <a:buSzPts val="3600"/>
              <a:buFont typeface="Calibri"/>
              <a:buNone/>
            </a:pPr>
            <a:r>
              <a:rPr lang="en-US" sz="2400" dirty="0">
                <a:latin typeface="+mj-lt"/>
                <a:sym typeface="Calibri"/>
              </a:rPr>
              <a:t>Figure 1. Unfreeze 3 modules with data augmentation</a:t>
            </a:r>
            <a:endParaRPr sz="2400" dirty="0">
              <a:latin typeface="+mj-lt"/>
              <a:sym typeface="Calibri"/>
            </a:endParaRPr>
          </a:p>
        </p:txBody>
      </p:sp>
      <p:sp>
        <p:nvSpPr>
          <p:cNvPr id="57" name="Shape 24" descr="Title&#10;&#10;Description">
            <a:extLst>
              <a:ext uri="{FF2B5EF4-FFF2-40B4-BE49-F238E27FC236}">
                <a16:creationId xmlns:a16="http://schemas.microsoft.com/office/drawing/2014/main" id="{5F131314-4AA3-48A1-9F0B-66D1A2BAFC53}"/>
              </a:ext>
            </a:extLst>
          </p:cNvPr>
          <p:cNvSpPr/>
          <p:nvPr/>
        </p:nvSpPr>
        <p:spPr>
          <a:xfrm>
            <a:off x="12818896" y="16351011"/>
            <a:ext cx="29621876" cy="2154300"/>
          </a:xfrm>
          <a:prstGeom prst="rect">
            <a:avLst/>
          </a:prstGeom>
          <a:noFill/>
          <a:ln>
            <a:noFill/>
          </a:ln>
        </p:spPr>
        <p:txBody>
          <a:bodyPr spcFirstLastPara="1" wrap="square" lIns="45700" tIns="45700" rIns="45700" bIns="45700" anchor="t" anchorCtr="0">
            <a:noAutofit/>
          </a:bodyPr>
          <a:lstStyle/>
          <a:p>
            <a:pPr lvl="0" algn="just">
              <a:buClr>
                <a:srgbClr val="FF0000"/>
              </a:buClr>
              <a:buSzPts val="3600"/>
            </a:pPr>
            <a:r>
              <a:rPr lang="en-US" sz="3200" dirty="0">
                <a:solidFill>
                  <a:srgbClr val="151616"/>
                </a:solidFill>
                <a:latin typeface="+mj-lt"/>
                <a:ea typeface="Calibri"/>
                <a:cs typeface="Calibri"/>
                <a:sym typeface="Calibri"/>
              </a:rPr>
              <a:t>As we can see from the results, all networks have similar performance in terms of test accuracy. </a:t>
            </a:r>
          </a:p>
          <a:p>
            <a:pPr lvl="0" algn="just">
              <a:buClr>
                <a:srgbClr val="FF0000"/>
              </a:buClr>
              <a:buSzPts val="3600"/>
            </a:pPr>
            <a:r>
              <a:rPr lang="en-US" sz="3200" dirty="0">
                <a:solidFill>
                  <a:srgbClr val="151616"/>
                </a:solidFill>
                <a:latin typeface="+mj-lt"/>
                <a:ea typeface="Calibri"/>
                <a:cs typeface="Calibri"/>
                <a:sym typeface="Calibri"/>
              </a:rPr>
              <a:t>However, the test loss of Inception V3 is very stable compared with the other models and keeps on decrease continuously as we ran through the Epochs. The increment of test losses of all the other models is a clear sign that these networks were overfitting. This made Inception v3 standout as we saw its best potential in avoiding overfitting. After these results, we decide to continue our optimization of CNN with Inception V3 network.</a:t>
            </a:r>
          </a:p>
        </p:txBody>
      </p:sp>
      <p:grpSp>
        <p:nvGrpSpPr>
          <p:cNvPr id="58" name="Group 57">
            <a:extLst>
              <a:ext uri="{FF2B5EF4-FFF2-40B4-BE49-F238E27FC236}">
                <a16:creationId xmlns:a16="http://schemas.microsoft.com/office/drawing/2014/main" id="{9AB9A626-95D6-4EEB-9144-EAE387D1A518}"/>
              </a:ext>
            </a:extLst>
          </p:cNvPr>
          <p:cNvGrpSpPr/>
          <p:nvPr/>
        </p:nvGrpSpPr>
        <p:grpSpPr>
          <a:xfrm>
            <a:off x="12909986" y="18493309"/>
            <a:ext cx="10454510" cy="1176273"/>
            <a:chOff x="2911434" y="4747603"/>
            <a:chExt cx="13149900" cy="1176273"/>
          </a:xfrm>
        </p:grpSpPr>
        <p:sp>
          <p:nvSpPr>
            <p:cNvPr id="59" name="Shape 21" descr="Title&#10;&#10;Description">
              <a:extLst>
                <a:ext uri="{FF2B5EF4-FFF2-40B4-BE49-F238E27FC236}">
                  <a16:creationId xmlns:a16="http://schemas.microsoft.com/office/drawing/2014/main" id="{FBB1898B-B6BA-48C3-8AC8-4143CC389841}"/>
                </a:ext>
              </a:extLst>
            </p:cNvPr>
            <p:cNvSpPr/>
            <p:nvPr/>
          </p:nvSpPr>
          <p:spPr>
            <a:xfrm>
              <a:off x="2911434" y="4747603"/>
              <a:ext cx="13149900" cy="1123500"/>
            </a:xfrm>
            <a:prstGeom prst="rect">
              <a:avLst/>
            </a:prstGeom>
            <a:noFill/>
            <a:ln>
              <a:noFill/>
            </a:ln>
          </p:spPr>
          <p:txBody>
            <a:bodyPr spcFirstLastPara="1" wrap="square" lIns="45700" tIns="45700" rIns="45700" bIns="45700" anchor="ctr" anchorCtr="0">
              <a:noAutofit/>
            </a:bodyPr>
            <a:lstStyle/>
            <a:p>
              <a:pPr lvl="0">
                <a:buClr>
                  <a:srgbClr val="EBEBEB"/>
                </a:buClr>
                <a:buSzPts val="6700"/>
              </a:pPr>
              <a:r>
                <a:rPr lang="en-US" sz="6000" dirty="0">
                  <a:latin typeface="+mj-lt"/>
                  <a:ea typeface="Calibri"/>
                  <a:cs typeface="Calibri"/>
                  <a:sym typeface="Calibri"/>
                </a:rPr>
                <a:t>IV. Data Augmentation</a:t>
              </a:r>
              <a:endParaRPr sz="6000" b="0" i="0" u="none" strike="noStrike" cap="none" dirty="0">
                <a:latin typeface="+mj-lt"/>
                <a:ea typeface="Calibri"/>
                <a:cs typeface="Calibri"/>
                <a:sym typeface="Calibri"/>
              </a:endParaRPr>
            </a:p>
          </p:txBody>
        </p:sp>
        <p:sp>
          <p:nvSpPr>
            <p:cNvPr id="60" name="Shape 21" descr="Title&#10;&#10;Description">
              <a:extLst>
                <a:ext uri="{FF2B5EF4-FFF2-40B4-BE49-F238E27FC236}">
                  <a16:creationId xmlns:a16="http://schemas.microsoft.com/office/drawing/2014/main" id="{78C7B9F6-8FD9-409F-8E92-B3A323D71E34}"/>
                </a:ext>
              </a:extLst>
            </p:cNvPr>
            <p:cNvSpPr/>
            <p:nvPr/>
          </p:nvSpPr>
          <p:spPr>
            <a:xfrm>
              <a:off x="2916902" y="5832436"/>
              <a:ext cx="10546850" cy="91440"/>
            </a:xfrm>
            <a:prstGeom prst="rect">
              <a:avLst/>
            </a:prstGeom>
            <a:solidFill>
              <a:srgbClr val="15161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endParaRPr sz="6700" b="0" i="0" u="none" strike="noStrike" cap="none" dirty="0">
                <a:solidFill>
                  <a:srgbClr val="EBEBEB"/>
                </a:solidFill>
                <a:latin typeface="+mj-lt"/>
                <a:ea typeface="Calibri"/>
                <a:cs typeface="Calibri"/>
                <a:sym typeface="Calibri"/>
              </a:endParaRPr>
            </a:p>
          </p:txBody>
        </p:sp>
      </p:grpSp>
      <p:sp>
        <p:nvSpPr>
          <p:cNvPr id="64" name="Shape 22" descr="Title&#10;&#10;Description">
            <a:extLst>
              <a:ext uri="{FF2B5EF4-FFF2-40B4-BE49-F238E27FC236}">
                <a16:creationId xmlns:a16="http://schemas.microsoft.com/office/drawing/2014/main" id="{67B1E3B6-8886-4046-8A4E-1F04BFF68BCC}"/>
              </a:ext>
            </a:extLst>
          </p:cNvPr>
          <p:cNvSpPr/>
          <p:nvPr/>
        </p:nvSpPr>
        <p:spPr>
          <a:xfrm>
            <a:off x="1985835" y="27836969"/>
            <a:ext cx="10190122" cy="4366817"/>
          </a:xfrm>
          <a:prstGeom prst="rect">
            <a:avLst/>
          </a:prstGeom>
          <a:noFill/>
          <a:ln>
            <a:noFill/>
          </a:ln>
        </p:spPr>
        <p:txBody>
          <a:bodyPr spcFirstLastPara="1" wrap="square" lIns="45700" tIns="45700" rIns="45700" bIns="45700" anchor="t" anchorCtr="0">
            <a:noAutofit/>
          </a:bodyPr>
          <a:lstStyle/>
          <a:p>
            <a:pPr lvl="0" algn="just">
              <a:buClr>
                <a:srgbClr val="FF0000"/>
              </a:buClr>
              <a:buSzPts val="3600"/>
            </a:pPr>
            <a:r>
              <a:rPr lang="en-US" sz="3200" dirty="0">
                <a:latin typeface="+mj-lt"/>
                <a:ea typeface="Calibri"/>
                <a:cs typeface="Calibri"/>
                <a:sym typeface="Calibri"/>
              </a:rPr>
              <a:t>We used data augmentation and unfrozen higher layers of the CNN to obtain an accuracy over 90% on our test dataset. Because we used pretrained network, the network easily overfit in our training. Our exploration is a continuous combat versus overfitting. If better techniques to prevent overfitting are in use, we believe the network has great potential to have better performance.</a:t>
            </a:r>
            <a:endParaRPr sz="3200" b="0" i="0" u="none" strike="noStrike" cap="none" dirty="0">
              <a:solidFill>
                <a:srgbClr val="151616"/>
              </a:solidFill>
              <a:latin typeface="+mj-lt"/>
              <a:ea typeface="Calibri"/>
              <a:cs typeface="Calibri"/>
              <a:sym typeface="Calibri"/>
            </a:endParaRPr>
          </a:p>
        </p:txBody>
      </p:sp>
      <p:grpSp>
        <p:nvGrpSpPr>
          <p:cNvPr id="65" name="Group 64">
            <a:extLst>
              <a:ext uri="{FF2B5EF4-FFF2-40B4-BE49-F238E27FC236}">
                <a16:creationId xmlns:a16="http://schemas.microsoft.com/office/drawing/2014/main" id="{8870CB55-388E-46CF-8A54-B43E97EB2452}"/>
              </a:ext>
            </a:extLst>
          </p:cNvPr>
          <p:cNvGrpSpPr/>
          <p:nvPr/>
        </p:nvGrpSpPr>
        <p:grpSpPr>
          <a:xfrm>
            <a:off x="2033106" y="19348579"/>
            <a:ext cx="11361128" cy="1192315"/>
            <a:chOff x="2846446" y="4731561"/>
            <a:chExt cx="13149900" cy="1192315"/>
          </a:xfrm>
        </p:grpSpPr>
        <p:sp>
          <p:nvSpPr>
            <p:cNvPr id="66" name="Shape 21" descr="Title&#10;&#10;Description">
              <a:extLst>
                <a:ext uri="{FF2B5EF4-FFF2-40B4-BE49-F238E27FC236}">
                  <a16:creationId xmlns:a16="http://schemas.microsoft.com/office/drawing/2014/main" id="{15D07B7E-9B57-4959-BF44-B4B749176A1A}"/>
                </a:ext>
              </a:extLst>
            </p:cNvPr>
            <p:cNvSpPr/>
            <p:nvPr/>
          </p:nvSpPr>
          <p:spPr>
            <a:xfrm>
              <a:off x="2846446" y="4731561"/>
              <a:ext cx="13149900" cy="1123500"/>
            </a:xfrm>
            <a:prstGeom prst="rect">
              <a:avLst/>
            </a:prstGeom>
            <a:noFill/>
            <a:ln>
              <a:noFill/>
            </a:ln>
          </p:spPr>
          <p:txBody>
            <a:bodyPr spcFirstLastPara="1" wrap="square" lIns="45700" tIns="45700" rIns="45700" bIns="45700" anchor="ctr" anchorCtr="0">
              <a:noAutofit/>
            </a:bodyPr>
            <a:lstStyle/>
            <a:p>
              <a:pPr lvl="0">
                <a:buClr>
                  <a:srgbClr val="EBEBEB"/>
                </a:buClr>
                <a:buSzPts val="6700"/>
              </a:pPr>
              <a:r>
                <a:rPr lang="en-US" sz="5400" dirty="0">
                  <a:latin typeface="+mj-lt"/>
                  <a:ea typeface="Calibri"/>
                  <a:cs typeface="Calibri"/>
                  <a:sym typeface="Calibri"/>
                </a:rPr>
                <a:t>VI. Future Work: Balance Classes</a:t>
              </a:r>
              <a:endParaRPr sz="5400" b="0" i="0" u="none" strike="noStrike" cap="none" dirty="0">
                <a:latin typeface="+mj-lt"/>
                <a:ea typeface="Calibri"/>
                <a:cs typeface="Calibri"/>
                <a:sym typeface="Calibri"/>
              </a:endParaRPr>
            </a:p>
          </p:txBody>
        </p:sp>
        <p:sp>
          <p:nvSpPr>
            <p:cNvPr id="67" name="Shape 21" descr="Title&#10;&#10;Description">
              <a:extLst>
                <a:ext uri="{FF2B5EF4-FFF2-40B4-BE49-F238E27FC236}">
                  <a16:creationId xmlns:a16="http://schemas.microsoft.com/office/drawing/2014/main" id="{A7A09601-F4C8-4603-8AFB-B9624D2E27C9}"/>
                </a:ext>
              </a:extLst>
            </p:cNvPr>
            <p:cNvSpPr/>
            <p:nvPr/>
          </p:nvSpPr>
          <p:spPr>
            <a:xfrm>
              <a:off x="2916902" y="5832436"/>
              <a:ext cx="10546850" cy="91440"/>
            </a:xfrm>
            <a:prstGeom prst="rect">
              <a:avLst/>
            </a:prstGeom>
            <a:solidFill>
              <a:srgbClr val="15161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endParaRPr sz="6000" b="0" i="0" u="none" strike="noStrike" cap="none" dirty="0">
                <a:solidFill>
                  <a:srgbClr val="EBEBEB"/>
                </a:solidFill>
                <a:latin typeface="+mj-lt"/>
                <a:ea typeface="Calibri"/>
                <a:cs typeface="Calibri"/>
                <a:sym typeface="Calibri"/>
              </a:endParaRPr>
            </a:p>
          </p:txBody>
        </p:sp>
      </p:grpSp>
      <p:grpSp>
        <p:nvGrpSpPr>
          <p:cNvPr id="70" name="Group 69">
            <a:extLst>
              <a:ext uri="{FF2B5EF4-FFF2-40B4-BE49-F238E27FC236}">
                <a16:creationId xmlns:a16="http://schemas.microsoft.com/office/drawing/2014/main" id="{4DC8329E-FA0C-4814-8E3A-7E616A93106E}"/>
              </a:ext>
            </a:extLst>
          </p:cNvPr>
          <p:cNvGrpSpPr/>
          <p:nvPr/>
        </p:nvGrpSpPr>
        <p:grpSpPr>
          <a:xfrm>
            <a:off x="22621545" y="18511662"/>
            <a:ext cx="13689656" cy="1176273"/>
            <a:chOff x="2911434" y="4747603"/>
            <a:chExt cx="13149900" cy="1176273"/>
          </a:xfrm>
        </p:grpSpPr>
        <p:sp>
          <p:nvSpPr>
            <p:cNvPr id="71" name="Shape 21" descr="Title&#10;&#10;Description">
              <a:extLst>
                <a:ext uri="{FF2B5EF4-FFF2-40B4-BE49-F238E27FC236}">
                  <a16:creationId xmlns:a16="http://schemas.microsoft.com/office/drawing/2014/main" id="{2E0D7E56-914B-4B70-9E1E-7FDFD99EF88A}"/>
                </a:ext>
              </a:extLst>
            </p:cNvPr>
            <p:cNvSpPr/>
            <p:nvPr/>
          </p:nvSpPr>
          <p:spPr>
            <a:xfrm>
              <a:off x="2911434" y="4747603"/>
              <a:ext cx="13149900" cy="1123500"/>
            </a:xfrm>
            <a:prstGeom prst="rect">
              <a:avLst/>
            </a:prstGeom>
            <a:noFill/>
            <a:ln>
              <a:noFill/>
            </a:ln>
          </p:spPr>
          <p:txBody>
            <a:bodyPr spcFirstLastPara="1" wrap="square" lIns="45700" tIns="45700" rIns="45700" bIns="45700" anchor="ctr" anchorCtr="0">
              <a:noAutofit/>
            </a:bodyPr>
            <a:lstStyle/>
            <a:p>
              <a:pPr lvl="0">
                <a:buClr>
                  <a:srgbClr val="EBEBEB"/>
                </a:buClr>
                <a:buSzPts val="6700"/>
              </a:pPr>
              <a:r>
                <a:rPr lang="en-US" sz="6000" dirty="0">
                  <a:latin typeface="+mj-lt"/>
                  <a:ea typeface="Calibri"/>
                  <a:cs typeface="Calibri"/>
                  <a:sym typeface="Calibri"/>
                </a:rPr>
                <a:t>V. Unfreeze Pretrained Layers</a:t>
              </a:r>
              <a:endParaRPr sz="6000" b="0" i="0" u="none" strike="noStrike" cap="none" dirty="0">
                <a:latin typeface="+mj-lt"/>
                <a:ea typeface="Calibri"/>
                <a:cs typeface="Calibri"/>
                <a:sym typeface="Calibri"/>
              </a:endParaRPr>
            </a:p>
          </p:txBody>
        </p:sp>
        <p:sp>
          <p:nvSpPr>
            <p:cNvPr id="72" name="Shape 21" descr="Title&#10;&#10;Description">
              <a:extLst>
                <a:ext uri="{FF2B5EF4-FFF2-40B4-BE49-F238E27FC236}">
                  <a16:creationId xmlns:a16="http://schemas.microsoft.com/office/drawing/2014/main" id="{F311337D-96B8-4242-953F-7D98EA2E9E43}"/>
                </a:ext>
              </a:extLst>
            </p:cNvPr>
            <p:cNvSpPr/>
            <p:nvPr/>
          </p:nvSpPr>
          <p:spPr>
            <a:xfrm>
              <a:off x="2916902" y="5832436"/>
              <a:ext cx="10546850" cy="91440"/>
            </a:xfrm>
            <a:prstGeom prst="rect">
              <a:avLst/>
            </a:prstGeom>
            <a:solidFill>
              <a:srgbClr val="15161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EBEBEB"/>
                </a:buClr>
                <a:buSzPts val="6700"/>
                <a:buFont typeface="Calibri"/>
                <a:buNone/>
              </a:pPr>
              <a:endParaRPr sz="6000" b="0" i="0" u="none" strike="noStrike" cap="none" dirty="0">
                <a:solidFill>
                  <a:srgbClr val="EBEBEB"/>
                </a:solidFill>
                <a:latin typeface="+mj-lt"/>
                <a:ea typeface="Calibri"/>
                <a:cs typeface="Calibri"/>
                <a:sym typeface="Calibri"/>
              </a:endParaRPr>
            </a:p>
          </p:txBody>
        </p:sp>
      </p:grpSp>
      <p:pic>
        <p:nvPicPr>
          <p:cNvPr id="1041" name="Picture 17" descr="https://lh5.googleusercontent.com/qhV1QMj9xLpmVmEc1OLuqBFsM7KPZdiTPc8bZ7nMf5Bni7zNib3-bi2FT2RgQ86fhUgFoPQ5xUwvkppddrgMPL9YQw_sECGcAPDyI0aU7Ebp5IiZoluS_R2EAbWTlMPRjY9fMdS-">
            <a:extLst>
              <a:ext uri="{FF2B5EF4-FFF2-40B4-BE49-F238E27FC236}">
                <a16:creationId xmlns:a16="http://schemas.microsoft.com/office/drawing/2014/main" id="{D2F3CA2E-1DAA-4EE2-83B9-8DD7F2A740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35765" y="25088194"/>
            <a:ext cx="7292051" cy="54864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https://lh3.googleusercontent.com/AlBUitlFF5yxwTpL7VZoz9BONZ0dIIcnY4Jcum1PC3IoL47lO8bKxNGMfRF0ewcBuoc0TP7TvCcOcYQRf-gv_mJrwVpvMRzCkFqgG7ZgY8yLydu_jztZQLfaQebNxVqTrzApoBuv">
            <a:extLst>
              <a:ext uri="{FF2B5EF4-FFF2-40B4-BE49-F238E27FC236}">
                <a16:creationId xmlns:a16="http://schemas.microsoft.com/office/drawing/2014/main" id="{53BC3D1C-A7E5-44A6-8686-11371820B7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20566" y="25088194"/>
            <a:ext cx="73151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8" name="Shape 38" descr="Title&#10;&#10;Description">
            <a:extLst>
              <a:ext uri="{FF2B5EF4-FFF2-40B4-BE49-F238E27FC236}">
                <a16:creationId xmlns:a16="http://schemas.microsoft.com/office/drawing/2014/main" id="{93071D41-605A-44F6-9294-3363F69758C1}"/>
              </a:ext>
            </a:extLst>
          </p:cNvPr>
          <p:cNvSpPr/>
          <p:nvPr/>
        </p:nvSpPr>
        <p:spPr>
          <a:xfrm>
            <a:off x="36242164" y="30574594"/>
            <a:ext cx="6885652" cy="549507"/>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151616"/>
              </a:buClr>
              <a:buSzPts val="3600"/>
              <a:buFont typeface="Calibri"/>
              <a:buNone/>
            </a:pPr>
            <a:r>
              <a:rPr lang="en-US" sz="2400" dirty="0">
                <a:latin typeface="+mj-lt"/>
                <a:sym typeface="Calibri"/>
              </a:rPr>
              <a:t>Figure 3. Unfreeze 12 modules with data augmentation</a:t>
            </a:r>
            <a:endParaRPr sz="2400" dirty="0">
              <a:latin typeface="+mj-lt"/>
              <a:sym typeface="Calibri"/>
            </a:endParaRPr>
          </a:p>
        </p:txBody>
      </p:sp>
      <p:sp>
        <p:nvSpPr>
          <p:cNvPr id="79" name="Shape 38" descr="Title&#10;&#10;Description">
            <a:extLst>
              <a:ext uri="{FF2B5EF4-FFF2-40B4-BE49-F238E27FC236}">
                <a16:creationId xmlns:a16="http://schemas.microsoft.com/office/drawing/2014/main" id="{A3301101-28C2-46CB-AADF-2FCD409B487F}"/>
              </a:ext>
            </a:extLst>
          </p:cNvPr>
          <p:cNvSpPr/>
          <p:nvPr/>
        </p:nvSpPr>
        <p:spPr>
          <a:xfrm>
            <a:off x="28900839" y="30574594"/>
            <a:ext cx="6961052" cy="561159"/>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151616"/>
              </a:buClr>
              <a:buSzPts val="3600"/>
              <a:buFont typeface="Calibri"/>
              <a:buNone/>
            </a:pPr>
            <a:r>
              <a:rPr lang="en-US" sz="2400" dirty="0">
                <a:latin typeface="+mj-lt"/>
                <a:sym typeface="Calibri"/>
              </a:rPr>
              <a:t>Figure 2. Unfreeze 9 modules with data augmentation</a:t>
            </a:r>
            <a:endParaRPr sz="2400" dirty="0">
              <a:latin typeface="+mj-lt"/>
              <a:sym typeface="Calibri"/>
            </a:endParaRPr>
          </a:p>
        </p:txBody>
      </p:sp>
      <p:sp>
        <p:nvSpPr>
          <p:cNvPr id="80" name="Shape 38" descr="Title&#10;&#10;Description">
            <a:extLst>
              <a:ext uri="{FF2B5EF4-FFF2-40B4-BE49-F238E27FC236}">
                <a16:creationId xmlns:a16="http://schemas.microsoft.com/office/drawing/2014/main" id="{F9E615B1-04A8-48A7-B100-6F845E860F37}"/>
              </a:ext>
            </a:extLst>
          </p:cNvPr>
          <p:cNvSpPr/>
          <p:nvPr/>
        </p:nvSpPr>
        <p:spPr>
          <a:xfrm>
            <a:off x="12716048" y="15687157"/>
            <a:ext cx="6902296" cy="289462"/>
          </a:xfrm>
          <a:prstGeom prst="rect">
            <a:avLst/>
          </a:prstGeom>
          <a:noFill/>
          <a:ln>
            <a:noFill/>
          </a:ln>
        </p:spPr>
        <p:txBody>
          <a:bodyPr spcFirstLastPara="1" wrap="square" lIns="45700" tIns="45700" rIns="45700" bIns="45700" anchor="t" anchorCtr="0">
            <a:noAutofit/>
          </a:bodyPr>
          <a:lstStyle/>
          <a:p>
            <a:pPr lvl="0" algn="ctr">
              <a:buClr>
                <a:srgbClr val="151616"/>
              </a:buClr>
              <a:buSzPts val="3600"/>
            </a:pPr>
            <a:r>
              <a:rPr lang="en-US" sz="2400" dirty="0">
                <a:sym typeface="Calibri"/>
              </a:rPr>
              <a:t>Figure 1.DenseNet  </a:t>
            </a:r>
          </a:p>
        </p:txBody>
      </p:sp>
      <p:sp>
        <p:nvSpPr>
          <p:cNvPr id="81" name="Shape 38" descr="Title&#10;&#10;Description">
            <a:extLst>
              <a:ext uri="{FF2B5EF4-FFF2-40B4-BE49-F238E27FC236}">
                <a16:creationId xmlns:a16="http://schemas.microsoft.com/office/drawing/2014/main" id="{D755F2DF-C7C7-4E56-82D8-7876406385A4}"/>
              </a:ext>
            </a:extLst>
          </p:cNvPr>
          <p:cNvSpPr/>
          <p:nvPr/>
        </p:nvSpPr>
        <p:spPr>
          <a:xfrm>
            <a:off x="19982969" y="15687157"/>
            <a:ext cx="7405511" cy="450929"/>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151616"/>
              </a:buClr>
              <a:buSzPts val="3600"/>
              <a:buFont typeface="Calibri"/>
              <a:buNone/>
            </a:pPr>
            <a:r>
              <a:rPr lang="en-US" sz="2400" dirty="0">
                <a:latin typeface="+mj-lt"/>
                <a:sym typeface="Calibri"/>
              </a:rPr>
              <a:t>Figure 2. </a:t>
            </a:r>
            <a:r>
              <a:rPr lang="en-US" sz="2400" dirty="0" err="1">
                <a:latin typeface="+mj-lt"/>
                <a:sym typeface="Calibri"/>
              </a:rPr>
              <a:t>AlexNet</a:t>
            </a:r>
            <a:endParaRPr sz="2400" dirty="0">
              <a:latin typeface="+mj-lt"/>
              <a:sym typeface="Calibri"/>
            </a:endParaRPr>
          </a:p>
        </p:txBody>
      </p:sp>
      <p:sp>
        <p:nvSpPr>
          <p:cNvPr id="82" name="Shape 38" descr="Title&#10;&#10;Description">
            <a:extLst>
              <a:ext uri="{FF2B5EF4-FFF2-40B4-BE49-F238E27FC236}">
                <a16:creationId xmlns:a16="http://schemas.microsoft.com/office/drawing/2014/main" id="{60ECEF6A-1760-4E5D-81A3-9FEC83F634A8}"/>
              </a:ext>
            </a:extLst>
          </p:cNvPr>
          <p:cNvSpPr/>
          <p:nvPr/>
        </p:nvSpPr>
        <p:spPr>
          <a:xfrm>
            <a:off x="27449238" y="15662639"/>
            <a:ext cx="7323151" cy="450929"/>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151616"/>
              </a:buClr>
              <a:buSzPts val="3600"/>
              <a:buFont typeface="Calibri"/>
              <a:buNone/>
            </a:pPr>
            <a:r>
              <a:rPr lang="en-US" sz="2400" dirty="0">
                <a:latin typeface="+mj-lt"/>
                <a:sym typeface="Calibri"/>
              </a:rPr>
              <a:t>Figure 3. Inception V3</a:t>
            </a:r>
            <a:endParaRPr sz="2400" dirty="0">
              <a:latin typeface="+mj-lt"/>
              <a:sym typeface="Calibri"/>
            </a:endParaRPr>
          </a:p>
        </p:txBody>
      </p:sp>
      <p:sp>
        <p:nvSpPr>
          <p:cNvPr id="83" name="Shape 38" descr="Title&#10;&#10;Description">
            <a:extLst>
              <a:ext uri="{FF2B5EF4-FFF2-40B4-BE49-F238E27FC236}">
                <a16:creationId xmlns:a16="http://schemas.microsoft.com/office/drawing/2014/main" id="{E0E3B0B7-69D0-4D80-B0FD-FDAF2249F383}"/>
              </a:ext>
            </a:extLst>
          </p:cNvPr>
          <p:cNvSpPr/>
          <p:nvPr/>
        </p:nvSpPr>
        <p:spPr>
          <a:xfrm>
            <a:off x="34979359" y="15614513"/>
            <a:ext cx="7254443" cy="450929"/>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151616"/>
              </a:buClr>
              <a:buSzPts val="3600"/>
              <a:buFont typeface="Calibri"/>
              <a:buNone/>
            </a:pPr>
            <a:r>
              <a:rPr lang="en-US" sz="2400" dirty="0">
                <a:latin typeface="+mj-lt"/>
                <a:sym typeface="Calibri"/>
              </a:rPr>
              <a:t>Figure 4. </a:t>
            </a:r>
            <a:r>
              <a:rPr lang="en-US" sz="2400" dirty="0" err="1">
                <a:latin typeface="+mj-lt"/>
                <a:sym typeface="Calibri"/>
              </a:rPr>
              <a:t>ResNet</a:t>
            </a:r>
            <a:endParaRPr sz="2400" dirty="0">
              <a:latin typeface="+mj-lt"/>
              <a:sym typeface="Calibri"/>
            </a:endParaRPr>
          </a:p>
        </p:txBody>
      </p:sp>
      <p:sp>
        <p:nvSpPr>
          <p:cNvPr id="85" name="Shape 21" descr="Title&#10;&#10;Description">
            <a:extLst>
              <a:ext uri="{FF2B5EF4-FFF2-40B4-BE49-F238E27FC236}">
                <a16:creationId xmlns:a16="http://schemas.microsoft.com/office/drawing/2014/main" id="{69B3D756-D8C0-4FDC-960F-A35B6C655E8C}"/>
              </a:ext>
            </a:extLst>
          </p:cNvPr>
          <p:cNvSpPr/>
          <p:nvPr/>
        </p:nvSpPr>
        <p:spPr>
          <a:xfrm>
            <a:off x="2041051" y="2379727"/>
            <a:ext cx="9467777" cy="1123500"/>
          </a:xfrm>
          <a:prstGeom prst="rect">
            <a:avLst/>
          </a:prstGeom>
          <a:noFill/>
          <a:ln>
            <a:noFill/>
          </a:ln>
        </p:spPr>
        <p:txBody>
          <a:bodyPr spcFirstLastPara="1" wrap="square" lIns="45700" tIns="45700" rIns="45700" bIns="45700" anchor="ctr" anchorCtr="0">
            <a:noAutofit/>
          </a:bodyPr>
          <a:lstStyle/>
          <a:p>
            <a:pPr lvl="0">
              <a:buClr>
                <a:srgbClr val="EBEBEB"/>
              </a:buClr>
              <a:buSzPts val="6700"/>
            </a:pPr>
            <a:r>
              <a:rPr lang="en-US" sz="5400" dirty="0" err="1">
                <a:solidFill>
                  <a:schemeClr val="accent1"/>
                </a:solidFill>
                <a:latin typeface="+mj-lt"/>
                <a:sym typeface="Calibri"/>
              </a:rPr>
              <a:t>Yingru</a:t>
            </a:r>
            <a:r>
              <a:rPr lang="en-US" sz="5400" dirty="0">
                <a:solidFill>
                  <a:schemeClr val="accent1"/>
                </a:solidFill>
                <a:latin typeface="+mj-lt"/>
                <a:sym typeface="Calibri"/>
              </a:rPr>
              <a:t> Feng, Liangyu Zhao</a:t>
            </a:r>
            <a:endParaRPr sz="5400" dirty="0">
              <a:solidFill>
                <a:schemeClr val="accent1"/>
              </a:solidFill>
              <a:latin typeface="+mj-lt"/>
              <a:sym typeface="Calibri"/>
            </a:endParaRPr>
          </a:p>
        </p:txBody>
      </p:sp>
      <p:pic>
        <p:nvPicPr>
          <p:cNvPr id="1043" name="Picture 19" descr="https://lh6.googleusercontent.com/yvJ7qApMlUJYk1269vYloZR5lsDzeoqGo8Qx2ukYuNXzMVwRpMqadod2BAKvpqJJc89pCAKbhoS8lBj57VsM1gvFE-S6HsKBgcKfutEsCY5BCUFpbRgC4yycTyOJ4xUTnGlOKs4D">
            <a:extLst>
              <a:ext uri="{FF2B5EF4-FFF2-40B4-BE49-F238E27FC236}">
                <a16:creationId xmlns:a16="http://schemas.microsoft.com/office/drawing/2014/main" id="{60B9ADE7-B4C6-47B6-8DDC-78C8BF154A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65327" y="25088194"/>
            <a:ext cx="7341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74" name="Shape 28" descr="Title&#10;&#10;Description">
            <a:extLst>
              <a:ext uri="{FF2B5EF4-FFF2-40B4-BE49-F238E27FC236}">
                <a16:creationId xmlns:a16="http://schemas.microsoft.com/office/drawing/2014/main" id="{A10E6B10-7927-4809-A5B8-5817F70E90D6}"/>
              </a:ext>
            </a:extLst>
          </p:cNvPr>
          <p:cNvSpPr/>
          <p:nvPr/>
        </p:nvSpPr>
        <p:spPr>
          <a:xfrm>
            <a:off x="22511731" y="19450859"/>
            <a:ext cx="19722071" cy="5619933"/>
          </a:xfrm>
          <a:prstGeom prst="rect">
            <a:avLst/>
          </a:prstGeom>
          <a:noFill/>
          <a:ln>
            <a:noFill/>
          </a:ln>
        </p:spPr>
        <p:txBody>
          <a:bodyPr spcFirstLastPara="1" wrap="square" lIns="45700" tIns="45700" rIns="45700" bIns="45700" anchor="t" anchorCtr="0">
            <a:noAutofit/>
          </a:bodyPr>
          <a:lstStyle/>
          <a:p>
            <a:pPr algn="just"/>
            <a:endParaRPr lang="en-US" sz="3200" dirty="0">
              <a:solidFill>
                <a:srgbClr val="151616"/>
              </a:solidFill>
              <a:latin typeface="+mj-lt"/>
              <a:ea typeface="Calibri"/>
              <a:cs typeface="Calibri"/>
              <a:sym typeface="Calibri"/>
            </a:endParaRPr>
          </a:p>
          <a:p>
            <a:pPr algn="just"/>
            <a:r>
              <a:rPr lang="en-US" sz="3200" dirty="0">
                <a:solidFill>
                  <a:srgbClr val="151616"/>
                </a:solidFill>
                <a:latin typeface="+mj-lt"/>
                <a:ea typeface="Calibri"/>
                <a:cs typeface="Calibri"/>
                <a:sym typeface="Calibri"/>
              </a:rPr>
              <a:t>With data augmentation, our network becomes more robust against overfitting. That leaves us room to decide if we want to unfreeze some convolutional layers in training. Lower layers of convolution networks are recognizing edges and shapes of the image, and only the higher layers of the networks are recognizing the overall contents of the image. Because our dataset has several key differences from the ImageNet dataset which the pretrained networks were trained to classify, we may need to retrain higher layers. Note that the lower layers of the pretrained network are still useful, because the edge and shape recognition should be the same across different images. Therefore, we now try to gradually unfreeze higher layers of the Inception network and compare the results. Based on our training result before, we found that the networks generally converge very fast within 5 epochs. This is also what we expected with pretrained network. When we unfroze 9 modules from the pretrained layers, the test accuracy is above 90%. The improvement is significant. </a:t>
            </a:r>
          </a:p>
        </p:txBody>
      </p:sp>
      <p:sp>
        <p:nvSpPr>
          <p:cNvPr id="6" name="TextBox 5">
            <a:extLst>
              <a:ext uri="{FF2B5EF4-FFF2-40B4-BE49-F238E27FC236}">
                <a16:creationId xmlns:a16="http://schemas.microsoft.com/office/drawing/2014/main" id="{9DCA2340-DB14-4D9B-8C21-1912F184FD14}"/>
              </a:ext>
            </a:extLst>
          </p:cNvPr>
          <p:cNvSpPr txBox="1"/>
          <p:nvPr/>
        </p:nvSpPr>
        <p:spPr>
          <a:xfrm>
            <a:off x="31462576" y="2471149"/>
            <a:ext cx="11482126" cy="3231654"/>
          </a:xfrm>
          <a:prstGeom prst="rect">
            <a:avLst/>
          </a:prstGeom>
          <a:noFill/>
          <a:ln w="50800">
            <a:noFill/>
          </a:ln>
        </p:spPr>
        <p:txBody>
          <a:bodyPr wrap="square" rtlCol="0">
            <a:spAutoFit/>
          </a:bodyPr>
          <a:lstStyle/>
          <a:p>
            <a:r>
              <a:rPr lang="en-US" sz="3600" b="1" dirty="0">
                <a:latin typeface="+mj-lt"/>
              </a:rPr>
              <a:t>Acknowledgement</a:t>
            </a:r>
          </a:p>
          <a:p>
            <a:r>
              <a:rPr lang="en-US" sz="2400" dirty="0">
                <a:latin typeface="+mj-lt"/>
              </a:rPr>
              <a:t>1. Labeled Optical Coherence Tomography (OCT) and Chest X-Ray Images for Classification, </a:t>
            </a:r>
            <a:r>
              <a:rPr lang="en-US" sz="2400" u="sng" dirty="0">
                <a:latin typeface="+mj-lt"/>
                <a:hlinkClick r:id="rId12"/>
              </a:rPr>
              <a:t>https://data.mendeley.com/datasets/rscbjbr9sj/2</a:t>
            </a:r>
            <a:endParaRPr lang="en-US" sz="2400" dirty="0">
              <a:latin typeface="+mj-lt"/>
            </a:endParaRPr>
          </a:p>
          <a:p>
            <a:pPr latinLnBrk="1"/>
            <a:r>
              <a:rPr lang="en-US" sz="2400" dirty="0">
                <a:latin typeface="+mj-lt"/>
              </a:rPr>
              <a:t>2. Identifying Medical Diagnoses and Treatable Diseases by Image-Based Deep Learning, </a:t>
            </a:r>
            <a:r>
              <a:rPr lang="en-US" sz="2400" u="sng" dirty="0">
                <a:latin typeface="+mj-lt"/>
                <a:hlinkClick r:id="rId13"/>
              </a:rPr>
              <a:t>http://www.cell.com/cell/fulltext/S0092-8674(18)30154-5</a:t>
            </a:r>
            <a:endParaRPr lang="en-US" sz="2400" dirty="0">
              <a:latin typeface="+mj-lt"/>
            </a:endParaRPr>
          </a:p>
          <a:p>
            <a:pPr latinLnBrk="1"/>
            <a:r>
              <a:rPr lang="en-US" sz="2400" dirty="0">
                <a:latin typeface="+mj-lt"/>
              </a:rPr>
              <a:t>3. Rethinking the Inception Architecture for Computer Vision, </a:t>
            </a:r>
          </a:p>
          <a:p>
            <a:pPr latinLnBrk="1"/>
            <a:r>
              <a:rPr lang="en-US" sz="2400" u="sng" dirty="0">
                <a:latin typeface="+mj-lt"/>
                <a:hlinkClick r:id="rId14"/>
              </a:rPr>
              <a:t>https://www.cv-foundation.org/openaccess/content_cvpr_2016/papers/Szegedy_Rethinking_the_Inception_CVPR_2016_paper.pdf</a:t>
            </a:r>
            <a:endParaRPr lang="en-US" sz="2400" dirty="0">
              <a:latin typeface="+mj-lt"/>
            </a:endParaRPr>
          </a:p>
        </p:txBody>
      </p:sp>
    </p:spTree>
  </p:cSld>
  <p:clrMapOvr>
    <a:masterClrMapping/>
  </p:clrMapOvr>
</p:sld>
</file>

<file path=ppt/theme/theme1.xml><?xml version="1.0" encoding="utf-8"?>
<a:theme xmlns:a="http://schemas.openxmlformats.org/drawingml/2006/main" name="1_Custom Design">
  <a:themeElements>
    <a:clrScheme name="1_Custom Design">
      <a:dk1>
        <a:srgbClr val="33006F"/>
      </a:dk1>
      <a:lt1>
        <a:srgbClr val="6F6F6F"/>
      </a:lt1>
      <a:dk2>
        <a:srgbClr val="A7A7A7"/>
      </a:dk2>
      <a:lt2>
        <a:srgbClr val="535353"/>
      </a:lt2>
      <a:accent1>
        <a:srgbClr val="33006F"/>
      </a:accent1>
      <a:accent2>
        <a:srgbClr val="E8D3A2"/>
      </a:accent2>
      <a:accent3>
        <a:srgbClr val="8F8F8F"/>
      </a:accent3>
      <a:accent4>
        <a:srgbClr val="D8D9DA"/>
      </a:accent4>
      <a:accent5>
        <a:srgbClr val="999999"/>
      </a:accent5>
      <a:accent6>
        <a:srgbClr val="917B4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33006F"/>
      </a:accent1>
      <a:accent2>
        <a:srgbClr val="E8D3A2"/>
      </a:accent2>
      <a:accent3>
        <a:srgbClr val="8F8F8F"/>
      </a:accent3>
      <a:accent4>
        <a:srgbClr val="D8D9DA"/>
      </a:accent4>
      <a:accent5>
        <a:srgbClr val="999999"/>
      </a:accent5>
      <a:accent6>
        <a:srgbClr val="917B4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1229</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Encode Sans Black</vt:lpstr>
      <vt:lpstr>Arial</vt:lpstr>
      <vt:lpstr>Calibri</vt:lpstr>
      <vt:lpstr>1_Custom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Liangyu Zhao</dc:creator>
  <cp:lastModifiedBy>Liangyu Zhao</cp:lastModifiedBy>
  <cp:revision>30</cp:revision>
  <dcterms:modified xsi:type="dcterms:W3CDTF">2018-12-10T16:01:21Z</dcterms:modified>
</cp:coreProperties>
</file>