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8BB3D8"/>
    <a:srgbClr val="8C9DA5"/>
    <a:srgbClr val="FFFFFF"/>
    <a:srgbClr val="1156F1"/>
    <a:srgbClr val="7DFF21"/>
    <a:srgbClr val="6E81F3"/>
    <a:srgbClr val="D26317"/>
    <a:srgbClr val="C0D4F5"/>
    <a:srgbClr val="001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71-4EA4-A1B3-7A9E0E8D2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71-4EA4-A1B3-7A9E0E8D23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71-4EA4-A1B3-7A9E0E8D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6582640"/>
        <c:axId val="286572656"/>
      </c:barChart>
      <c:catAx>
        <c:axId val="286582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6572656"/>
        <c:crosses val="autoZero"/>
        <c:auto val="1"/>
        <c:lblAlgn val="ctr"/>
        <c:lblOffset val="100"/>
        <c:noMultiLvlLbl val="0"/>
      </c:catAx>
      <c:valAx>
        <c:axId val="28657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8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1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2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0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6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4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4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1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/>
          <a:srcRect l="19010" t="15741" r="6875" b="8981"/>
          <a:stretch/>
        </p:blipFill>
        <p:spPr>
          <a:xfrm>
            <a:off x="-12056" y="1"/>
            <a:ext cx="12204056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4205-D4D4-451C-9BB0-E17FD01EA98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2A0F-1E6D-457F-B984-497AA51BA5B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e7d195523061f1c0fa07f38d8c1154c57bf8f7993b42569d03F573E7557F37EDE61EF06A794A4E9123C1071E4224D404485DE90708939AC7AF7E9F1763229B7B8F9D84847A4CD81ACC4954AD75B3F977C733F290B2DBC073A96B9F17272895E1A8334EBD92623FC79B7A92292417C7C4611429F0491C9D49EB27EDA4FE659D2F217BC0DB23C5C023">
            <a:extLst>
              <a:ext uri="{FF2B5EF4-FFF2-40B4-BE49-F238E27FC236}">
                <a16:creationId xmlns:a16="http://schemas.microsoft.com/office/drawing/2014/main" id="{551ABB40-B9AD-431D-9D25-EFE990923AD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110" y="6531"/>
            <a:ext cx="8257628" cy="85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矩形 385"/>
          <p:cNvSpPr/>
          <p:nvPr/>
        </p:nvSpPr>
        <p:spPr>
          <a:xfrm>
            <a:off x="1528140" y="738315"/>
            <a:ext cx="2923178" cy="249127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1528140" y="3507229"/>
            <a:ext cx="2923177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4680495" y="3507229"/>
            <a:ext cx="3245701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8087909" y="3507229"/>
            <a:ext cx="4005452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4680495" y="748268"/>
            <a:ext cx="7412866" cy="245758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8" name="组合 1047"/>
          <p:cNvGrpSpPr/>
          <p:nvPr/>
        </p:nvGrpSpPr>
        <p:grpSpPr>
          <a:xfrm>
            <a:off x="4866906" y="3631214"/>
            <a:ext cx="2880000" cy="2880000"/>
            <a:chOff x="540683" y="128133"/>
            <a:chExt cx="2880000" cy="2880000"/>
          </a:xfrm>
        </p:grpSpPr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540683" y="128133"/>
              <a:ext cx="2880000" cy="2880000"/>
            </a:xfrm>
            <a:prstGeom prst="ellipse">
              <a:avLst/>
            </a:prstGeom>
            <a:solidFill>
              <a:srgbClr val="8C9DA5"/>
            </a:solidFill>
            <a:ln w="76200">
              <a:solidFill>
                <a:srgbClr val="A2B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668359" y="1116027"/>
              <a:ext cx="789778" cy="1040920"/>
              <a:chOff x="549449" y="899390"/>
              <a:chExt cx="789778" cy="10409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549449" y="899390"/>
                <a:ext cx="789778" cy="763830"/>
                <a:chOff x="851613" y="978132"/>
                <a:chExt cx="953067" cy="968870"/>
              </a:xfrm>
            </p:grpSpPr>
            <p:sp>
              <p:nvSpPr>
                <p:cNvPr id="9" name="十六角星 8"/>
                <p:cNvSpPr/>
                <p:nvPr/>
              </p:nvSpPr>
              <p:spPr>
                <a:xfrm>
                  <a:off x="851613" y="1017620"/>
                  <a:ext cx="929259" cy="90487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" name="椭圆 1"/>
                <p:cNvSpPr/>
                <p:nvPr/>
              </p:nvSpPr>
              <p:spPr>
                <a:xfrm>
                  <a:off x="884242" y="1038057"/>
                  <a:ext cx="864000" cy="86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176619" y="978132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58709" y="1050751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499982" y="1191945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500588" y="1432339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361542" y="1586227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176621" y="1654206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983270" y="1586227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56088" y="1435472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856088" y="1191945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994528" y="1050751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" name="流程图: 决策 3"/>
                <p:cNvSpPr/>
                <p:nvPr/>
              </p:nvSpPr>
              <p:spPr>
                <a:xfrm rot="19537765">
                  <a:off x="1229977" y="1312710"/>
                  <a:ext cx="391885" cy="161730"/>
                </a:xfrm>
                <a:prstGeom prst="flowChartDecision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743795">
                  <a:off x="1226760" y="1370588"/>
                  <a:ext cx="195297" cy="19689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586461" y="1686394"/>
                <a:ext cx="69602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X0.0001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287549" y="1957675"/>
              <a:ext cx="652379" cy="902401"/>
              <a:chOff x="1442709" y="1387386"/>
              <a:chExt cx="652379" cy="902401"/>
            </a:xfrm>
          </p:grpSpPr>
          <p:sp>
            <p:nvSpPr>
              <p:cNvPr id="44" name="椭圆 43"/>
              <p:cNvSpPr>
                <a:spLocks noChangeAspect="1"/>
              </p:cNvSpPr>
              <p:nvPr/>
            </p:nvSpPr>
            <p:spPr>
              <a:xfrm>
                <a:off x="1446128" y="1387386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91129" y="1432388"/>
                <a:ext cx="540000" cy="540000"/>
                <a:chOff x="5077821" y="4735387"/>
                <a:chExt cx="510710" cy="502565"/>
              </a:xfrm>
            </p:grpSpPr>
            <p:sp>
              <p:nvSpPr>
                <p:cNvPr id="41" name="十六角星 40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1640477" y="138738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759895" y="142283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843096" y="152532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843096" y="165512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59895" y="173712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640477" y="178177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507623" y="173712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452457" y="166286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442709" y="152861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21059" y="143399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流程图: 决策 54"/>
              <p:cNvSpPr/>
              <p:nvPr/>
            </p:nvSpPr>
            <p:spPr>
              <a:xfrm rot="4272385">
                <a:off x="1637499" y="1711479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 rot="743795">
                <a:off x="1677186" y="1618512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449365" y="2035871"/>
                <a:ext cx="61747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2073475" y="1894331"/>
              <a:ext cx="652379" cy="902401"/>
              <a:chOff x="2196476" y="1235216"/>
              <a:chExt cx="652379" cy="902401"/>
            </a:xfrm>
          </p:grpSpPr>
          <p:sp>
            <p:nvSpPr>
              <p:cNvPr id="59" name="椭圆 58"/>
              <p:cNvSpPr>
                <a:spLocks noChangeAspect="1"/>
              </p:cNvSpPr>
              <p:nvPr/>
            </p:nvSpPr>
            <p:spPr>
              <a:xfrm>
                <a:off x="2199895" y="1235216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2244896" y="1280218"/>
                <a:ext cx="540000" cy="540000"/>
                <a:chOff x="5077821" y="4735387"/>
                <a:chExt cx="510710" cy="502565"/>
              </a:xfrm>
            </p:grpSpPr>
            <p:sp>
              <p:nvSpPr>
                <p:cNvPr id="61" name="十六角星 60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2394244" y="123521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96863" y="137315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96863" y="150295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513662" y="158495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394244" y="162960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261390" y="158495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206224" y="151069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196476" y="137644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274826" y="128182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流程图: 决策 72"/>
              <p:cNvSpPr/>
              <p:nvPr/>
            </p:nvSpPr>
            <p:spPr>
              <a:xfrm rot="4272385">
                <a:off x="2391266" y="1559309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743795">
                <a:off x="2430953" y="1466342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242405" y="1883701"/>
                <a:ext cx="53893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513662" y="127066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2536630" y="1160405"/>
              <a:ext cx="652379" cy="902401"/>
              <a:chOff x="2699386" y="595757"/>
              <a:chExt cx="652379" cy="902401"/>
            </a:xfrm>
          </p:grpSpPr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>
                <a:off x="2702805" y="595757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747806" y="640759"/>
                <a:ext cx="540000" cy="540000"/>
                <a:chOff x="5077821" y="4735387"/>
                <a:chExt cx="510710" cy="502565"/>
              </a:xfrm>
            </p:grpSpPr>
            <p:sp>
              <p:nvSpPr>
                <p:cNvPr id="78" name="十六角星 77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2897154" y="59575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3016572" y="63120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3099773" y="733700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3099773" y="86349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016572" y="94549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97154" y="99014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764300" y="94549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09134" y="87123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2699386" y="73698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2777736" y="64236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流程图: 决策 89"/>
              <p:cNvSpPr/>
              <p:nvPr/>
            </p:nvSpPr>
            <p:spPr>
              <a:xfrm rot="4272385">
                <a:off x="2894176" y="919850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 rot="743795">
                <a:off x="2933863" y="826883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784589" y="1244242"/>
                <a:ext cx="46038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1325695" y="572693"/>
              <a:ext cx="1707975" cy="489796"/>
              <a:chOff x="1266055" y="448366"/>
              <a:chExt cx="1707975" cy="48979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266055" y="448366"/>
                <a:ext cx="1227166" cy="48979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38725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575600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811757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40814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269871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4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13049" y="507330"/>
                <a:ext cx="1126650" cy="385482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449410" y="548632"/>
                <a:ext cx="524620" cy="27811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CN" b="1" baseline="30000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b="1" baseline="30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1698639" y="1389920"/>
              <a:ext cx="626828" cy="424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baseline="30000" dirty="0" smtClean="0">
                  <a:solidFill>
                    <a:schemeClr val="tx1"/>
                  </a:solidFill>
                </a:rPr>
                <a:t>远程水表</a:t>
              </a:r>
              <a:endParaRPr lang="zh-CN" altLang="en-US" sz="24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2" name="组合 1081"/>
          <p:cNvGrpSpPr/>
          <p:nvPr/>
        </p:nvGrpSpPr>
        <p:grpSpPr>
          <a:xfrm>
            <a:off x="1630379" y="3722099"/>
            <a:ext cx="2685210" cy="2797149"/>
            <a:chOff x="1658954" y="3750674"/>
            <a:chExt cx="2685210" cy="2797149"/>
          </a:xfrm>
        </p:grpSpPr>
        <p:grpSp>
          <p:nvGrpSpPr>
            <p:cNvPr id="1042" name="组合 1041"/>
            <p:cNvGrpSpPr/>
            <p:nvPr/>
          </p:nvGrpSpPr>
          <p:grpSpPr>
            <a:xfrm>
              <a:off x="1936337" y="3750674"/>
              <a:ext cx="1063830" cy="2207294"/>
              <a:chOff x="4602207" y="484190"/>
              <a:chExt cx="1063830" cy="2207294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4737488" y="735466"/>
                <a:ext cx="269439" cy="745304"/>
              </a:xfrm>
              <a:prstGeom prst="roundRect">
                <a:avLst/>
              </a:prstGeom>
              <a:solidFill>
                <a:srgbClr val="DCDED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4714326" y="735466"/>
                <a:ext cx="315765" cy="1574186"/>
              </a:xfrm>
              <a:prstGeom prst="roundRect">
                <a:avLst/>
              </a:prstGeom>
              <a:noFill/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/>
            </p:nvSpPr>
            <p:spPr>
              <a:xfrm>
                <a:off x="4602207" y="2151484"/>
                <a:ext cx="540000" cy="540000"/>
              </a:xfrm>
              <a:prstGeom prst="ellipse">
                <a:avLst/>
              </a:prstGeom>
              <a:solidFill>
                <a:srgbClr val="EB0001"/>
              </a:solidFill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4737488" y="1342624"/>
                <a:ext cx="269439" cy="1065704"/>
              </a:xfrm>
              <a:prstGeom prst="roundRect">
                <a:avLst/>
              </a:prstGeom>
              <a:solidFill>
                <a:srgbClr val="F9050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4872207" y="862400"/>
                <a:ext cx="4983" cy="1361732"/>
              </a:xfrm>
              <a:prstGeom prst="line">
                <a:avLst/>
              </a:prstGeom>
              <a:ln w="28575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4877190" y="973259"/>
                <a:ext cx="151165" cy="974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>
                <a:off x="4877190" y="1204843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H="1">
                <a:off x="4877190" y="1426190"/>
                <a:ext cx="151165" cy="365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>
                <a:off x="4877190" y="1662555"/>
                <a:ext cx="151165" cy="974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4877190" y="1894139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>
                <a:off x="4877190" y="2115851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9" name="组合 1038"/>
              <p:cNvGrpSpPr/>
              <p:nvPr/>
            </p:nvGrpSpPr>
            <p:grpSpPr>
              <a:xfrm>
                <a:off x="4877190" y="862400"/>
                <a:ext cx="328223" cy="1371497"/>
                <a:chOff x="6984958" y="3815482"/>
                <a:chExt cx="456923" cy="1371497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 flipH="1">
                  <a:off x="6984958" y="3815482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 flipH="1">
                  <a:off x="6984958" y="4038174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 flipH="1">
                  <a:off x="6984958" y="4269758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 flipH="1">
                  <a:off x="6984958" y="4504778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flipH="1">
                  <a:off x="6984958" y="4727470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H="1">
                  <a:off x="6984958" y="4959054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6984958" y="5186979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文本框 1030"/>
              <p:cNvSpPr txBox="1"/>
              <p:nvPr/>
            </p:nvSpPr>
            <p:spPr>
              <a:xfrm>
                <a:off x="5205413" y="735466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5205413" y="969435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5205413" y="1192221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5205413" y="1426190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205413" y="1647918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5205413" y="1870704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5205413" y="2104673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5404100" y="484190"/>
                <a:ext cx="261937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zh-CN" altLang="en-US" sz="1600" b="1" i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℃</a:t>
                </a:r>
              </a:p>
            </p:txBody>
          </p:sp>
        </p:grpSp>
        <p:grpSp>
          <p:nvGrpSpPr>
            <p:cNvPr id="1041" name="组合 1040"/>
            <p:cNvGrpSpPr/>
            <p:nvPr/>
          </p:nvGrpSpPr>
          <p:grpSpPr>
            <a:xfrm>
              <a:off x="3280334" y="3750674"/>
              <a:ext cx="1063830" cy="2207294"/>
              <a:chOff x="6248453" y="484190"/>
              <a:chExt cx="1063830" cy="2207294"/>
            </a:xfrm>
          </p:grpSpPr>
          <p:sp>
            <p:nvSpPr>
              <p:cNvPr id="182" name="圆角矩形 181"/>
              <p:cNvSpPr/>
              <p:nvPr/>
            </p:nvSpPr>
            <p:spPr>
              <a:xfrm>
                <a:off x="6383734" y="735465"/>
                <a:ext cx="269439" cy="1038921"/>
              </a:xfrm>
              <a:prstGeom prst="roundRect">
                <a:avLst/>
              </a:prstGeom>
              <a:solidFill>
                <a:srgbClr val="DCDED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圆角矩形 182"/>
              <p:cNvSpPr/>
              <p:nvPr/>
            </p:nvSpPr>
            <p:spPr>
              <a:xfrm>
                <a:off x="6360572" y="735466"/>
                <a:ext cx="315765" cy="1574186"/>
              </a:xfrm>
              <a:prstGeom prst="roundRect">
                <a:avLst/>
              </a:prstGeom>
              <a:noFill/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>
                <a:spLocks noChangeAspect="1"/>
              </p:cNvSpPr>
              <p:nvPr/>
            </p:nvSpPr>
            <p:spPr>
              <a:xfrm>
                <a:off x="6248453" y="2151484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>
                <a:off x="6371720" y="1683898"/>
                <a:ext cx="281454" cy="724429"/>
              </a:xfrm>
              <a:prstGeom prst="roundRect">
                <a:avLst/>
              </a:prstGeom>
              <a:solidFill>
                <a:srgbClr val="0579C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连接符 185"/>
              <p:cNvCxnSpPr/>
              <p:nvPr/>
            </p:nvCxnSpPr>
            <p:spPr>
              <a:xfrm>
                <a:off x="6518453" y="862400"/>
                <a:ext cx="4983" cy="1361732"/>
              </a:xfrm>
              <a:prstGeom prst="line">
                <a:avLst/>
              </a:prstGeom>
              <a:ln w="28575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H="1">
                <a:off x="6523436" y="973259"/>
                <a:ext cx="151165" cy="974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flipH="1">
                <a:off x="6523436" y="1204843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6523436" y="1426190"/>
                <a:ext cx="151165" cy="365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flipH="1">
                <a:off x="6523436" y="1662555"/>
                <a:ext cx="151165" cy="974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flipH="1">
                <a:off x="6523436" y="1894139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H="1">
                <a:off x="6523436" y="2115851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组合 192"/>
              <p:cNvGrpSpPr/>
              <p:nvPr/>
            </p:nvGrpSpPr>
            <p:grpSpPr>
              <a:xfrm>
                <a:off x="6523436" y="862400"/>
                <a:ext cx="328223" cy="1371497"/>
                <a:chOff x="6984958" y="3815482"/>
                <a:chExt cx="456923" cy="1371497"/>
              </a:xfrm>
            </p:grpSpPr>
            <p:cxnSp>
              <p:nvCxnSpPr>
                <p:cNvPr id="202" name="直接连接符 201"/>
                <p:cNvCxnSpPr/>
                <p:nvPr/>
              </p:nvCxnSpPr>
              <p:spPr>
                <a:xfrm flipH="1">
                  <a:off x="6984958" y="3815482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H="1">
                  <a:off x="6984958" y="4038174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 flipH="1">
                  <a:off x="6984958" y="4269758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 flipH="1">
                  <a:off x="6984958" y="4504778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 flipH="1">
                  <a:off x="6984958" y="4727470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 flipH="1">
                  <a:off x="6984958" y="4959054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 flipH="1">
                  <a:off x="6984958" y="5186979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文本框 193"/>
              <p:cNvSpPr txBox="1"/>
              <p:nvPr/>
            </p:nvSpPr>
            <p:spPr>
              <a:xfrm>
                <a:off x="6851659" y="735466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文本框 194"/>
              <p:cNvSpPr txBox="1"/>
              <p:nvPr/>
            </p:nvSpPr>
            <p:spPr>
              <a:xfrm>
                <a:off x="6851659" y="969435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6851659" y="1192221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6851659" y="1426190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6851659" y="1647918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6851659" y="1870704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6851659" y="2104673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7050346" y="484190"/>
                <a:ext cx="261937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sz="1600" b="1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7" name="矩形 1046"/>
            <p:cNvSpPr/>
            <p:nvPr/>
          </p:nvSpPr>
          <p:spPr>
            <a:xfrm>
              <a:off x="1658954" y="617849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现场温度</a:t>
              </a:r>
            </a:p>
          </p:txBody>
        </p:sp>
        <p:sp>
          <p:nvSpPr>
            <p:cNvPr id="217" name="矩形 216"/>
            <p:cNvSpPr/>
            <p:nvPr/>
          </p:nvSpPr>
          <p:spPr>
            <a:xfrm>
              <a:off x="3001319" y="617849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现场湿度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1" name="组合 1080"/>
          <p:cNvGrpSpPr/>
          <p:nvPr/>
        </p:nvGrpSpPr>
        <p:grpSpPr>
          <a:xfrm>
            <a:off x="8230903" y="4020190"/>
            <a:ext cx="3862458" cy="2426189"/>
            <a:chOff x="8230903" y="3994790"/>
            <a:chExt cx="3862458" cy="2426189"/>
          </a:xfrm>
        </p:grpSpPr>
        <p:sp>
          <p:nvSpPr>
            <p:cNvPr id="1050" name="矩形 1049"/>
            <p:cNvSpPr/>
            <p:nvPr/>
          </p:nvSpPr>
          <p:spPr>
            <a:xfrm>
              <a:off x="9031003" y="4293822"/>
              <a:ext cx="320040" cy="1407608"/>
            </a:xfrm>
            <a:prstGeom prst="rect">
              <a:avLst/>
            </a:prstGeom>
            <a:solidFill>
              <a:srgbClr val="F5C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9404383" y="4293822"/>
              <a:ext cx="320040" cy="1407608"/>
            </a:xfrm>
            <a:prstGeom prst="rect">
              <a:avLst/>
            </a:prstGeom>
            <a:solidFill>
              <a:srgbClr val="A6F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9777763" y="4293822"/>
              <a:ext cx="320040" cy="1407608"/>
            </a:xfrm>
            <a:prstGeom prst="rect">
              <a:avLst/>
            </a:prstGeom>
            <a:solidFill>
              <a:srgbClr val="7DF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0151143" y="4293822"/>
              <a:ext cx="320040" cy="1407608"/>
            </a:xfrm>
            <a:prstGeom prst="rect">
              <a:avLst/>
            </a:prstGeom>
            <a:solidFill>
              <a:srgbClr val="61F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524523" y="4293822"/>
              <a:ext cx="320040" cy="1407608"/>
            </a:xfrm>
            <a:prstGeom prst="rect">
              <a:avLst/>
            </a:prstGeom>
            <a:solidFill>
              <a:srgbClr val="4F7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0897903" y="4293822"/>
              <a:ext cx="320040" cy="1407608"/>
            </a:xfrm>
            <a:prstGeom prst="rect">
              <a:avLst/>
            </a:prstGeom>
            <a:solidFill>
              <a:srgbClr val="556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1271283" y="4293822"/>
              <a:ext cx="320040" cy="1407608"/>
            </a:xfrm>
            <a:prstGeom prst="rect">
              <a:avLst/>
            </a:prstGeom>
            <a:solidFill>
              <a:srgbClr val="115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1644663" y="4293822"/>
              <a:ext cx="320040" cy="1407608"/>
            </a:xfrm>
            <a:prstGeom prst="rect">
              <a:avLst/>
            </a:prstGeom>
            <a:solidFill>
              <a:srgbClr val="001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8657623" y="4293822"/>
              <a:ext cx="320040" cy="1407608"/>
            </a:xfrm>
            <a:prstGeom prst="rect">
              <a:avLst/>
            </a:prstGeom>
            <a:solidFill>
              <a:srgbClr val="FD9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2" name="直接箭头连接符 1051"/>
            <p:cNvCxnSpPr/>
            <p:nvPr/>
          </p:nvCxnSpPr>
          <p:spPr>
            <a:xfrm flipH="1">
              <a:off x="8288675" y="3994790"/>
              <a:ext cx="36760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>
              <a:endCxn id="222" idx="0"/>
            </p:cNvCxnSpPr>
            <p:nvPr/>
          </p:nvCxnSpPr>
          <p:spPr>
            <a:xfrm>
              <a:off x="9937783" y="3994790"/>
              <a:ext cx="0" cy="29903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矩形 238"/>
            <p:cNvSpPr/>
            <p:nvPr/>
          </p:nvSpPr>
          <p:spPr>
            <a:xfrm>
              <a:off x="8230903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859787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898268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9342122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6.6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9719219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10097803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1046477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084958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11209022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1548019" y="5701430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9422225" y="605164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水质酸碱监测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8268560" y="4293822"/>
              <a:ext cx="320040" cy="1407608"/>
            </a:xfrm>
            <a:prstGeom prst="rect">
              <a:avLst/>
            </a:prstGeom>
            <a:solidFill>
              <a:srgbClr val="FB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7" name="矩形 256"/>
          <p:cNvSpPr/>
          <p:nvPr/>
        </p:nvSpPr>
        <p:spPr>
          <a:xfrm>
            <a:off x="233226" y="81888"/>
            <a:ext cx="636745" cy="6740307"/>
          </a:xfrm>
          <a:prstGeom prst="rect">
            <a:avLst/>
          </a:prstGeom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城市二次供水系统试验原型</a:t>
            </a:r>
            <a:endParaRPr lang="zh-CN" altLang="en-US" sz="36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5097132" y="1163071"/>
            <a:ext cx="1869471" cy="15821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9540505" y="1163071"/>
            <a:ext cx="1866939" cy="15821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6966602" y="2447422"/>
            <a:ext cx="2573903" cy="24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6863067" y="2467361"/>
            <a:ext cx="2812283" cy="209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5110178" y="2156222"/>
            <a:ext cx="1841183" cy="574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9558601" y="1635967"/>
            <a:ext cx="1841183" cy="1094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 flipH="1">
            <a:off x="8371827" y="2359411"/>
            <a:ext cx="196207" cy="449580"/>
          </a:xfrm>
          <a:prstGeom prst="straightConnector1">
            <a:avLst/>
          </a:prstGeom>
          <a:ln w="38100">
            <a:solidFill>
              <a:srgbClr val="556B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H="1">
            <a:off x="8401124" y="2351791"/>
            <a:ext cx="333820" cy="0"/>
          </a:xfrm>
          <a:prstGeom prst="straightConnector1">
            <a:avLst/>
          </a:prstGeom>
          <a:ln w="38100">
            <a:solidFill>
              <a:srgbClr val="556B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8333303" y="1871196"/>
            <a:ext cx="504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556B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电控阀门</a:t>
            </a:r>
            <a:endParaRPr lang="zh-CN" altLang="en-US" sz="1200" b="1" dirty="0">
              <a:solidFill>
                <a:srgbClr val="556B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1448855" y="1581327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3" name="直接箭头连接符 272"/>
          <p:cNvCxnSpPr/>
          <p:nvPr/>
        </p:nvCxnSpPr>
        <p:spPr>
          <a:xfrm flipV="1">
            <a:off x="11252139" y="1635967"/>
            <a:ext cx="0" cy="1040945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组合 276"/>
          <p:cNvGrpSpPr>
            <a:grpSpLocks noChangeAspect="1"/>
          </p:cNvGrpSpPr>
          <p:nvPr/>
        </p:nvGrpSpPr>
        <p:grpSpPr>
          <a:xfrm flipH="1">
            <a:off x="6415153" y="1011147"/>
            <a:ext cx="3260197" cy="1694401"/>
            <a:chOff x="-622354" y="1349126"/>
            <a:chExt cx="4778787" cy="2483648"/>
          </a:xfrm>
        </p:grpSpPr>
        <p:sp>
          <p:nvSpPr>
            <p:cNvPr id="278" name="圆角矩形 277"/>
            <p:cNvSpPr/>
            <p:nvPr/>
          </p:nvSpPr>
          <p:spPr>
            <a:xfrm>
              <a:off x="3543337" y="2941867"/>
              <a:ext cx="92678" cy="417233"/>
            </a:xfrm>
            <a:prstGeom prst="roundRect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544433" y="3024869"/>
              <a:ext cx="612000" cy="612000"/>
            </a:xfrm>
            <a:prstGeom prst="ellipse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流程图: 手动操作 279"/>
            <p:cNvSpPr/>
            <p:nvPr/>
          </p:nvSpPr>
          <p:spPr>
            <a:xfrm rot="10800000">
              <a:off x="3620141" y="3659701"/>
              <a:ext cx="437291" cy="60960"/>
            </a:xfrm>
            <a:prstGeom prst="flowChartManualOperation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>
              <a:off x="3643433" y="3123869"/>
              <a:ext cx="414000" cy="41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>
              <a:off x="3742433" y="3222869"/>
              <a:ext cx="216000" cy="216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空心弧 282"/>
            <p:cNvSpPr/>
            <p:nvPr/>
          </p:nvSpPr>
          <p:spPr>
            <a:xfrm rot="1703245">
              <a:off x="3649799" y="3108421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空心弧 283"/>
            <p:cNvSpPr/>
            <p:nvPr/>
          </p:nvSpPr>
          <p:spPr>
            <a:xfrm rot="4380000">
              <a:off x="3780439" y="3090086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空心弧 284"/>
            <p:cNvSpPr/>
            <p:nvPr/>
          </p:nvSpPr>
          <p:spPr>
            <a:xfrm rot="7080000">
              <a:off x="3888938" y="3168219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6" name="空心弧 285"/>
            <p:cNvSpPr/>
            <p:nvPr/>
          </p:nvSpPr>
          <p:spPr>
            <a:xfrm rot="9780000">
              <a:off x="3913212" y="3298614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7" name="空心弧 286"/>
            <p:cNvSpPr/>
            <p:nvPr/>
          </p:nvSpPr>
          <p:spPr>
            <a:xfrm rot="12480000">
              <a:off x="3834493" y="3402477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8" name="空心弧 287"/>
            <p:cNvSpPr/>
            <p:nvPr/>
          </p:nvSpPr>
          <p:spPr>
            <a:xfrm rot="15180000">
              <a:off x="3699284" y="3428477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9" name="空心弧 288"/>
            <p:cNvSpPr/>
            <p:nvPr/>
          </p:nvSpPr>
          <p:spPr>
            <a:xfrm rot="17880000">
              <a:off x="3590925" y="3346545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0" name="空心弧 289"/>
            <p:cNvSpPr/>
            <p:nvPr/>
          </p:nvSpPr>
          <p:spPr>
            <a:xfrm rot="20580000">
              <a:off x="3571973" y="3218421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1" name="圆角矩形 290"/>
            <p:cNvSpPr/>
            <p:nvPr/>
          </p:nvSpPr>
          <p:spPr>
            <a:xfrm>
              <a:off x="3620140" y="3743494"/>
              <a:ext cx="437291" cy="89280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圆角矩形 291"/>
            <p:cNvSpPr/>
            <p:nvPr/>
          </p:nvSpPr>
          <p:spPr>
            <a:xfrm>
              <a:off x="3489088" y="2916722"/>
              <a:ext cx="195191" cy="46437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圆角矩形 292"/>
            <p:cNvSpPr/>
            <p:nvPr/>
          </p:nvSpPr>
          <p:spPr>
            <a:xfrm>
              <a:off x="3489088" y="2859581"/>
              <a:ext cx="195191" cy="46437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圆角矩形 293"/>
            <p:cNvSpPr/>
            <p:nvPr/>
          </p:nvSpPr>
          <p:spPr>
            <a:xfrm>
              <a:off x="3543339" y="1349126"/>
              <a:ext cx="92678" cy="15336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圆角矩形 312"/>
            <p:cNvSpPr/>
            <p:nvPr/>
          </p:nvSpPr>
          <p:spPr>
            <a:xfrm>
              <a:off x="-622354" y="1349129"/>
              <a:ext cx="4251661" cy="8376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圆角矩形 313"/>
            <p:cNvSpPr/>
            <p:nvPr/>
          </p:nvSpPr>
          <p:spPr>
            <a:xfrm>
              <a:off x="-622354" y="1349127"/>
              <a:ext cx="78186" cy="74578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5" name="矩形 314"/>
          <p:cNvSpPr/>
          <p:nvPr/>
        </p:nvSpPr>
        <p:spPr>
          <a:xfrm>
            <a:off x="5954044" y="2839971"/>
            <a:ext cx="807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电控水泵</a:t>
            </a:r>
            <a:endParaRPr lang="zh-CN" altLang="en-US" sz="1200" b="1" dirty="0">
              <a:solidFill>
                <a:srgbClr val="5A59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6" name="直接箭头连接符 315"/>
          <p:cNvCxnSpPr/>
          <p:nvPr/>
        </p:nvCxnSpPr>
        <p:spPr>
          <a:xfrm flipH="1">
            <a:off x="6489970" y="2665650"/>
            <a:ext cx="83168" cy="160630"/>
          </a:xfrm>
          <a:prstGeom prst="straightConnector1">
            <a:avLst/>
          </a:prstGeom>
          <a:ln w="38100">
            <a:solidFill>
              <a:srgbClr val="5A595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stCxn id="1073" idx="4"/>
          </p:cNvCxnSpPr>
          <p:nvPr/>
        </p:nvCxnSpPr>
        <p:spPr>
          <a:xfrm>
            <a:off x="10653508" y="2608268"/>
            <a:ext cx="49492" cy="246676"/>
          </a:xfrm>
          <a:prstGeom prst="straightConnector1">
            <a:avLst/>
          </a:prstGeom>
          <a:ln w="38100">
            <a:solidFill>
              <a:srgbClr val="C0D4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流程图: 直接访问存储器 1072"/>
          <p:cNvSpPr/>
          <p:nvPr/>
        </p:nvSpPr>
        <p:spPr>
          <a:xfrm>
            <a:off x="10101933" y="2493686"/>
            <a:ext cx="551575" cy="229163"/>
          </a:xfrm>
          <a:prstGeom prst="flowChartMagneticDru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10286581" y="2839971"/>
            <a:ext cx="807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酸</a:t>
            </a:r>
            <a:r>
              <a:rPr lang="zh-CN" altLang="en-US" sz="1200" b="1" dirty="0" smtClean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碱计</a:t>
            </a:r>
            <a:endParaRPr lang="zh-CN" altLang="en-US" sz="1200" b="1" dirty="0">
              <a:solidFill>
                <a:srgbClr val="5A59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4" name="组合 363"/>
          <p:cNvGrpSpPr/>
          <p:nvPr/>
        </p:nvGrpSpPr>
        <p:grpSpPr>
          <a:xfrm rot="5400000">
            <a:off x="5028101" y="1394817"/>
            <a:ext cx="403809" cy="228600"/>
            <a:chOff x="1569771" y="3040380"/>
            <a:chExt cx="1371549" cy="70104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365" name="流程图: 数据 364"/>
            <p:cNvSpPr/>
            <p:nvPr/>
          </p:nvSpPr>
          <p:spPr>
            <a:xfrm>
              <a:off x="1569771" y="3040380"/>
              <a:ext cx="1371549" cy="215947"/>
            </a:xfrm>
            <a:prstGeom prst="flowChartInputOutput">
              <a:avLst/>
            </a:pr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1569771" y="3256327"/>
              <a:ext cx="1104849" cy="48509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流程图: 数据 5"/>
            <p:cNvSpPr/>
            <p:nvPr/>
          </p:nvSpPr>
          <p:spPr>
            <a:xfrm rot="5400000" flipH="1">
              <a:off x="2449813" y="3288024"/>
              <a:ext cx="678201" cy="22858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852"/>
                <a:gd name="connsiteY0" fmla="*/ 10000 h 10000"/>
                <a:gd name="connsiteX1" fmla="*/ 2000 w 11852"/>
                <a:gd name="connsiteY1" fmla="*/ 0 h 10000"/>
                <a:gd name="connsiteX2" fmla="*/ 11852 w 11852"/>
                <a:gd name="connsiteY2" fmla="*/ 1429 h 10000"/>
                <a:gd name="connsiteX3" fmla="*/ 8000 w 11852"/>
                <a:gd name="connsiteY3" fmla="*/ 10000 h 10000"/>
                <a:gd name="connsiteX4" fmla="*/ 0 w 11852"/>
                <a:gd name="connsiteY4" fmla="*/ 10000 h 10000"/>
                <a:gd name="connsiteX0" fmla="*/ 0 w 11852"/>
                <a:gd name="connsiteY0" fmla="*/ 8571 h 8571"/>
                <a:gd name="connsiteX1" fmla="*/ 3605 w 11852"/>
                <a:gd name="connsiteY1" fmla="*/ 0 h 8571"/>
                <a:gd name="connsiteX2" fmla="*/ 11852 w 11852"/>
                <a:gd name="connsiteY2" fmla="*/ 0 h 8571"/>
                <a:gd name="connsiteX3" fmla="*/ 8000 w 11852"/>
                <a:gd name="connsiteY3" fmla="*/ 8571 h 8571"/>
                <a:gd name="connsiteX4" fmla="*/ 0 w 11852"/>
                <a:gd name="connsiteY4" fmla="*/ 8571 h 8571"/>
                <a:gd name="connsiteX0" fmla="*/ 0 w 9271"/>
                <a:gd name="connsiteY0" fmla="*/ 10000 h 10000"/>
                <a:gd name="connsiteX1" fmla="*/ 3042 w 9271"/>
                <a:gd name="connsiteY1" fmla="*/ 0 h 10000"/>
                <a:gd name="connsiteX2" fmla="*/ 9271 w 9271"/>
                <a:gd name="connsiteY2" fmla="*/ 333 h 10000"/>
                <a:gd name="connsiteX3" fmla="*/ 6750 w 9271"/>
                <a:gd name="connsiteY3" fmla="*/ 10000 h 10000"/>
                <a:gd name="connsiteX4" fmla="*/ 0 w 9271"/>
                <a:gd name="connsiteY4" fmla="*/ 10000 h 10000"/>
                <a:gd name="connsiteX0" fmla="*/ 0 w 10000"/>
                <a:gd name="connsiteY0" fmla="*/ 10000 h 10000"/>
                <a:gd name="connsiteX1" fmla="*/ 3281 w 10000"/>
                <a:gd name="connsiteY1" fmla="*/ 0 h 10000"/>
                <a:gd name="connsiteX2" fmla="*/ 10000 w 10000"/>
                <a:gd name="connsiteY2" fmla="*/ 333 h 10000"/>
                <a:gd name="connsiteX3" fmla="*/ 7281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281" y="0"/>
                  </a:lnTo>
                  <a:lnTo>
                    <a:pt x="10000" y="333"/>
                  </a:lnTo>
                  <a:lnTo>
                    <a:pt x="7281" y="10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9" name="矩形 368"/>
          <p:cNvSpPr/>
          <p:nvPr/>
        </p:nvSpPr>
        <p:spPr>
          <a:xfrm>
            <a:off x="4772501" y="1620248"/>
            <a:ext cx="326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  <a:endParaRPr lang="en-US" altLang="zh-CN" sz="12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</a:t>
            </a:r>
            <a:endParaRPr lang="en-US" altLang="zh-CN" sz="12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0" name="直接箭头连接符 369"/>
          <p:cNvCxnSpPr>
            <a:endCxn id="366" idx="2"/>
          </p:cNvCxnSpPr>
          <p:nvPr/>
        </p:nvCxnSpPr>
        <p:spPr>
          <a:xfrm flipV="1">
            <a:off x="4975227" y="1469857"/>
            <a:ext cx="140479" cy="162642"/>
          </a:xfrm>
          <a:prstGeom prst="straightConnector1">
            <a:avLst/>
          </a:prstGeom>
          <a:ln w="38100">
            <a:solidFill>
              <a:srgbClr val="D2631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9" name="组合 1078"/>
          <p:cNvGrpSpPr/>
          <p:nvPr/>
        </p:nvGrpSpPr>
        <p:grpSpPr>
          <a:xfrm>
            <a:off x="1812482" y="1028580"/>
            <a:ext cx="2436001" cy="1873427"/>
            <a:chOff x="1506492" y="1028580"/>
            <a:chExt cx="2436001" cy="1873427"/>
          </a:xfrm>
        </p:grpSpPr>
        <p:sp>
          <p:nvSpPr>
            <p:cNvPr id="318" name="矩形 317"/>
            <p:cNvSpPr/>
            <p:nvPr/>
          </p:nvSpPr>
          <p:spPr>
            <a:xfrm>
              <a:off x="1506492" y="1028580"/>
              <a:ext cx="2436001" cy="18734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1667104" y="1242060"/>
              <a:ext cx="2094852" cy="421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租户：用户名</a:t>
              </a:r>
              <a:endParaRPr lang="zh-CN" altLang="en-US" dirty="0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1667104" y="1780280"/>
              <a:ext cx="2094852" cy="401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权限：管理员</a:t>
              </a:r>
              <a:endParaRPr lang="zh-CN" altLang="en-US" dirty="0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1667104" y="2305947"/>
              <a:ext cx="2094852" cy="401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退出登陆</a:t>
              </a:r>
              <a:endParaRPr lang="zh-CN" altLang="en-US" b="1" dirty="0"/>
            </a:p>
          </p:txBody>
        </p:sp>
      </p:grpSp>
      <p:sp>
        <p:nvSpPr>
          <p:cNvPr id="376" name="矩形 375"/>
          <p:cNvSpPr/>
          <p:nvPr/>
        </p:nvSpPr>
        <p:spPr>
          <a:xfrm>
            <a:off x="4116903" y="25644"/>
            <a:ext cx="2066047" cy="421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温湿告警阈值设置</a:t>
            </a:r>
            <a:endParaRPr lang="zh-CN" altLang="en-US" dirty="0"/>
          </a:p>
        </p:txBody>
      </p:sp>
      <p:sp>
        <p:nvSpPr>
          <p:cNvPr id="377" name="矩形 376"/>
          <p:cNvSpPr/>
          <p:nvPr/>
        </p:nvSpPr>
        <p:spPr>
          <a:xfrm>
            <a:off x="2971593" y="25644"/>
            <a:ext cx="1145309" cy="421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水位控制</a:t>
            </a:r>
            <a:endParaRPr lang="zh-CN" altLang="en-US" dirty="0"/>
          </a:p>
        </p:txBody>
      </p:sp>
      <p:sp>
        <p:nvSpPr>
          <p:cNvPr id="378" name="矩形 377"/>
          <p:cNvSpPr/>
          <p:nvPr/>
        </p:nvSpPr>
        <p:spPr>
          <a:xfrm>
            <a:off x="1672059" y="25644"/>
            <a:ext cx="1299533" cy="421247"/>
          </a:xfrm>
          <a:prstGeom prst="rect">
            <a:avLst/>
          </a:prstGeom>
          <a:solidFill>
            <a:srgbClr val="6E81F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阀门控制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6182950" y="25644"/>
            <a:ext cx="2047953" cy="4212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水位告警</a:t>
            </a:r>
            <a:r>
              <a:rPr lang="zh-CN" altLang="en-US" dirty="0"/>
              <a:t>阈值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80" name="矩形 379"/>
          <p:cNvSpPr/>
          <p:nvPr/>
        </p:nvSpPr>
        <p:spPr>
          <a:xfrm>
            <a:off x="8230902" y="25644"/>
            <a:ext cx="2170063" cy="42124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水质告警</a:t>
            </a:r>
            <a:r>
              <a:rPr lang="zh-CN" altLang="en-US" dirty="0"/>
              <a:t>阈值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10390157" y="25644"/>
            <a:ext cx="1748511" cy="421247"/>
          </a:xfrm>
          <a:prstGeom prst="rect">
            <a:avLst/>
          </a:prstGeom>
          <a:solidFill>
            <a:srgbClr val="8C9DA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流量数据导出</a:t>
            </a:r>
            <a:endParaRPr lang="zh-CN" altLang="en-US" dirty="0"/>
          </a:p>
        </p:txBody>
      </p:sp>
      <p:cxnSp>
        <p:nvCxnSpPr>
          <p:cNvPr id="415" name="直接箭头连接符 414"/>
          <p:cNvCxnSpPr/>
          <p:nvPr/>
        </p:nvCxnSpPr>
        <p:spPr>
          <a:xfrm>
            <a:off x="10904315" y="3858452"/>
            <a:ext cx="74034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H="1">
            <a:off x="8734944" y="3858452"/>
            <a:ext cx="7917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8286008" y="36312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11612941" y="36312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汇总连接 2"/>
          <p:cNvSpPr/>
          <p:nvPr/>
        </p:nvSpPr>
        <p:spPr>
          <a:xfrm>
            <a:off x="7485324" y="2378560"/>
            <a:ext cx="361262" cy="378588"/>
          </a:xfrm>
          <a:prstGeom prst="flowChartSummingJunction">
            <a:avLst/>
          </a:prstGeom>
          <a:solidFill>
            <a:srgbClr val="8C9DA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/>
          <p:cNvCxnSpPr>
            <a:stCxn id="3" idx="4"/>
          </p:cNvCxnSpPr>
          <p:nvPr/>
        </p:nvCxnSpPr>
        <p:spPr>
          <a:xfrm>
            <a:off x="7665955" y="2757148"/>
            <a:ext cx="0" cy="114561"/>
          </a:xfrm>
          <a:prstGeom prst="straightConnector1">
            <a:avLst/>
          </a:prstGeom>
          <a:ln w="38100">
            <a:solidFill>
              <a:srgbClr val="41719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7222374" y="2839971"/>
            <a:ext cx="956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电子流量计</a:t>
            </a:r>
            <a:endParaRPr lang="zh-CN" altLang="en-US" sz="1200" b="1" dirty="0">
              <a:solidFill>
                <a:srgbClr val="4171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6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矩形 385"/>
          <p:cNvSpPr/>
          <p:nvPr/>
        </p:nvSpPr>
        <p:spPr>
          <a:xfrm>
            <a:off x="1528140" y="738315"/>
            <a:ext cx="2923178" cy="249127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1528140" y="3507229"/>
            <a:ext cx="2923177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4680495" y="3507229"/>
            <a:ext cx="3245701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8087909" y="3507229"/>
            <a:ext cx="4005452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4694691" y="758052"/>
            <a:ext cx="7412866" cy="245758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8" name="组合 1047"/>
          <p:cNvGrpSpPr/>
          <p:nvPr/>
        </p:nvGrpSpPr>
        <p:grpSpPr>
          <a:xfrm>
            <a:off x="4866906" y="3631214"/>
            <a:ext cx="2880000" cy="2880000"/>
            <a:chOff x="540683" y="128133"/>
            <a:chExt cx="2880000" cy="2880000"/>
          </a:xfrm>
        </p:grpSpPr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540683" y="128133"/>
              <a:ext cx="2880000" cy="2880000"/>
            </a:xfrm>
            <a:prstGeom prst="ellipse">
              <a:avLst/>
            </a:prstGeom>
            <a:solidFill>
              <a:srgbClr val="8C9DA5"/>
            </a:solidFill>
            <a:ln w="76200">
              <a:solidFill>
                <a:srgbClr val="A2B0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668359" y="1116027"/>
              <a:ext cx="789778" cy="1040920"/>
              <a:chOff x="549449" y="899390"/>
              <a:chExt cx="789778" cy="10409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549449" y="899390"/>
                <a:ext cx="789778" cy="763830"/>
                <a:chOff x="851613" y="978132"/>
                <a:chExt cx="953067" cy="968870"/>
              </a:xfrm>
            </p:grpSpPr>
            <p:sp>
              <p:nvSpPr>
                <p:cNvPr id="9" name="十六角星 8"/>
                <p:cNvSpPr/>
                <p:nvPr/>
              </p:nvSpPr>
              <p:spPr>
                <a:xfrm>
                  <a:off x="851613" y="1017620"/>
                  <a:ext cx="929259" cy="90487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" name="椭圆 1"/>
                <p:cNvSpPr/>
                <p:nvPr/>
              </p:nvSpPr>
              <p:spPr>
                <a:xfrm>
                  <a:off x="884242" y="1038057"/>
                  <a:ext cx="864000" cy="86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176619" y="978132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358709" y="1050751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499982" y="1191945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500588" y="1432339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361542" y="1586227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176621" y="1654206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983270" y="1586227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56088" y="1435472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856088" y="1191945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8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994528" y="1050751"/>
                  <a:ext cx="304092" cy="292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9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" name="流程图: 决策 3"/>
                <p:cNvSpPr/>
                <p:nvPr/>
              </p:nvSpPr>
              <p:spPr>
                <a:xfrm rot="19537765">
                  <a:off x="1229977" y="1312710"/>
                  <a:ext cx="391885" cy="161730"/>
                </a:xfrm>
                <a:prstGeom prst="flowChartDecision">
                  <a:avLst/>
                </a:prstGeom>
                <a:solidFill>
                  <a:srgbClr val="C0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 rot="743795">
                  <a:off x="1226760" y="1370588"/>
                  <a:ext cx="195297" cy="19689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586461" y="1686394"/>
                <a:ext cx="69602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X0.0001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287549" y="1957675"/>
              <a:ext cx="652379" cy="902401"/>
              <a:chOff x="1442709" y="1387386"/>
              <a:chExt cx="652379" cy="902401"/>
            </a:xfrm>
          </p:grpSpPr>
          <p:sp>
            <p:nvSpPr>
              <p:cNvPr id="44" name="椭圆 43"/>
              <p:cNvSpPr>
                <a:spLocks noChangeAspect="1"/>
              </p:cNvSpPr>
              <p:nvPr/>
            </p:nvSpPr>
            <p:spPr>
              <a:xfrm>
                <a:off x="1446128" y="1387386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91129" y="1432388"/>
                <a:ext cx="540000" cy="540000"/>
                <a:chOff x="5077821" y="4735387"/>
                <a:chExt cx="510710" cy="502565"/>
              </a:xfrm>
            </p:grpSpPr>
            <p:sp>
              <p:nvSpPr>
                <p:cNvPr id="41" name="十六角星 40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1640477" y="138738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759895" y="142283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843096" y="152532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843096" y="165512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759895" y="173712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640477" y="178177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507623" y="173712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452457" y="166286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442709" y="152861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21059" y="143399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流程图: 决策 54"/>
              <p:cNvSpPr/>
              <p:nvPr/>
            </p:nvSpPr>
            <p:spPr>
              <a:xfrm rot="4272385">
                <a:off x="1637499" y="1711479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 rot="743795">
                <a:off x="1677186" y="1618512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449365" y="2035871"/>
                <a:ext cx="61747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2073475" y="1894331"/>
              <a:ext cx="652379" cy="902401"/>
              <a:chOff x="2196476" y="1235216"/>
              <a:chExt cx="652379" cy="902401"/>
            </a:xfrm>
          </p:grpSpPr>
          <p:sp>
            <p:nvSpPr>
              <p:cNvPr id="59" name="椭圆 58"/>
              <p:cNvSpPr>
                <a:spLocks noChangeAspect="1"/>
              </p:cNvSpPr>
              <p:nvPr/>
            </p:nvSpPr>
            <p:spPr>
              <a:xfrm>
                <a:off x="2199895" y="1235216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2244896" y="1280218"/>
                <a:ext cx="540000" cy="540000"/>
                <a:chOff x="5077821" y="4735387"/>
                <a:chExt cx="510710" cy="502565"/>
              </a:xfrm>
            </p:grpSpPr>
            <p:sp>
              <p:nvSpPr>
                <p:cNvPr id="61" name="十六角星 60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2394244" y="123521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2596863" y="137315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596863" y="150295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2513662" y="158495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394244" y="162960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2261390" y="158495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206224" y="1510691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196476" y="137644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274826" y="128182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流程图: 决策 72"/>
              <p:cNvSpPr/>
              <p:nvPr/>
            </p:nvSpPr>
            <p:spPr>
              <a:xfrm rot="4272385">
                <a:off x="2391266" y="1559309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 rot="743795">
                <a:off x="2430953" y="1466342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242405" y="1883701"/>
                <a:ext cx="53893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X0.01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513662" y="1270666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2536630" y="1160405"/>
              <a:ext cx="652379" cy="902401"/>
              <a:chOff x="2699386" y="595757"/>
              <a:chExt cx="652379" cy="902401"/>
            </a:xfrm>
          </p:grpSpPr>
          <p:sp>
            <p:nvSpPr>
              <p:cNvPr id="76" name="椭圆 75"/>
              <p:cNvSpPr>
                <a:spLocks noChangeAspect="1"/>
              </p:cNvSpPr>
              <p:nvPr/>
            </p:nvSpPr>
            <p:spPr>
              <a:xfrm>
                <a:off x="2702805" y="595757"/>
                <a:ext cx="630000" cy="63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747806" y="640759"/>
                <a:ext cx="540000" cy="540000"/>
                <a:chOff x="5077821" y="4735387"/>
                <a:chExt cx="510710" cy="502565"/>
              </a:xfrm>
            </p:grpSpPr>
            <p:sp>
              <p:nvSpPr>
                <p:cNvPr id="78" name="十六角星 77"/>
                <p:cNvSpPr/>
                <p:nvPr/>
              </p:nvSpPr>
              <p:spPr>
                <a:xfrm>
                  <a:off x="5077821" y="4735387"/>
                  <a:ext cx="510710" cy="502565"/>
                </a:xfrm>
                <a:prstGeom prst="star16">
                  <a:avLst>
                    <a:gd name="adj" fmla="val 59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095753" y="4746737"/>
                  <a:ext cx="474845" cy="4798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2897154" y="59575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3016572" y="631207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3099773" y="733700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3099773" y="86349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016572" y="94549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97154" y="99014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764300" y="94549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09134" y="871232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2699386" y="736989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2777736" y="642368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流程图: 决策 89"/>
              <p:cNvSpPr/>
              <p:nvPr/>
            </p:nvSpPr>
            <p:spPr>
              <a:xfrm rot="4272385">
                <a:off x="2894176" y="919850"/>
                <a:ext cx="324743" cy="127503"/>
              </a:xfrm>
              <a:prstGeom prst="flowChartDecision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 rot="743795">
                <a:off x="2933863" y="826883"/>
                <a:ext cx="161837" cy="1552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2784589" y="1244242"/>
                <a:ext cx="46038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05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X0.1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1325695" y="572693"/>
              <a:ext cx="1707975" cy="489796"/>
              <a:chOff x="1266055" y="448366"/>
              <a:chExt cx="1707975" cy="48979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266055" y="448366"/>
                <a:ext cx="1227166" cy="48979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38725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575600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811757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40814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269871" y="561930"/>
                <a:ext cx="159418" cy="27811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4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5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13049" y="507330"/>
                <a:ext cx="1126650" cy="385482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2449410" y="548632"/>
                <a:ext cx="524620" cy="27811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altLang="zh-CN" b="1" baseline="30000" dirty="0" smtClean="0">
                    <a:solidFill>
                      <a:schemeClr val="tx1"/>
                    </a:solidFill>
                  </a:rPr>
                  <a:t>3</a:t>
                </a:r>
                <a:endParaRPr lang="zh-CN" altLang="en-US" b="1" baseline="30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1698639" y="1389920"/>
              <a:ext cx="626828" cy="42465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baseline="30000" dirty="0" smtClean="0">
                  <a:solidFill>
                    <a:schemeClr val="tx1"/>
                  </a:solidFill>
                </a:rPr>
                <a:t>远程水表</a:t>
              </a:r>
              <a:endParaRPr lang="zh-CN" altLang="en-US" sz="24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2" name="组合 1081"/>
          <p:cNvGrpSpPr/>
          <p:nvPr/>
        </p:nvGrpSpPr>
        <p:grpSpPr>
          <a:xfrm>
            <a:off x="1630379" y="3722099"/>
            <a:ext cx="2685210" cy="2797149"/>
            <a:chOff x="1658954" y="3750674"/>
            <a:chExt cx="2685210" cy="2797149"/>
          </a:xfrm>
        </p:grpSpPr>
        <p:grpSp>
          <p:nvGrpSpPr>
            <p:cNvPr id="1042" name="组合 1041"/>
            <p:cNvGrpSpPr/>
            <p:nvPr/>
          </p:nvGrpSpPr>
          <p:grpSpPr>
            <a:xfrm>
              <a:off x="1936337" y="3750674"/>
              <a:ext cx="1063830" cy="2207294"/>
              <a:chOff x="4602207" y="484190"/>
              <a:chExt cx="1063830" cy="2207294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4737488" y="735466"/>
                <a:ext cx="269439" cy="745304"/>
              </a:xfrm>
              <a:prstGeom prst="roundRect">
                <a:avLst/>
              </a:prstGeom>
              <a:solidFill>
                <a:srgbClr val="DCDED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圆角矩形 110"/>
              <p:cNvSpPr/>
              <p:nvPr/>
            </p:nvSpPr>
            <p:spPr>
              <a:xfrm>
                <a:off x="4714326" y="735466"/>
                <a:ext cx="315765" cy="1574186"/>
              </a:xfrm>
              <a:prstGeom prst="roundRect">
                <a:avLst/>
              </a:prstGeom>
              <a:noFill/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/>
            </p:nvSpPr>
            <p:spPr>
              <a:xfrm>
                <a:off x="4602207" y="2151484"/>
                <a:ext cx="540000" cy="540000"/>
              </a:xfrm>
              <a:prstGeom prst="ellipse">
                <a:avLst/>
              </a:prstGeom>
              <a:solidFill>
                <a:srgbClr val="EB0001"/>
              </a:solidFill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>
                <a:off x="4737488" y="1342624"/>
                <a:ext cx="269439" cy="1065704"/>
              </a:xfrm>
              <a:prstGeom prst="roundRect">
                <a:avLst/>
              </a:prstGeom>
              <a:solidFill>
                <a:srgbClr val="F9050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4872207" y="862400"/>
                <a:ext cx="4983" cy="1361732"/>
              </a:xfrm>
              <a:prstGeom prst="line">
                <a:avLst/>
              </a:prstGeom>
              <a:ln w="28575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4877190" y="973259"/>
                <a:ext cx="151165" cy="974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>
                <a:off x="4877190" y="1204843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H="1">
                <a:off x="4877190" y="1426190"/>
                <a:ext cx="151165" cy="365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>
                <a:off x="4877190" y="1662555"/>
                <a:ext cx="151165" cy="974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4877190" y="1894139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>
                <a:off x="4877190" y="2115851"/>
                <a:ext cx="151165" cy="0"/>
              </a:xfrm>
              <a:prstGeom prst="line">
                <a:avLst/>
              </a:prstGeom>
              <a:ln w="190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9" name="组合 1038"/>
              <p:cNvGrpSpPr/>
              <p:nvPr/>
            </p:nvGrpSpPr>
            <p:grpSpPr>
              <a:xfrm>
                <a:off x="4877190" y="862400"/>
                <a:ext cx="328223" cy="1371497"/>
                <a:chOff x="6984958" y="3815482"/>
                <a:chExt cx="456923" cy="1371497"/>
              </a:xfrm>
            </p:grpSpPr>
            <p:cxnSp>
              <p:nvCxnSpPr>
                <p:cNvPr id="117" name="直接连接符 116"/>
                <p:cNvCxnSpPr/>
                <p:nvPr/>
              </p:nvCxnSpPr>
              <p:spPr>
                <a:xfrm flipH="1">
                  <a:off x="6984958" y="3815482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 flipH="1">
                  <a:off x="6984958" y="4038174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/>
                <p:cNvCxnSpPr/>
                <p:nvPr/>
              </p:nvCxnSpPr>
              <p:spPr>
                <a:xfrm flipH="1">
                  <a:off x="6984958" y="4269758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 flipH="1">
                  <a:off x="6984958" y="4504778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flipH="1">
                  <a:off x="6984958" y="4727470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H="1">
                  <a:off x="6984958" y="4959054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6984958" y="5186979"/>
                  <a:ext cx="456923" cy="0"/>
                </a:xfrm>
                <a:prstGeom prst="line">
                  <a:avLst/>
                </a:prstGeom>
                <a:ln w="12700" cap="rnd"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文本框 1030"/>
              <p:cNvSpPr txBox="1"/>
              <p:nvPr/>
            </p:nvSpPr>
            <p:spPr>
              <a:xfrm>
                <a:off x="5205413" y="735466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5205413" y="969435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5205413" y="1192221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5205413" y="1426190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5205413" y="1647918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5205413" y="1870704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5205413" y="2104673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-10</a:t>
                </a:r>
                <a:endParaRPr lang="zh-CN" altLang="en-US" sz="1000" i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5404100" y="484190"/>
                <a:ext cx="261937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zh-CN" altLang="en-US" sz="1600" b="1" i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℃</a:t>
                </a:r>
              </a:p>
            </p:txBody>
          </p:sp>
        </p:grpSp>
        <p:grpSp>
          <p:nvGrpSpPr>
            <p:cNvPr id="1041" name="组合 1040"/>
            <p:cNvGrpSpPr/>
            <p:nvPr/>
          </p:nvGrpSpPr>
          <p:grpSpPr>
            <a:xfrm>
              <a:off x="3280334" y="3750674"/>
              <a:ext cx="1063830" cy="2207294"/>
              <a:chOff x="6248453" y="484190"/>
              <a:chExt cx="1063830" cy="2207294"/>
            </a:xfrm>
          </p:grpSpPr>
          <p:sp>
            <p:nvSpPr>
              <p:cNvPr id="182" name="圆角矩形 181"/>
              <p:cNvSpPr/>
              <p:nvPr/>
            </p:nvSpPr>
            <p:spPr>
              <a:xfrm>
                <a:off x="6383734" y="735465"/>
                <a:ext cx="269439" cy="1038921"/>
              </a:xfrm>
              <a:prstGeom prst="roundRect">
                <a:avLst/>
              </a:prstGeom>
              <a:solidFill>
                <a:srgbClr val="DCDED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圆角矩形 182"/>
              <p:cNvSpPr/>
              <p:nvPr/>
            </p:nvSpPr>
            <p:spPr>
              <a:xfrm>
                <a:off x="6360572" y="735466"/>
                <a:ext cx="315765" cy="1574186"/>
              </a:xfrm>
              <a:prstGeom prst="roundRect">
                <a:avLst/>
              </a:prstGeom>
              <a:noFill/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>
                <a:spLocks noChangeAspect="1"/>
              </p:cNvSpPr>
              <p:nvPr/>
            </p:nvSpPr>
            <p:spPr>
              <a:xfrm>
                <a:off x="6248453" y="2151484"/>
                <a:ext cx="540000" cy="540000"/>
              </a:xfrm>
              <a:prstGeom prst="ellipse">
                <a:avLst/>
              </a:prstGeom>
              <a:solidFill>
                <a:srgbClr val="0070C0"/>
              </a:solidFill>
              <a:ln w="76200">
                <a:solidFill>
                  <a:srgbClr val="C0C0C1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圆角矩形 184"/>
              <p:cNvSpPr/>
              <p:nvPr/>
            </p:nvSpPr>
            <p:spPr>
              <a:xfrm>
                <a:off x="6371720" y="1683898"/>
                <a:ext cx="281454" cy="724429"/>
              </a:xfrm>
              <a:prstGeom prst="roundRect">
                <a:avLst/>
              </a:prstGeom>
              <a:solidFill>
                <a:srgbClr val="0579C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连接符 185"/>
              <p:cNvCxnSpPr/>
              <p:nvPr/>
            </p:nvCxnSpPr>
            <p:spPr>
              <a:xfrm>
                <a:off x="6518453" y="862400"/>
                <a:ext cx="4983" cy="1361732"/>
              </a:xfrm>
              <a:prstGeom prst="line">
                <a:avLst/>
              </a:prstGeom>
              <a:ln w="28575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H="1">
                <a:off x="6523436" y="973259"/>
                <a:ext cx="151165" cy="974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flipH="1">
                <a:off x="6523436" y="1204843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6523436" y="1426190"/>
                <a:ext cx="151165" cy="365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flipH="1">
                <a:off x="6523436" y="1662555"/>
                <a:ext cx="151165" cy="974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flipH="1">
                <a:off x="6523436" y="1894139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H="1">
                <a:off x="6523436" y="2115851"/>
                <a:ext cx="151165" cy="0"/>
              </a:xfrm>
              <a:prstGeom prst="line">
                <a:avLst/>
              </a:prstGeom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组合 192"/>
              <p:cNvGrpSpPr/>
              <p:nvPr/>
            </p:nvGrpSpPr>
            <p:grpSpPr>
              <a:xfrm>
                <a:off x="6523436" y="862400"/>
                <a:ext cx="328223" cy="1371497"/>
                <a:chOff x="6984958" y="3815482"/>
                <a:chExt cx="456923" cy="1371497"/>
              </a:xfrm>
            </p:grpSpPr>
            <p:cxnSp>
              <p:nvCxnSpPr>
                <p:cNvPr id="202" name="直接连接符 201"/>
                <p:cNvCxnSpPr/>
                <p:nvPr/>
              </p:nvCxnSpPr>
              <p:spPr>
                <a:xfrm flipH="1">
                  <a:off x="6984958" y="3815482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H="1">
                  <a:off x="6984958" y="4038174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 flipH="1">
                  <a:off x="6984958" y="4269758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 flipH="1">
                  <a:off x="6984958" y="4504778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 flipH="1">
                  <a:off x="6984958" y="4727470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 flipH="1">
                  <a:off x="6984958" y="4959054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 flipH="1">
                  <a:off x="6984958" y="5186979"/>
                  <a:ext cx="456923" cy="0"/>
                </a:xfrm>
                <a:prstGeom prst="line">
                  <a:avLst/>
                </a:prstGeom>
                <a:ln w="12700" cap="rnd">
                  <a:solidFill>
                    <a:schemeClr val="accent2">
                      <a:lumMod val="7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文本框 193"/>
              <p:cNvSpPr txBox="1"/>
              <p:nvPr/>
            </p:nvSpPr>
            <p:spPr>
              <a:xfrm>
                <a:off x="6851659" y="735466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文本框 194"/>
              <p:cNvSpPr txBox="1"/>
              <p:nvPr/>
            </p:nvSpPr>
            <p:spPr>
              <a:xfrm>
                <a:off x="6851659" y="969435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6851659" y="1192221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6851659" y="1426190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文本框 197"/>
              <p:cNvSpPr txBox="1"/>
              <p:nvPr/>
            </p:nvSpPr>
            <p:spPr>
              <a:xfrm>
                <a:off x="6851659" y="1647918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6851659" y="1870704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6851659" y="2104673"/>
                <a:ext cx="26193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000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1000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7050346" y="484190"/>
                <a:ext cx="261937" cy="33855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1600" b="1" i="1" dirty="0" smtClean="0">
                    <a:solidFill>
                      <a:schemeClr val="accent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endParaRPr lang="zh-CN" altLang="en-US" sz="1600" b="1" i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47" name="矩形 1046"/>
            <p:cNvSpPr/>
            <p:nvPr/>
          </p:nvSpPr>
          <p:spPr>
            <a:xfrm>
              <a:off x="1658954" y="617849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现场温度</a:t>
              </a:r>
            </a:p>
          </p:txBody>
        </p:sp>
        <p:sp>
          <p:nvSpPr>
            <p:cNvPr id="217" name="矩形 216"/>
            <p:cNvSpPr/>
            <p:nvPr/>
          </p:nvSpPr>
          <p:spPr>
            <a:xfrm>
              <a:off x="3001319" y="617849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现场湿度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1" name="组合 1080"/>
          <p:cNvGrpSpPr/>
          <p:nvPr/>
        </p:nvGrpSpPr>
        <p:grpSpPr>
          <a:xfrm>
            <a:off x="8230903" y="4020190"/>
            <a:ext cx="3862458" cy="2426189"/>
            <a:chOff x="8230903" y="3994790"/>
            <a:chExt cx="3862458" cy="2426189"/>
          </a:xfrm>
        </p:grpSpPr>
        <p:sp>
          <p:nvSpPr>
            <p:cNvPr id="1050" name="矩形 1049"/>
            <p:cNvSpPr/>
            <p:nvPr/>
          </p:nvSpPr>
          <p:spPr>
            <a:xfrm>
              <a:off x="9031003" y="4293822"/>
              <a:ext cx="320040" cy="1407608"/>
            </a:xfrm>
            <a:prstGeom prst="rect">
              <a:avLst/>
            </a:prstGeom>
            <a:solidFill>
              <a:srgbClr val="F5C6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9404383" y="4293822"/>
              <a:ext cx="320040" cy="1407608"/>
            </a:xfrm>
            <a:prstGeom prst="rect">
              <a:avLst/>
            </a:prstGeom>
            <a:solidFill>
              <a:srgbClr val="A6FE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9777763" y="4293822"/>
              <a:ext cx="320040" cy="1407608"/>
            </a:xfrm>
            <a:prstGeom prst="rect">
              <a:avLst/>
            </a:prstGeom>
            <a:solidFill>
              <a:srgbClr val="7DF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0151143" y="4293822"/>
              <a:ext cx="320040" cy="1407608"/>
            </a:xfrm>
            <a:prstGeom prst="rect">
              <a:avLst/>
            </a:prstGeom>
            <a:solidFill>
              <a:srgbClr val="61F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0524523" y="4293822"/>
              <a:ext cx="320040" cy="1407608"/>
            </a:xfrm>
            <a:prstGeom prst="rect">
              <a:avLst/>
            </a:prstGeom>
            <a:solidFill>
              <a:srgbClr val="4F7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0897903" y="4293822"/>
              <a:ext cx="320040" cy="1407608"/>
            </a:xfrm>
            <a:prstGeom prst="rect">
              <a:avLst/>
            </a:prstGeom>
            <a:solidFill>
              <a:srgbClr val="556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1271283" y="4293822"/>
              <a:ext cx="320040" cy="1407608"/>
            </a:xfrm>
            <a:prstGeom prst="rect">
              <a:avLst/>
            </a:prstGeom>
            <a:solidFill>
              <a:srgbClr val="1156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1644663" y="4293822"/>
              <a:ext cx="320040" cy="1407608"/>
            </a:xfrm>
            <a:prstGeom prst="rect">
              <a:avLst/>
            </a:prstGeom>
            <a:solidFill>
              <a:srgbClr val="001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8657623" y="4293822"/>
              <a:ext cx="320040" cy="1407608"/>
            </a:xfrm>
            <a:prstGeom prst="rect">
              <a:avLst/>
            </a:prstGeom>
            <a:solidFill>
              <a:srgbClr val="FD9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2" name="直接箭头连接符 1051"/>
            <p:cNvCxnSpPr/>
            <p:nvPr/>
          </p:nvCxnSpPr>
          <p:spPr>
            <a:xfrm flipH="1">
              <a:off x="8288675" y="3994790"/>
              <a:ext cx="36760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>
              <a:endCxn id="222" idx="0"/>
            </p:cNvCxnSpPr>
            <p:nvPr/>
          </p:nvCxnSpPr>
          <p:spPr>
            <a:xfrm>
              <a:off x="9937783" y="3994790"/>
              <a:ext cx="0" cy="29903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矩形 238"/>
            <p:cNvSpPr/>
            <p:nvPr/>
          </p:nvSpPr>
          <p:spPr>
            <a:xfrm>
              <a:off x="8230903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859787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898268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9342122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6.6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9719219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10097803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7.6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1046477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0849581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11209022" y="5701430"/>
              <a:ext cx="4395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9.5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11548019" y="5701430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10.0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9422225" y="605164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水质酸碱监测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8268560" y="4293822"/>
              <a:ext cx="320040" cy="1407608"/>
            </a:xfrm>
            <a:prstGeom prst="rect">
              <a:avLst/>
            </a:prstGeom>
            <a:solidFill>
              <a:srgbClr val="FB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7" name="矩形 256"/>
          <p:cNvSpPr/>
          <p:nvPr/>
        </p:nvSpPr>
        <p:spPr>
          <a:xfrm>
            <a:off x="233226" y="81888"/>
            <a:ext cx="636745" cy="6740307"/>
          </a:xfrm>
          <a:prstGeom prst="rect">
            <a:avLst/>
          </a:prstGeom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城市二次供水系统试验原型</a:t>
            </a:r>
            <a:endParaRPr lang="zh-CN" altLang="en-US" sz="36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5398583" y="1163071"/>
            <a:ext cx="1869471" cy="1582126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9841956" y="1163071"/>
            <a:ext cx="1866939" cy="15821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7268053" y="2447422"/>
            <a:ext cx="2573903" cy="2430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7164518" y="2467361"/>
            <a:ext cx="2812283" cy="209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5411629" y="2156222"/>
            <a:ext cx="1841183" cy="574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9860052" y="1635967"/>
            <a:ext cx="1841183" cy="1094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 flipH="1">
            <a:off x="8673278" y="2359411"/>
            <a:ext cx="196207" cy="449580"/>
          </a:xfrm>
          <a:prstGeom prst="straightConnector1">
            <a:avLst/>
          </a:prstGeom>
          <a:ln w="38100">
            <a:solidFill>
              <a:srgbClr val="556B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 flipH="1">
            <a:off x="8702575" y="2351791"/>
            <a:ext cx="333820" cy="0"/>
          </a:xfrm>
          <a:prstGeom prst="straightConnector1">
            <a:avLst/>
          </a:prstGeom>
          <a:ln w="38100">
            <a:solidFill>
              <a:srgbClr val="556B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8617310" y="2044290"/>
            <a:ext cx="504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rgbClr val="556B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阀门</a:t>
            </a:r>
            <a:endParaRPr lang="zh-CN" altLang="en-US" sz="1200" b="1" dirty="0">
              <a:solidFill>
                <a:srgbClr val="556B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5038002" y="2080597"/>
            <a:ext cx="35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3" name="直接箭头连接符 272"/>
          <p:cNvCxnSpPr/>
          <p:nvPr/>
        </p:nvCxnSpPr>
        <p:spPr>
          <a:xfrm flipV="1">
            <a:off x="5494041" y="2154377"/>
            <a:ext cx="0" cy="547587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组合 276"/>
          <p:cNvGrpSpPr>
            <a:grpSpLocks noChangeAspect="1"/>
          </p:cNvGrpSpPr>
          <p:nvPr/>
        </p:nvGrpSpPr>
        <p:grpSpPr>
          <a:xfrm flipH="1">
            <a:off x="6716604" y="1011147"/>
            <a:ext cx="3260197" cy="1694401"/>
            <a:chOff x="-622354" y="1349126"/>
            <a:chExt cx="4778787" cy="2483648"/>
          </a:xfrm>
        </p:grpSpPr>
        <p:sp>
          <p:nvSpPr>
            <p:cNvPr id="278" name="圆角矩形 277"/>
            <p:cNvSpPr/>
            <p:nvPr/>
          </p:nvSpPr>
          <p:spPr>
            <a:xfrm>
              <a:off x="3543337" y="2941867"/>
              <a:ext cx="92678" cy="417233"/>
            </a:xfrm>
            <a:prstGeom prst="roundRect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544433" y="3024869"/>
              <a:ext cx="612000" cy="612000"/>
            </a:xfrm>
            <a:prstGeom prst="ellipse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流程图: 手动操作 279"/>
            <p:cNvSpPr/>
            <p:nvPr/>
          </p:nvSpPr>
          <p:spPr>
            <a:xfrm rot="10800000">
              <a:off x="3620141" y="3659701"/>
              <a:ext cx="437291" cy="60960"/>
            </a:xfrm>
            <a:prstGeom prst="flowChartManualOperation">
              <a:avLst/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>
              <a:off x="3643433" y="3123869"/>
              <a:ext cx="414000" cy="414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>
              <a:off x="3742433" y="3222869"/>
              <a:ext cx="216000" cy="216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空心弧 282"/>
            <p:cNvSpPr/>
            <p:nvPr/>
          </p:nvSpPr>
          <p:spPr>
            <a:xfrm rot="1703245">
              <a:off x="3649799" y="3108421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4" name="空心弧 283"/>
            <p:cNvSpPr/>
            <p:nvPr/>
          </p:nvSpPr>
          <p:spPr>
            <a:xfrm rot="4380000">
              <a:off x="3780439" y="3090086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5" name="空心弧 284"/>
            <p:cNvSpPr/>
            <p:nvPr/>
          </p:nvSpPr>
          <p:spPr>
            <a:xfrm rot="7080000">
              <a:off x="3888938" y="3168219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6" name="空心弧 285"/>
            <p:cNvSpPr/>
            <p:nvPr/>
          </p:nvSpPr>
          <p:spPr>
            <a:xfrm rot="9780000">
              <a:off x="3913212" y="3298614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7" name="空心弧 286"/>
            <p:cNvSpPr/>
            <p:nvPr/>
          </p:nvSpPr>
          <p:spPr>
            <a:xfrm rot="12480000">
              <a:off x="3834493" y="3402477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8" name="空心弧 287"/>
            <p:cNvSpPr/>
            <p:nvPr/>
          </p:nvSpPr>
          <p:spPr>
            <a:xfrm rot="15180000">
              <a:off x="3699284" y="3428477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9" name="空心弧 288"/>
            <p:cNvSpPr/>
            <p:nvPr/>
          </p:nvSpPr>
          <p:spPr>
            <a:xfrm rot="17880000">
              <a:off x="3590925" y="3346545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0" name="空心弧 289"/>
            <p:cNvSpPr/>
            <p:nvPr/>
          </p:nvSpPr>
          <p:spPr>
            <a:xfrm rot="20580000">
              <a:off x="3571973" y="3218421"/>
              <a:ext cx="220165" cy="141894"/>
            </a:xfrm>
            <a:prstGeom prst="blockArc">
              <a:avLst>
                <a:gd name="adj1" fmla="val 14939621"/>
                <a:gd name="adj2" fmla="val 21253927"/>
                <a:gd name="adj3" fmla="val 142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1" name="圆角矩形 290"/>
            <p:cNvSpPr/>
            <p:nvPr/>
          </p:nvSpPr>
          <p:spPr>
            <a:xfrm>
              <a:off x="3620140" y="3743494"/>
              <a:ext cx="437291" cy="89280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圆角矩形 291"/>
            <p:cNvSpPr/>
            <p:nvPr/>
          </p:nvSpPr>
          <p:spPr>
            <a:xfrm>
              <a:off x="3489088" y="2916722"/>
              <a:ext cx="195191" cy="46437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圆角矩形 292"/>
            <p:cNvSpPr/>
            <p:nvPr/>
          </p:nvSpPr>
          <p:spPr>
            <a:xfrm>
              <a:off x="3489088" y="2859581"/>
              <a:ext cx="195191" cy="46437"/>
            </a:xfrm>
            <a:prstGeom prst="roundRect">
              <a:avLst>
                <a:gd name="adj" fmla="val 34448"/>
              </a:avLst>
            </a:prstGeom>
            <a:solidFill>
              <a:srgbClr val="5A59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圆角矩形 293"/>
            <p:cNvSpPr/>
            <p:nvPr/>
          </p:nvSpPr>
          <p:spPr>
            <a:xfrm>
              <a:off x="3543339" y="1349126"/>
              <a:ext cx="92678" cy="15336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圆角矩形 312"/>
            <p:cNvSpPr/>
            <p:nvPr/>
          </p:nvSpPr>
          <p:spPr>
            <a:xfrm>
              <a:off x="-622354" y="1349129"/>
              <a:ext cx="4251661" cy="8376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圆角矩形 313"/>
            <p:cNvSpPr/>
            <p:nvPr/>
          </p:nvSpPr>
          <p:spPr>
            <a:xfrm>
              <a:off x="-622354" y="1349127"/>
              <a:ext cx="78186" cy="74578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5" name="矩形 314"/>
          <p:cNvSpPr/>
          <p:nvPr/>
        </p:nvSpPr>
        <p:spPr>
          <a:xfrm>
            <a:off x="6506386" y="2839971"/>
            <a:ext cx="5797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水泵</a:t>
            </a:r>
            <a:endParaRPr lang="zh-CN" altLang="en-US" sz="1200" b="1" dirty="0">
              <a:solidFill>
                <a:srgbClr val="5A59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6" name="直接箭头连接符 315"/>
          <p:cNvCxnSpPr/>
          <p:nvPr/>
        </p:nvCxnSpPr>
        <p:spPr>
          <a:xfrm flipH="1">
            <a:off x="6791421" y="2665650"/>
            <a:ext cx="83168" cy="160630"/>
          </a:xfrm>
          <a:prstGeom prst="straightConnector1">
            <a:avLst/>
          </a:prstGeom>
          <a:ln w="38100">
            <a:solidFill>
              <a:srgbClr val="5A595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5790545" y="2619404"/>
            <a:ext cx="49492" cy="246676"/>
          </a:xfrm>
          <a:prstGeom prst="straightConnector1">
            <a:avLst/>
          </a:prstGeom>
          <a:ln w="38100">
            <a:solidFill>
              <a:srgbClr val="C0D4F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流程图: 直接访问存储器 1072"/>
          <p:cNvSpPr/>
          <p:nvPr/>
        </p:nvSpPr>
        <p:spPr>
          <a:xfrm>
            <a:off x="5568727" y="2422858"/>
            <a:ext cx="551575" cy="229163"/>
          </a:xfrm>
          <a:prstGeom prst="flowChartMagneticDru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5545854" y="2831249"/>
            <a:ext cx="8071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酸</a:t>
            </a:r>
            <a:r>
              <a:rPr lang="zh-CN" altLang="en-US" sz="1200" b="1" dirty="0" smtClean="0">
                <a:solidFill>
                  <a:srgbClr val="5A59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碱计</a:t>
            </a:r>
            <a:endParaRPr lang="zh-CN" altLang="en-US" sz="1200" b="1" dirty="0">
              <a:solidFill>
                <a:srgbClr val="5A59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4" name="组合 363"/>
          <p:cNvGrpSpPr/>
          <p:nvPr/>
        </p:nvGrpSpPr>
        <p:grpSpPr>
          <a:xfrm rot="5400000">
            <a:off x="5329552" y="1394817"/>
            <a:ext cx="403809" cy="228600"/>
            <a:chOff x="1569771" y="3040380"/>
            <a:chExt cx="1371549" cy="701040"/>
          </a:xfrm>
          <a:solidFill>
            <a:schemeClr val="accent2">
              <a:lumMod val="75000"/>
            </a:schemeClr>
          </a:solidFill>
          <a:effectLst/>
        </p:grpSpPr>
        <p:sp>
          <p:nvSpPr>
            <p:cNvPr id="365" name="流程图: 数据 364"/>
            <p:cNvSpPr/>
            <p:nvPr/>
          </p:nvSpPr>
          <p:spPr>
            <a:xfrm>
              <a:off x="1569771" y="3040380"/>
              <a:ext cx="1371549" cy="215947"/>
            </a:xfrm>
            <a:prstGeom prst="flowChartInputOutput">
              <a:avLst/>
            </a:pr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矩形 365"/>
            <p:cNvSpPr/>
            <p:nvPr/>
          </p:nvSpPr>
          <p:spPr>
            <a:xfrm>
              <a:off x="1569771" y="3256327"/>
              <a:ext cx="1104849" cy="48509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流程图: 数据 5"/>
            <p:cNvSpPr/>
            <p:nvPr/>
          </p:nvSpPr>
          <p:spPr>
            <a:xfrm rot="5400000" flipH="1">
              <a:off x="2449813" y="3288024"/>
              <a:ext cx="678201" cy="22858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852"/>
                <a:gd name="connsiteY0" fmla="*/ 10000 h 10000"/>
                <a:gd name="connsiteX1" fmla="*/ 2000 w 11852"/>
                <a:gd name="connsiteY1" fmla="*/ 0 h 10000"/>
                <a:gd name="connsiteX2" fmla="*/ 11852 w 11852"/>
                <a:gd name="connsiteY2" fmla="*/ 1429 h 10000"/>
                <a:gd name="connsiteX3" fmla="*/ 8000 w 11852"/>
                <a:gd name="connsiteY3" fmla="*/ 10000 h 10000"/>
                <a:gd name="connsiteX4" fmla="*/ 0 w 11852"/>
                <a:gd name="connsiteY4" fmla="*/ 10000 h 10000"/>
                <a:gd name="connsiteX0" fmla="*/ 0 w 11852"/>
                <a:gd name="connsiteY0" fmla="*/ 8571 h 8571"/>
                <a:gd name="connsiteX1" fmla="*/ 3605 w 11852"/>
                <a:gd name="connsiteY1" fmla="*/ 0 h 8571"/>
                <a:gd name="connsiteX2" fmla="*/ 11852 w 11852"/>
                <a:gd name="connsiteY2" fmla="*/ 0 h 8571"/>
                <a:gd name="connsiteX3" fmla="*/ 8000 w 11852"/>
                <a:gd name="connsiteY3" fmla="*/ 8571 h 8571"/>
                <a:gd name="connsiteX4" fmla="*/ 0 w 11852"/>
                <a:gd name="connsiteY4" fmla="*/ 8571 h 8571"/>
                <a:gd name="connsiteX0" fmla="*/ 0 w 9271"/>
                <a:gd name="connsiteY0" fmla="*/ 10000 h 10000"/>
                <a:gd name="connsiteX1" fmla="*/ 3042 w 9271"/>
                <a:gd name="connsiteY1" fmla="*/ 0 h 10000"/>
                <a:gd name="connsiteX2" fmla="*/ 9271 w 9271"/>
                <a:gd name="connsiteY2" fmla="*/ 333 h 10000"/>
                <a:gd name="connsiteX3" fmla="*/ 6750 w 9271"/>
                <a:gd name="connsiteY3" fmla="*/ 10000 h 10000"/>
                <a:gd name="connsiteX4" fmla="*/ 0 w 9271"/>
                <a:gd name="connsiteY4" fmla="*/ 10000 h 10000"/>
                <a:gd name="connsiteX0" fmla="*/ 0 w 10000"/>
                <a:gd name="connsiteY0" fmla="*/ 10000 h 10000"/>
                <a:gd name="connsiteX1" fmla="*/ 3281 w 10000"/>
                <a:gd name="connsiteY1" fmla="*/ 0 h 10000"/>
                <a:gd name="connsiteX2" fmla="*/ 10000 w 10000"/>
                <a:gd name="connsiteY2" fmla="*/ 333 h 10000"/>
                <a:gd name="connsiteX3" fmla="*/ 7281 w 10000"/>
                <a:gd name="connsiteY3" fmla="*/ 1000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281" y="0"/>
                  </a:lnTo>
                  <a:lnTo>
                    <a:pt x="10000" y="333"/>
                  </a:lnTo>
                  <a:lnTo>
                    <a:pt x="7281" y="10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9" name="矩形 368"/>
          <p:cNvSpPr/>
          <p:nvPr/>
        </p:nvSpPr>
        <p:spPr>
          <a:xfrm>
            <a:off x="5031753" y="1265545"/>
            <a:ext cx="326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</a:t>
            </a:r>
            <a:endParaRPr lang="en-US" altLang="zh-CN" sz="12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</a:t>
            </a:r>
            <a:endParaRPr lang="en-US" altLang="zh-CN" sz="1200" b="1" dirty="0" smtClean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0" name="直接箭头连接符 369"/>
          <p:cNvCxnSpPr>
            <a:endCxn id="366" idx="2"/>
          </p:cNvCxnSpPr>
          <p:nvPr/>
        </p:nvCxnSpPr>
        <p:spPr>
          <a:xfrm flipV="1">
            <a:off x="5276678" y="1469857"/>
            <a:ext cx="140479" cy="162642"/>
          </a:xfrm>
          <a:prstGeom prst="straightConnector1">
            <a:avLst/>
          </a:prstGeom>
          <a:ln w="38100">
            <a:solidFill>
              <a:srgbClr val="D2631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9" name="组合 1078"/>
          <p:cNvGrpSpPr/>
          <p:nvPr/>
        </p:nvGrpSpPr>
        <p:grpSpPr>
          <a:xfrm>
            <a:off x="1812482" y="1028580"/>
            <a:ext cx="2436001" cy="1873427"/>
            <a:chOff x="1506492" y="1028580"/>
            <a:chExt cx="2436001" cy="1873427"/>
          </a:xfrm>
        </p:grpSpPr>
        <p:sp>
          <p:nvSpPr>
            <p:cNvPr id="318" name="矩形 317"/>
            <p:cNvSpPr/>
            <p:nvPr/>
          </p:nvSpPr>
          <p:spPr>
            <a:xfrm>
              <a:off x="1506492" y="1028580"/>
              <a:ext cx="2436001" cy="18734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1667104" y="1242060"/>
              <a:ext cx="2094852" cy="421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租户：用户名</a:t>
              </a:r>
              <a:endParaRPr lang="zh-CN" altLang="en-US" dirty="0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1667104" y="1780280"/>
              <a:ext cx="2094852" cy="401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权限：管理员</a:t>
              </a:r>
              <a:endParaRPr lang="zh-CN" altLang="en-US" dirty="0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1667104" y="2305947"/>
              <a:ext cx="2094852" cy="4012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退出登陆</a:t>
              </a:r>
              <a:endParaRPr lang="zh-CN" altLang="en-US" b="1" dirty="0"/>
            </a:p>
          </p:txBody>
        </p:sp>
      </p:grpSp>
      <p:sp>
        <p:nvSpPr>
          <p:cNvPr id="376" name="矩形 375"/>
          <p:cNvSpPr/>
          <p:nvPr/>
        </p:nvSpPr>
        <p:spPr>
          <a:xfrm>
            <a:off x="4116903" y="25644"/>
            <a:ext cx="2066047" cy="421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温湿告警阈值设置</a:t>
            </a:r>
            <a:endParaRPr lang="zh-CN" altLang="en-US" dirty="0"/>
          </a:p>
        </p:txBody>
      </p:sp>
      <p:sp>
        <p:nvSpPr>
          <p:cNvPr id="377" name="矩形 376"/>
          <p:cNvSpPr/>
          <p:nvPr/>
        </p:nvSpPr>
        <p:spPr>
          <a:xfrm>
            <a:off x="2971593" y="25644"/>
            <a:ext cx="1145309" cy="421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水位控制</a:t>
            </a:r>
            <a:endParaRPr lang="zh-CN" altLang="en-US" dirty="0"/>
          </a:p>
        </p:txBody>
      </p:sp>
      <p:sp>
        <p:nvSpPr>
          <p:cNvPr id="378" name="矩形 377"/>
          <p:cNvSpPr/>
          <p:nvPr/>
        </p:nvSpPr>
        <p:spPr>
          <a:xfrm>
            <a:off x="1672059" y="25644"/>
            <a:ext cx="1299533" cy="421247"/>
          </a:xfrm>
          <a:prstGeom prst="rect">
            <a:avLst/>
          </a:prstGeom>
          <a:solidFill>
            <a:srgbClr val="6E81F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阀门控制</a:t>
            </a:r>
            <a:endParaRPr lang="zh-CN" altLang="en-US" dirty="0"/>
          </a:p>
        </p:txBody>
      </p:sp>
      <p:sp>
        <p:nvSpPr>
          <p:cNvPr id="379" name="矩形 378"/>
          <p:cNvSpPr/>
          <p:nvPr/>
        </p:nvSpPr>
        <p:spPr>
          <a:xfrm>
            <a:off x="6182950" y="25644"/>
            <a:ext cx="2047953" cy="42124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水位告警</a:t>
            </a:r>
            <a:r>
              <a:rPr lang="zh-CN" altLang="en-US" dirty="0"/>
              <a:t>阈值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80" name="矩形 379"/>
          <p:cNvSpPr/>
          <p:nvPr/>
        </p:nvSpPr>
        <p:spPr>
          <a:xfrm>
            <a:off x="8230902" y="25644"/>
            <a:ext cx="2170063" cy="421247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水质告警</a:t>
            </a:r>
            <a:r>
              <a:rPr lang="zh-CN" altLang="en-US" dirty="0"/>
              <a:t>阈值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381" name="矩形 380"/>
          <p:cNvSpPr/>
          <p:nvPr/>
        </p:nvSpPr>
        <p:spPr>
          <a:xfrm>
            <a:off x="10390157" y="25644"/>
            <a:ext cx="1748511" cy="421247"/>
          </a:xfrm>
          <a:prstGeom prst="rect">
            <a:avLst/>
          </a:prstGeom>
          <a:solidFill>
            <a:srgbClr val="8C9DA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流量数据导出</a:t>
            </a:r>
            <a:endParaRPr lang="zh-CN" altLang="en-US" dirty="0"/>
          </a:p>
        </p:txBody>
      </p:sp>
      <p:cxnSp>
        <p:nvCxnSpPr>
          <p:cNvPr id="415" name="直接箭头连接符 414"/>
          <p:cNvCxnSpPr/>
          <p:nvPr/>
        </p:nvCxnSpPr>
        <p:spPr>
          <a:xfrm>
            <a:off x="10904315" y="3858452"/>
            <a:ext cx="74034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接箭头连接符 417"/>
          <p:cNvCxnSpPr/>
          <p:nvPr/>
        </p:nvCxnSpPr>
        <p:spPr>
          <a:xfrm flipH="1">
            <a:off x="8734944" y="3858452"/>
            <a:ext cx="7917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 450"/>
          <p:cNvSpPr/>
          <p:nvPr/>
        </p:nvSpPr>
        <p:spPr>
          <a:xfrm>
            <a:off x="8286008" y="36312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11612941" y="36312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碱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汇总连接 2"/>
          <p:cNvSpPr/>
          <p:nvPr/>
        </p:nvSpPr>
        <p:spPr>
          <a:xfrm>
            <a:off x="7786775" y="2378560"/>
            <a:ext cx="361262" cy="378588"/>
          </a:xfrm>
          <a:prstGeom prst="flowChartSummingJunction">
            <a:avLst/>
          </a:prstGeom>
          <a:solidFill>
            <a:srgbClr val="8C9DA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2" name="直接箭头连接符 231"/>
          <p:cNvCxnSpPr>
            <a:stCxn id="3" idx="4"/>
          </p:cNvCxnSpPr>
          <p:nvPr/>
        </p:nvCxnSpPr>
        <p:spPr>
          <a:xfrm>
            <a:off x="7967406" y="2757148"/>
            <a:ext cx="0" cy="114561"/>
          </a:xfrm>
          <a:prstGeom prst="straightConnector1">
            <a:avLst/>
          </a:prstGeom>
          <a:ln w="38100">
            <a:solidFill>
              <a:srgbClr val="41719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7523825" y="2839971"/>
            <a:ext cx="956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流量计</a:t>
            </a:r>
            <a:endParaRPr lang="zh-CN" altLang="en-US" sz="1200" b="1" dirty="0">
              <a:solidFill>
                <a:srgbClr val="4171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3226" y="81888"/>
            <a:ext cx="636745" cy="6740307"/>
          </a:xfrm>
          <a:prstGeom prst="rect">
            <a:avLst/>
          </a:prstGeom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城市二次供水系统试验原型</a:t>
            </a:r>
            <a:endParaRPr lang="zh-CN" altLang="en-US" sz="36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2059" y="25644"/>
            <a:ext cx="10519941" cy="421247"/>
          </a:xfrm>
          <a:prstGeom prst="rect">
            <a:avLst/>
          </a:prstGeom>
          <a:solidFill>
            <a:srgbClr val="6E81F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数据图表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8139" y="738315"/>
            <a:ext cx="5053637" cy="249127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28140" y="3507229"/>
            <a:ext cx="5053635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29425" y="3507229"/>
            <a:ext cx="5263936" cy="3134870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29425" y="748268"/>
            <a:ext cx="5263936" cy="2457584"/>
          </a:xfrm>
          <a:prstGeom prst="rect">
            <a:avLst/>
          </a:prstGeom>
          <a:solidFill>
            <a:srgbClr val="FFFFFF">
              <a:alpha val="94902"/>
            </a:srgb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27435" y="829673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温度变化曲线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33871" y="829673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变化曲线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27435" y="3620498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酸碱变化曲线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33871" y="3620498"/>
            <a:ext cx="1655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流量变化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6425" y="2953469"/>
            <a:ext cx="4467225" cy="0"/>
          </a:xfrm>
          <a:prstGeom prst="straightConnector1">
            <a:avLst/>
          </a:prstGeom>
          <a:ln w="571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5574"/>
              </p:ext>
            </p:extLst>
          </p:nvPr>
        </p:nvGraphicFramePr>
        <p:xfrm>
          <a:off x="1876423" y="1490429"/>
          <a:ext cx="41719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76451673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99426691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63015139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38864006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33948422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12269817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495410477"/>
                    </a:ext>
                  </a:extLst>
                </a:gridCol>
              </a:tblGrid>
              <a:tr h="3410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37616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5915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3903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9580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1876423" y="1216382"/>
            <a:ext cx="0" cy="1737086"/>
          </a:xfrm>
          <a:prstGeom prst="straightConnector1">
            <a:avLst/>
          </a:prstGeom>
          <a:ln w="57150"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1895475" y="1944063"/>
            <a:ext cx="4143375" cy="418137"/>
          </a:xfrm>
          <a:custGeom>
            <a:avLst/>
            <a:gdLst>
              <a:gd name="connsiteX0" fmla="*/ 0 w 4143375"/>
              <a:gd name="connsiteY0" fmla="*/ 418137 h 418137"/>
              <a:gd name="connsiteX1" fmla="*/ 438150 w 4143375"/>
              <a:gd name="connsiteY1" fmla="*/ 8562 h 418137"/>
              <a:gd name="connsiteX2" fmla="*/ 990600 w 4143375"/>
              <a:gd name="connsiteY2" fmla="*/ 160962 h 418137"/>
              <a:gd name="connsiteX3" fmla="*/ 1771650 w 4143375"/>
              <a:gd name="connsiteY3" fmla="*/ 408612 h 418137"/>
              <a:gd name="connsiteX4" fmla="*/ 2686050 w 4143375"/>
              <a:gd name="connsiteY4" fmla="*/ 18087 h 418137"/>
              <a:gd name="connsiteX5" fmla="*/ 3724275 w 4143375"/>
              <a:gd name="connsiteY5" fmla="*/ 94287 h 418137"/>
              <a:gd name="connsiteX6" fmla="*/ 4143375 w 4143375"/>
              <a:gd name="connsiteY6" fmla="*/ 227637 h 41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375" h="418137">
                <a:moveTo>
                  <a:pt x="0" y="418137"/>
                </a:moveTo>
                <a:cubicBezTo>
                  <a:pt x="136525" y="234780"/>
                  <a:pt x="273050" y="51424"/>
                  <a:pt x="438150" y="8562"/>
                </a:cubicBezTo>
                <a:cubicBezTo>
                  <a:pt x="603250" y="-34300"/>
                  <a:pt x="768350" y="94287"/>
                  <a:pt x="990600" y="160962"/>
                </a:cubicBezTo>
                <a:cubicBezTo>
                  <a:pt x="1212850" y="227637"/>
                  <a:pt x="1489075" y="432424"/>
                  <a:pt x="1771650" y="408612"/>
                </a:cubicBezTo>
                <a:cubicBezTo>
                  <a:pt x="2054225" y="384800"/>
                  <a:pt x="2360613" y="70474"/>
                  <a:pt x="2686050" y="18087"/>
                </a:cubicBezTo>
                <a:cubicBezTo>
                  <a:pt x="3011487" y="-34300"/>
                  <a:pt x="3481388" y="59362"/>
                  <a:pt x="3724275" y="94287"/>
                </a:cubicBezTo>
                <a:cubicBezTo>
                  <a:pt x="3967162" y="129212"/>
                  <a:pt x="4057650" y="222875"/>
                  <a:pt x="4143375" y="22763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315200" y="2953469"/>
            <a:ext cx="4467225" cy="0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56954"/>
              </p:ext>
            </p:extLst>
          </p:nvPr>
        </p:nvGraphicFramePr>
        <p:xfrm>
          <a:off x="7315198" y="1490429"/>
          <a:ext cx="41719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76451673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99426691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63015139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38864006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33948422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12269817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495410477"/>
                    </a:ext>
                  </a:extLst>
                </a:gridCol>
              </a:tblGrid>
              <a:tr h="3410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37616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5915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3903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958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V="1">
            <a:off x="7315198" y="1216382"/>
            <a:ext cx="0" cy="1737086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895477" y="6040394"/>
            <a:ext cx="4467225" cy="0"/>
          </a:xfrm>
          <a:prstGeom prst="straightConnector1">
            <a:avLst/>
          </a:prstGeom>
          <a:ln w="57150" cap="rnd">
            <a:solidFill>
              <a:schemeClr val="accent4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77470"/>
              </p:ext>
            </p:extLst>
          </p:nvPr>
        </p:nvGraphicFramePr>
        <p:xfrm>
          <a:off x="1895475" y="4577354"/>
          <a:ext cx="417195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76451673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994266912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63015139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338864006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1339484224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122698171"/>
                    </a:ext>
                  </a:extLst>
                </a:gridCol>
                <a:gridCol w="595993">
                  <a:extLst>
                    <a:ext uri="{9D8B030D-6E8A-4147-A177-3AD203B41FA5}">
                      <a16:colId xmlns:a16="http://schemas.microsoft.com/office/drawing/2014/main" val="2495410477"/>
                    </a:ext>
                  </a:extLst>
                </a:gridCol>
              </a:tblGrid>
              <a:tr h="3410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37616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5915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39032"/>
                  </a:ext>
                </a:extLst>
              </a:tr>
              <a:tr h="3410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39580"/>
                  </a:ext>
                </a:extLst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 flipV="1">
            <a:off x="1895475" y="4303307"/>
            <a:ext cx="0" cy="1737086"/>
          </a:xfrm>
          <a:prstGeom prst="straightConnector1">
            <a:avLst/>
          </a:prstGeom>
          <a:ln w="57150" cap="rnd">
            <a:solidFill>
              <a:schemeClr val="accent4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315200" y="6040394"/>
            <a:ext cx="4467225" cy="0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315198" y="4303307"/>
            <a:ext cx="0" cy="1737086"/>
          </a:xfrm>
          <a:prstGeom prst="straightConnector1">
            <a:avLst/>
          </a:prstGeom>
          <a:ln w="57150" cap="rnd">
            <a:solidFill>
              <a:srgbClr val="1156F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7324725" y="1517750"/>
            <a:ext cx="4152900" cy="1044475"/>
          </a:xfrm>
          <a:custGeom>
            <a:avLst/>
            <a:gdLst>
              <a:gd name="connsiteX0" fmla="*/ 0 w 4152900"/>
              <a:gd name="connsiteY0" fmla="*/ 939700 h 1044475"/>
              <a:gd name="connsiteX1" fmla="*/ 323850 w 4152900"/>
              <a:gd name="connsiteY1" fmla="*/ 711100 h 1044475"/>
              <a:gd name="connsiteX2" fmla="*/ 676275 w 4152900"/>
              <a:gd name="connsiteY2" fmla="*/ 501550 h 1044475"/>
              <a:gd name="connsiteX3" fmla="*/ 1133475 w 4152900"/>
              <a:gd name="connsiteY3" fmla="*/ 320575 h 1044475"/>
              <a:gd name="connsiteX4" fmla="*/ 1543050 w 4152900"/>
              <a:gd name="connsiteY4" fmla="*/ 149125 h 1044475"/>
              <a:gd name="connsiteX5" fmla="*/ 1971675 w 4152900"/>
              <a:gd name="connsiteY5" fmla="*/ 34825 h 1044475"/>
              <a:gd name="connsiteX6" fmla="*/ 2276475 w 4152900"/>
              <a:gd name="connsiteY6" fmla="*/ 6250 h 1044475"/>
              <a:gd name="connsiteX7" fmla="*/ 2828925 w 4152900"/>
              <a:gd name="connsiteY7" fmla="*/ 139600 h 1044475"/>
              <a:gd name="connsiteX8" fmla="*/ 3324225 w 4152900"/>
              <a:gd name="connsiteY8" fmla="*/ 434875 h 1044475"/>
              <a:gd name="connsiteX9" fmla="*/ 3524250 w 4152900"/>
              <a:gd name="connsiteY9" fmla="*/ 577750 h 1044475"/>
              <a:gd name="connsiteX10" fmla="*/ 3781425 w 4152900"/>
              <a:gd name="connsiteY10" fmla="*/ 768250 h 1044475"/>
              <a:gd name="connsiteX11" fmla="*/ 4067175 w 4152900"/>
              <a:gd name="connsiteY11" fmla="*/ 977800 h 1044475"/>
              <a:gd name="connsiteX12" fmla="*/ 4152900 w 4152900"/>
              <a:gd name="connsiteY12" fmla="*/ 1044475 h 10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52900" h="1044475">
                <a:moveTo>
                  <a:pt x="0" y="939700"/>
                </a:moveTo>
                <a:cubicBezTo>
                  <a:pt x="105569" y="861912"/>
                  <a:pt x="211138" y="784125"/>
                  <a:pt x="323850" y="711100"/>
                </a:cubicBezTo>
                <a:cubicBezTo>
                  <a:pt x="436562" y="638075"/>
                  <a:pt x="541338" y="566637"/>
                  <a:pt x="676275" y="501550"/>
                </a:cubicBezTo>
                <a:cubicBezTo>
                  <a:pt x="811212" y="436463"/>
                  <a:pt x="989013" y="379312"/>
                  <a:pt x="1133475" y="320575"/>
                </a:cubicBezTo>
                <a:cubicBezTo>
                  <a:pt x="1277938" y="261837"/>
                  <a:pt x="1403350" y="196750"/>
                  <a:pt x="1543050" y="149125"/>
                </a:cubicBezTo>
                <a:cubicBezTo>
                  <a:pt x="1682750" y="101500"/>
                  <a:pt x="1849438" y="58637"/>
                  <a:pt x="1971675" y="34825"/>
                </a:cubicBezTo>
                <a:cubicBezTo>
                  <a:pt x="2093913" y="11012"/>
                  <a:pt x="2133600" y="-11212"/>
                  <a:pt x="2276475" y="6250"/>
                </a:cubicBezTo>
                <a:cubicBezTo>
                  <a:pt x="2419350" y="23712"/>
                  <a:pt x="2654300" y="68163"/>
                  <a:pt x="2828925" y="139600"/>
                </a:cubicBezTo>
                <a:cubicBezTo>
                  <a:pt x="3003550" y="211037"/>
                  <a:pt x="3208338" y="361850"/>
                  <a:pt x="3324225" y="434875"/>
                </a:cubicBezTo>
                <a:cubicBezTo>
                  <a:pt x="3440112" y="507900"/>
                  <a:pt x="3448050" y="522188"/>
                  <a:pt x="3524250" y="577750"/>
                </a:cubicBezTo>
                <a:cubicBezTo>
                  <a:pt x="3600450" y="633312"/>
                  <a:pt x="3781425" y="768250"/>
                  <a:pt x="3781425" y="768250"/>
                </a:cubicBezTo>
                <a:lnTo>
                  <a:pt x="4067175" y="977800"/>
                </a:lnTo>
                <a:cubicBezTo>
                  <a:pt x="4129087" y="1023837"/>
                  <a:pt x="4140993" y="1034156"/>
                  <a:pt x="4152900" y="104447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1914525" y="5217948"/>
            <a:ext cx="4133850" cy="144799"/>
          </a:xfrm>
          <a:custGeom>
            <a:avLst/>
            <a:gdLst>
              <a:gd name="connsiteX0" fmla="*/ 0 w 4133850"/>
              <a:gd name="connsiteY0" fmla="*/ 77952 h 144799"/>
              <a:gd name="connsiteX1" fmla="*/ 723900 w 4133850"/>
              <a:gd name="connsiteY1" fmla="*/ 1752 h 144799"/>
              <a:gd name="connsiteX2" fmla="*/ 1257300 w 4133850"/>
              <a:gd name="connsiteY2" fmla="*/ 144627 h 144799"/>
              <a:gd name="connsiteX3" fmla="*/ 1990725 w 4133850"/>
              <a:gd name="connsiteY3" fmla="*/ 30327 h 144799"/>
              <a:gd name="connsiteX4" fmla="*/ 2381250 w 4133850"/>
              <a:gd name="connsiteY4" fmla="*/ 1752 h 144799"/>
              <a:gd name="connsiteX5" fmla="*/ 3248025 w 4133850"/>
              <a:gd name="connsiteY5" fmla="*/ 20802 h 144799"/>
              <a:gd name="connsiteX6" fmla="*/ 3676650 w 4133850"/>
              <a:gd name="connsiteY6" fmla="*/ 58902 h 144799"/>
              <a:gd name="connsiteX7" fmla="*/ 4000500 w 4133850"/>
              <a:gd name="connsiteY7" fmla="*/ 125577 h 144799"/>
              <a:gd name="connsiteX8" fmla="*/ 4095750 w 4133850"/>
              <a:gd name="connsiteY8" fmla="*/ 116052 h 144799"/>
              <a:gd name="connsiteX9" fmla="*/ 4133850 w 4133850"/>
              <a:gd name="connsiteY9" fmla="*/ 97002 h 14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33850" h="144799">
                <a:moveTo>
                  <a:pt x="0" y="77952"/>
                </a:moveTo>
                <a:cubicBezTo>
                  <a:pt x="257175" y="34296"/>
                  <a:pt x="514350" y="-9360"/>
                  <a:pt x="723900" y="1752"/>
                </a:cubicBezTo>
                <a:cubicBezTo>
                  <a:pt x="933450" y="12864"/>
                  <a:pt x="1046163" y="139865"/>
                  <a:pt x="1257300" y="144627"/>
                </a:cubicBezTo>
                <a:cubicBezTo>
                  <a:pt x="1468437" y="149389"/>
                  <a:pt x="1803400" y="54139"/>
                  <a:pt x="1990725" y="30327"/>
                </a:cubicBezTo>
                <a:cubicBezTo>
                  <a:pt x="2178050" y="6515"/>
                  <a:pt x="2171700" y="3339"/>
                  <a:pt x="2381250" y="1752"/>
                </a:cubicBezTo>
                <a:cubicBezTo>
                  <a:pt x="2590800" y="164"/>
                  <a:pt x="3032125" y="11277"/>
                  <a:pt x="3248025" y="20802"/>
                </a:cubicBezTo>
                <a:cubicBezTo>
                  <a:pt x="3463925" y="30327"/>
                  <a:pt x="3551238" y="41439"/>
                  <a:pt x="3676650" y="58902"/>
                </a:cubicBezTo>
                <a:cubicBezTo>
                  <a:pt x="3802063" y="76364"/>
                  <a:pt x="3930650" y="116052"/>
                  <a:pt x="4000500" y="125577"/>
                </a:cubicBezTo>
                <a:cubicBezTo>
                  <a:pt x="4070350" y="135102"/>
                  <a:pt x="4073525" y="120815"/>
                  <a:pt x="4095750" y="116052"/>
                </a:cubicBezTo>
                <a:cubicBezTo>
                  <a:pt x="4117975" y="111290"/>
                  <a:pt x="4125912" y="104146"/>
                  <a:pt x="4133850" y="97002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图表 52"/>
          <p:cNvGraphicFramePr/>
          <p:nvPr>
            <p:extLst>
              <p:ext uri="{D42A27DB-BD31-4B8C-83A1-F6EECF244321}">
                <p14:modId xmlns:p14="http://schemas.microsoft.com/office/powerpoint/2010/main" val="1587880617"/>
              </p:ext>
            </p:extLst>
          </p:nvPr>
        </p:nvGraphicFramePr>
        <p:xfrm>
          <a:off x="7067549" y="4213905"/>
          <a:ext cx="4543426" cy="191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182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297</Words>
  <Application>Microsoft Office PowerPoint</Application>
  <PresentationFormat>宽屏</PresentationFormat>
  <Paragraphs>214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隶书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Shunbin</dc:creator>
  <cp:lastModifiedBy>YuanL</cp:lastModifiedBy>
  <cp:revision>33</cp:revision>
  <dcterms:created xsi:type="dcterms:W3CDTF">2019-12-13T09:30:48Z</dcterms:created>
  <dcterms:modified xsi:type="dcterms:W3CDTF">2019-12-27T08:32:56Z</dcterms:modified>
</cp:coreProperties>
</file>