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Android</a:t>
            </a:r>
            <a:r>
              <a:rPr lang="zh-CN" altLang="en-US" sz="3600" dirty="0" smtClean="0"/>
              <a:t>学习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与基础</a:t>
            </a:r>
            <a:r>
              <a:rPr lang="zh-CN" altLang="en-US" dirty="0"/>
              <a:t>布局</a:t>
            </a:r>
          </a:p>
        </p:txBody>
      </p:sp>
    </p:spTree>
    <p:extLst>
      <p:ext uri="{BB962C8B-B14F-4D97-AF65-F5344CB8AC3E}">
        <p14:creationId xmlns:p14="http://schemas.microsoft.com/office/powerpoint/2010/main" val="7972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19349"/>
            <a:ext cx="8915400" cy="542108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ContentProvider</a:t>
            </a:r>
            <a:r>
              <a:rPr lang="zh-CN" altLang="en-US" dirty="0"/>
              <a:t>组件具体使用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900" dirty="0" smtClean="0"/>
              <a:t>	1</a:t>
            </a:r>
            <a:r>
              <a:rPr lang="en-US" altLang="zh-CN" sz="1900" dirty="0"/>
              <a:t>.</a:t>
            </a:r>
            <a:r>
              <a:rPr lang="zh-CN" altLang="en-US" sz="1900" dirty="0"/>
              <a:t>实现</a:t>
            </a:r>
            <a:r>
              <a:rPr lang="en-US" altLang="zh-CN" sz="1900" dirty="0" err="1"/>
              <a:t>ContentProvider</a:t>
            </a:r>
            <a:r>
              <a:rPr lang="zh-CN" altLang="en-US" sz="1900" dirty="0"/>
              <a:t>子类；</a:t>
            </a:r>
          </a:p>
          <a:p>
            <a:pPr marL="0" indent="0">
              <a:buNone/>
            </a:pPr>
            <a:r>
              <a:rPr lang="en-US" altLang="zh-CN" sz="1900" dirty="0" smtClean="0"/>
              <a:t>	2</a:t>
            </a:r>
            <a:r>
              <a:rPr lang="en-US" altLang="zh-CN" sz="1900" dirty="0"/>
              <a:t>.</a:t>
            </a:r>
            <a:r>
              <a:rPr lang="zh-CN" altLang="en-US" sz="1900" dirty="0"/>
              <a:t>使用</a:t>
            </a:r>
            <a:r>
              <a:rPr lang="en-US" altLang="zh-CN" sz="1900" dirty="0"/>
              <a:t>&lt;provider.../&gt;</a:t>
            </a:r>
            <a:r>
              <a:rPr lang="zh-CN" altLang="en-US" sz="1900" dirty="0"/>
              <a:t>标签在 </a:t>
            </a:r>
            <a:r>
              <a:rPr lang="en-US" altLang="zh-CN" sz="1900" dirty="0"/>
              <a:t>AndroidManifest.xml</a:t>
            </a:r>
            <a:r>
              <a:rPr lang="zh-CN" altLang="en-US" sz="1900" dirty="0"/>
              <a:t>中的</a:t>
            </a:r>
            <a:r>
              <a:rPr lang="en-US" altLang="zh-CN" sz="1900" dirty="0"/>
              <a:t>&lt;activity.../&gt;</a:t>
            </a:r>
            <a:r>
              <a:rPr lang="zh-CN" altLang="en-US" sz="1900" dirty="0"/>
              <a:t>标签内注册内容提供者；</a:t>
            </a:r>
          </a:p>
          <a:p>
            <a:pPr marL="0" indent="0">
              <a:buNone/>
            </a:pPr>
            <a:r>
              <a:rPr lang="zh-CN" altLang="en-US" sz="1900" dirty="0"/>
              <a:t>		</a:t>
            </a:r>
            <a:r>
              <a:rPr lang="en-US" altLang="zh-CN" sz="1900" dirty="0"/>
              <a:t>&lt;</a:t>
            </a:r>
            <a:r>
              <a:rPr lang="en-US" altLang="zh-CN" sz="1900" dirty="0"/>
              <a:t>provider </a:t>
            </a:r>
            <a:r>
              <a:rPr lang="en-US" altLang="zh-CN" sz="1900" dirty="0" err="1"/>
              <a:t>android:name</a:t>
            </a:r>
            <a:r>
              <a:rPr lang="en-US" altLang="zh-CN" sz="1900" dirty="0"/>
              <a:t>="StudentsProvider1"</a:t>
            </a:r>
          </a:p>
          <a:p>
            <a:pPr marL="0" indent="0">
              <a:buNone/>
            </a:pPr>
            <a:r>
              <a:rPr lang="en-US" altLang="zh-CN" sz="1900" dirty="0"/>
              <a:t>			</a:t>
            </a:r>
            <a:r>
              <a:rPr lang="en-US" altLang="zh-CN" sz="1900" dirty="0" err="1"/>
              <a:t>android:authorities</a:t>
            </a:r>
            <a:r>
              <a:rPr lang="en-US" altLang="zh-CN" sz="1900" dirty="0"/>
              <a:t>="</a:t>
            </a:r>
            <a:r>
              <a:rPr lang="en-US" altLang="zh-CN" sz="1900" dirty="0" err="1"/>
              <a:t>com.example.provider.College</a:t>
            </a:r>
            <a:r>
              <a:rPr lang="en-US" altLang="zh-CN" sz="1900" dirty="0"/>
              <a:t>" &gt;</a:t>
            </a:r>
          </a:p>
          <a:p>
            <a:pPr marL="0" indent="0">
              <a:buNone/>
            </a:pPr>
            <a:r>
              <a:rPr lang="en-US" altLang="zh-CN" sz="1900" dirty="0"/>
              <a:t>		&lt;/</a:t>
            </a:r>
            <a:r>
              <a:rPr lang="en-US" altLang="zh-CN" sz="1900" dirty="0"/>
              <a:t>provider</a:t>
            </a:r>
            <a:r>
              <a:rPr lang="en-US" altLang="zh-CN" sz="1900" dirty="0"/>
              <a:t>&gt;</a:t>
            </a:r>
            <a:r>
              <a:rPr lang="en-US" altLang="zh-CN" sz="1900" dirty="0"/>
              <a:t>		</a:t>
            </a:r>
            <a:r>
              <a:rPr lang="zh-CN" altLang="en-US" sz="1900" dirty="0"/>
              <a:t>	</a:t>
            </a:r>
          </a:p>
          <a:p>
            <a:pPr marL="0" indent="0">
              <a:buNone/>
            </a:pPr>
            <a:r>
              <a:rPr lang="en-US" altLang="zh-CN" sz="1900" dirty="0"/>
              <a:t>		</a:t>
            </a:r>
            <a:r>
              <a:rPr lang="en-US" altLang="zh-CN" sz="1900" dirty="0" smtClean="0"/>
              <a:t>1</a:t>
            </a:r>
            <a:r>
              <a:rPr lang="en-US" altLang="zh-CN" sz="1900" dirty="0"/>
              <a:t>.&lt;provider&gt;</a:t>
            </a:r>
            <a:r>
              <a:rPr lang="zh-CN" altLang="en-US" sz="1900" dirty="0"/>
              <a:t>标签的</a:t>
            </a:r>
            <a:r>
              <a:rPr lang="en-US" altLang="zh-CN" sz="1900" dirty="0" err="1"/>
              <a:t>android:authority</a:t>
            </a:r>
            <a:r>
              <a:rPr lang="zh-CN" altLang="en-US" sz="1900" dirty="0"/>
              <a:t>属性值为</a:t>
            </a:r>
            <a:r>
              <a:rPr lang="en-US" altLang="zh-CN" sz="1900" dirty="0"/>
              <a:t>URI</a:t>
            </a:r>
            <a:r>
              <a:rPr lang="zh-CN" altLang="en-US" sz="1900" dirty="0"/>
              <a:t>的</a:t>
            </a:r>
            <a:r>
              <a:rPr lang="en-US" altLang="zh-CN" sz="1900" dirty="0"/>
              <a:t>authority</a:t>
            </a:r>
            <a:r>
              <a:rPr lang="zh-CN" altLang="en-US" sz="1900" dirty="0" smtClean="0"/>
              <a:t>部分</a:t>
            </a:r>
            <a:r>
              <a:rPr lang="zh-CN" altLang="en-US" sz="1900" dirty="0"/>
              <a:t>；</a:t>
            </a:r>
            <a:endParaRPr lang="zh-CN" altLang="en-US" sz="1900" dirty="0"/>
          </a:p>
          <a:p>
            <a:pPr marL="0" indent="0">
              <a:buNone/>
            </a:pPr>
            <a:r>
              <a:rPr lang="zh-CN" altLang="en-US" sz="1900" dirty="0"/>
              <a:t>		</a:t>
            </a:r>
            <a:r>
              <a:rPr lang="en-US" altLang="zh-CN" sz="1900" dirty="0" smtClean="0"/>
              <a:t>2</a:t>
            </a:r>
            <a:r>
              <a:rPr lang="en-US" altLang="zh-CN" sz="1900" dirty="0"/>
              <a:t>.</a:t>
            </a:r>
            <a:r>
              <a:rPr lang="zh-CN" altLang="en-US" sz="1900" dirty="0"/>
              <a:t>如果标签中声明</a:t>
            </a:r>
            <a:r>
              <a:rPr lang="en-US" altLang="zh-CN" sz="1900" dirty="0" err="1"/>
              <a:t>android:readPermission</a:t>
            </a:r>
            <a:r>
              <a:rPr lang="en-US" altLang="zh-CN" sz="1900" dirty="0"/>
              <a:t>,</a:t>
            </a:r>
            <a:r>
              <a:rPr lang="zh-CN" altLang="en-US" sz="1900" dirty="0"/>
              <a:t>则其他应用读取数据需要预先获取该权限</a:t>
            </a:r>
            <a:r>
              <a:rPr lang="zh-CN" altLang="en-US" sz="1900" dirty="0" smtClean="0"/>
              <a:t>信息；</a:t>
            </a:r>
            <a:endParaRPr lang="zh-CN" altLang="en-US" sz="1900" dirty="0"/>
          </a:p>
          <a:p>
            <a:pPr marL="0" indent="0">
              <a:buNone/>
            </a:pPr>
            <a:r>
              <a:rPr lang="zh-CN" altLang="en-US" sz="1900" dirty="0"/>
              <a:t>		</a:t>
            </a:r>
            <a:r>
              <a:rPr lang="en-US" altLang="zh-CN" sz="1900" dirty="0" smtClean="0"/>
              <a:t>3</a:t>
            </a:r>
            <a:r>
              <a:rPr lang="en-US" altLang="zh-CN" sz="1900" dirty="0"/>
              <a:t>.</a:t>
            </a:r>
            <a:r>
              <a:rPr lang="zh-CN" altLang="en-US" sz="1900" dirty="0"/>
              <a:t>如果标签中声明</a:t>
            </a:r>
            <a:r>
              <a:rPr lang="en-US" altLang="zh-CN" sz="1900" dirty="0" err="1"/>
              <a:t>android:writePermission</a:t>
            </a:r>
            <a:r>
              <a:rPr lang="en-US" altLang="zh-CN" sz="1900" dirty="0"/>
              <a:t>,</a:t>
            </a:r>
            <a:r>
              <a:rPr lang="zh-CN" altLang="en-US" sz="1900" dirty="0"/>
              <a:t>则其他应用写入数据需要预先获取该</a:t>
            </a:r>
            <a:r>
              <a:rPr lang="zh-CN" altLang="en-US" sz="1900" dirty="0" smtClean="0"/>
              <a:t>权限；</a:t>
            </a:r>
            <a:endParaRPr lang="zh-CN" altLang="en-US" sz="1900" dirty="0"/>
          </a:p>
          <a:p>
            <a:pPr marL="0" indent="0">
              <a:buNone/>
            </a:pPr>
            <a:r>
              <a:rPr lang="zh-CN" altLang="en-US" sz="1900" dirty="0"/>
              <a:t>		</a:t>
            </a:r>
            <a:r>
              <a:rPr lang="en-US" altLang="zh-CN" sz="1900" dirty="0" smtClean="0"/>
              <a:t>4</a:t>
            </a:r>
            <a:r>
              <a:rPr lang="en-US" altLang="zh-CN" sz="1900" dirty="0"/>
              <a:t>.</a:t>
            </a:r>
            <a:r>
              <a:rPr lang="zh-CN" altLang="en-US" sz="1900" dirty="0"/>
              <a:t>其他应用中通过</a:t>
            </a:r>
            <a:r>
              <a:rPr lang="en-US" altLang="zh-CN" sz="1900" dirty="0"/>
              <a:t>uses-permission</a:t>
            </a:r>
            <a:r>
              <a:rPr lang="zh-CN" altLang="en-US" sz="1900" dirty="0"/>
              <a:t>标签获取需要的读权限和</a:t>
            </a:r>
            <a:r>
              <a:rPr lang="en-US" altLang="zh-CN" sz="1900" dirty="0"/>
              <a:t>(</a:t>
            </a:r>
            <a:r>
              <a:rPr lang="zh-CN" altLang="en-US" sz="1900" dirty="0"/>
              <a:t>或</a:t>
            </a:r>
            <a:r>
              <a:rPr lang="en-US" altLang="zh-CN" sz="1900" dirty="0"/>
              <a:t>)</a:t>
            </a:r>
            <a:r>
              <a:rPr lang="zh-CN" altLang="en-US" sz="1900" dirty="0"/>
              <a:t>写</a:t>
            </a:r>
            <a:r>
              <a:rPr lang="zh-CN" altLang="en-US" sz="1900" dirty="0" smtClean="0"/>
              <a:t>权限；</a:t>
            </a:r>
            <a:endParaRPr lang="zh-CN" altLang="en-US" sz="1900" dirty="0"/>
          </a:p>
          <a:p>
            <a:pPr marL="0" indent="0">
              <a:buNone/>
            </a:pPr>
            <a:r>
              <a:rPr lang="zh-CN" altLang="en-US" sz="1900" dirty="0"/>
              <a:t>		</a:t>
            </a:r>
            <a:r>
              <a:rPr lang="en-US" altLang="zh-CN" sz="1900" dirty="0" smtClean="0"/>
              <a:t>5.android:name</a:t>
            </a:r>
            <a:r>
              <a:rPr lang="zh-CN" altLang="en-US" sz="1900" dirty="0"/>
              <a:t>属性值为具体的</a:t>
            </a:r>
            <a:r>
              <a:rPr lang="en-US" altLang="zh-CN" sz="1900" dirty="0" err="1"/>
              <a:t>ContentProvider</a:t>
            </a:r>
            <a:r>
              <a:rPr lang="zh-CN" altLang="en-US" sz="1900" dirty="0"/>
              <a:t>子类实现的包</a:t>
            </a:r>
            <a:r>
              <a:rPr lang="zh-CN" altLang="en-US" sz="1900" dirty="0" smtClean="0"/>
              <a:t>路径；</a:t>
            </a:r>
            <a:r>
              <a:rPr lang="zh-CN" altLang="en-US" sz="1900" dirty="0"/>
              <a:t>	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 smtClean="0"/>
              <a:t>		6.</a:t>
            </a:r>
            <a:r>
              <a:rPr lang="zh-CN" altLang="en-US" sz="1900" dirty="0" smtClean="0"/>
              <a:t>其中</a:t>
            </a:r>
            <a:r>
              <a:rPr lang="zh-CN" altLang="en-US" sz="1900" dirty="0"/>
              <a:t>需要注意权限问题。</a:t>
            </a:r>
            <a:endParaRPr lang="zh-CN" altLang="en-US" sz="1900" dirty="0"/>
          </a:p>
          <a:p>
            <a:pPr marL="0" indent="0">
              <a:buNone/>
            </a:pPr>
            <a:r>
              <a:rPr lang="zh-CN" altLang="en-US" sz="1900" dirty="0"/>
              <a:t>	</a:t>
            </a:r>
            <a:r>
              <a:rPr lang="en-US" altLang="zh-CN" sz="1900" dirty="0"/>
              <a:t>3.</a:t>
            </a:r>
            <a:r>
              <a:rPr lang="zh-CN" altLang="en-US" sz="1900" dirty="0"/>
              <a:t>使用</a:t>
            </a:r>
            <a:r>
              <a:rPr lang="en-US" altLang="zh-CN" sz="1900" dirty="0" err="1"/>
              <a:t>ContentResolver</a:t>
            </a:r>
            <a:r>
              <a:rPr lang="zh-CN" altLang="en-US" sz="1900" dirty="0"/>
              <a:t>实例的接口访问</a:t>
            </a:r>
            <a:r>
              <a:rPr lang="en-US" altLang="zh-CN" sz="1900" dirty="0" err="1"/>
              <a:t>ContentProvider</a:t>
            </a:r>
            <a:r>
              <a:rPr lang="zh-CN" altLang="en-US" sz="1900" dirty="0"/>
              <a:t>中的数据</a:t>
            </a:r>
          </a:p>
          <a:p>
            <a:pPr marL="0" indent="0">
              <a:buNone/>
            </a:pPr>
            <a:r>
              <a:rPr lang="zh-CN" altLang="en-US" sz="1900" dirty="0"/>
              <a:t>		在</a:t>
            </a:r>
            <a:r>
              <a:rPr lang="en-US" altLang="zh-CN" sz="1900" dirty="0"/>
              <a:t>Activity</a:t>
            </a:r>
            <a:r>
              <a:rPr lang="zh-CN" altLang="en-US" sz="1900" dirty="0"/>
              <a:t>当中通过</a:t>
            </a:r>
            <a:r>
              <a:rPr lang="en-US" altLang="zh-CN" sz="1900" dirty="0" err="1"/>
              <a:t>getContentResolver</a:t>
            </a:r>
            <a:r>
              <a:rPr lang="en-US" altLang="zh-CN" sz="1900" dirty="0"/>
              <a:t>()</a:t>
            </a:r>
            <a:r>
              <a:rPr lang="zh-CN" altLang="en-US" sz="1900" dirty="0"/>
              <a:t>可以得到当前应用的 </a:t>
            </a:r>
            <a:r>
              <a:rPr lang="en-US" altLang="zh-CN" sz="1900" dirty="0" err="1"/>
              <a:t>ContentResolver</a:t>
            </a:r>
            <a:r>
              <a:rPr lang="zh-CN" altLang="en-US" sz="1900" dirty="0"/>
              <a:t>实例</a:t>
            </a:r>
            <a:r>
              <a:rPr lang="en-US" altLang="zh-CN" sz="1900" dirty="0"/>
              <a:t>(</a:t>
            </a:r>
            <a:r>
              <a:rPr lang="en-US" altLang="zh-CN" sz="1900" dirty="0" err="1"/>
              <a:t>ContentResolver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1900" dirty="0"/>
              <a:t>		</a:t>
            </a:r>
            <a:r>
              <a:rPr lang="zh-CN" altLang="en-US" sz="1900" dirty="0"/>
              <a:t>一般不需要自定义实现</a:t>
            </a:r>
            <a:r>
              <a:rPr lang="en-US" altLang="zh-CN" sz="1900" dirty="0"/>
              <a:t>)</a:t>
            </a:r>
            <a:r>
              <a:rPr lang="zh-CN" altLang="en-US" sz="1900" dirty="0"/>
              <a:t>，</a:t>
            </a:r>
            <a:r>
              <a:rPr lang="en-US" altLang="zh-CN" sz="1900" dirty="0" err="1"/>
              <a:t>ContentResolver</a:t>
            </a:r>
            <a:r>
              <a:rPr lang="zh-CN" altLang="en-US" sz="1900" dirty="0"/>
              <a:t>中的接口是与</a:t>
            </a:r>
            <a:r>
              <a:rPr lang="en-US" altLang="zh-CN" sz="1900" dirty="0" err="1"/>
              <a:t>ContentProvider</a:t>
            </a:r>
            <a:r>
              <a:rPr lang="zh-CN" altLang="en-US" sz="1900" dirty="0"/>
              <a:t>中一一对应的。</a:t>
            </a:r>
          </a:p>
          <a:p>
            <a:pPr marL="0" indent="0">
              <a:buNone/>
            </a:pPr>
            <a:r>
              <a:rPr lang="zh-CN" altLang="en-US" sz="1900" dirty="0"/>
              <a:t>		其他应用中，使用</a:t>
            </a:r>
            <a:r>
              <a:rPr lang="en-US" altLang="zh-CN" sz="1900" dirty="0"/>
              <a:t>content provider</a:t>
            </a:r>
            <a:r>
              <a:rPr lang="zh-CN" altLang="en-US" sz="1900" dirty="0"/>
              <a:t>中指定的</a:t>
            </a:r>
            <a:r>
              <a:rPr lang="en-US" altLang="zh-CN" sz="1900" dirty="0"/>
              <a:t>URI</a:t>
            </a:r>
            <a:r>
              <a:rPr lang="zh-CN" altLang="en-US" sz="1900" dirty="0"/>
              <a:t>，通过</a:t>
            </a:r>
            <a:r>
              <a:rPr lang="en-US" altLang="zh-CN" sz="1900" dirty="0" err="1"/>
              <a:t>getContentResolver</a:t>
            </a:r>
            <a:r>
              <a:rPr lang="zh-CN" altLang="en-US" sz="1900" dirty="0"/>
              <a:t>获取</a:t>
            </a:r>
            <a:r>
              <a:rPr lang="en-US" altLang="zh-CN" sz="1900" dirty="0" err="1"/>
              <a:t>ContentResolver</a:t>
            </a:r>
            <a:r>
              <a:rPr lang="zh-CN" altLang="en-US" sz="1900" dirty="0"/>
              <a:t>实例，</a:t>
            </a:r>
          </a:p>
          <a:p>
            <a:pPr marL="0" indent="0">
              <a:buNone/>
            </a:pPr>
            <a:r>
              <a:rPr lang="zh-CN" altLang="en-US" sz="1900" dirty="0"/>
              <a:t>		通过</a:t>
            </a:r>
            <a:r>
              <a:rPr lang="en-US" altLang="zh-CN" sz="1900" dirty="0" err="1"/>
              <a:t>ContentResolver</a:t>
            </a:r>
            <a:r>
              <a:rPr lang="zh-CN" altLang="en-US" sz="1900" dirty="0"/>
              <a:t>的接口访问</a:t>
            </a:r>
            <a:r>
              <a:rPr lang="en-US" altLang="zh-CN" sz="1900" dirty="0"/>
              <a:t>content provider</a:t>
            </a:r>
            <a:r>
              <a:rPr lang="zh-CN" altLang="en-US" sz="1900" dirty="0"/>
              <a:t>中的数据。</a:t>
            </a:r>
          </a:p>
        </p:txBody>
      </p:sp>
    </p:spTree>
    <p:extLst>
      <p:ext uri="{BB962C8B-B14F-4D97-AF65-F5344CB8AC3E}">
        <p14:creationId xmlns:p14="http://schemas.microsoft.com/office/powerpoint/2010/main" val="15101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6279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LinearLayout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260389"/>
            <a:ext cx="8915400" cy="52579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基本属性有：</a:t>
            </a:r>
            <a:endParaRPr lang="en-US" altLang="zh-CN" dirty="0" smtClean="0"/>
          </a:p>
          <a:p>
            <a:r>
              <a:rPr lang="en-US" altLang="zh-CN" dirty="0" smtClean="0"/>
              <a:t>orientation</a:t>
            </a:r>
            <a:r>
              <a:rPr lang="en-US" altLang="zh-CN" dirty="0"/>
              <a:t>:</a:t>
            </a:r>
            <a:r>
              <a:rPr lang="zh-CN" altLang="en-US" dirty="0"/>
              <a:t>布局中组件的排列方式</a:t>
            </a:r>
          </a:p>
          <a:p>
            <a:r>
              <a:rPr lang="en-US" altLang="zh-CN" dirty="0" smtClean="0"/>
              <a:t>gravity</a:t>
            </a:r>
            <a:r>
              <a:rPr lang="en-US" altLang="zh-CN" dirty="0"/>
              <a:t>:</a:t>
            </a:r>
            <a:r>
              <a:rPr lang="zh-CN" altLang="en-US" dirty="0"/>
              <a:t>内含子元素的对齐方式，可使用或运算符组合</a:t>
            </a:r>
          </a:p>
          <a:p>
            <a:r>
              <a:rPr lang="en-US" altLang="zh-CN" dirty="0" err="1" smtClean="0"/>
              <a:t>layout_gravity</a:t>
            </a:r>
            <a:r>
              <a:rPr lang="en-US" altLang="zh-CN" dirty="0"/>
              <a:t>:</a:t>
            </a:r>
            <a:r>
              <a:rPr lang="zh-CN" altLang="en-US" dirty="0"/>
              <a:t>在父控件中的对齐方式</a:t>
            </a:r>
          </a:p>
          <a:p>
            <a:r>
              <a:rPr lang="en-US" altLang="zh-CN" dirty="0" err="1" smtClean="0"/>
              <a:t>layout_width</a:t>
            </a:r>
            <a:r>
              <a:rPr lang="en-US" altLang="zh-CN" dirty="0"/>
              <a:t>:</a:t>
            </a:r>
            <a:r>
              <a:rPr lang="zh-CN" altLang="en-US" dirty="0"/>
              <a:t>布局宽度</a:t>
            </a:r>
          </a:p>
          <a:p>
            <a:r>
              <a:rPr lang="en-US" altLang="zh-CN" dirty="0" err="1" smtClean="0"/>
              <a:t>layout_height</a:t>
            </a:r>
            <a:r>
              <a:rPr lang="en-US" altLang="zh-CN" dirty="0"/>
              <a:t>:</a:t>
            </a:r>
            <a:r>
              <a:rPr lang="zh-CN" altLang="en-US" dirty="0"/>
              <a:t>布局高度</a:t>
            </a:r>
          </a:p>
          <a:p>
            <a:r>
              <a:rPr lang="en-US" altLang="zh-CN" dirty="0" smtClean="0"/>
              <a:t>id</a:t>
            </a:r>
            <a:r>
              <a:rPr lang="en-US" altLang="zh-CN" dirty="0"/>
              <a:t>:</a:t>
            </a:r>
            <a:r>
              <a:rPr lang="zh-CN" altLang="en-US" dirty="0"/>
              <a:t>唯一属性值</a:t>
            </a:r>
          </a:p>
          <a:p>
            <a:r>
              <a:rPr lang="en-US" altLang="zh-CN" dirty="0" smtClean="0"/>
              <a:t>background</a:t>
            </a:r>
            <a:r>
              <a:rPr lang="en-US" altLang="zh-CN" dirty="0"/>
              <a:t>:</a:t>
            </a:r>
            <a:r>
              <a:rPr lang="zh-CN" altLang="en-US" dirty="0"/>
              <a:t>背景图片</a:t>
            </a:r>
            <a:r>
              <a:rPr lang="en-US" altLang="zh-CN" dirty="0"/>
              <a:t>/</a:t>
            </a:r>
            <a:r>
              <a:rPr lang="zh-CN" altLang="en-US" dirty="0"/>
              <a:t>背景颜色</a:t>
            </a:r>
          </a:p>
          <a:p>
            <a:r>
              <a:rPr lang="en-US" altLang="zh-CN" dirty="0" err="1" smtClean="0"/>
              <a:t>layout_weight</a:t>
            </a:r>
            <a:r>
              <a:rPr lang="en-US" altLang="zh-CN" dirty="0"/>
              <a:t>:</a:t>
            </a:r>
            <a:r>
              <a:rPr lang="zh-CN" altLang="en-US" dirty="0"/>
              <a:t>内部布局</a:t>
            </a:r>
            <a:r>
              <a:rPr lang="zh-CN" altLang="en-US" dirty="0" smtClean="0"/>
              <a:t>比例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线性布局根据</a:t>
            </a:r>
            <a:r>
              <a:rPr lang="en-US" altLang="zh-CN" dirty="0" smtClean="0"/>
              <a:t>orientation</a:t>
            </a:r>
            <a:r>
              <a:rPr lang="zh-CN" altLang="en-US" dirty="0" smtClean="0"/>
              <a:t>属性值不同，可以区分为：</a:t>
            </a:r>
            <a:r>
              <a:rPr lang="en-US" altLang="zh-CN" dirty="0" err="1" smtClean="0"/>
              <a:t>horizonal</a:t>
            </a:r>
            <a:r>
              <a:rPr lang="zh-CN" altLang="en-US" dirty="0" smtClean="0"/>
              <a:t>时为水平布局，</a:t>
            </a:r>
            <a:r>
              <a:rPr lang="en-US" altLang="zh-CN" dirty="0" smtClean="0"/>
              <a:t>vertical</a:t>
            </a:r>
            <a:r>
              <a:rPr lang="zh-CN" altLang="en-US" dirty="0" smtClean="0"/>
              <a:t>时为垂直布局。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8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altLang="zh-CN" dirty="0" err="1" smtClean="0"/>
              <a:t>RelativeLayout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23851"/>
            <a:ext cx="8915400" cy="52251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根据父容器定位布局</a:t>
            </a:r>
            <a:endParaRPr lang="en-US" altLang="zh-CN" dirty="0" smtClean="0"/>
          </a:p>
          <a:p>
            <a:r>
              <a:rPr lang="en-US" altLang="zh-CN" dirty="0" err="1"/>
              <a:t>layout_alignParentLeft</a:t>
            </a:r>
            <a:r>
              <a:rPr lang="zh-CN" altLang="en-US" dirty="0"/>
              <a:t>：与父容器左边界对齐</a:t>
            </a:r>
          </a:p>
          <a:p>
            <a:r>
              <a:rPr lang="en-US" altLang="zh-CN" dirty="0" err="1" smtClean="0"/>
              <a:t>layout_alignParentRight</a:t>
            </a:r>
            <a:r>
              <a:rPr lang="zh-CN" altLang="en-US" dirty="0"/>
              <a:t>：与父容器右边界对齐</a:t>
            </a:r>
          </a:p>
          <a:p>
            <a:r>
              <a:rPr lang="en-US" altLang="zh-CN" dirty="0" err="1" smtClean="0"/>
              <a:t>layout_alignParentTop</a:t>
            </a:r>
            <a:r>
              <a:rPr lang="zh-CN" altLang="en-US" dirty="0"/>
              <a:t>：与父容器顶部边界对齐</a:t>
            </a:r>
          </a:p>
          <a:p>
            <a:r>
              <a:rPr lang="en-US" altLang="zh-CN" dirty="0" err="1" smtClean="0"/>
              <a:t>layout_alignParentBottom</a:t>
            </a:r>
            <a:r>
              <a:rPr lang="zh-CN" altLang="en-US" dirty="0"/>
              <a:t>：与父容器底部边界对齐</a:t>
            </a:r>
          </a:p>
          <a:p>
            <a:r>
              <a:rPr lang="en-US" altLang="zh-CN" dirty="0" err="1" smtClean="0"/>
              <a:t>layout_centerHorizonal</a:t>
            </a:r>
            <a:r>
              <a:rPr lang="zh-CN" altLang="en-US" dirty="0"/>
              <a:t>：在父容器水平中部</a:t>
            </a:r>
          </a:p>
          <a:p>
            <a:r>
              <a:rPr lang="en-US" altLang="zh-CN" dirty="0" err="1" smtClean="0"/>
              <a:t>layout_centerVertical</a:t>
            </a:r>
            <a:r>
              <a:rPr lang="zh-CN" altLang="en-US" dirty="0"/>
              <a:t>：在父容器垂直中部</a:t>
            </a:r>
          </a:p>
          <a:p>
            <a:r>
              <a:rPr lang="en-US" altLang="zh-CN" dirty="0" err="1" smtClean="0"/>
              <a:t>layout_centerInParent</a:t>
            </a:r>
            <a:r>
              <a:rPr lang="zh-CN" altLang="en-US" dirty="0"/>
              <a:t>：在父容器正中心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根据兄弟组件定位布局</a:t>
            </a:r>
            <a:endParaRPr lang="en-US" altLang="zh-CN" dirty="0" smtClean="0"/>
          </a:p>
          <a:p>
            <a:r>
              <a:rPr lang="en-US" altLang="zh-CN" dirty="0" err="1"/>
              <a:t>layout_toLeftOf</a:t>
            </a:r>
            <a:r>
              <a:rPr lang="en-US" altLang="zh-CN" dirty="0"/>
              <a:t>:</a:t>
            </a:r>
            <a:r>
              <a:rPr lang="zh-CN" altLang="en-US" dirty="0"/>
              <a:t>兄弟组件的左边</a:t>
            </a:r>
          </a:p>
          <a:p>
            <a:r>
              <a:rPr lang="en-US" altLang="zh-CN" dirty="0" err="1" smtClean="0"/>
              <a:t>layout_toRightOf</a:t>
            </a:r>
            <a:r>
              <a:rPr lang="en-US" altLang="zh-CN" dirty="0"/>
              <a:t>:</a:t>
            </a:r>
            <a:r>
              <a:rPr lang="zh-CN" altLang="en-US" dirty="0"/>
              <a:t>兄弟组件的右边</a:t>
            </a:r>
          </a:p>
          <a:p>
            <a:r>
              <a:rPr lang="en-US" altLang="zh-CN" dirty="0" err="1" smtClean="0"/>
              <a:t>layout_above</a:t>
            </a:r>
            <a:r>
              <a:rPr lang="en-US" altLang="zh-CN" dirty="0"/>
              <a:t>:</a:t>
            </a:r>
            <a:r>
              <a:rPr lang="zh-CN" altLang="en-US" dirty="0"/>
              <a:t>兄弟组件的上方</a:t>
            </a:r>
          </a:p>
          <a:p>
            <a:r>
              <a:rPr lang="en-US" altLang="zh-CN" dirty="0" err="1" smtClean="0"/>
              <a:t>layout_below</a:t>
            </a:r>
            <a:r>
              <a:rPr lang="en-US" altLang="zh-CN" dirty="0"/>
              <a:t>:</a:t>
            </a:r>
            <a:r>
              <a:rPr lang="zh-CN" altLang="en-US" dirty="0"/>
              <a:t>兄弟组件下方</a:t>
            </a:r>
          </a:p>
          <a:p>
            <a:r>
              <a:rPr lang="en-US" altLang="zh-CN" dirty="0" err="1" smtClean="0"/>
              <a:t>layout_alignTop</a:t>
            </a:r>
            <a:r>
              <a:rPr lang="en-US" altLang="zh-CN" dirty="0"/>
              <a:t>:</a:t>
            </a:r>
            <a:r>
              <a:rPr lang="zh-CN" altLang="en-US" dirty="0"/>
              <a:t>对齐兄弟组件的顶部边界</a:t>
            </a:r>
          </a:p>
          <a:p>
            <a:r>
              <a:rPr lang="en-US" altLang="zh-CN" dirty="0" err="1" smtClean="0"/>
              <a:t>layout_alignBottom</a:t>
            </a:r>
            <a:r>
              <a:rPr lang="en-US" altLang="zh-CN" dirty="0"/>
              <a:t>:</a:t>
            </a:r>
            <a:r>
              <a:rPr lang="zh-CN" altLang="en-US" dirty="0"/>
              <a:t>对齐兄弟组件的底部边界</a:t>
            </a:r>
          </a:p>
          <a:p>
            <a:r>
              <a:rPr lang="en-US" altLang="zh-CN" dirty="0" err="1" smtClean="0"/>
              <a:t>layout_alignLeft</a:t>
            </a:r>
            <a:r>
              <a:rPr lang="en-US" altLang="zh-CN" dirty="0"/>
              <a:t>:</a:t>
            </a:r>
            <a:r>
              <a:rPr lang="zh-CN" altLang="en-US" dirty="0"/>
              <a:t>对齐兄弟组件的左边界</a:t>
            </a:r>
          </a:p>
          <a:p>
            <a:r>
              <a:rPr lang="en-US" altLang="zh-CN" dirty="0" err="1" smtClean="0"/>
              <a:t>layout_alignRight</a:t>
            </a:r>
            <a:r>
              <a:rPr lang="en-US" altLang="zh-CN" dirty="0"/>
              <a:t>:</a:t>
            </a:r>
            <a:r>
              <a:rPr lang="zh-CN" altLang="en-US" dirty="0"/>
              <a:t>对齐兄弟组件的</a:t>
            </a:r>
            <a:r>
              <a:rPr lang="zh-CN" altLang="en-US" dirty="0" smtClean="0"/>
              <a:t>右边界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61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altLang="zh-CN" dirty="0" err="1" smtClean="0"/>
              <a:t>RelativeLayout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23851"/>
            <a:ext cx="8915400" cy="44873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组件定位偏移</a:t>
            </a:r>
            <a:endParaRPr lang="en-US" altLang="zh-CN" dirty="0" smtClean="0"/>
          </a:p>
          <a:p>
            <a:r>
              <a:rPr lang="en-US" altLang="zh-CN" dirty="0" err="1"/>
              <a:t>layout_margin</a:t>
            </a:r>
            <a:r>
              <a:rPr lang="en-US" altLang="zh-CN" dirty="0"/>
              <a:t>:</a:t>
            </a:r>
            <a:r>
              <a:rPr lang="zh-CN" altLang="en-US" dirty="0"/>
              <a:t>上下左右偏移</a:t>
            </a:r>
          </a:p>
          <a:p>
            <a:r>
              <a:rPr lang="en-US" altLang="zh-CN" dirty="0" err="1" smtClean="0"/>
              <a:t>layout_marginLeft</a:t>
            </a:r>
            <a:r>
              <a:rPr lang="en-US" altLang="zh-CN" dirty="0"/>
              <a:t>:</a:t>
            </a:r>
            <a:r>
              <a:rPr lang="zh-CN" altLang="en-US" dirty="0"/>
              <a:t>左偏移</a:t>
            </a:r>
          </a:p>
          <a:p>
            <a:r>
              <a:rPr lang="en-US" altLang="zh-CN" dirty="0" err="1" smtClean="0"/>
              <a:t>layout_marginRight</a:t>
            </a:r>
            <a:r>
              <a:rPr lang="en-US" altLang="zh-CN" dirty="0"/>
              <a:t>:</a:t>
            </a:r>
            <a:r>
              <a:rPr lang="zh-CN" altLang="en-US" dirty="0"/>
              <a:t>右偏移</a:t>
            </a:r>
          </a:p>
          <a:p>
            <a:r>
              <a:rPr lang="en-US" altLang="zh-CN" dirty="0" err="1" smtClean="0"/>
              <a:t>layout_marginTop</a:t>
            </a:r>
            <a:r>
              <a:rPr lang="en-US" altLang="zh-CN" dirty="0"/>
              <a:t>:</a:t>
            </a:r>
            <a:r>
              <a:rPr lang="zh-CN" altLang="en-US" dirty="0"/>
              <a:t>上偏移</a:t>
            </a:r>
          </a:p>
          <a:p>
            <a:r>
              <a:rPr lang="en-US" altLang="zh-CN" dirty="0" err="1" smtClean="0"/>
              <a:t>layout_marginBottom</a:t>
            </a:r>
            <a:r>
              <a:rPr lang="en-US" altLang="zh-CN" dirty="0"/>
              <a:t>:</a:t>
            </a:r>
            <a:r>
              <a:rPr lang="zh-CN" altLang="en-US" dirty="0"/>
              <a:t>下偏移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组件填充</a:t>
            </a:r>
            <a:endParaRPr lang="en-US" altLang="zh-CN" dirty="0" smtClean="0"/>
          </a:p>
          <a:p>
            <a:r>
              <a:rPr lang="en-US" altLang="zh-CN" dirty="0"/>
              <a:t>padding:</a:t>
            </a:r>
            <a:r>
              <a:rPr lang="zh-CN" altLang="en-US" dirty="0"/>
              <a:t>上下左右填充边距</a:t>
            </a:r>
          </a:p>
          <a:p>
            <a:r>
              <a:rPr lang="en-US" altLang="zh-CN" dirty="0" err="1" smtClean="0"/>
              <a:t>paddingLeft</a:t>
            </a:r>
            <a:r>
              <a:rPr lang="en-US" altLang="zh-CN" dirty="0"/>
              <a:t>:</a:t>
            </a:r>
            <a:r>
              <a:rPr lang="zh-CN" altLang="en-US" dirty="0"/>
              <a:t>左部填充边距</a:t>
            </a:r>
          </a:p>
          <a:p>
            <a:r>
              <a:rPr lang="en-US" altLang="zh-CN" dirty="0" err="1" smtClean="0"/>
              <a:t>paddingRight</a:t>
            </a:r>
            <a:r>
              <a:rPr lang="en-US" altLang="zh-CN" dirty="0"/>
              <a:t>:</a:t>
            </a:r>
            <a:r>
              <a:rPr lang="zh-CN" altLang="en-US" dirty="0"/>
              <a:t>右部填充边距</a:t>
            </a:r>
          </a:p>
          <a:p>
            <a:r>
              <a:rPr lang="en-US" altLang="zh-CN" dirty="0" err="1" smtClean="0"/>
              <a:t>paddingTop</a:t>
            </a:r>
            <a:r>
              <a:rPr lang="en-US" altLang="zh-CN" dirty="0"/>
              <a:t>:</a:t>
            </a:r>
            <a:r>
              <a:rPr lang="zh-CN" altLang="en-US" dirty="0"/>
              <a:t>顶部填充边距</a:t>
            </a:r>
          </a:p>
          <a:p>
            <a:r>
              <a:rPr lang="en-US" altLang="zh-CN" dirty="0" err="1" smtClean="0"/>
              <a:t>paddingBottom</a:t>
            </a:r>
            <a:r>
              <a:rPr lang="en-US" altLang="zh-CN" dirty="0"/>
              <a:t>:</a:t>
            </a:r>
            <a:r>
              <a:rPr lang="zh-CN" altLang="en-US" dirty="0"/>
              <a:t>底部填充边距</a:t>
            </a:r>
          </a:p>
        </p:txBody>
      </p:sp>
    </p:spTree>
    <p:extLst>
      <p:ext uri="{BB962C8B-B14F-4D97-AF65-F5344CB8AC3E}">
        <p14:creationId xmlns:p14="http://schemas.microsoft.com/office/powerpoint/2010/main" val="241384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1566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FrameLayout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235676"/>
            <a:ext cx="8915400" cy="467554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基本</a:t>
            </a:r>
            <a:r>
              <a:rPr lang="zh-CN" altLang="en-US" dirty="0" smtClean="0"/>
              <a:t>属性：</a:t>
            </a:r>
            <a:endParaRPr lang="en-US" altLang="zh-CN" dirty="0" smtClean="0"/>
          </a:p>
          <a:p>
            <a:pPr latinLnBrk="1"/>
            <a:r>
              <a:rPr lang="en-US" altLang="zh-CN" dirty="0" err="1"/>
              <a:t>android:foreground</a:t>
            </a:r>
            <a:r>
              <a:rPr lang="en-US" altLang="zh-CN" dirty="0" smtClean="0"/>
              <a:t>:</a:t>
            </a:r>
            <a:r>
              <a:rPr lang="zh-CN" altLang="en-US" dirty="0" smtClean="0"/>
              <a:t>设置</a:t>
            </a:r>
            <a:r>
              <a:rPr lang="zh-CN" altLang="en-US" dirty="0"/>
              <a:t>改帧布局容器的前景图像</a:t>
            </a:r>
          </a:p>
          <a:p>
            <a:pPr latinLnBrk="1"/>
            <a:r>
              <a:rPr lang="en-US" altLang="zh-CN" dirty="0" err="1"/>
              <a:t>android:foregroundGravity</a:t>
            </a:r>
            <a:r>
              <a:rPr lang="en-US" altLang="zh-CN" dirty="0"/>
              <a:t>:</a:t>
            </a:r>
            <a:r>
              <a:rPr lang="zh-CN" altLang="en-US" dirty="0"/>
              <a:t>设置前景图像显示的位置</a:t>
            </a:r>
          </a:p>
          <a:p>
            <a:pPr marL="0" indent="0">
              <a:buNone/>
            </a:pPr>
            <a:r>
              <a:rPr lang="zh-CN" altLang="en-US" dirty="0"/>
              <a:t>帧</a:t>
            </a:r>
            <a:r>
              <a:rPr lang="zh-CN" altLang="en-US" dirty="0" smtClean="0"/>
              <a:t>布局是直接在屏幕中开辟一块空白区域，默认情况下，添加到帧布局中的所有组件都堆叠在这块空白区域的左上角；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布局的大小由最大的子组件决定；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堆叠的组件可以通过设置组件的</a:t>
            </a:r>
            <a:r>
              <a:rPr lang="en-US" altLang="zh-CN" dirty="0" err="1"/>
              <a:t>layout_gravity</a:t>
            </a:r>
            <a:r>
              <a:rPr lang="zh-CN" altLang="en-US" dirty="0" smtClean="0"/>
              <a:t>属性来分开；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一般当做容器来使用；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9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2755"/>
          </a:xfrm>
        </p:spPr>
        <p:txBody>
          <a:bodyPr/>
          <a:lstStyle/>
          <a:p>
            <a:r>
              <a:rPr lang="en-US" altLang="zh-CN" dirty="0" err="1" smtClean="0"/>
              <a:t>AbsoluteLayout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276865"/>
            <a:ext cx="8915400" cy="46343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基本属性：</a:t>
            </a:r>
            <a:endParaRPr lang="en-US" altLang="zh-CN" dirty="0" smtClean="0"/>
          </a:p>
          <a:p>
            <a:r>
              <a:rPr lang="en-US" altLang="zh-CN" dirty="0" err="1"/>
              <a:t>android:layout_width</a:t>
            </a:r>
            <a:r>
              <a:rPr lang="en-US" altLang="zh-CN" dirty="0"/>
              <a:t>:</a:t>
            </a:r>
            <a:r>
              <a:rPr lang="zh-CN" altLang="en-US" dirty="0"/>
              <a:t>组件宽度 </a:t>
            </a:r>
            <a:endParaRPr lang="en-US" altLang="zh-CN" dirty="0" smtClean="0"/>
          </a:p>
          <a:p>
            <a:r>
              <a:rPr lang="en-US" altLang="zh-CN" dirty="0" err="1"/>
              <a:t>android:layout_height</a:t>
            </a:r>
            <a:r>
              <a:rPr lang="en-US" altLang="zh-CN" dirty="0"/>
              <a:t>:</a:t>
            </a:r>
            <a:r>
              <a:rPr lang="zh-CN" altLang="en-US" dirty="0"/>
              <a:t>组件高度 </a:t>
            </a:r>
            <a:endParaRPr lang="en-US" altLang="zh-CN" dirty="0" smtClean="0"/>
          </a:p>
          <a:p>
            <a:r>
              <a:rPr lang="en-US" altLang="zh-CN" dirty="0" err="1"/>
              <a:t>android:layout_x</a:t>
            </a:r>
            <a:r>
              <a:rPr lang="en-US" altLang="zh-CN" dirty="0"/>
              <a:t>:</a:t>
            </a:r>
            <a:r>
              <a:rPr lang="zh-CN" altLang="en-US" dirty="0"/>
              <a:t>设置组件的</a:t>
            </a:r>
            <a:r>
              <a:rPr lang="en-US" altLang="zh-CN" dirty="0"/>
              <a:t>X</a:t>
            </a:r>
            <a:r>
              <a:rPr lang="zh-CN" altLang="en-US" dirty="0"/>
              <a:t>坐标 </a:t>
            </a:r>
            <a:endParaRPr lang="en-US" altLang="zh-CN" dirty="0" smtClean="0"/>
          </a:p>
          <a:p>
            <a:r>
              <a:rPr lang="en-US" altLang="zh-CN" dirty="0" err="1"/>
              <a:t>android:layout_y</a:t>
            </a:r>
            <a:r>
              <a:rPr lang="en-US" altLang="zh-CN" dirty="0"/>
              <a:t>:</a:t>
            </a:r>
            <a:r>
              <a:rPr lang="zh-CN" altLang="en-US" dirty="0"/>
              <a:t>设置组件的</a:t>
            </a:r>
            <a:r>
              <a:rPr lang="en-US" altLang="zh-CN" dirty="0"/>
              <a:t>Y</a:t>
            </a:r>
            <a:r>
              <a:rPr lang="zh-CN" altLang="en-US" dirty="0" smtClean="0"/>
              <a:t>坐标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考虑</a:t>
            </a:r>
            <a:r>
              <a:rPr lang="zh-CN" altLang="en-US" dirty="0" smtClean="0"/>
              <a:t>到软件在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设备中屏幕适配问题，基本不适用绝对布局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6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1566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235676"/>
            <a:ext cx="8915400" cy="4675546"/>
          </a:xfrm>
        </p:spPr>
        <p:txBody>
          <a:bodyPr/>
          <a:lstStyle/>
          <a:p>
            <a:r>
              <a:rPr lang="zh-CN" altLang="en-US" dirty="0" smtClean="0"/>
              <a:t>基本作用：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一般用于，一个应用程序向其他应用程序提供数据，数据访问以请求的形式存在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数据存储方式：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数据可以被存放在数据库，文件，甚至是</a:t>
            </a:r>
            <a:r>
              <a:rPr lang="zh-CN" altLang="en-US" dirty="0" smtClean="0"/>
              <a:t>网络；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0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1609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75719"/>
            <a:ext cx="8915400" cy="5181835"/>
          </a:xfrm>
        </p:spPr>
        <p:txBody>
          <a:bodyPr/>
          <a:lstStyle/>
          <a:p>
            <a:r>
              <a:rPr lang="zh-CN" altLang="en-US" dirty="0" smtClean="0"/>
              <a:t>数据访问要素：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	数据访问</a:t>
            </a:r>
            <a:r>
              <a:rPr lang="en-US" altLang="zh-CN" dirty="0"/>
              <a:t>URI</a:t>
            </a:r>
            <a:r>
              <a:rPr lang="zh-CN" altLang="en-US" dirty="0"/>
              <a:t>，</a:t>
            </a:r>
            <a:r>
              <a:rPr lang="en-US" altLang="zh-CN" dirty="0"/>
              <a:t>URI</a:t>
            </a:r>
            <a:r>
              <a:rPr lang="zh-CN" altLang="en-US" dirty="0"/>
              <a:t>为如下格式字符串：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/>
              <a:t>&lt;prefix&gt;://&lt;authority&gt;/&lt;</a:t>
            </a:r>
            <a:r>
              <a:rPr lang="en-US" altLang="zh-CN" dirty="0" err="1"/>
              <a:t>data_type</a:t>
            </a:r>
            <a:r>
              <a:rPr lang="en-US" altLang="zh-CN" dirty="0"/>
              <a:t>&gt;/&lt;id&gt;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perfix</a:t>
            </a:r>
            <a:r>
              <a:rPr lang="en-US" altLang="zh-CN" dirty="0"/>
              <a:t>			</a:t>
            </a:r>
            <a:r>
              <a:rPr lang="zh-CN" altLang="en-US" dirty="0"/>
              <a:t>前缀，一般为</a:t>
            </a:r>
            <a:r>
              <a:rPr lang="en-US" altLang="zh-CN" dirty="0"/>
              <a:t>content://</a:t>
            </a:r>
          </a:p>
          <a:p>
            <a:pPr marL="0" indent="0">
              <a:buNone/>
            </a:pPr>
            <a:r>
              <a:rPr lang="en-US" altLang="zh-CN" dirty="0"/>
              <a:t>		authority		</a:t>
            </a:r>
            <a:r>
              <a:rPr lang="zh-CN" altLang="en-US" dirty="0"/>
              <a:t>授权，用于指定内容提供者的名称，</a:t>
            </a:r>
          </a:p>
          <a:p>
            <a:pPr marL="0" indent="0">
              <a:buNone/>
            </a:pPr>
            <a:r>
              <a:rPr lang="zh-CN" altLang="en-US" dirty="0"/>
              <a:t>						具体值为</a:t>
            </a:r>
            <a:r>
              <a:rPr lang="en-US" altLang="zh-CN" dirty="0"/>
              <a:t>&lt;provider&gt;</a:t>
            </a:r>
            <a:r>
              <a:rPr lang="zh-CN" altLang="en-US" dirty="0"/>
              <a:t>标签中的</a:t>
            </a:r>
            <a:r>
              <a:rPr lang="en-US" altLang="zh-CN" dirty="0" err="1"/>
              <a:t>android:authority</a:t>
            </a:r>
            <a:r>
              <a:rPr lang="zh-CN" altLang="en-US" dirty="0"/>
              <a:t>属性值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 err="1"/>
              <a:t>data_type</a:t>
            </a:r>
            <a:r>
              <a:rPr lang="en-US" altLang="zh-CN" dirty="0"/>
              <a:t>		</a:t>
            </a:r>
            <a:r>
              <a:rPr lang="zh-CN" altLang="en-US" dirty="0"/>
              <a:t>数据类型，表明内容提供者的数据类型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/>
              <a:t>id				</a:t>
            </a:r>
            <a:r>
              <a:rPr lang="zh-CN" altLang="en-US" dirty="0"/>
              <a:t>具体数据</a:t>
            </a:r>
            <a:r>
              <a:rPr lang="en-US" altLang="zh-CN" dirty="0"/>
              <a:t>ID</a:t>
            </a:r>
            <a:r>
              <a:rPr lang="zh-CN" altLang="en-US" dirty="0"/>
              <a:t>号，指定特定的请求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content</a:t>
            </a:r>
            <a:r>
              <a:rPr lang="en-US" altLang="zh-CN" dirty="0"/>
              <a:t>://</a:t>
            </a:r>
            <a:r>
              <a:rPr lang="en-US" altLang="zh-CN" dirty="0" smtClean="0"/>
              <a:t>me.liangys.contentprovidertest/test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13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5867"/>
          </a:xfrm>
        </p:spPr>
        <p:txBody>
          <a:bodyPr/>
          <a:lstStyle/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49977"/>
            <a:ext cx="8915400" cy="526433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ContentProvider</a:t>
            </a:r>
            <a:r>
              <a:rPr lang="zh-CN" altLang="en-US" dirty="0"/>
              <a:t>子类实现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dirty="0" smtClean="0"/>
              <a:t>	query</a:t>
            </a:r>
            <a:r>
              <a:rPr lang="en-US" altLang="zh-CN" dirty="0"/>
              <a:t>():</a:t>
            </a:r>
            <a:r>
              <a:rPr lang="zh-CN" altLang="en-US" dirty="0"/>
              <a:t>该方法从客户端接受请求。结果是返回指针</a:t>
            </a:r>
            <a:r>
              <a:rPr lang="en-US" altLang="zh-CN" dirty="0"/>
              <a:t>(Cursor)</a:t>
            </a:r>
            <a:r>
              <a:rPr lang="zh-CN" altLang="en-US" dirty="0" smtClean="0"/>
              <a:t>对象；</a:t>
            </a:r>
            <a:endParaRPr lang="zh-CN" altLang="en-US" dirty="0"/>
          </a:p>
          <a:p>
            <a:pPr marL="0" indent="0" latinLnBrk="1">
              <a:buNone/>
            </a:pPr>
            <a:r>
              <a:rPr lang="en-US" altLang="zh-CN" dirty="0" smtClean="0"/>
              <a:t>	insert</a:t>
            </a:r>
            <a:r>
              <a:rPr lang="en-US" altLang="zh-CN" dirty="0"/>
              <a:t>():</a:t>
            </a:r>
            <a:r>
              <a:rPr lang="zh-CN" altLang="en-US" dirty="0"/>
              <a:t>该方法向内容提供者插入新的</a:t>
            </a:r>
            <a:r>
              <a:rPr lang="zh-CN" altLang="en-US" dirty="0" smtClean="0"/>
              <a:t>记录；</a:t>
            </a:r>
            <a:endParaRPr lang="zh-CN" altLang="en-US" dirty="0"/>
          </a:p>
          <a:p>
            <a:pPr marL="0" indent="0" latinLnBrk="1">
              <a:buNone/>
            </a:pPr>
            <a:r>
              <a:rPr lang="en-US" altLang="zh-CN" dirty="0" smtClean="0"/>
              <a:t>	delete</a:t>
            </a:r>
            <a:r>
              <a:rPr lang="en-US" altLang="zh-CN" dirty="0"/>
              <a:t>():</a:t>
            </a:r>
            <a:r>
              <a:rPr lang="zh-CN" altLang="en-US" dirty="0"/>
              <a:t>该方法从内容提供者中删除已存在的</a:t>
            </a:r>
            <a:r>
              <a:rPr lang="zh-CN" altLang="en-US" dirty="0" smtClean="0"/>
              <a:t>记录；</a:t>
            </a:r>
            <a:endParaRPr lang="zh-CN" altLang="en-US" dirty="0"/>
          </a:p>
          <a:p>
            <a:pPr marL="0" indent="0" latinLnBrk="1">
              <a:buNone/>
            </a:pPr>
            <a:r>
              <a:rPr lang="en-US" altLang="zh-CN" dirty="0" smtClean="0"/>
              <a:t>	update</a:t>
            </a:r>
            <a:r>
              <a:rPr lang="en-US" altLang="zh-CN" dirty="0"/>
              <a:t>():</a:t>
            </a:r>
            <a:r>
              <a:rPr lang="zh-CN" altLang="en-US" dirty="0"/>
              <a:t>该方法更新内容提供者中已存在的</a:t>
            </a:r>
            <a:r>
              <a:rPr lang="zh-CN" altLang="en-US" dirty="0" smtClean="0"/>
              <a:t>记录；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1</a:t>
            </a:r>
            <a:r>
              <a:rPr lang="en-US" altLang="zh-CN" dirty="0"/>
              <a:t>. </a:t>
            </a:r>
            <a:r>
              <a:rPr lang="zh-CN" altLang="en-US" dirty="0"/>
              <a:t>上述</a:t>
            </a:r>
            <a:r>
              <a:rPr lang="en-US" altLang="zh-CN" dirty="0"/>
              <a:t>4</a:t>
            </a:r>
            <a:r>
              <a:rPr lang="zh-CN" altLang="en-US" dirty="0"/>
              <a:t>个方法由外部进程回调，并运行在</a:t>
            </a:r>
            <a:r>
              <a:rPr lang="en-US" altLang="zh-CN" dirty="0" err="1"/>
              <a:t>ContentProvider</a:t>
            </a:r>
            <a:r>
              <a:rPr lang="zh-CN" altLang="en-US" dirty="0"/>
              <a:t>进程的</a:t>
            </a:r>
            <a:r>
              <a:rPr lang="en-US" altLang="zh-CN" dirty="0"/>
              <a:t>Binder</a:t>
            </a:r>
            <a:r>
              <a:rPr lang="zh-CN" altLang="en-US" dirty="0" smtClean="0"/>
              <a:t>线</a:t>
            </a:r>
            <a:r>
              <a:rPr lang="en-US" altLang="zh-CN" dirty="0" smtClean="0"/>
              <a:t>			    </a:t>
            </a:r>
            <a:r>
              <a:rPr lang="zh-CN" altLang="en-US" dirty="0" smtClean="0"/>
              <a:t>程池中</a:t>
            </a:r>
            <a:r>
              <a:rPr lang="zh-CN" altLang="en-US" dirty="0"/>
              <a:t>（不是主线程）</a:t>
            </a:r>
          </a:p>
          <a:p>
            <a:pPr marL="0" indent="0" latinLnBrk="1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	2</a:t>
            </a:r>
            <a:r>
              <a:rPr lang="en-US" altLang="zh-CN" dirty="0"/>
              <a:t>. </a:t>
            </a:r>
            <a:r>
              <a:rPr lang="zh-CN" altLang="en-US" dirty="0"/>
              <a:t>存在多线程并发访问，需要实现线程同步</a:t>
            </a:r>
          </a:p>
          <a:p>
            <a:pPr marL="0" indent="0" latinLnBrk="1">
              <a:buNone/>
            </a:pPr>
            <a:r>
              <a:rPr lang="zh-CN" altLang="en-US" dirty="0"/>
              <a:t>		</a:t>
            </a:r>
            <a:r>
              <a:rPr lang="en-US" altLang="zh-CN" dirty="0" smtClean="0"/>
              <a:t>	a</a:t>
            </a:r>
            <a:r>
              <a:rPr lang="en-US" altLang="zh-CN" dirty="0"/>
              <a:t>. </a:t>
            </a:r>
            <a:r>
              <a:rPr lang="zh-CN" altLang="en-US" dirty="0"/>
              <a:t>若</a:t>
            </a:r>
            <a:r>
              <a:rPr lang="en-US" altLang="zh-CN" dirty="0" err="1"/>
              <a:t>ContentProvider</a:t>
            </a:r>
            <a:r>
              <a:rPr lang="zh-CN" altLang="en-US" dirty="0"/>
              <a:t>的数据存储方式是使用</a:t>
            </a:r>
            <a:r>
              <a:rPr lang="en-US" altLang="zh-CN" dirty="0"/>
              <a:t>SQLite</a:t>
            </a:r>
            <a:r>
              <a:rPr lang="zh-CN" altLang="en-US" dirty="0"/>
              <a:t>，则不</a:t>
            </a:r>
            <a:r>
              <a:rPr lang="zh-CN" altLang="en-US" dirty="0" smtClean="0"/>
              <a:t>需要；</a:t>
            </a:r>
            <a:r>
              <a:rPr lang="zh-CN" altLang="en-US" dirty="0"/>
              <a:t>		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		b</a:t>
            </a:r>
            <a:r>
              <a:rPr lang="en-US" altLang="zh-CN" dirty="0"/>
              <a:t>. </a:t>
            </a:r>
            <a:r>
              <a:rPr lang="zh-CN" altLang="en-US" dirty="0"/>
              <a:t>若</a:t>
            </a:r>
            <a:r>
              <a:rPr lang="en-US" altLang="zh-CN" dirty="0" err="1"/>
              <a:t>ContentProvider</a:t>
            </a:r>
            <a:r>
              <a:rPr lang="zh-CN" altLang="en-US" dirty="0"/>
              <a:t>的数据存储方式是内存，则需要自己实现线程同步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onCreate</a:t>
            </a:r>
            <a:r>
              <a:rPr lang="en-US" altLang="zh-CN" dirty="0"/>
              <a:t>():</a:t>
            </a:r>
            <a:r>
              <a:rPr lang="zh-CN" altLang="en-US" dirty="0"/>
              <a:t>当提供者被启动时调用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marL="0" indent="0" latinLnBrk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getType</a:t>
            </a:r>
            <a:r>
              <a:rPr lang="en-US" altLang="zh-CN" dirty="0"/>
              <a:t>():</a:t>
            </a:r>
            <a:r>
              <a:rPr lang="zh-CN" altLang="en-US" dirty="0"/>
              <a:t>该方法为给定的</a:t>
            </a:r>
            <a:r>
              <a:rPr lang="en-US" altLang="zh-CN" dirty="0"/>
              <a:t>URI</a:t>
            </a:r>
            <a:r>
              <a:rPr lang="zh-CN" altLang="en-US" dirty="0"/>
              <a:t>返回元数据类型。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8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</TotalTime>
  <Words>424</Words>
  <Application>Microsoft Office PowerPoint</Application>
  <PresentationFormat>宽屏</PresentationFormat>
  <Paragraphs>106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幼圆</vt:lpstr>
      <vt:lpstr>Arial</vt:lpstr>
      <vt:lpstr>Century Gothic</vt:lpstr>
      <vt:lpstr>Wingdings 3</vt:lpstr>
      <vt:lpstr>丝状</vt:lpstr>
      <vt:lpstr>Android学习</vt:lpstr>
      <vt:lpstr>LinearLayout布局</vt:lpstr>
      <vt:lpstr>RelativeLayout布局</vt:lpstr>
      <vt:lpstr>RelativeLayout布局</vt:lpstr>
      <vt:lpstr>FrameLayout布局</vt:lpstr>
      <vt:lpstr>AbsoluteLayout布局</vt:lpstr>
      <vt:lpstr>ContentProvider应用</vt:lpstr>
      <vt:lpstr>ContentProvider应用</vt:lpstr>
      <vt:lpstr>ContentProvider应用</vt:lpstr>
      <vt:lpstr>ContentProvider应用</vt:lpstr>
    </vt:vector>
  </TitlesOfParts>
  <Company>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Android学习</dc:title>
  <dc:creator>TS</dc:creator>
  <cp:lastModifiedBy>TS</cp:lastModifiedBy>
  <cp:revision>9</cp:revision>
  <dcterms:created xsi:type="dcterms:W3CDTF">2019-05-14T09:20:55Z</dcterms:created>
  <dcterms:modified xsi:type="dcterms:W3CDTF">2019-05-14T12:26:05Z</dcterms:modified>
</cp:coreProperties>
</file>