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6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238DF-021B-4D7E-BE6B-304AB40956B5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73EC-E883-4843-B461-C8CDE94F5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73EC-E883-4843-B461-C8CDE94F5FD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5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C73EC-E883-4843-B461-C8CDE94F5F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2415-18F9-448D-BB18-191CCC8B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33F873-F8BC-4B41-8A3F-1167D0FB2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5549B-F418-4C5E-8223-0D28CB0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9AA1A-F9F0-420D-8EA8-C6E0107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EA0A9-EB25-4F3C-B1F3-99B745F8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E5A0-0A54-4EF3-9534-317EA792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7172D-FA9D-4B15-8FEF-2BDC0BE5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9D6B0-DDCE-44E4-BEE9-D1D9EE3F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B858C-44A4-45F2-BC31-D325A73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E333F-5A7A-4F95-AB1E-74E3DF3D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E67037-A4E8-4E90-A6C7-2D29CE832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99ACE-9E2E-4E38-B3EC-6EF68C50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D8C51-64EF-46DF-96F9-2D17F79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76F97-44C3-49E6-96EF-9D4A099F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E37F8-65E5-446E-A654-6491F68F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A1F41-FE1F-4BE6-AB91-EFBBF82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BD07C-43D0-4A5E-8AAF-3DD9E08A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D928A-4CC1-4A87-BD42-250CBE77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51F5-F77A-4D53-9D38-6BFB1562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14F86-0646-4DBA-ADAD-4A4623E4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CAF9-71EF-4CCC-9257-CC92B67A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CD8C3-13D0-4E97-9D14-AA45E7AF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97D8-854B-442C-815B-181D62C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E0FBA-F490-47A1-814E-0A1E2AA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78D1D-D086-4374-9C39-C1AF368C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8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36573-D9D5-4CA2-B80C-8F7EA34E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A243A-1034-4FF9-A155-39036801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ABEF2-64F0-45F3-9A4B-D2728A24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6F28B-5029-45CD-A64E-7543074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78BB7-C35D-47B8-8272-BDEC411A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A18B0-1E97-457B-B846-4DF3F62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307A-869A-47BC-85F0-4DF72ED8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0D867-6E6C-4341-AE68-B31463F7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35F43-EDC3-43F0-931D-7CDC10B5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5B89A5-377B-476D-9D76-503A3130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8B982-9387-4C61-B452-8B1AC7CA6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BE5AEB-DE63-4322-A3F1-7F6F5FF9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E9DD1-D5DE-43AC-9C48-BFAFEA1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27692B-73A1-4C61-A49C-473E9B7B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0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AAD86-3FB6-4AA7-8994-185344D1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49923-4C23-4591-9798-680D0718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49E0C-A34A-4A42-B8E8-1B4A1B7B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519AD-561A-4C93-BFDB-72C7D907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8733B6-5A9E-4E87-803D-352A941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C79B7A-EB57-43C5-A38D-AC3E831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D18F9-040D-4A1C-95A7-8A2DC2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404F8-9DAF-4F06-A7BF-8A94BE85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4328F-4726-4BA4-A1DC-832E0B57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065A3-2878-4EF2-A45A-60DB97E0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A1C3E-FBEE-4C75-8332-BFB1664B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BA81F-B3F9-45A7-8F17-1827622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05193-4801-45BC-9258-A7BC5A5E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3666F-9EEE-4924-AF97-E7A2C18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07CD3-7CC4-4FDA-8566-563C26F8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9C097-BAC9-4C78-ACCE-A6D0D454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E276E-928C-4CB3-877D-D262D89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C03DE-96CA-4FF6-869D-B7FCF161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FFB12-FCFB-4FB6-A7D5-022C773F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6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F252A-7A69-4426-B768-77C114D9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6BA2C-6660-48F6-8FC2-1E26C9CD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95B52-615A-450E-8BCE-B8CE08DA4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3EDC1-8A6D-4C58-8875-2E0756A27860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4EECD-2E29-405E-8FEE-D36A0FDC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1B1C3-8096-44E4-B5B3-3F7807290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E576-4F4E-433D-AC8A-77B3544B9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E35E5-036A-4351-BAF9-8ACABE874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Machine learning fitting the phase function of tissues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D70B38-922C-4F90-8B5C-6F4E80F8A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Yuxuan</a:t>
            </a:r>
            <a:r>
              <a:rPr lang="en-US" altLang="zh-CN" dirty="0"/>
              <a:t> Liang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5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9C69-6979-4C72-99A5-A675E2B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Dataset  V1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FFD67-8150-419A-9A93-875B48697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34228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be constant, and vary the value of g from 0.5 to 0.95.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Advantage: easy to learn, fast convergence and high accuracy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Disadvantage: since there are three factors that significantly affect the results(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 constant is unreasonable.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2FFD67-8150-419A-9A93-875B48697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342285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4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3404-2D10-40AC-A4F6-475DBCB4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Dataset V2: based on real material parameters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2EF0AD-88C8-42F3-9307-17B3D0CEC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0" y="1677058"/>
            <a:ext cx="10258999" cy="36406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3867DAF-287D-4E9A-AFBB-3CB79073C179}"/>
              </a:ext>
            </a:extLst>
          </p:cNvPr>
          <p:cNvSpPr txBox="1"/>
          <p:nvPr/>
        </p:nvSpPr>
        <p:spPr>
          <a:xfrm>
            <a:off x="838200" y="6169708"/>
            <a:ext cx="859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Ioannis</a:t>
            </a:r>
            <a:r>
              <a:rPr lang="en-US" altLang="zh-CN" dirty="0"/>
              <a:t> </a:t>
            </a:r>
            <a:r>
              <a:rPr lang="en-US" altLang="zh-CN" dirty="0" err="1"/>
              <a:t>Gkioulekas</a:t>
            </a:r>
            <a:r>
              <a:rPr lang="en-US" altLang="zh-CN" dirty="0"/>
              <a:t>, Inverse Volume Rendering with Material Dictionaries, ACM Transactions on Graphics, Volume 32, Issue 6 (2013)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95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0897A-C210-45E9-8206-7D7FD806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Dataset V3: parameters vary in large ranges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0401-BC79-47C8-9325-D2E509D4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367162"/>
            <a:ext cx="10515600" cy="4351338"/>
          </a:xfrm>
        </p:spPr>
        <p:txBody>
          <a:bodyPr/>
          <a:lstStyle/>
          <a:p>
            <a:r>
              <a:rPr lang="zh-CN" altLang="en-US" dirty="0"/>
              <a:t>𝜇𝑎</a:t>
            </a:r>
            <a:r>
              <a:rPr lang="en-US" altLang="zh-CN" dirty="0"/>
              <a:t>: [0.001, 0.05, 0.1, 0.5, 1, 2, 5, 10]</a:t>
            </a:r>
          </a:p>
          <a:p>
            <a:r>
              <a:rPr lang="zh-CN" altLang="en-US" dirty="0"/>
              <a:t>𝜇𝑠 </a:t>
            </a:r>
            <a:r>
              <a:rPr lang="en-US" altLang="zh-CN" dirty="0"/>
              <a:t>: [0.01, 0.05, 0.1, 0.5, 1, 5, 10, 50, 100]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i="1" dirty="0"/>
              <a:t>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:[-1:0.1:1]</a:t>
            </a:r>
          </a:p>
          <a:p>
            <a:r>
              <a:rPr lang="en-US" altLang="zh-CN" dirty="0"/>
              <a:t>1512 groups of parameters in total</a:t>
            </a:r>
          </a:p>
          <a:p>
            <a:r>
              <a:rPr lang="en-US" altLang="zh-CN" dirty="0"/>
              <a:t>For each group: 80 images for training, 20 for testing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BDE9D6-8D7E-400F-90D3-0B20D210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" y="850037"/>
            <a:ext cx="11288277" cy="57793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D73487-74E4-4AD1-B2AE-FA9BEFD3DC33}"/>
              </a:ext>
            </a:extLst>
          </p:cNvPr>
          <p:cNvSpPr txBox="1"/>
          <p:nvPr/>
        </p:nvSpPr>
        <p:spPr>
          <a:xfrm>
            <a:off x="648069" y="399495"/>
            <a:ext cx="51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Example images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774B0A-253A-4C7C-BB87-070F857EF9E3}"/>
              </a:ext>
            </a:extLst>
          </p:cNvPr>
          <p:cNvSpPr txBox="1"/>
          <p:nvPr/>
        </p:nvSpPr>
        <p:spPr>
          <a:xfrm>
            <a:off x="978393" y="6089173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For visualization, the dynamic range of the images are compressed to the 0.01 power of the original.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C854D-E087-4EF9-8FB8-E9393217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28474"/>
            <a:ext cx="10515600" cy="9449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Network Structure: 6 convolution layers, 1 fc layer</a:t>
            </a:r>
            <a:br>
              <a:rPr lang="en-US" altLang="zh-CN" sz="2800" dirty="0"/>
            </a:br>
            <a:endParaRPr lang="zh-CN" altLang="en-US" sz="28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8F1366-D981-4B9F-858D-915E62E2DA4E}"/>
              </a:ext>
            </a:extLst>
          </p:cNvPr>
          <p:cNvGrpSpPr/>
          <p:nvPr/>
        </p:nvGrpSpPr>
        <p:grpSpPr>
          <a:xfrm>
            <a:off x="1615737" y="2071520"/>
            <a:ext cx="8528819" cy="3999880"/>
            <a:chOff x="1491449" y="2781734"/>
            <a:chExt cx="8528819" cy="372214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9D1E528-7CDA-4D10-9F55-733E52003186}"/>
                </a:ext>
              </a:extLst>
            </p:cNvPr>
            <p:cNvSpPr txBox="1"/>
            <p:nvPr/>
          </p:nvSpPr>
          <p:spPr>
            <a:xfrm>
              <a:off x="3486511" y="6160194"/>
              <a:ext cx="4458119" cy="34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1032D23-3134-4B1A-9D68-FCC64175B3DE}"/>
                </a:ext>
              </a:extLst>
            </p:cNvPr>
            <p:cNvSpPr/>
            <p:nvPr/>
          </p:nvSpPr>
          <p:spPr>
            <a:xfrm>
              <a:off x="1491449" y="2796466"/>
              <a:ext cx="506027" cy="213064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86ED12-35CB-4E17-B91D-3334C50007C3}"/>
                </a:ext>
              </a:extLst>
            </p:cNvPr>
            <p:cNvSpPr/>
            <p:nvPr/>
          </p:nvSpPr>
          <p:spPr>
            <a:xfrm>
              <a:off x="2355542" y="2796465"/>
              <a:ext cx="506027" cy="213064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FD26386-2C3D-4A4E-A5D3-E30E91990AAB}"/>
                </a:ext>
              </a:extLst>
            </p:cNvPr>
            <p:cNvSpPr/>
            <p:nvPr/>
          </p:nvSpPr>
          <p:spPr>
            <a:xfrm>
              <a:off x="5789732" y="3416961"/>
              <a:ext cx="506027" cy="9449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B22E1A5-A4FD-4D92-B3AC-FB61F0A27253}"/>
                </a:ext>
              </a:extLst>
            </p:cNvPr>
            <p:cNvSpPr/>
            <p:nvPr/>
          </p:nvSpPr>
          <p:spPr>
            <a:xfrm>
              <a:off x="4947821" y="3416961"/>
              <a:ext cx="506027" cy="9449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E051693-69BD-464F-8504-AF0656A22C39}"/>
                </a:ext>
              </a:extLst>
            </p:cNvPr>
            <p:cNvSpPr/>
            <p:nvPr/>
          </p:nvSpPr>
          <p:spPr>
            <a:xfrm>
              <a:off x="4083728" y="3216668"/>
              <a:ext cx="506027" cy="137604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636B757-9E37-45D7-A131-E071F5A298F6}"/>
                </a:ext>
              </a:extLst>
            </p:cNvPr>
            <p:cNvSpPr/>
            <p:nvPr/>
          </p:nvSpPr>
          <p:spPr>
            <a:xfrm>
              <a:off x="3219635" y="3216668"/>
              <a:ext cx="506027" cy="137604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DFB0B5-CFBE-4E86-9421-D51E79EF9048}"/>
                </a:ext>
              </a:extLst>
            </p:cNvPr>
            <p:cNvSpPr txBox="1"/>
            <p:nvPr/>
          </p:nvSpPr>
          <p:spPr>
            <a:xfrm rot="10800000">
              <a:off x="1513630" y="3043440"/>
              <a:ext cx="461665" cy="11572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conv1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384A9B-D903-4BFD-9097-B6F024BFCF9B}"/>
                </a:ext>
              </a:extLst>
            </p:cNvPr>
            <p:cNvSpPr txBox="1"/>
            <p:nvPr/>
          </p:nvSpPr>
          <p:spPr>
            <a:xfrm rot="16200000">
              <a:off x="2099763" y="3541650"/>
              <a:ext cx="10192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conv2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6D4433-B44D-48FE-8F29-72EBD911657A}"/>
                </a:ext>
              </a:extLst>
            </p:cNvPr>
            <p:cNvSpPr txBox="1"/>
            <p:nvPr/>
          </p:nvSpPr>
          <p:spPr>
            <a:xfrm rot="16200000">
              <a:off x="3070371" y="3716816"/>
              <a:ext cx="8322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conv3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90DEEA7-B9AA-43CE-82C3-5ACA0F86739D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1997476" y="3861786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25F27CD-0418-44FD-87F4-18D708FF1BFF}"/>
                </a:ext>
              </a:extLst>
            </p:cNvPr>
            <p:cNvCxnSpPr/>
            <p:nvPr/>
          </p:nvCxnSpPr>
          <p:spPr>
            <a:xfrm flipV="1">
              <a:off x="2876288" y="3861784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F16C17B-6054-4214-9F1C-2E8279FB5E5B}"/>
                </a:ext>
              </a:extLst>
            </p:cNvPr>
            <p:cNvCxnSpPr/>
            <p:nvPr/>
          </p:nvCxnSpPr>
          <p:spPr>
            <a:xfrm flipV="1">
              <a:off x="3725662" y="386178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04E9D04-DA16-4DCE-85DB-254BF9B60F2D}"/>
                </a:ext>
              </a:extLst>
            </p:cNvPr>
            <p:cNvCxnSpPr/>
            <p:nvPr/>
          </p:nvCxnSpPr>
          <p:spPr>
            <a:xfrm flipV="1">
              <a:off x="4589755" y="3861783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3E7F90D-AE78-4769-997F-A82F4A73C10A}"/>
                </a:ext>
              </a:extLst>
            </p:cNvPr>
            <p:cNvCxnSpPr/>
            <p:nvPr/>
          </p:nvCxnSpPr>
          <p:spPr>
            <a:xfrm flipV="1">
              <a:off x="5484919" y="3861782"/>
              <a:ext cx="35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F7C74A9-7752-4AD3-8637-F6C5987BAD04}"/>
                </a:ext>
              </a:extLst>
            </p:cNvPr>
            <p:cNvSpPr txBox="1"/>
            <p:nvPr/>
          </p:nvSpPr>
          <p:spPr>
            <a:xfrm rot="16200000">
              <a:off x="3905350" y="3716816"/>
              <a:ext cx="8322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conv4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A092E89-1C75-4C4F-92AB-50F295B9F512}"/>
                </a:ext>
              </a:extLst>
            </p:cNvPr>
            <p:cNvSpPr txBox="1"/>
            <p:nvPr/>
          </p:nvSpPr>
          <p:spPr>
            <a:xfrm rot="16200000">
              <a:off x="4769158" y="3716816"/>
              <a:ext cx="8322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conv5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462660-6877-4C5F-A67B-2A73E0CC0AF2}"/>
                </a:ext>
              </a:extLst>
            </p:cNvPr>
            <p:cNvSpPr txBox="1"/>
            <p:nvPr/>
          </p:nvSpPr>
          <p:spPr>
            <a:xfrm rot="16200000">
              <a:off x="5641853" y="3704777"/>
              <a:ext cx="8322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conv6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11A501B-819A-410A-8B85-3948260906CA}"/>
                </a:ext>
              </a:extLst>
            </p:cNvPr>
            <p:cNvSpPr txBox="1"/>
            <p:nvPr/>
          </p:nvSpPr>
          <p:spPr>
            <a:xfrm rot="10800000">
              <a:off x="1526934" y="5024761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3*3*32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9E2C52-5BDE-4CC7-BF3D-00899C62FC72}"/>
                </a:ext>
              </a:extLst>
            </p:cNvPr>
            <p:cNvSpPr txBox="1"/>
            <p:nvPr/>
          </p:nvSpPr>
          <p:spPr>
            <a:xfrm rot="10800000">
              <a:off x="2399904" y="5024761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3*3*32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20E265-CC1B-400F-8663-5F77F56060FF}"/>
                </a:ext>
              </a:extLst>
            </p:cNvPr>
            <p:cNvSpPr txBox="1"/>
            <p:nvPr/>
          </p:nvSpPr>
          <p:spPr>
            <a:xfrm rot="10800000">
              <a:off x="5834094" y="5003960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3*3*128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E1F9A59-B3FE-4CDF-AA99-419702F51C32}"/>
                </a:ext>
              </a:extLst>
            </p:cNvPr>
            <p:cNvSpPr txBox="1"/>
            <p:nvPr/>
          </p:nvSpPr>
          <p:spPr>
            <a:xfrm rot="10800000">
              <a:off x="5000633" y="5018799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3*3*128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F217B51-CA3D-43A6-A1D4-70B14086C9FA}"/>
                </a:ext>
              </a:extLst>
            </p:cNvPr>
            <p:cNvSpPr txBox="1"/>
            <p:nvPr/>
          </p:nvSpPr>
          <p:spPr>
            <a:xfrm rot="10800000">
              <a:off x="4143940" y="5018799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3*3*64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B9AA87D-98EC-45FD-B536-8D8D34656BC1}"/>
                </a:ext>
              </a:extLst>
            </p:cNvPr>
            <p:cNvSpPr txBox="1"/>
            <p:nvPr/>
          </p:nvSpPr>
          <p:spPr>
            <a:xfrm rot="10800000">
              <a:off x="3272872" y="5024761"/>
              <a:ext cx="461665" cy="12251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/>
                <a:t>3*3*64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7850B45-5A8F-4D15-8C34-4A2C80BC6F3A}"/>
                </a:ext>
              </a:extLst>
            </p:cNvPr>
            <p:cNvSpPr/>
            <p:nvPr/>
          </p:nvSpPr>
          <p:spPr>
            <a:xfrm>
              <a:off x="7349233" y="2781734"/>
              <a:ext cx="506027" cy="2130641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B3EE75A-A1C2-4D53-9F86-74D80C878068}"/>
                </a:ext>
              </a:extLst>
            </p:cNvPr>
            <p:cNvCxnSpPr/>
            <p:nvPr/>
          </p:nvCxnSpPr>
          <p:spPr>
            <a:xfrm>
              <a:off x="6400800" y="3901481"/>
              <a:ext cx="834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B89D2C5-474D-4533-86C3-79B92B39C801}"/>
                </a:ext>
              </a:extLst>
            </p:cNvPr>
            <p:cNvSpPr/>
            <p:nvPr/>
          </p:nvSpPr>
          <p:spPr>
            <a:xfrm>
              <a:off x="7472719" y="2957614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CD9551B-2653-4498-86E1-3386BF3561A7}"/>
                </a:ext>
              </a:extLst>
            </p:cNvPr>
            <p:cNvSpPr/>
            <p:nvPr/>
          </p:nvSpPr>
          <p:spPr>
            <a:xfrm>
              <a:off x="7473399" y="3338614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60B0EF0-9596-4C8D-BEFC-80277C770C53}"/>
                </a:ext>
              </a:extLst>
            </p:cNvPr>
            <p:cNvSpPr/>
            <p:nvPr/>
          </p:nvSpPr>
          <p:spPr>
            <a:xfrm>
              <a:off x="7472718" y="4107770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1E07F0C-F59F-45DA-AEFF-12E4C9CD1D5D}"/>
                </a:ext>
              </a:extLst>
            </p:cNvPr>
            <p:cNvSpPr/>
            <p:nvPr/>
          </p:nvSpPr>
          <p:spPr>
            <a:xfrm>
              <a:off x="7472718" y="4495927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0791514-5272-4E14-8A86-F9345913DBF0}"/>
                </a:ext>
              </a:extLst>
            </p:cNvPr>
            <p:cNvSpPr txBox="1"/>
            <p:nvPr/>
          </p:nvSpPr>
          <p:spPr>
            <a:xfrm>
              <a:off x="7299602" y="3704767"/>
              <a:ext cx="615553" cy="31292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B62F2F1E-87F9-440F-A7CB-E13FB30ACB9E}"/>
                </a:ext>
              </a:extLst>
            </p:cNvPr>
            <p:cNvSpPr/>
            <p:nvPr/>
          </p:nvSpPr>
          <p:spPr>
            <a:xfrm>
              <a:off x="8549210" y="3216667"/>
              <a:ext cx="506027" cy="1257679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155FBA-9AFD-4A01-ADBF-0CFB12362AE4}"/>
                </a:ext>
              </a:extLst>
            </p:cNvPr>
            <p:cNvSpPr/>
            <p:nvPr/>
          </p:nvSpPr>
          <p:spPr>
            <a:xfrm>
              <a:off x="8672696" y="4100919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4063AF2-EEDD-46AA-8A11-056004612917}"/>
                </a:ext>
              </a:extLst>
            </p:cNvPr>
            <p:cNvSpPr/>
            <p:nvPr/>
          </p:nvSpPr>
          <p:spPr>
            <a:xfrm>
              <a:off x="8672696" y="3727492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E5D99C2-BD06-464C-BDB2-12622BC8F832}"/>
                </a:ext>
              </a:extLst>
            </p:cNvPr>
            <p:cNvSpPr/>
            <p:nvPr/>
          </p:nvSpPr>
          <p:spPr>
            <a:xfrm>
              <a:off x="8672696" y="3343023"/>
              <a:ext cx="259053" cy="2590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F1174CD-8C05-4A7B-B98E-EB94FC07DA60}"/>
                </a:ext>
              </a:extLst>
            </p:cNvPr>
            <p:cNvCxnSpPr/>
            <p:nvPr/>
          </p:nvCxnSpPr>
          <p:spPr>
            <a:xfrm>
              <a:off x="8802222" y="3485340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/>
                <p:nvPr/>
              </p:nvSpPr>
              <p:spPr>
                <a:xfrm>
                  <a:off x="9514241" y="3282340"/>
                  <a:ext cx="506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3486774-0504-45AC-8A4E-02F2487B8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241" y="3282340"/>
                  <a:ext cx="50602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0DB1823-977C-41FE-8E5C-17E9A6F006F7}"/>
                </a:ext>
              </a:extLst>
            </p:cNvPr>
            <p:cNvCxnSpPr/>
            <p:nvPr/>
          </p:nvCxnSpPr>
          <p:spPr>
            <a:xfrm>
              <a:off x="8802222" y="3845506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5B92E04-6FE0-44BE-859F-DC640251ED1D}"/>
                </a:ext>
              </a:extLst>
            </p:cNvPr>
            <p:cNvCxnSpPr/>
            <p:nvPr/>
          </p:nvCxnSpPr>
          <p:spPr>
            <a:xfrm>
              <a:off x="8802222" y="4230445"/>
              <a:ext cx="767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/>
                <p:nvPr/>
              </p:nvSpPr>
              <p:spPr>
                <a:xfrm>
                  <a:off x="9554748" y="3671746"/>
                  <a:ext cx="369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678C365-8E5E-4862-A23A-CA598022B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4748" y="3671746"/>
                  <a:ext cx="3693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6347A8-9F74-4526-8B3C-183D60235BD4}"/>
                </a:ext>
              </a:extLst>
            </p:cNvPr>
            <p:cNvSpPr txBox="1"/>
            <p:nvPr/>
          </p:nvSpPr>
          <p:spPr>
            <a:xfrm>
              <a:off x="9568155" y="4088937"/>
              <a:ext cx="342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CC9CED5-7817-4D5C-95FB-6BD69907DFFF}"/>
                </a:ext>
              </a:extLst>
            </p:cNvPr>
            <p:cNvCxnSpPr>
              <a:cxnSpLocks/>
              <a:stCxn id="39" idx="3"/>
              <a:endCxn id="53" idx="1"/>
            </p:cNvCxnSpPr>
            <p:nvPr/>
          </p:nvCxnSpPr>
          <p:spPr>
            <a:xfrm flipV="1">
              <a:off x="7855260" y="3845507"/>
              <a:ext cx="693950" cy="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86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EAB323-23B2-4278-9FCF-AD6DFB185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08" y="1060506"/>
            <a:ext cx="4287915" cy="473698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922807-08CD-4353-B792-8ED4F9F778E0}"/>
              </a:ext>
            </a:extLst>
          </p:cNvPr>
          <p:cNvSpPr txBox="1"/>
          <p:nvPr/>
        </p:nvSpPr>
        <p:spPr>
          <a:xfrm>
            <a:off x="1164502" y="1350233"/>
            <a:ext cx="4215364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GPU</a:t>
            </a:r>
            <a:r>
              <a:rPr lang="en-US" altLang="zh-CN" dirty="0"/>
              <a:t>: Titan </a:t>
            </a:r>
            <a:r>
              <a:rPr lang="en-US" altLang="zh-CN" dirty="0" err="1"/>
              <a:t>Xp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Dependency</a:t>
            </a:r>
            <a:r>
              <a:rPr lang="en-US" altLang="zh-CN" dirty="0"/>
              <a:t>: </a:t>
            </a:r>
            <a:r>
              <a:rPr lang="en-US" altLang="zh-CN" dirty="0" err="1"/>
              <a:t>Pytorch</a:t>
            </a:r>
            <a:r>
              <a:rPr lang="en-US" altLang="zh-CN" dirty="0"/>
              <a:t> 1.8.1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Loss function</a:t>
            </a:r>
            <a:r>
              <a:rPr lang="en-US" altLang="zh-CN" dirty="0"/>
              <a:t>: MSE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Optimizer</a:t>
            </a:r>
            <a:r>
              <a:rPr lang="en-US" altLang="zh-CN" dirty="0"/>
              <a:t>: Adam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Initial learning rate</a:t>
            </a:r>
            <a:r>
              <a:rPr lang="en-US" altLang="zh-CN" dirty="0"/>
              <a:t>: 5e-4, decreasing it by a factor of 0.1 every 10 epochs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Weight decay</a:t>
            </a:r>
            <a:r>
              <a:rPr lang="en-US" altLang="zh-CN" dirty="0"/>
              <a:t>: 5e-3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Batch size</a:t>
            </a:r>
            <a:r>
              <a:rPr lang="en-US" altLang="zh-CN" dirty="0"/>
              <a:t>: 60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 ground truth values are normalized to [0.01,1.01].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35F8EC3-E771-43B7-AB82-6E33F443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28474"/>
            <a:ext cx="10515600" cy="9449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Implement details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27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535465F-559E-4F17-A84A-8F4220988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77" y="1246302"/>
            <a:ext cx="3809524" cy="3809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E232BF-DE13-406C-87E1-721ADA55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07" y="1246302"/>
            <a:ext cx="3809524" cy="3809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51E6E2-35EE-4DD2-BDEA-A70CD3DD6566}"/>
              </a:ext>
            </a:extLst>
          </p:cNvPr>
          <p:cNvSpPr txBox="1"/>
          <p:nvPr/>
        </p:nvSpPr>
        <p:spPr>
          <a:xfrm>
            <a:off x="1095653" y="4686494"/>
            <a:ext cx="380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loss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1C638E-3ED8-4312-877F-CBF1C16275F9}"/>
              </a:ext>
            </a:extLst>
          </p:cNvPr>
          <p:cNvSpPr txBox="1"/>
          <p:nvPr/>
        </p:nvSpPr>
        <p:spPr>
          <a:xfrm>
            <a:off x="6550956" y="4686494"/>
            <a:ext cx="380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Testing loss 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8358319-C32C-4BFE-8666-654F2077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Results (30 epochs)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494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6D209EE-182F-4E38-8DA0-C8DDD68F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89" y="1044844"/>
            <a:ext cx="3809524" cy="38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5B3189-A177-442A-8C92-069738EAF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3" y="1044844"/>
            <a:ext cx="3809524" cy="38095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6580A0-E67E-4B30-851C-F265C418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79"/>
            <a:ext cx="10515600" cy="783523"/>
          </a:xfrm>
        </p:spPr>
        <p:txBody>
          <a:bodyPr>
            <a:normAutofit/>
          </a:bodyPr>
          <a:lstStyle/>
          <a:p>
            <a:r>
              <a:rPr lang="en-US" altLang="zh-CN" sz="3200"/>
              <a:t>Results (30 </a:t>
            </a:r>
            <a:r>
              <a:rPr lang="en-US" altLang="zh-CN" sz="3200" dirty="0"/>
              <a:t>epochs)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1F92D2-58E1-4C04-8C53-4220AB84C920}"/>
              </a:ext>
            </a:extLst>
          </p:cNvPr>
          <p:cNvSpPr txBox="1"/>
          <p:nvPr/>
        </p:nvSpPr>
        <p:spPr>
          <a:xfrm>
            <a:off x="1279363" y="4385575"/>
            <a:ext cx="380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Rate of samples relative error less than 10%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AB1C3C-3F5B-482A-AF04-9FF720E37D45}"/>
              </a:ext>
            </a:extLst>
          </p:cNvPr>
          <p:cNvSpPr txBox="1"/>
          <p:nvPr/>
        </p:nvSpPr>
        <p:spPr>
          <a:xfrm>
            <a:off x="6505376" y="4385575"/>
            <a:ext cx="336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Rate of samples relative error larger than 50%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D808D2-876C-4B99-B18C-3EBDDB108C49}"/>
                  </a:ext>
                </a:extLst>
              </p:cNvPr>
              <p:cNvSpPr txBox="1"/>
              <p:nvPr/>
            </p:nvSpPr>
            <p:spPr>
              <a:xfrm>
                <a:off x="1154097" y="5424256"/>
                <a:ext cx="8957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Relative error: the relative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less than 10%.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D808D2-876C-4B99-B18C-3EBDDB10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7" y="5424256"/>
                <a:ext cx="8957569" cy="369332"/>
              </a:xfrm>
              <a:prstGeom prst="rect">
                <a:avLst/>
              </a:prstGeom>
              <a:blipFill>
                <a:blip r:embed="rId4"/>
                <a:stretch>
                  <a:fillRect l="-54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6ABD-81ED-4777-8866-FB0C9E8B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Further plan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F1069-CB6E-41C2-A7FC-22A346C87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Change the network from learning g to learning the weight and variance of mixture Gaussian model.</a:t>
                </a:r>
              </a:p>
              <a:p>
                <a:r>
                  <a:rPr lang="en-US" altLang="zh-CN" sz="2400" dirty="0"/>
                  <a:t>Divide the interval from 0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/>
                  <a:t> into 200 parts so that the mean value of each Gaussian distribution is determined.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, there will be 402 outputs in total.</a:t>
                </a:r>
              </a:p>
              <a:p>
                <a:r>
                  <a:rPr lang="en-US" altLang="zh-CN" sz="2400" dirty="0"/>
                  <a:t>Change the loss function from MSE to </a:t>
                </a:r>
                <a:r>
                  <a:rPr lang="en-US" altLang="zh-CN" sz="2400" dirty="0" err="1"/>
                  <a:t>Kullback-Leibler</a:t>
                </a:r>
                <a:r>
                  <a:rPr lang="en-US" altLang="zh-CN" sz="2400" dirty="0"/>
                  <a:t> divergence: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is the real distribution,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is the fitting distribution.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F1069-CB6E-41C2-A7FC-22A346C87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5AE4CC0-F79F-4740-AA68-5352C9327A8A}"/>
              </a:ext>
            </a:extLst>
          </p:cNvPr>
          <p:cNvSpPr txBox="1"/>
          <p:nvPr/>
        </p:nvSpPr>
        <p:spPr>
          <a:xfrm>
            <a:off x="568171" y="6223845"/>
            <a:ext cx="1023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Ioannis</a:t>
            </a:r>
            <a:r>
              <a:rPr lang="en-US" altLang="zh-CN" dirty="0"/>
              <a:t> </a:t>
            </a:r>
            <a:r>
              <a:rPr lang="en-US" altLang="zh-CN" dirty="0" err="1"/>
              <a:t>Gkioulekas</a:t>
            </a:r>
            <a:r>
              <a:rPr lang="en-US" altLang="zh-CN" dirty="0"/>
              <a:t>, Inverse Volume Rendering with Material Dictionaries, ACM Transactions on Graphics, Volume 32, Issue 6 (2013)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D0FA0-8404-4D08-BCEF-49FAAAAE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Some questions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39076-F6EC-4455-9A7E-F21A0AA6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Images with no photon or only one photon emitting</a:t>
            </a:r>
          </a:p>
          <a:p>
            <a:r>
              <a:rPr lang="en-US" altLang="zh-CN" dirty="0"/>
              <a:t>2d or 1d convolution?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4748-355C-47B4-8CCB-47DF8203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812BC-C82F-4165-9036-30151245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Background and proposal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Scheme design and implement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/>
              <a:t>Results and further plans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67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CC8B4-D2CE-42C5-A6B5-CABC484A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1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9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5B208-FC9C-41C8-A2E8-0C1BD41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Background: Monte Carlo modeling of light transport in multi-layered tissues(MCML)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B3EF5-239B-4B2B-BB1F-5EF9A87B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6786" cy="3793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This model deals with the transportation of an infinitely narrow photon beam, perpendicularly incident on a multi-layered tissue.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Photons’ interaction with the tissue can be mainly described as absorption, scattering and deflection.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The light intensity distribution is detected at the surface of the tissue.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5CD15B-D178-4C82-A310-6C7F204A69DF}"/>
              </a:ext>
            </a:extLst>
          </p:cNvPr>
          <p:cNvSpPr txBox="1"/>
          <p:nvPr/>
        </p:nvSpPr>
        <p:spPr>
          <a:xfrm>
            <a:off x="763480" y="65097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Lihong Wang, et al.,  Computer Methods and Programs in Biomedicine, 47: 131-146, 1995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54567-9337-43D9-88B0-26795B83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01" y="1718782"/>
            <a:ext cx="3727257" cy="40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D50C-8D0D-4849-A950-584831D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6735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Simulating procedure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A5F41-4109-4CD6-B3CA-53EF91760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76" y="415156"/>
            <a:ext cx="3693111" cy="629811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68FD3C-BFC5-4E19-A094-AFDA91734D72}"/>
              </a:ext>
            </a:extLst>
          </p:cNvPr>
          <p:cNvSpPr txBox="1"/>
          <p:nvPr/>
        </p:nvSpPr>
        <p:spPr>
          <a:xfrm>
            <a:off x="1145219" y="1302059"/>
            <a:ext cx="6169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launching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Step size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/>
              <a:t>Photon moving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absorption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</a:rPr>
              <a:t>Photon scattering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Photon hitting a boundary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/>
              <a:t>Photon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BE3E-2679-4CC1-931F-D426AA05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471658"/>
            <a:ext cx="10515600" cy="1090812"/>
          </a:xfrm>
        </p:spPr>
        <p:txBody>
          <a:bodyPr>
            <a:normAutofit fontScale="90000"/>
          </a:bodyPr>
          <a:lstStyle/>
          <a:p>
            <a:r>
              <a:rPr lang="en-US" altLang="zh-CN" sz="3600" b="0" dirty="0"/>
              <a:t>Photon scattering</a:t>
            </a:r>
            <a:br>
              <a:rPr lang="en-US" altLang="zh-CN" b="0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ABA67-5A70-473E-AC9A-290B497B0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773"/>
                <a:ext cx="10515600" cy="485419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When photon gets scattered, there will be a deflection angle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and an azimuthal angle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The probability distribution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os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/>
                  <a:t> is called phase function.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Now, most simulations use the </a:t>
                </a:r>
                <a:r>
                  <a:rPr lang="en-US" altLang="zh-CN" sz="2000" dirty="0" err="1"/>
                  <a:t>Henyey</a:t>
                </a:r>
                <a:r>
                  <a:rPr lang="en-US" altLang="zh-CN" sz="2000" dirty="0"/>
                  <a:t>-Greenstein phase function originally proposed for galactic scattering: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where the anisotropy, g, equals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/>
                  <a:t> and has a value between -1 and 1.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/>
                  <a:t>Problem: the H-G function does not fit for all the materials.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ABA67-5A70-473E-AC9A-290B497B0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773"/>
                <a:ext cx="10515600" cy="4854190"/>
              </a:xfrm>
              <a:blipFill>
                <a:blip r:embed="rId2"/>
                <a:stretch>
                  <a:fillRect l="-522" t="-503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69B2C-139C-4936-B954-2D00FA2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1"/>
            <a:ext cx="10515600" cy="7800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Study on phase function in Monte Carlo transmission characteristics of poly-disperse aerosol</a:t>
            </a:r>
            <a:endParaRPr lang="zh-CN" altLang="en-US" sz="2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50AB76-B299-4884-9D64-1AC72521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7" y="852256"/>
            <a:ext cx="7244815" cy="51490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EB610E-7CD2-4C76-9D8C-9F24BD0F3DF9}"/>
              </a:ext>
            </a:extLst>
          </p:cNvPr>
          <p:cNvSpPr txBox="1"/>
          <p:nvPr/>
        </p:nvSpPr>
        <p:spPr>
          <a:xfrm>
            <a:off x="568171" y="6440230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 Bai, et al., Optical Engineering 50(1), 016002, 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4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4350-90A1-4F1F-BD20-A430F8D9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DDED-383C-48B9-8E58-F5A1757B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4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Although H-G function is widely used in MCML, it doesn’t fit for all kinds of materials.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Can we use the machine learning method to find a better model to fit the real phase functions of tissues?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8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CA197-25D6-4303-8A29-B319CBDF1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891" y="582752"/>
                <a:ext cx="10515600" cy="49779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Mixture Gaussian model: any function can be approximated by the combination of multiple Gaussian distributions: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We can use mixture Gaussian model to approximate the real phase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CA197-25D6-4303-8A29-B319CBDF1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91" y="582752"/>
                <a:ext cx="10515600" cy="497796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4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48FD-0D75-4036-974D-E6A2457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Scheme design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D25A9-C632-4282-B860-43CE1274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Use MOSE toolkit to generate light intensity distribution images. While simulating, we can still use H-G function.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Use a neural network to learn the phase function. The input is the reflectance images obtained in MOSE, and the output is the weights and variances of those Gaussian distributions.</a:t>
            </a:r>
            <a:endParaRPr lang="zh-CN" altLang="en-US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Perturb the phase function in simulation to test the generalization ability of the network.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A9DD0-A846-4E0B-A9BB-F5279C687195}"/>
              </a:ext>
            </a:extLst>
          </p:cNvPr>
          <p:cNvSpPr txBox="1"/>
          <p:nvPr/>
        </p:nvSpPr>
        <p:spPr>
          <a:xfrm>
            <a:off x="577049" y="6488668"/>
            <a:ext cx="102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Shenghan</a:t>
            </a:r>
            <a:r>
              <a:rPr lang="en-US" altLang="zh-CN" dirty="0"/>
              <a:t> Ren, et al., </a:t>
            </a:r>
            <a:r>
              <a:rPr lang="en-US" altLang="zh-CN" dirty="0" err="1"/>
              <a:t>PLoS</a:t>
            </a:r>
            <a:r>
              <a:rPr lang="en-US" altLang="zh-CN" dirty="0"/>
              <a:t> ONE, 8(4):e61304, 2013.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7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851</Words>
  <Application>Microsoft Office PowerPoint</Application>
  <PresentationFormat>宽屏</PresentationFormat>
  <Paragraphs>103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Machine learning fitting the phase function of tissues</vt:lpstr>
      <vt:lpstr>Outline</vt:lpstr>
      <vt:lpstr>Background: Monte Carlo modeling of light transport in multi-layered tissues(MCML)</vt:lpstr>
      <vt:lpstr>Simulating procedure</vt:lpstr>
      <vt:lpstr>Photon scattering </vt:lpstr>
      <vt:lpstr>Study on phase function in Monte Carlo transmission characteristics of poly-disperse aerosol</vt:lpstr>
      <vt:lpstr>Proposal</vt:lpstr>
      <vt:lpstr>PowerPoint 演示文稿</vt:lpstr>
      <vt:lpstr>Scheme design</vt:lpstr>
      <vt:lpstr>Dataset  V1</vt:lpstr>
      <vt:lpstr>Dataset V2: based on real material parameters</vt:lpstr>
      <vt:lpstr>Dataset V3: parameters vary in large ranges</vt:lpstr>
      <vt:lpstr>PowerPoint 演示文稿</vt:lpstr>
      <vt:lpstr>Network Structure: 6 convolution layers, 1 fc layer </vt:lpstr>
      <vt:lpstr>Implement details</vt:lpstr>
      <vt:lpstr>Results (30 epochs)</vt:lpstr>
      <vt:lpstr>Results (30 epochs)</vt:lpstr>
      <vt:lpstr>Further plan</vt:lpstr>
      <vt:lpstr>Some questions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fitting the phase function of tissues</dc:title>
  <dc:creator>l yx</dc:creator>
  <cp:lastModifiedBy>l yx</cp:lastModifiedBy>
  <cp:revision>5</cp:revision>
  <dcterms:created xsi:type="dcterms:W3CDTF">2021-07-29T00:54:15Z</dcterms:created>
  <dcterms:modified xsi:type="dcterms:W3CDTF">2021-07-31T16:31:54Z</dcterms:modified>
</cp:coreProperties>
</file>