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78" r:id="rId16"/>
    <p:sldId id="279" r:id="rId17"/>
    <p:sldId id="280" r:id="rId18"/>
    <p:sldId id="270" r:id="rId19"/>
    <p:sldId id="271" r:id="rId20"/>
    <p:sldId id="276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86" r:id="rId29"/>
    <p:sldId id="287" r:id="rId30"/>
    <p:sldId id="274" r:id="rId31"/>
    <p:sldId id="27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238DF-021B-4D7E-BE6B-304AB40956B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73EC-E883-4843-B461-C8CDE94F5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73EC-E883-4843-B461-C8CDE94F5F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5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73EC-E883-4843-B461-C8CDE94F5F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2415-18F9-448D-BB18-191CCC8B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33F873-F8BC-4B41-8A3F-1167D0FB2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5549B-F418-4C5E-8223-0D28CB0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9AA1A-F9F0-420D-8EA8-C6E0107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EA0A9-EB25-4F3C-B1F3-99B745F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E5A0-0A54-4EF3-9534-317EA792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7172D-FA9D-4B15-8FEF-2BDC0BE5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9D6B0-DDCE-44E4-BEE9-D1D9EE3F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B858C-44A4-45F2-BC31-D325A73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E333F-5A7A-4F95-AB1E-74E3DF3D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67037-A4E8-4E90-A6C7-2D29CE832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99ACE-9E2E-4E38-B3EC-6EF68C50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D8C51-64EF-46DF-96F9-2D17F79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76F97-44C3-49E6-96EF-9D4A099F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E37F8-65E5-446E-A654-6491F68F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A1F41-FE1F-4BE6-AB91-EFBBF82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BD07C-43D0-4A5E-8AAF-3DD9E08A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D928A-4CC1-4A87-BD42-250CBE77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51F5-F77A-4D53-9D38-6BFB1562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14F86-0646-4DBA-ADAD-4A4623E4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CAF9-71EF-4CCC-9257-CC92B67A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CD8C3-13D0-4E97-9D14-AA45E7AF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97D8-854B-442C-815B-181D62C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E0FBA-F490-47A1-814E-0A1E2AA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78D1D-D086-4374-9C39-C1AF368C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6573-D9D5-4CA2-B80C-8F7EA34E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A243A-1034-4FF9-A155-39036801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ABEF2-64F0-45F3-9A4B-D2728A24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6F28B-5029-45CD-A64E-7543074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78BB7-C35D-47B8-8272-BDEC411A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A18B0-1E97-457B-B846-4DF3F62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307A-869A-47BC-85F0-4DF72ED8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0D867-6E6C-4341-AE68-B31463F7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35F43-EDC3-43F0-931D-7CDC10B5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5B89A5-377B-476D-9D76-503A3130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8B982-9387-4C61-B452-8B1AC7CA6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BE5AEB-DE63-4322-A3F1-7F6F5FF9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E9DD1-D5DE-43AC-9C48-BFAFEA1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27692B-73A1-4C61-A49C-473E9B7B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0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AAD86-3FB6-4AA7-8994-185344D1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49923-4C23-4591-9798-680D0718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49E0C-A34A-4A42-B8E8-1B4A1B7B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519AD-561A-4C93-BFDB-72C7D907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8733B6-5A9E-4E87-803D-352A941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C79B7A-EB57-43C5-A38D-AC3E831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D18F9-040D-4A1C-95A7-8A2DC2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404F8-9DAF-4F06-A7BF-8A94BE85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328F-4726-4BA4-A1DC-832E0B57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065A3-2878-4EF2-A45A-60DB97E0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A1C3E-FBEE-4C75-8332-BFB1664B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BA81F-B3F9-45A7-8F17-1827622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05193-4801-45BC-9258-A7BC5A5E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3666F-9EEE-4924-AF97-E7A2C18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07CD3-7CC4-4FDA-8566-563C26F8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9C097-BAC9-4C78-ACCE-A6D0D454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E276E-928C-4CB3-877D-D262D89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C03DE-96CA-4FF6-869D-B7FCF161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FFB12-FCFB-4FB6-A7D5-022C773F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6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F252A-7A69-4426-B768-77C114D9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6BA2C-6660-48F6-8FC2-1E26C9CD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95B52-615A-450E-8BCE-B8CE08DA4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EDC1-8A6D-4C58-8875-2E0756A27860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4EECD-2E29-405E-8FEE-D36A0FDC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1B1C3-8096-44E4-B5B3-3F7807290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E35E5-036A-4351-BAF9-8ACABE874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Machine learning fitting the phase function of tissues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70B38-922C-4F90-8B5C-6F4E80F8A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Yuxuan</a:t>
            </a:r>
            <a:r>
              <a:rPr lang="en-US" altLang="zh-CN" dirty="0"/>
              <a:t>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5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9C69-6979-4C72-99A5-A675E2B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Phantom Design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FFD67-8150-419A-9A93-875B4869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0212"/>
            <a:ext cx="10515600" cy="22130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Phantom: Single </a:t>
            </a:r>
            <a:r>
              <a:rPr lang="en-US" altLang="zh-CN" sz="2400" dirty="0"/>
              <a:t>layer homogenous </a:t>
            </a:r>
            <a:r>
              <a:rPr lang="en-US" altLang="zh-CN" sz="2400" dirty="0" smtClean="0"/>
              <a:t>tissue</a:t>
            </a:r>
          </a:p>
          <a:p>
            <a:r>
              <a:rPr lang="en-US" altLang="zh-CN" sz="2400" dirty="0" smtClean="0"/>
              <a:t>Size: 10mm x 10mm x 2mm (x, y, z)</a:t>
            </a:r>
          </a:p>
          <a:p>
            <a:r>
              <a:rPr lang="en-US" altLang="zh-CN" sz="2400" dirty="0" smtClean="0"/>
              <a:t>Resolution: 0.02mm x 0.02mm x 0.1mm </a:t>
            </a:r>
            <a:r>
              <a:rPr lang="en-US" altLang="zh-CN" sz="2400" dirty="0"/>
              <a:t> (x, y, z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Top </a:t>
            </a:r>
            <a:r>
              <a:rPr lang="en-US" altLang="zh-CN" sz="2400" dirty="0"/>
              <a:t>and bottom view </a:t>
            </a:r>
            <a:r>
              <a:rPr lang="en-US" altLang="zh-CN" sz="2400" dirty="0" smtClean="0"/>
              <a:t>transmittance image size: 500 x 500 pixels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869874" y="1848423"/>
            <a:ext cx="43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867706" y="1845405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813706" y="17944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41914" y="16293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2201" y="201010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61666" y="16293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5359" y="1902423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light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34996" y="1794423"/>
            <a:ext cx="2895338" cy="987086"/>
            <a:chOff x="1170936" y="1794423"/>
            <a:chExt cx="2895338" cy="987086"/>
          </a:xfrm>
        </p:grpSpPr>
        <p:sp>
          <p:nvSpPr>
            <p:cNvPr id="12" name="矩形 11"/>
            <p:cNvSpPr/>
            <p:nvPr/>
          </p:nvSpPr>
          <p:spPr>
            <a:xfrm>
              <a:off x="1170936" y="2423137"/>
              <a:ext cx="2895338" cy="358372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>
            <a:xfrm>
              <a:off x="2618605" y="1794423"/>
              <a:ext cx="0" cy="628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2610086" y="2435149"/>
              <a:ext cx="599606" cy="134912"/>
            </a:xfrm>
            <a:custGeom>
              <a:avLst/>
              <a:gdLst>
                <a:gd name="connsiteX0" fmla="*/ 0 w 599606"/>
                <a:gd name="connsiteY0" fmla="*/ 52466 h 134912"/>
                <a:gd name="connsiteX1" fmla="*/ 157396 w 599606"/>
                <a:gd name="connsiteY1" fmla="*/ 134912 h 134912"/>
                <a:gd name="connsiteX2" fmla="*/ 284813 w 599606"/>
                <a:gd name="connsiteY2" fmla="*/ 89941 h 134912"/>
                <a:gd name="connsiteX3" fmla="*/ 434714 w 599606"/>
                <a:gd name="connsiteY3" fmla="*/ 127417 h 134912"/>
                <a:gd name="connsiteX4" fmla="*/ 539646 w 599606"/>
                <a:gd name="connsiteY4" fmla="*/ 82446 h 134912"/>
                <a:gd name="connsiteX5" fmla="*/ 599606 w 599606"/>
                <a:gd name="connsiteY5" fmla="*/ 0 h 1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606" h="134912">
                  <a:moveTo>
                    <a:pt x="0" y="52466"/>
                  </a:moveTo>
                  <a:lnTo>
                    <a:pt x="157396" y="134912"/>
                  </a:lnTo>
                  <a:lnTo>
                    <a:pt x="284813" y="89941"/>
                  </a:lnTo>
                  <a:lnTo>
                    <a:pt x="434714" y="127417"/>
                  </a:lnTo>
                  <a:lnTo>
                    <a:pt x="539646" y="82446"/>
                  </a:lnTo>
                  <a:lnTo>
                    <a:pt x="599606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890558" y="2450139"/>
              <a:ext cx="727023" cy="179882"/>
            </a:xfrm>
            <a:custGeom>
              <a:avLst/>
              <a:gdLst>
                <a:gd name="connsiteX0" fmla="*/ 727023 w 727023"/>
                <a:gd name="connsiteY0" fmla="*/ 7496 h 179882"/>
                <a:gd name="connsiteX1" fmla="*/ 674557 w 727023"/>
                <a:gd name="connsiteY1" fmla="*/ 142407 h 179882"/>
                <a:gd name="connsiteX2" fmla="*/ 569626 w 727023"/>
                <a:gd name="connsiteY2" fmla="*/ 142407 h 179882"/>
                <a:gd name="connsiteX3" fmla="*/ 524656 w 727023"/>
                <a:gd name="connsiteY3" fmla="*/ 179882 h 179882"/>
                <a:gd name="connsiteX4" fmla="*/ 359764 w 727023"/>
                <a:gd name="connsiteY4" fmla="*/ 104932 h 179882"/>
                <a:gd name="connsiteX5" fmla="*/ 149901 w 727023"/>
                <a:gd name="connsiteY5" fmla="*/ 104932 h 179882"/>
                <a:gd name="connsiteX6" fmla="*/ 0 w 727023"/>
                <a:gd name="connsiteY6" fmla="*/ 0 h 1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023" h="179882">
                  <a:moveTo>
                    <a:pt x="727023" y="7496"/>
                  </a:moveTo>
                  <a:lnTo>
                    <a:pt x="674557" y="142407"/>
                  </a:lnTo>
                  <a:lnTo>
                    <a:pt x="569626" y="142407"/>
                  </a:lnTo>
                  <a:lnTo>
                    <a:pt x="524656" y="179882"/>
                  </a:lnTo>
                  <a:lnTo>
                    <a:pt x="359764" y="104932"/>
                  </a:lnTo>
                  <a:lnTo>
                    <a:pt x="149901" y="10493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964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9C69-6979-4C72-99A5-A675E2B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Dataset  V1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FFD67-8150-419A-9A93-875B48697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34228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be constant, and vary the value of g from 0.5 to 0.95.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Advantage: easy to learn, fast convergence and high accuracy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Disadvantage: since there are three factors that significantly affect the results(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 constant is unreasonable.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FFD67-8150-419A-9A93-875B48697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342285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4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3404-2D10-40AC-A4F6-475DBCB4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Dataset V2: based on real material parameters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2EF0AD-88C8-42F3-9307-17B3D0CEC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0" y="1677058"/>
            <a:ext cx="10258999" cy="36406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867DAF-287D-4E9A-AFBB-3CB79073C179}"/>
              </a:ext>
            </a:extLst>
          </p:cNvPr>
          <p:cNvSpPr txBox="1"/>
          <p:nvPr/>
        </p:nvSpPr>
        <p:spPr>
          <a:xfrm>
            <a:off x="838200" y="6169708"/>
            <a:ext cx="859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Ioannis</a:t>
            </a:r>
            <a:r>
              <a:rPr lang="en-US" altLang="zh-CN" dirty="0"/>
              <a:t> </a:t>
            </a:r>
            <a:r>
              <a:rPr lang="en-US" altLang="zh-CN" dirty="0" err="1"/>
              <a:t>Gkioulekas</a:t>
            </a:r>
            <a:r>
              <a:rPr lang="en-US" altLang="zh-CN" dirty="0"/>
              <a:t>, Inverse Volume Rendering with Material Dictionaries, ACM Transactions on Graphics, Volume 32, Issue 6 (2013)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95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0897A-C210-45E9-8206-7D7FD806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Dataset V3: parameters vary in large ranges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0401-BC79-47C8-9325-D2E509D4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67162"/>
            <a:ext cx="10515600" cy="4849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Training and validation dataset</a:t>
            </a:r>
          </a:p>
          <a:p>
            <a:pPr lvl="1"/>
            <a:r>
              <a:rPr lang="zh-CN" altLang="en-US" dirty="0" smtClean="0"/>
              <a:t>𝜇𝑎</a:t>
            </a:r>
            <a:r>
              <a:rPr lang="en-US" altLang="zh-CN" dirty="0"/>
              <a:t>: [0.001, 0.05, 0.1, 0.5, 1, 2, 5, 10</a:t>
            </a:r>
            <a:r>
              <a:rPr lang="en-US" altLang="zh-CN" dirty="0" smtClean="0"/>
              <a:t>], 8 values</a:t>
            </a:r>
            <a:endParaRPr lang="en-US" altLang="zh-CN" dirty="0"/>
          </a:p>
          <a:p>
            <a:pPr lvl="1"/>
            <a:r>
              <a:rPr lang="zh-CN" altLang="en-US" dirty="0"/>
              <a:t>𝜇𝑠 </a:t>
            </a:r>
            <a:r>
              <a:rPr lang="en-US" altLang="zh-CN" dirty="0"/>
              <a:t>: [0.01, 0.05, 0.1, 0.5, 1, 5, 10, 50, 100</a:t>
            </a:r>
            <a:r>
              <a:rPr lang="en-US" altLang="zh-CN" dirty="0" smtClean="0"/>
              <a:t>], 9 values</a:t>
            </a:r>
            <a:endParaRPr lang="en-US" altLang="zh-CN" dirty="0"/>
          </a:p>
          <a:p>
            <a:pPr lvl="1"/>
            <a:r>
              <a:rPr lang="en-US" altLang="zh-CN" i="1" dirty="0" smtClean="0"/>
              <a:t>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: [-</a:t>
            </a:r>
            <a:r>
              <a:rPr lang="en-US" altLang="zh-CN" dirty="0"/>
              <a:t>1:0.1:1</a:t>
            </a:r>
            <a:r>
              <a:rPr lang="en-US" altLang="zh-CN" dirty="0" smtClean="0"/>
              <a:t>], 21 values</a:t>
            </a:r>
            <a:endParaRPr lang="en-US" altLang="zh-CN" dirty="0"/>
          </a:p>
          <a:p>
            <a:pPr lvl="1"/>
            <a:r>
              <a:rPr lang="en-US" altLang="zh-CN" dirty="0"/>
              <a:t>1512 groups of parameters in total</a:t>
            </a:r>
          </a:p>
          <a:p>
            <a:pPr lvl="1"/>
            <a:r>
              <a:rPr lang="en-US" altLang="zh-CN" dirty="0"/>
              <a:t>For each group: 80 images for training, 20 for </a:t>
            </a:r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Testing dataset</a:t>
            </a:r>
          </a:p>
          <a:p>
            <a:pPr lvl="1"/>
            <a:r>
              <a:rPr lang="zh-CN" altLang="en-US" dirty="0"/>
              <a:t>𝜇𝑎</a:t>
            </a:r>
            <a:r>
              <a:rPr lang="en-US" altLang="zh-CN" dirty="0"/>
              <a:t>: [</a:t>
            </a:r>
            <a:r>
              <a:rPr lang="en-US" altLang="zh-CN" dirty="0" smtClean="0"/>
              <a:t>0.02, 0.08, 0.3, 0.8, 3, 6, 7.5</a:t>
            </a:r>
            <a:r>
              <a:rPr lang="en-US" altLang="zh-CN" dirty="0"/>
              <a:t>, </a:t>
            </a:r>
            <a:r>
              <a:rPr lang="en-US" altLang="zh-CN" dirty="0" smtClean="0"/>
              <a:t>9], </a:t>
            </a:r>
            <a:r>
              <a:rPr lang="en-US" altLang="zh-CN" dirty="0"/>
              <a:t>8 values</a:t>
            </a:r>
          </a:p>
          <a:p>
            <a:pPr lvl="1"/>
            <a:r>
              <a:rPr lang="zh-CN" altLang="en-US" dirty="0"/>
              <a:t>𝜇𝑠 </a:t>
            </a:r>
            <a:r>
              <a:rPr lang="en-US" altLang="zh-CN" dirty="0"/>
              <a:t>: [</a:t>
            </a:r>
            <a:r>
              <a:rPr lang="en-US" altLang="zh-CN" dirty="0" smtClean="0"/>
              <a:t>0.03, 0.08, 0.3, 0.8, 3, 6, 20</a:t>
            </a:r>
            <a:r>
              <a:rPr lang="en-US" altLang="zh-CN" dirty="0"/>
              <a:t>, </a:t>
            </a:r>
            <a:r>
              <a:rPr lang="en-US" altLang="zh-CN" dirty="0" smtClean="0"/>
              <a:t>60</a:t>
            </a:r>
            <a:r>
              <a:rPr lang="en-US" altLang="zh-CN" dirty="0"/>
              <a:t>, </a:t>
            </a:r>
            <a:r>
              <a:rPr lang="en-US" altLang="zh-CN" dirty="0" smtClean="0"/>
              <a:t>80</a:t>
            </a:r>
            <a:r>
              <a:rPr lang="en-US" altLang="zh-CN" dirty="0"/>
              <a:t>], 9 values</a:t>
            </a:r>
          </a:p>
          <a:p>
            <a:pPr lvl="1"/>
            <a:r>
              <a:rPr lang="en-US" altLang="zh-CN" i="1" dirty="0" smtClean="0"/>
              <a:t>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: [-0.95:0.1:0.95], 20 </a:t>
            </a:r>
            <a:r>
              <a:rPr lang="en-US" altLang="zh-CN" dirty="0"/>
              <a:t>values</a:t>
            </a:r>
          </a:p>
          <a:p>
            <a:pPr lvl="1"/>
            <a:r>
              <a:rPr lang="en-US" altLang="zh-CN" dirty="0"/>
              <a:t>1512 groups of parameters in total</a:t>
            </a:r>
          </a:p>
          <a:p>
            <a:pPr lvl="1"/>
            <a:r>
              <a:rPr lang="en-US" altLang="zh-CN" dirty="0"/>
              <a:t>For each group: </a:t>
            </a:r>
            <a:r>
              <a:rPr lang="en-US" altLang="zh-CN" dirty="0" smtClean="0"/>
              <a:t>10 images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4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D73487-74E4-4AD1-B2AE-FA9BEFD3DC33}"/>
              </a:ext>
            </a:extLst>
          </p:cNvPr>
          <p:cNvSpPr txBox="1"/>
          <p:nvPr/>
        </p:nvSpPr>
        <p:spPr>
          <a:xfrm>
            <a:off x="648069" y="399495"/>
            <a:ext cx="51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Dataset V3: Example images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978393" y="6089173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For visualization, the dynamic range of the images are compressed to the 0.01 power of the original.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42" y="1233244"/>
            <a:ext cx="8744317" cy="45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D73487-74E4-4AD1-B2AE-FA9BEFD3DC33}"/>
              </a:ext>
            </a:extLst>
          </p:cNvPr>
          <p:cNvSpPr txBox="1"/>
          <p:nvPr/>
        </p:nvSpPr>
        <p:spPr>
          <a:xfrm>
            <a:off x="648069" y="399495"/>
            <a:ext cx="51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Dataset V3: </a:t>
            </a:r>
            <a:r>
              <a:rPr lang="en-US" altLang="zh-CN" sz="2800" dirty="0" smtClean="0"/>
              <a:t>Extreme </a:t>
            </a:r>
            <a:r>
              <a:rPr lang="en-US" altLang="zh-CN" sz="2800" dirty="0"/>
              <a:t>images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978393" y="5130812"/>
            <a:ext cx="1023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Some extreme parameter values, such extreme small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, g=1 and g=-1, produce images with very few non-zero pixels. These images do provide information about the material properties, but they do not provide enough information for CNN to learn.  These images are excluded from the dataset.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1090241"/>
            <a:ext cx="3657607" cy="36576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090242"/>
            <a:ext cx="3657607" cy="36576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4" y="1090241"/>
            <a:ext cx="3657607" cy="36576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9293" y="437851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Extreme small </a:t>
            </a:r>
            <a:r>
              <a:rPr lang="en-US" altLang="zh-CN" dirty="0" err="1" smtClean="0"/>
              <a:t>ua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99284" y="43785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399183" y="437851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g=-1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D73487-74E4-4AD1-B2AE-FA9BEFD3DC33}"/>
              </a:ext>
            </a:extLst>
          </p:cNvPr>
          <p:cNvSpPr txBox="1"/>
          <p:nvPr/>
        </p:nvSpPr>
        <p:spPr>
          <a:xfrm>
            <a:off x="648069" y="399495"/>
            <a:ext cx="77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Dataset V3</a:t>
            </a:r>
            <a:r>
              <a:rPr lang="en-US" altLang="zh-CN" sz="2800" dirty="0" smtClean="0"/>
              <a:t>: Train and validation dataset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3329"/>
              </p:ext>
            </p:extLst>
          </p:nvPr>
        </p:nvGraphicFramePr>
        <p:xfrm>
          <a:off x="392547" y="1058707"/>
          <a:ext cx="11406906" cy="491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2">
                  <a:extLst>
                    <a:ext uri="{9D8B030D-6E8A-4147-A177-3AD203B41FA5}">
                      <a16:colId xmlns:a16="http://schemas.microsoft.com/office/drawing/2014/main" val="205265185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63527614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1518061325"/>
                    </a:ext>
                  </a:extLst>
                </a:gridCol>
                <a:gridCol w="1319260">
                  <a:extLst>
                    <a:ext uri="{9D8B030D-6E8A-4147-A177-3AD203B41FA5}">
                      <a16:colId xmlns:a16="http://schemas.microsoft.com/office/drawing/2014/main" val="3605871108"/>
                    </a:ext>
                  </a:extLst>
                </a:gridCol>
                <a:gridCol w="1901151">
                  <a:extLst>
                    <a:ext uri="{9D8B030D-6E8A-4147-A177-3AD203B41FA5}">
                      <a16:colId xmlns:a16="http://schemas.microsoft.com/office/drawing/2014/main" val="3519321697"/>
                    </a:ext>
                  </a:extLst>
                </a:gridCol>
                <a:gridCol w="1901151">
                  <a:extLst>
                    <a:ext uri="{9D8B030D-6E8A-4147-A177-3AD203B41FA5}">
                      <a16:colId xmlns:a16="http://schemas.microsoft.com/office/drawing/2014/main" val="3353920810"/>
                    </a:ext>
                  </a:extLst>
                </a:gridCol>
              </a:tblGrid>
              <a:tr h="58395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#Values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number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image number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121148"/>
                  </a:ext>
                </a:extLst>
              </a:tr>
              <a:tr h="583957"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0.001, 0.05, 0.1, 0.5, 1, 2, 5, 10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1512 parameter sets,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per parameter set, 120960 in total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1512 parameter sets,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per parameter set, 30240 in total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4073307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0.01, 0.05, 0.1, 0.5, 1, 5, 10, 50, 100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01891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-1:0.1:1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96864265"/>
                  </a:ext>
                </a:extLst>
              </a:tr>
              <a:tr h="583957"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excluded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0.001, 0.05, 0.1, 0.5, 1, 2, 5, 10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 parameter sets,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per parameter set, 103360 in total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 parameter sets,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per parameter set, 25840 in total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76228536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0.01, 0.05, 0.1, 0.5, 1, 5, 10, 50, 100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48237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-0.9:0.1:0.9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7494658"/>
                  </a:ext>
                </a:extLst>
              </a:tr>
              <a:tr h="74639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 extreme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excluded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 parameter sets,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per parameter set, 51680 in total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 parameter sets,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per parameter set, 12920 in total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164994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94267" y="6151423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half datasets are used in the following experiment to save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D73487-74E4-4AD1-B2AE-FA9BEFD3DC33}"/>
              </a:ext>
            </a:extLst>
          </p:cNvPr>
          <p:cNvSpPr txBox="1"/>
          <p:nvPr/>
        </p:nvSpPr>
        <p:spPr>
          <a:xfrm>
            <a:off x="648069" y="399495"/>
            <a:ext cx="77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Dataset V3</a:t>
            </a:r>
            <a:r>
              <a:rPr lang="en-US" altLang="zh-CN" sz="2800" dirty="0" smtClean="0"/>
              <a:t>: Test dataset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18461"/>
              </p:ext>
            </p:extLst>
          </p:nvPr>
        </p:nvGraphicFramePr>
        <p:xfrm>
          <a:off x="1343123" y="1714487"/>
          <a:ext cx="9505755" cy="408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2">
                  <a:extLst>
                    <a:ext uri="{9D8B030D-6E8A-4147-A177-3AD203B41FA5}">
                      <a16:colId xmlns:a16="http://schemas.microsoft.com/office/drawing/2014/main" val="205265185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63527614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1518061325"/>
                    </a:ext>
                  </a:extLst>
                </a:gridCol>
                <a:gridCol w="1319260">
                  <a:extLst>
                    <a:ext uri="{9D8B030D-6E8A-4147-A177-3AD203B41FA5}">
                      <a16:colId xmlns:a16="http://schemas.microsoft.com/office/drawing/2014/main" val="3605871108"/>
                    </a:ext>
                  </a:extLst>
                </a:gridCol>
                <a:gridCol w="1901151">
                  <a:extLst>
                    <a:ext uri="{9D8B030D-6E8A-4147-A177-3AD203B41FA5}">
                      <a16:colId xmlns:a16="http://schemas.microsoft.com/office/drawing/2014/main" val="3519321697"/>
                    </a:ext>
                  </a:extLst>
                </a:gridCol>
              </a:tblGrid>
              <a:tr h="58395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#Values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number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121148"/>
                  </a:ext>
                </a:extLst>
              </a:tr>
              <a:tr h="583957"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0.02, 0.08, 0.3, 0.8, 3, 6, 7.5, 9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 parameter sets,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per parameter set, 14400 in total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4073307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0.03, 0.08, 0.3, 0.8, 3, 6, 20, 60, 80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01891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-0.95:0.1:0.95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96864265"/>
                  </a:ext>
                </a:extLst>
              </a:tr>
              <a:tr h="583957"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excluded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0.02, 0.08, 0.3, 0.8, 3, 6, 7.5, 9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 parameter sets,</a:t>
                      </a:r>
                    </a:p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per parameter set, 14000 in total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76228536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0.03, 0.08, 0.3, 0.8, 3, 6, 20, 60, 80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48237"/>
                  </a:ext>
                </a:extLst>
              </a:tr>
              <a:tr h="58395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-0.95:0.1:0.95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749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1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C854D-E087-4EF9-8FB8-E9393217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28474"/>
            <a:ext cx="10515600" cy="9449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Network Structure: 6 convolution layers, 1 fc </a:t>
            </a:r>
            <a:r>
              <a:rPr lang="en-US" altLang="zh-CN" sz="2800" dirty="0" smtClean="0"/>
              <a:t>layer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14269" y="1240247"/>
            <a:ext cx="9763463" cy="3643802"/>
            <a:chOff x="1569557" y="1240247"/>
            <a:chExt cx="9763463" cy="364380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1032D23-3134-4B1A-9D68-FCC64175B3DE}"/>
                </a:ext>
              </a:extLst>
            </p:cNvPr>
            <p:cNvSpPr/>
            <p:nvPr/>
          </p:nvSpPr>
          <p:spPr>
            <a:xfrm>
              <a:off x="1569557" y="1248162"/>
              <a:ext cx="506027" cy="22896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86ED12-35CB-4E17-B91D-3334C50007C3}"/>
                </a:ext>
              </a:extLst>
            </p:cNvPr>
            <p:cNvSpPr/>
            <p:nvPr/>
          </p:nvSpPr>
          <p:spPr>
            <a:xfrm>
              <a:off x="2433650" y="1248162"/>
              <a:ext cx="506027" cy="22896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FD26386-2C3D-4A4E-A5D3-E30E91990AAB}"/>
                </a:ext>
              </a:extLst>
            </p:cNvPr>
            <p:cNvSpPr/>
            <p:nvPr/>
          </p:nvSpPr>
          <p:spPr>
            <a:xfrm>
              <a:off x="5914020" y="1885236"/>
              <a:ext cx="506027" cy="101547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B22E1A5-A4FD-4D92-B3AC-FB61F0A27253}"/>
                </a:ext>
              </a:extLst>
            </p:cNvPr>
            <p:cNvSpPr/>
            <p:nvPr/>
          </p:nvSpPr>
          <p:spPr>
            <a:xfrm>
              <a:off x="5025929" y="1885236"/>
              <a:ext cx="506027" cy="101547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E051693-69BD-464F-8504-AF0656A22C39}"/>
                </a:ext>
              </a:extLst>
            </p:cNvPr>
            <p:cNvSpPr/>
            <p:nvPr/>
          </p:nvSpPr>
          <p:spPr>
            <a:xfrm>
              <a:off x="4161836" y="1653615"/>
              <a:ext cx="506027" cy="14787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636B757-9E37-45D7-A131-E071F5A298F6}"/>
                </a:ext>
              </a:extLst>
            </p:cNvPr>
            <p:cNvSpPr/>
            <p:nvPr/>
          </p:nvSpPr>
          <p:spPr>
            <a:xfrm>
              <a:off x="3297743" y="1653615"/>
              <a:ext cx="506027" cy="14787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DFB0B5-CFBE-4E86-9421-D51E79EF9048}"/>
                </a:ext>
              </a:extLst>
            </p:cNvPr>
            <p:cNvSpPr txBox="1"/>
            <p:nvPr/>
          </p:nvSpPr>
          <p:spPr>
            <a:xfrm rot="10800000">
              <a:off x="1591738" y="1771149"/>
              <a:ext cx="461665" cy="1243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384A9B-D903-4BFD-9097-B6F024BFCF9B}"/>
                </a:ext>
              </a:extLst>
            </p:cNvPr>
            <p:cNvSpPr txBox="1"/>
            <p:nvPr/>
          </p:nvSpPr>
          <p:spPr>
            <a:xfrm rot="16200000">
              <a:off x="2139843" y="2208307"/>
              <a:ext cx="10953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6D4433-B44D-48FE-8F29-72EBD911657A}"/>
                </a:ext>
              </a:extLst>
            </p:cNvPr>
            <p:cNvSpPr txBox="1"/>
            <p:nvPr/>
          </p:nvSpPr>
          <p:spPr>
            <a:xfrm rot="16200000">
              <a:off x="3117428" y="2208308"/>
              <a:ext cx="89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90DEEA7-B9AA-43CE-82C3-5ACA0F86739D}"/>
                </a:ext>
              </a:extLst>
            </p:cNvPr>
            <p:cNvCxnSpPr/>
            <p:nvPr/>
          </p:nvCxnSpPr>
          <p:spPr>
            <a:xfrm>
              <a:off x="2075584" y="2392973"/>
              <a:ext cx="358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25F27CD-0418-44FD-87F4-18D708FF1BFF}"/>
                </a:ext>
              </a:extLst>
            </p:cNvPr>
            <p:cNvCxnSpPr/>
            <p:nvPr/>
          </p:nvCxnSpPr>
          <p:spPr>
            <a:xfrm flipV="1">
              <a:off x="2954396" y="239297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16C17B-6054-4214-9F1C-2E8279FB5E5B}"/>
                </a:ext>
              </a:extLst>
            </p:cNvPr>
            <p:cNvCxnSpPr/>
            <p:nvPr/>
          </p:nvCxnSpPr>
          <p:spPr>
            <a:xfrm flipV="1">
              <a:off x="3803770" y="239297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04E9D04-DA16-4DCE-85DB-254BF9B60F2D}"/>
                </a:ext>
              </a:extLst>
            </p:cNvPr>
            <p:cNvCxnSpPr/>
            <p:nvPr/>
          </p:nvCxnSpPr>
          <p:spPr>
            <a:xfrm flipV="1">
              <a:off x="4667863" y="239297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3E7F90D-AE78-4769-997F-A82F4A73C10A}"/>
                </a:ext>
              </a:extLst>
            </p:cNvPr>
            <p:cNvCxnSpPr/>
            <p:nvPr/>
          </p:nvCxnSpPr>
          <p:spPr>
            <a:xfrm flipV="1">
              <a:off x="5563027" y="239297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F7C74A9-7752-4AD3-8637-F6C5987BAD04}"/>
                </a:ext>
              </a:extLst>
            </p:cNvPr>
            <p:cNvSpPr txBox="1"/>
            <p:nvPr/>
          </p:nvSpPr>
          <p:spPr>
            <a:xfrm rot="16200000">
              <a:off x="3952407" y="2208308"/>
              <a:ext cx="89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092E89-1C75-4C4F-92AB-50F295B9F512}"/>
                </a:ext>
              </a:extLst>
            </p:cNvPr>
            <p:cNvSpPr txBox="1"/>
            <p:nvPr/>
          </p:nvSpPr>
          <p:spPr>
            <a:xfrm rot="16200000">
              <a:off x="4816215" y="2208308"/>
              <a:ext cx="89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462660-6877-4C5F-A67B-2A73E0CC0AF2}"/>
                </a:ext>
              </a:extLst>
            </p:cNvPr>
            <p:cNvSpPr txBox="1"/>
            <p:nvPr/>
          </p:nvSpPr>
          <p:spPr>
            <a:xfrm rot="16200000">
              <a:off x="5735090" y="2208308"/>
              <a:ext cx="89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11A501B-819A-410A-8B85-3948260906CA}"/>
                </a:ext>
              </a:extLst>
            </p:cNvPr>
            <p:cNvSpPr txBox="1"/>
            <p:nvPr/>
          </p:nvSpPr>
          <p:spPr>
            <a:xfrm rot="10800000">
              <a:off x="1605042" y="3567516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3*3*32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9E2C52-5BDE-4CC7-BF3D-00899C62FC72}"/>
                </a:ext>
              </a:extLst>
            </p:cNvPr>
            <p:cNvSpPr txBox="1"/>
            <p:nvPr/>
          </p:nvSpPr>
          <p:spPr>
            <a:xfrm rot="10800000">
              <a:off x="2478012" y="3567516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3*3*32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20E265-CC1B-400F-8663-5F77F56060FF}"/>
                </a:ext>
              </a:extLst>
            </p:cNvPr>
            <p:cNvSpPr txBox="1"/>
            <p:nvPr/>
          </p:nvSpPr>
          <p:spPr>
            <a:xfrm rot="10800000">
              <a:off x="5912202" y="3545163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3*3*128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E1F9A59-B3FE-4CDF-AA99-419702F51C32}"/>
                </a:ext>
              </a:extLst>
            </p:cNvPr>
            <p:cNvSpPr txBox="1"/>
            <p:nvPr/>
          </p:nvSpPr>
          <p:spPr>
            <a:xfrm rot="10800000">
              <a:off x="5078741" y="3561110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3*3*128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F217B51-CA3D-43A6-A1D4-70B14086C9FA}"/>
                </a:ext>
              </a:extLst>
            </p:cNvPr>
            <p:cNvSpPr txBox="1"/>
            <p:nvPr/>
          </p:nvSpPr>
          <p:spPr>
            <a:xfrm rot="10800000">
              <a:off x="4222048" y="3561110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B9AA87D-98EC-45FD-B536-8D8D34656BC1}"/>
                </a:ext>
              </a:extLst>
            </p:cNvPr>
            <p:cNvSpPr txBox="1"/>
            <p:nvPr/>
          </p:nvSpPr>
          <p:spPr>
            <a:xfrm rot="10800000">
              <a:off x="3350980" y="3567516"/>
              <a:ext cx="461665" cy="13165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3*3*64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427341" y="1248162"/>
              <a:ext cx="506027" cy="228962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B3EE75A-A1C2-4D53-9F86-74D80C878068}"/>
                </a:ext>
              </a:extLst>
            </p:cNvPr>
            <p:cNvCxnSpPr/>
            <p:nvPr/>
          </p:nvCxnSpPr>
          <p:spPr>
            <a:xfrm>
              <a:off x="6478908" y="2392973"/>
              <a:ext cx="834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550827" y="1429251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551507" y="1838679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60B0EF0-9596-4C8D-BEFC-80277C770C53}"/>
                </a:ext>
              </a:extLst>
            </p:cNvPr>
            <p:cNvSpPr/>
            <p:nvPr/>
          </p:nvSpPr>
          <p:spPr>
            <a:xfrm>
              <a:off x="7550826" y="2665227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1E07F0C-F59F-45DA-AEFF-12E4C9CD1D5D}"/>
                </a:ext>
              </a:extLst>
            </p:cNvPr>
            <p:cNvSpPr/>
            <p:nvPr/>
          </p:nvSpPr>
          <p:spPr>
            <a:xfrm>
              <a:off x="7550826" y="3082347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377710" y="2232153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B62F2F1E-87F9-440F-A7CB-E13FB30ACB9E}"/>
                </a:ext>
              </a:extLst>
            </p:cNvPr>
            <p:cNvSpPr/>
            <p:nvPr/>
          </p:nvSpPr>
          <p:spPr>
            <a:xfrm>
              <a:off x="8627318" y="1240247"/>
              <a:ext cx="506027" cy="228962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155FBA-9AFD-4A01-ADBF-0CFB12362AE4}"/>
                </a:ext>
              </a:extLst>
            </p:cNvPr>
            <p:cNvSpPr/>
            <p:nvPr/>
          </p:nvSpPr>
          <p:spPr>
            <a:xfrm>
              <a:off x="8750804" y="2657865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4063AF2-EEDD-46AA-8A11-056004612917}"/>
                </a:ext>
              </a:extLst>
            </p:cNvPr>
            <p:cNvSpPr/>
            <p:nvPr/>
          </p:nvSpPr>
          <p:spPr>
            <a:xfrm>
              <a:off x="8750804" y="2256574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F1174CD-8C05-4A7B-B98E-EB94FC07DA60}"/>
                </a:ext>
              </a:extLst>
            </p:cNvPr>
            <p:cNvCxnSpPr/>
            <p:nvPr/>
          </p:nvCxnSpPr>
          <p:spPr>
            <a:xfrm>
              <a:off x="8880330" y="2809155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/>
                <p:nvPr/>
              </p:nvSpPr>
              <p:spPr>
                <a:xfrm>
                  <a:off x="9592349" y="2591007"/>
                  <a:ext cx="506027" cy="39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349" y="2591007"/>
                  <a:ext cx="506027" cy="3968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0DB1823-977C-41FE-8E5C-17E9A6F006F7}"/>
                </a:ext>
              </a:extLst>
            </p:cNvPr>
            <p:cNvCxnSpPr/>
            <p:nvPr/>
          </p:nvCxnSpPr>
          <p:spPr>
            <a:xfrm>
              <a:off x="8880330" y="3196195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/>
                <p:nvPr/>
              </p:nvSpPr>
              <p:spPr>
                <a:xfrm>
                  <a:off x="9632856" y="3009469"/>
                  <a:ext cx="369333" cy="396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856" y="3009469"/>
                  <a:ext cx="369333" cy="3968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CC9CED5-7817-4D5C-95FB-6BD69907D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368" y="2389016"/>
              <a:ext cx="693950" cy="791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7044600" y="3725985"/>
              <a:ext cx="12715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128*11*11</a:t>
              </a:r>
            </a:p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input size</a:t>
              </a:r>
            </a:p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500x500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8750803" y="1425281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8750803" y="3082347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8564590" y="1821139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9180143" y="1521481"/>
              <a:ext cx="268659" cy="909127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/>
                <p:nvPr/>
              </p:nvSpPr>
              <p:spPr>
                <a:xfrm>
                  <a:off x="9592349" y="1733777"/>
                  <a:ext cx="1740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10*3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349" y="1733777"/>
                  <a:ext cx="17406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7" t="-8197" r="-35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4774B0A-253A-4C7C-BB87-070F857EF9E3}"/>
                  </a:ext>
                </a:extLst>
              </p:cNvPr>
              <p:cNvSpPr txBox="1"/>
              <p:nvPr/>
            </p:nvSpPr>
            <p:spPr>
              <a:xfrm>
                <a:off x="978393" y="4927616"/>
                <a:ext cx="102352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The output layer consists of 10*3 neurons to estimate the parameters of Gaussian Mixture Model (GMM)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=1,…,10, </m:t>
                    </m:r>
                  </m:oMath>
                </a14:m>
                <a:r>
                  <a:rPr lang="en-US" altLang="zh-CN" dirty="0" smtClean="0"/>
                  <a:t>and two neurons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. The output layer adopts sigmoid activation function. Therefore the ground truth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normalized to [0.01, 1] when the network is trained</a:t>
                </a:r>
                <a:r>
                  <a:rPr lang="en-US" altLang="zh-CN" dirty="0"/>
                  <a:t>. The lower limit of 0.01 is chosen to facilitate the calculation of the relative </a:t>
                </a:r>
                <a:r>
                  <a:rPr lang="en-US" altLang="zh-CN" dirty="0" smtClean="0"/>
                  <a:t>error (RE).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4774B0A-253A-4C7C-BB87-070F857EF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93" y="4927616"/>
                <a:ext cx="10235214" cy="1477328"/>
              </a:xfrm>
              <a:prstGeom prst="rect">
                <a:avLst/>
              </a:prstGeom>
              <a:blipFill>
                <a:blip r:embed="rId5"/>
                <a:stretch>
                  <a:fillRect l="-476" t="-2058" r="-655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6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0922807-08CD-4353-B792-8ED4F9F778E0}"/>
              </a:ext>
            </a:extLst>
          </p:cNvPr>
          <p:cNvSpPr txBox="1"/>
          <p:nvPr/>
        </p:nvSpPr>
        <p:spPr>
          <a:xfrm>
            <a:off x="1164501" y="1350233"/>
            <a:ext cx="5319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Loss function</a:t>
            </a:r>
            <a:r>
              <a:rPr lang="en-US" altLang="zh-CN" dirty="0" smtClean="0"/>
              <a:t>:  </a:t>
            </a:r>
            <a:r>
              <a:rPr lang="en-US" altLang="zh-CN" i="1" dirty="0" smtClean="0"/>
              <a:t>loss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loss_phase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loss_uas</a:t>
            </a:r>
            <a:endParaRPr lang="en-US" altLang="zh-CN" i="1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i="1" dirty="0" err="1" smtClean="0"/>
              <a:t>loss_phase</a:t>
            </a:r>
            <a:r>
              <a:rPr lang="en-US" altLang="zh-CN" dirty="0" smtClean="0"/>
              <a:t> is defined as the mean squared error (MSE) between the GMM fitted phase function and H-G function. The GMM estimation is rescaled to guarantee it integrates to 1 over [0, pi].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 dirty="0" err="1" smtClean="0"/>
              <a:t>loss_uas</a:t>
            </a:r>
            <a:r>
              <a:rPr lang="en-US" altLang="zh-CN" dirty="0" smtClean="0"/>
              <a:t> is the MSE of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and us.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35F8EC3-E771-43B7-AB82-6E33F443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28474"/>
            <a:ext cx="10515600" cy="9449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Implement details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922807-08CD-4353-B792-8ED4F9F778E0}"/>
              </a:ext>
            </a:extLst>
          </p:cNvPr>
          <p:cNvSpPr txBox="1"/>
          <p:nvPr/>
        </p:nvSpPr>
        <p:spPr>
          <a:xfrm>
            <a:off x="7052696" y="1350233"/>
            <a:ext cx="4215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GPU</a:t>
            </a:r>
            <a:r>
              <a:rPr lang="en-US" altLang="zh-CN" dirty="0"/>
              <a:t>: Titan </a:t>
            </a:r>
            <a:r>
              <a:rPr lang="en-US" altLang="zh-CN" dirty="0" err="1"/>
              <a:t>Xp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Dependency</a:t>
            </a:r>
            <a:r>
              <a:rPr lang="en-US" altLang="zh-CN" dirty="0"/>
              <a:t>: </a:t>
            </a:r>
            <a:r>
              <a:rPr lang="en-US" altLang="zh-CN" dirty="0" err="1"/>
              <a:t>Pytorch</a:t>
            </a:r>
            <a:r>
              <a:rPr lang="en-US" altLang="zh-CN" dirty="0"/>
              <a:t> 1.8.1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Optimizer</a:t>
            </a:r>
            <a:r>
              <a:rPr lang="en-US" altLang="zh-CN" dirty="0"/>
              <a:t>: Adam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Initial learning rate</a:t>
            </a:r>
            <a:r>
              <a:rPr lang="en-US" altLang="zh-CN" dirty="0"/>
              <a:t>: 5e-4, </a:t>
            </a:r>
            <a:r>
              <a:rPr lang="en-US" altLang="zh-CN" dirty="0" smtClean="0"/>
              <a:t>decreased </a:t>
            </a:r>
            <a:r>
              <a:rPr lang="en-US" altLang="zh-CN" dirty="0"/>
              <a:t>by a factor of 0.1 every 10 epochs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Weight decay</a:t>
            </a:r>
            <a:r>
              <a:rPr lang="en-US" altLang="zh-CN" dirty="0"/>
              <a:t>: 5e-3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Batch size</a:t>
            </a:r>
            <a:r>
              <a:rPr lang="en-US" altLang="zh-CN" dirty="0"/>
              <a:t>: </a:t>
            </a:r>
            <a:r>
              <a:rPr lang="en-US" altLang="zh-CN" dirty="0" smtClean="0"/>
              <a:t>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627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4748-355C-47B4-8CCB-47DF8203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812BC-C82F-4165-9036-30151245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Background and proposal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Scheme design and implement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Results and further plans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67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52" y="1061578"/>
            <a:ext cx="3809524" cy="38095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12" y="1061578"/>
            <a:ext cx="3809524" cy="3809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51E6E2-35EE-4DD2-BDEA-A70CD3DD6566}"/>
              </a:ext>
            </a:extLst>
          </p:cNvPr>
          <p:cNvSpPr txBox="1"/>
          <p:nvPr/>
        </p:nvSpPr>
        <p:spPr>
          <a:xfrm>
            <a:off x="1639212" y="4243152"/>
            <a:ext cx="380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Train </a:t>
            </a:r>
            <a:r>
              <a:rPr lang="en-US" altLang="zh-CN" dirty="0"/>
              <a:t>loss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1C638E-3ED8-4312-877F-CBF1C16275F9}"/>
              </a:ext>
            </a:extLst>
          </p:cNvPr>
          <p:cNvSpPr txBox="1"/>
          <p:nvPr/>
        </p:nvSpPr>
        <p:spPr>
          <a:xfrm>
            <a:off x="6400352" y="4243152"/>
            <a:ext cx="380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Validation </a:t>
            </a:r>
            <a:r>
              <a:rPr lang="en-US" altLang="zh-CN" dirty="0"/>
              <a:t>loss 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Training process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978393" y="4927616"/>
            <a:ext cx="1023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training process is convergent, but the large fluctuations in the validation error suggest that </a:t>
            </a:r>
            <a:r>
              <a:rPr lang="en-US" altLang="zh-CN" dirty="0" smtClean="0"/>
              <a:t>that </a:t>
            </a:r>
            <a:r>
              <a:rPr lang="en-US" altLang="zh-CN" dirty="0"/>
              <a:t>the network shows signs of overfitting.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4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</a:t>
            </a:r>
            <a:r>
              <a:rPr lang="en-US" altLang="zh-CN" sz="3200" dirty="0" err="1" smtClean="0"/>
              <a:t>ua</a:t>
            </a:r>
            <a:r>
              <a:rPr lang="en-US" altLang="zh-CN" sz="3200" dirty="0" smtClean="0"/>
              <a:t> estimation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7902235" y="1246302"/>
            <a:ext cx="3625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relative error is large when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is small and gets smaller when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gets larger.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overall trend is the </a:t>
            </a:r>
            <a:r>
              <a:rPr lang="en-US" altLang="zh-CN" dirty="0" smtClean="0"/>
              <a:t>same as the validation, but when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is small, the relative error of test is smaller than that of validation.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91"/>
            <a:ext cx="67499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5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91"/>
            <a:ext cx="6749999" cy="540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us estimation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7874526" y="1246302"/>
            <a:ext cx="362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overall trend is the same as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estimation.</a:t>
            </a:r>
            <a:r>
              <a:rPr lang="en-US" altLang="zh-CN" dirty="0"/>
              <a:t> The relative error is large when </a:t>
            </a:r>
            <a:r>
              <a:rPr lang="en-US" altLang="zh-CN" dirty="0" smtClean="0"/>
              <a:t>us </a:t>
            </a:r>
            <a:r>
              <a:rPr lang="en-US" altLang="zh-CN" dirty="0"/>
              <a:t>is small and </a:t>
            </a:r>
            <a:r>
              <a:rPr lang="en-US" altLang="zh-CN" dirty="0" smtClean="0"/>
              <a:t>gets </a:t>
            </a:r>
            <a:r>
              <a:rPr lang="en-US" altLang="zh-CN" dirty="0"/>
              <a:t>smaller when </a:t>
            </a:r>
            <a:r>
              <a:rPr lang="en-US" altLang="zh-CN" dirty="0" smtClean="0"/>
              <a:t>us </a:t>
            </a:r>
            <a:r>
              <a:rPr lang="en-US" altLang="zh-CN" dirty="0"/>
              <a:t>gets larger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When us </a:t>
            </a:r>
            <a:r>
              <a:rPr lang="en-US" altLang="zh-CN" dirty="0"/>
              <a:t>is small, the relative error of test is smaller than that of validation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 all, the relative error of us estimation is smaller that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26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91"/>
            <a:ext cx="6749999" cy="540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phase function estimation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7911471" y="1246302"/>
            <a:ext cx="3625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MSE loss gets bigger when g approaches the boundary value (1 or -1).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trend is the same as validation, but the overall value of relative error is bigger, which means the network might be over-fitting.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5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8909"/>
            <a:ext cx="6749999" cy="540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factor correlation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7874526" y="1246302"/>
            <a:ext cx="3625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126836" y="6138909"/>
            <a:ext cx="6197600" cy="369332"/>
            <a:chOff x="1126836" y="6138909"/>
            <a:chExt cx="6197600" cy="36933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126836" y="6437745"/>
              <a:ext cx="619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597891" y="6138909"/>
              <a:ext cx="538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Number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 none-zero pixels increases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59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8909"/>
            <a:ext cx="6749999" cy="540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Results – factor correlation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7874526" y="1246302"/>
            <a:ext cx="3625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results of validation and test have similar factors. With the number of none-zero pixels increasing, the MSE loss of the phase function and the relative error of us decrease, while the relative error of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increase.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26836" y="6138909"/>
            <a:ext cx="6197600" cy="369332"/>
            <a:chOff x="1126836" y="6138909"/>
            <a:chExt cx="6197600" cy="36933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26836" y="6437745"/>
              <a:ext cx="619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597891" y="6138909"/>
              <a:ext cx="538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Number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of none-zero pixels increases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70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 txBox="1">
            <a:spLocks/>
          </p:cNvSpPr>
          <p:nvPr/>
        </p:nvSpPr>
        <p:spPr>
          <a:xfrm>
            <a:off x="838200" y="462779"/>
            <a:ext cx="10515600" cy="78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Results – Samples of validation 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9" y="1650893"/>
            <a:ext cx="3579102" cy="1789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96" y="1502597"/>
            <a:ext cx="3981648" cy="19908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5" y="3696739"/>
            <a:ext cx="3771249" cy="1885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7" y="3749716"/>
            <a:ext cx="4058585" cy="20292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26" y="1406809"/>
            <a:ext cx="4364799" cy="21823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95" y="3713874"/>
            <a:ext cx="4318260" cy="21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2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 txBox="1">
            <a:spLocks/>
          </p:cNvSpPr>
          <p:nvPr/>
        </p:nvSpPr>
        <p:spPr>
          <a:xfrm>
            <a:off x="838200" y="462779"/>
            <a:ext cx="10515600" cy="78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Results – Samples of test 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" y="1241130"/>
            <a:ext cx="3853886" cy="1926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7" y="1241130"/>
            <a:ext cx="4133281" cy="2066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9" y="3884769"/>
            <a:ext cx="3816934" cy="19084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05" y="3809146"/>
            <a:ext cx="4119424" cy="2059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93" y="3884769"/>
            <a:ext cx="4014414" cy="20072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27" y="1299985"/>
            <a:ext cx="3908202" cy="19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6ABD-81ED-4777-8866-FB0C9E8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Summary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F1069-CB6E-41C2-A7FC-22A346C8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 the whole, the fitting effect of the network is </a:t>
            </a:r>
            <a:r>
              <a:rPr lang="en-US" altLang="zh-CN" sz="2400" dirty="0" smtClean="0"/>
              <a:t>good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but </a:t>
            </a:r>
            <a:r>
              <a:rPr lang="en-US" altLang="zh-CN" sz="2400" dirty="0"/>
              <a:t>the error may increase when </a:t>
            </a:r>
            <a:r>
              <a:rPr lang="en-US" altLang="zh-CN" sz="2400" dirty="0" smtClean="0"/>
              <a:t>the number of none-zero pixels is small. The reason might be when </a:t>
            </a:r>
            <a:r>
              <a:rPr lang="en-US" altLang="zh-CN" sz="2400" dirty="0"/>
              <a:t>the number of none-zero pixels is </a:t>
            </a:r>
            <a:r>
              <a:rPr lang="en-US" altLang="zh-CN" sz="2400" dirty="0" smtClean="0"/>
              <a:t>small, there are few image features to learn.</a:t>
            </a:r>
          </a:p>
          <a:p>
            <a:r>
              <a:rPr lang="en-US" altLang="zh-CN" sz="2400" dirty="0" smtClean="0"/>
              <a:t>The network is a bit over-fitting, perhaps because the number of inputs of the fully connected layer is too big (128*11*11).</a:t>
            </a:r>
          </a:p>
          <a:p>
            <a:r>
              <a:rPr lang="en-US" altLang="zh-CN" sz="2400" dirty="0"/>
              <a:t>The accuracy </a:t>
            </a:r>
            <a:r>
              <a:rPr lang="en-US" altLang="zh-CN" sz="2400" dirty="0" smtClean="0"/>
              <a:t>of </a:t>
            </a:r>
            <a:r>
              <a:rPr lang="en-US" altLang="zh-CN" sz="2400" dirty="0" err="1" smtClean="0"/>
              <a:t>ua</a:t>
            </a:r>
            <a:r>
              <a:rPr lang="en-US" altLang="zh-CN" sz="2400" dirty="0" smtClean="0"/>
              <a:t> and us </a:t>
            </a:r>
            <a:r>
              <a:rPr lang="en-US" altLang="zh-CN" sz="2400" dirty="0"/>
              <a:t>estimation is not </a:t>
            </a:r>
            <a:r>
              <a:rPr lang="en-US" altLang="zh-CN" sz="2400" dirty="0" smtClean="0"/>
              <a:t>enough.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4698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6ABD-81ED-4777-8866-FB0C9E8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Discussion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F1069-CB6E-41C2-A7FC-22A346C8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Why is the </a:t>
            </a:r>
            <a:r>
              <a:rPr lang="en-US" altLang="zh-CN" sz="2400" dirty="0"/>
              <a:t>relative error of </a:t>
            </a:r>
            <a:r>
              <a:rPr lang="en-US" altLang="zh-CN" sz="2400" dirty="0" smtClean="0"/>
              <a:t>test </a:t>
            </a:r>
            <a:r>
              <a:rPr lang="en-US" altLang="zh-CN" sz="2400" dirty="0"/>
              <a:t>smaller than that of </a:t>
            </a:r>
            <a:r>
              <a:rPr lang="en-US" altLang="zh-CN" sz="2400" dirty="0" smtClean="0"/>
              <a:t>validation?</a:t>
            </a:r>
          </a:p>
          <a:p>
            <a:r>
              <a:rPr lang="en-US" altLang="zh-CN" sz="2400" dirty="0"/>
              <a:t>What factors affect the accuracy of </a:t>
            </a:r>
            <a:r>
              <a:rPr lang="en-US" altLang="zh-CN" sz="2400" dirty="0" smtClean="0"/>
              <a:t>parameter and phase function estimation(number of none-zero pixels seems to be one for phase function and us, but not for </a:t>
            </a:r>
            <a:r>
              <a:rPr lang="en-US" altLang="zh-CN" sz="2400" dirty="0" err="1" smtClean="0"/>
              <a:t>ua</a:t>
            </a:r>
            <a:r>
              <a:rPr lang="en-US" altLang="zh-CN" sz="2400" dirty="0" smtClean="0"/>
              <a:t>)?</a:t>
            </a:r>
          </a:p>
          <a:p>
            <a:r>
              <a:rPr lang="en-US" altLang="zh-CN" sz="2400" dirty="0" smtClean="0"/>
              <a:t>Is the phase function estimation precise enough? If not, how to improve the accuracy? 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00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5B208-FC9C-41C8-A2E8-0C1BD41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Background: Monte Carlo modeling of light transport in multi-layered tissues(MCML)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B3EF5-239B-4B2B-BB1F-5EF9A87B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6786" cy="3793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This model deals with the transportation of an infinitely narrow photon beam, perpendicularly incident on a multi-layered tissue.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Photons’ interaction with the tissue can be mainly described as absorption, scattering and deflection.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The light intensity distribution is detected at the surface of the tissue.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5CD15B-D178-4C82-A310-6C7F204A69DF}"/>
              </a:ext>
            </a:extLst>
          </p:cNvPr>
          <p:cNvSpPr txBox="1"/>
          <p:nvPr/>
        </p:nvSpPr>
        <p:spPr>
          <a:xfrm>
            <a:off x="763480" y="65097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Lihong Wang, et al.,  Computer Methods and Programs in Biomedicine, 47: 131-146, 1995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54567-9337-43D9-88B0-26795B83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01" y="1718782"/>
            <a:ext cx="3727257" cy="40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9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6ABD-81ED-4777-8866-FB0C9E8B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1" y="3380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Further plan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F1069-CB6E-41C2-A7FC-22A346C8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17" y="1315219"/>
            <a:ext cx="10515600" cy="455757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Change the network into the following form:</a:t>
            </a:r>
            <a:endParaRPr lang="en-US" altLang="zh-CN" sz="2400" dirty="0"/>
          </a:p>
        </p:txBody>
      </p:sp>
      <p:sp>
        <p:nvSpPr>
          <p:cNvPr id="7" name="矩形: 圆角 11">
            <a:extLst>
              <a:ext uri="{FF2B5EF4-FFF2-40B4-BE49-F238E27FC236}">
                <a16:creationId xmlns:a16="http://schemas.microsoft.com/office/drawing/2014/main" id="{01032D23-3134-4B1A-9D68-FCC64175B3DE}"/>
              </a:ext>
            </a:extLst>
          </p:cNvPr>
          <p:cNvSpPr/>
          <p:nvPr/>
        </p:nvSpPr>
        <p:spPr>
          <a:xfrm>
            <a:off x="1124527" y="2432078"/>
            <a:ext cx="506027" cy="2289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13">
            <a:extLst>
              <a:ext uri="{FF2B5EF4-FFF2-40B4-BE49-F238E27FC236}">
                <a16:creationId xmlns:a16="http://schemas.microsoft.com/office/drawing/2014/main" id="{3986ED12-35CB-4E17-B91D-3334C50007C3}"/>
              </a:ext>
            </a:extLst>
          </p:cNvPr>
          <p:cNvSpPr/>
          <p:nvPr/>
        </p:nvSpPr>
        <p:spPr>
          <a:xfrm>
            <a:off x="1988620" y="2432078"/>
            <a:ext cx="506027" cy="22896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14">
            <a:extLst>
              <a:ext uri="{FF2B5EF4-FFF2-40B4-BE49-F238E27FC236}">
                <a16:creationId xmlns:a16="http://schemas.microsoft.com/office/drawing/2014/main" id="{5FD26386-2C3D-4A4E-A5D3-E30E91990AAB}"/>
              </a:ext>
            </a:extLst>
          </p:cNvPr>
          <p:cNvSpPr/>
          <p:nvPr/>
        </p:nvSpPr>
        <p:spPr>
          <a:xfrm>
            <a:off x="5468990" y="3069152"/>
            <a:ext cx="506027" cy="1015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15">
            <a:extLst>
              <a:ext uri="{FF2B5EF4-FFF2-40B4-BE49-F238E27FC236}">
                <a16:creationId xmlns:a16="http://schemas.microsoft.com/office/drawing/2014/main" id="{4B22E1A5-A4FD-4D92-B3AC-FB61F0A27253}"/>
              </a:ext>
            </a:extLst>
          </p:cNvPr>
          <p:cNvSpPr/>
          <p:nvPr/>
        </p:nvSpPr>
        <p:spPr>
          <a:xfrm>
            <a:off x="4580899" y="3069152"/>
            <a:ext cx="506027" cy="1015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6">
            <a:extLst>
              <a:ext uri="{FF2B5EF4-FFF2-40B4-BE49-F238E27FC236}">
                <a16:creationId xmlns:a16="http://schemas.microsoft.com/office/drawing/2014/main" id="{BE051693-69BD-464F-8504-AF0656A22C39}"/>
              </a:ext>
            </a:extLst>
          </p:cNvPr>
          <p:cNvSpPr/>
          <p:nvPr/>
        </p:nvSpPr>
        <p:spPr>
          <a:xfrm>
            <a:off x="3716806" y="2837531"/>
            <a:ext cx="506027" cy="14787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5636B757-9E37-45D7-A131-E071F5A298F6}"/>
              </a:ext>
            </a:extLst>
          </p:cNvPr>
          <p:cNvSpPr/>
          <p:nvPr/>
        </p:nvSpPr>
        <p:spPr>
          <a:xfrm>
            <a:off x="2852713" y="2837531"/>
            <a:ext cx="506027" cy="14787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DFB0B5-CFBE-4E86-9421-D51E79EF9048}"/>
              </a:ext>
            </a:extLst>
          </p:cNvPr>
          <p:cNvSpPr txBox="1"/>
          <p:nvPr/>
        </p:nvSpPr>
        <p:spPr>
          <a:xfrm rot="10800000">
            <a:off x="1146708" y="2955065"/>
            <a:ext cx="461665" cy="12436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384A9B-D903-4BFD-9097-B6F024BFCF9B}"/>
              </a:ext>
            </a:extLst>
          </p:cNvPr>
          <p:cNvSpPr txBox="1"/>
          <p:nvPr/>
        </p:nvSpPr>
        <p:spPr>
          <a:xfrm rot="16200000">
            <a:off x="1694813" y="3392223"/>
            <a:ext cx="109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6D4433-B44D-48FE-8F29-72EBD911657A}"/>
              </a:ext>
            </a:extLst>
          </p:cNvPr>
          <p:cNvSpPr txBox="1"/>
          <p:nvPr/>
        </p:nvSpPr>
        <p:spPr>
          <a:xfrm rot="16200000">
            <a:off x="2672398" y="3392224"/>
            <a:ext cx="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0DEEA7-B9AA-43CE-82C3-5ACA0F86739D}"/>
              </a:ext>
            </a:extLst>
          </p:cNvPr>
          <p:cNvCxnSpPr/>
          <p:nvPr/>
        </p:nvCxnSpPr>
        <p:spPr>
          <a:xfrm>
            <a:off x="1630554" y="3576889"/>
            <a:ext cx="3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5F27CD-0418-44FD-87F4-18D708FF1BFF}"/>
              </a:ext>
            </a:extLst>
          </p:cNvPr>
          <p:cNvCxnSpPr/>
          <p:nvPr/>
        </p:nvCxnSpPr>
        <p:spPr>
          <a:xfrm flipV="1">
            <a:off x="2509366" y="3576889"/>
            <a:ext cx="3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F16C17B-6054-4214-9F1C-2E8279FB5E5B}"/>
              </a:ext>
            </a:extLst>
          </p:cNvPr>
          <p:cNvCxnSpPr/>
          <p:nvPr/>
        </p:nvCxnSpPr>
        <p:spPr>
          <a:xfrm flipV="1">
            <a:off x="3358740" y="3576889"/>
            <a:ext cx="3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4E9D04-DA16-4DCE-85DB-254BF9B60F2D}"/>
              </a:ext>
            </a:extLst>
          </p:cNvPr>
          <p:cNvCxnSpPr/>
          <p:nvPr/>
        </p:nvCxnSpPr>
        <p:spPr>
          <a:xfrm flipV="1">
            <a:off x="4222833" y="3576889"/>
            <a:ext cx="3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E7F90D-AE78-4769-997F-A82F4A73C10A}"/>
              </a:ext>
            </a:extLst>
          </p:cNvPr>
          <p:cNvCxnSpPr/>
          <p:nvPr/>
        </p:nvCxnSpPr>
        <p:spPr>
          <a:xfrm flipV="1">
            <a:off x="5117997" y="3576889"/>
            <a:ext cx="3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F7C74A9-7752-4AD3-8637-F6C5987BAD04}"/>
              </a:ext>
            </a:extLst>
          </p:cNvPr>
          <p:cNvSpPr txBox="1"/>
          <p:nvPr/>
        </p:nvSpPr>
        <p:spPr>
          <a:xfrm rot="16200000">
            <a:off x="3507377" y="3392224"/>
            <a:ext cx="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092E89-1C75-4C4F-92AB-50F295B9F512}"/>
              </a:ext>
            </a:extLst>
          </p:cNvPr>
          <p:cNvSpPr txBox="1"/>
          <p:nvPr/>
        </p:nvSpPr>
        <p:spPr>
          <a:xfrm rot="16200000">
            <a:off x="4371185" y="3392224"/>
            <a:ext cx="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462660-6877-4C5F-A67B-2A73E0CC0AF2}"/>
              </a:ext>
            </a:extLst>
          </p:cNvPr>
          <p:cNvSpPr txBox="1"/>
          <p:nvPr/>
        </p:nvSpPr>
        <p:spPr>
          <a:xfrm rot="16200000">
            <a:off x="5290060" y="3392224"/>
            <a:ext cx="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1A501B-819A-410A-8B85-3948260906CA}"/>
              </a:ext>
            </a:extLst>
          </p:cNvPr>
          <p:cNvSpPr txBox="1"/>
          <p:nvPr/>
        </p:nvSpPr>
        <p:spPr>
          <a:xfrm rot="10800000">
            <a:off x="1160012" y="4751432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9E2C52-5BDE-4CC7-BF3D-00899C62FC72}"/>
              </a:ext>
            </a:extLst>
          </p:cNvPr>
          <p:cNvSpPr txBox="1"/>
          <p:nvPr/>
        </p:nvSpPr>
        <p:spPr>
          <a:xfrm rot="10800000">
            <a:off x="2032982" y="4751432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20E265-CC1B-400F-8663-5F77F56060FF}"/>
              </a:ext>
            </a:extLst>
          </p:cNvPr>
          <p:cNvSpPr txBox="1"/>
          <p:nvPr/>
        </p:nvSpPr>
        <p:spPr>
          <a:xfrm rot="10800000">
            <a:off x="5467172" y="4729079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1F9A59-B3FE-4CDF-AA99-419702F51C32}"/>
              </a:ext>
            </a:extLst>
          </p:cNvPr>
          <p:cNvSpPr txBox="1"/>
          <p:nvPr/>
        </p:nvSpPr>
        <p:spPr>
          <a:xfrm rot="10800000">
            <a:off x="4633711" y="4745026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217B51-CA3D-43A6-A1D4-70B14086C9FA}"/>
              </a:ext>
            </a:extLst>
          </p:cNvPr>
          <p:cNvSpPr txBox="1"/>
          <p:nvPr/>
        </p:nvSpPr>
        <p:spPr>
          <a:xfrm rot="10800000">
            <a:off x="3777018" y="4745026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9AA87D-98EC-45FD-B536-8D8D34656BC1}"/>
              </a:ext>
            </a:extLst>
          </p:cNvPr>
          <p:cNvSpPr txBox="1"/>
          <p:nvPr/>
        </p:nvSpPr>
        <p:spPr>
          <a:xfrm rot="10800000">
            <a:off x="2905950" y="4751432"/>
            <a:ext cx="461665" cy="131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3EE75A-A1C2-4D53-9F86-74D80C878068}"/>
              </a:ext>
            </a:extLst>
          </p:cNvPr>
          <p:cNvCxnSpPr/>
          <p:nvPr/>
        </p:nvCxnSpPr>
        <p:spPr>
          <a:xfrm>
            <a:off x="6855396" y="3536348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486774-0504-45AC-8A4E-02F2487B81F6}"/>
                  </a:ext>
                </a:extLst>
              </p:cNvPr>
              <p:cNvSpPr txBox="1"/>
              <p:nvPr/>
            </p:nvSpPr>
            <p:spPr>
              <a:xfrm>
                <a:off x="9079718" y="3730636"/>
                <a:ext cx="506027" cy="39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486774-0504-45AC-8A4E-02F2487B8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718" y="3730636"/>
                <a:ext cx="506027" cy="396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7372075" y="6027003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128*1*1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500x500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7689897" y="1416661"/>
            <a:ext cx="2579064" cy="1268414"/>
            <a:chOff x="7349094" y="1101862"/>
            <a:chExt cx="2579064" cy="1268414"/>
          </a:xfrm>
        </p:grpSpPr>
        <p:sp>
          <p:nvSpPr>
            <p:cNvPr id="30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403856" y="1101862"/>
              <a:ext cx="506027" cy="1268414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530590" y="1238301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537497" y="1968290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349094" y="1611524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37" name="矩形: 圆角 52">
              <a:extLst>
                <a:ext uri="{FF2B5EF4-FFF2-40B4-BE49-F238E27FC236}">
                  <a16:creationId xmlns:a16="http://schemas.microsoft.com/office/drawing/2014/main" id="{B62F2F1E-87F9-440F-A7CB-E13FB30ACB9E}"/>
                </a:ext>
              </a:extLst>
            </p:cNvPr>
            <p:cNvSpPr/>
            <p:nvPr/>
          </p:nvSpPr>
          <p:spPr>
            <a:xfrm>
              <a:off x="8609892" y="1452681"/>
              <a:ext cx="506027" cy="625423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0DB1823-977C-41FE-8E5C-17E9A6F006F7}"/>
                </a:ext>
              </a:extLst>
            </p:cNvPr>
            <p:cNvCxnSpPr/>
            <p:nvPr/>
          </p:nvCxnSpPr>
          <p:spPr>
            <a:xfrm>
              <a:off x="8794121" y="1800486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/>
                <p:nvPr/>
              </p:nvSpPr>
              <p:spPr>
                <a:xfrm>
                  <a:off x="9558825" y="1566948"/>
                  <a:ext cx="369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825" y="1566948"/>
                  <a:ext cx="36933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CC9CED5-7817-4D5C-95FB-6BD69907D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942" y="1781224"/>
              <a:ext cx="693950" cy="791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8754190" y="1640920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右大括号 48"/>
          <p:cNvSpPr/>
          <p:nvPr/>
        </p:nvSpPr>
        <p:spPr>
          <a:xfrm>
            <a:off x="9567572" y="4814479"/>
            <a:ext cx="268659" cy="909127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3486774-0504-45AC-8A4E-02F2487B81F6}"/>
                  </a:ext>
                </a:extLst>
              </p:cNvPr>
              <p:cNvSpPr txBox="1"/>
              <p:nvPr/>
            </p:nvSpPr>
            <p:spPr>
              <a:xfrm>
                <a:off x="9915108" y="5084376"/>
                <a:ext cx="1740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10*3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3486774-0504-45AC-8A4E-02F2487B8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08" y="5084376"/>
                <a:ext cx="1740671" cy="369332"/>
              </a:xfrm>
              <a:prstGeom prst="rect">
                <a:avLst/>
              </a:prstGeom>
              <a:blipFill>
                <a:blip r:embed="rId4"/>
                <a:stretch>
                  <a:fillRect l="-2797" t="-8197" r="-3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3E7F90D-AE78-4769-997F-A82F4A73C10A}"/>
              </a:ext>
            </a:extLst>
          </p:cNvPr>
          <p:cNvCxnSpPr/>
          <p:nvPr/>
        </p:nvCxnSpPr>
        <p:spPr>
          <a:xfrm flipV="1">
            <a:off x="5955745" y="3573192"/>
            <a:ext cx="3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7661163" y="3066179"/>
            <a:ext cx="2579064" cy="1268414"/>
            <a:chOff x="7349094" y="1101862"/>
            <a:chExt cx="2579064" cy="1268414"/>
          </a:xfrm>
        </p:grpSpPr>
        <p:sp>
          <p:nvSpPr>
            <p:cNvPr id="55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403856" y="1101862"/>
              <a:ext cx="506027" cy="1268414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530590" y="1238301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537497" y="1968290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349094" y="1611524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59" name="矩形: 圆角 52">
              <a:extLst>
                <a:ext uri="{FF2B5EF4-FFF2-40B4-BE49-F238E27FC236}">
                  <a16:creationId xmlns:a16="http://schemas.microsoft.com/office/drawing/2014/main" id="{B62F2F1E-87F9-440F-A7CB-E13FB30ACB9E}"/>
                </a:ext>
              </a:extLst>
            </p:cNvPr>
            <p:cNvSpPr/>
            <p:nvPr/>
          </p:nvSpPr>
          <p:spPr>
            <a:xfrm>
              <a:off x="8609892" y="1452681"/>
              <a:ext cx="506027" cy="625423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0DB1823-977C-41FE-8E5C-17E9A6F006F7}"/>
                </a:ext>
              </a:extLst>
            </p:cNvPr>
            <p:cNvCxnSpPr/>
            <p:nvPr/>
          </p:nvCxnSpPr>
          <p:spPr>
            <a:xfrm>
              <a:off x="8794121" y="1800486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/>
                <p:nvPr/>
              </p:nvSpPr>
              <p:spPr>
                <a:xfrm>
                  <a:off x="9558825" y="1566948"/>
                  <a:ext cx="369333" cy="396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825" y="1566948"/>
                  <a:ext cx="369333" cy="3968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CC9CED5-7817-4D5C-95FB-6BD69907D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942" y="1781224"/>
              <a:ext cx="693950" cy="791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8754190" y="1640920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689897" y="4678040"/>
            <a:ext cx="615553" cy="1268414"/>
            <a:chOff x="7689897" y="4678040"/>
            <a:chExt cx="615553" cy="1268414"/>
          </a:xfrm>
        </p:grpSpPr>
        <p:sp>
          <p:nvSpPr>
            <p:cNvPr id="65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744659" y="4678040"/>
              <a:ext cx="506027" cy="1268414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871393" y="4814479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878300" y="5544468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689897" y="5187702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CC9CED5-7817-4D5C-95FB-6BD69907DFFF}"/>
              </a:ext>
            </a:extLst>
          </p:cNvPr>
          <p:cNvCxnSpPr>
            <a:cxnSpLocks/>
          </p:cNvCxnSpPr>
          <p:nvPr/>
        </p:nvCxnSpPr>
        <p:spPr>
          <a:xfrm flipV="1">
            <a:off x="8256745" y="5357402"/>
            <a:ext cx="693950" cy="79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14">
            <a:extLst>
              <a:ext uri="{FF2B5EF4-FFF2-40B4-BE49-F238E27FC236}">
                <a16:creationId xmlns:a16="http://schemas.microsoft.com/office/drawing/2014/main" id="{5FD26386-2C3D-4A4E-A5D3-E30E91990AAB}"/>
              </a:ext>
            </a:extLst>
          </p:cNvPr>
          <p:cNvSpPr/>
          <p:nvPr/>
        </p:nvSpPr>
        <p:spPr>
          <a:xfrm>
            <a:off x="6313811" y="3065455"/>
            <a:ext cx="506027" cy="1015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 rot="10800000">
            <a:off x="6340581" y="2629778"/>
            <a:ext cx="544765" cy="1382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 smtClean="0"/>
              <a:t>Global pooling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8873142" y="4678040"/>
            <a:ext cx="615553" cy="1268414"/>
            <a:chOff x="7689897" y="4678040"/>
            <a:chExt cx="615553" cy="1268414"/>
          </a:xfrm>
        </p:grpSpPr>
        <p:sp>
          <p:nvSpPr>
            <p:cNvPr id="78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744659" y="4678040"/>
              <a:ext cx="506027" cy="1268414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871393" y="4814479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878300" y="5544468"/>
              <a:ext cx="259053" cy="2783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689897" y="5187702"/>
              <a:ext cx="615553" cy="336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B3EE75A-A1C2-4D53-9F86-74D80C878068}"/>
              </a:ext>
            </a:extLst>
          </p:cNvPr>
          <p:cNvCxnSpPr>
            <a:stCxn id="75" idx="1"/>
            <a:endCxn id="36" idx="1"/>
          </p:cNvCxnSpPr>
          <p:nvPr/>
        </p:nvCxnSpPr>
        <p:spPr>
          <a:xfrm flipV="1">
            <a:off x="6885346" y="2094459"/>
            <a:ext cx="804551" cy="12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B3EE75A-A1C2-4D53-9F86-74D80C878068}"/>
              </a:ext>
            </a:extLst>
          </p:cNvPr>
          <p:cNvCxnSpPr>
            <a:endCxn id="68" idx="1"/>
          </p:cNvCxnSpPr>
          <p:nvPr/>
        </p:nvCxnSpPr>
        <p:spPr>
          <a:xfrm>
            <a:off x="6870370" y="3850113"/>
            <a:ext cx="819527" cy="150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68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CC8B4-D2CE-42C5-A6B5-CABC484A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1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9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D50C-8D0D-4849-A950-584831D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6735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Simulating procedure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A5F41-4109-4CD6-B3CA-53EF91760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76" y="415156"/>
            <a:ext cx="3693111" cy="629811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68FD3C-BFC5-4E19-A094-AFDA91734D72}"/>
              </a:ext>
            </a:extLst>
          </p:cNvPr>
          <p:cNvSpPr txBox="1"/>
          <p:nvPr/>
        </p:nvSpPr>
        <p:spPr>
          <a:xfrm>
            <a:off x="1145219" y="1302059"/>
            <a:ext cx="6169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launching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Step size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/>
              <a:t>Photon moving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absorption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</a:rPr>
              <a:t>Photon scattering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hitting a boundary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/>
              <a:t>Photon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BE3E-2679-4CC1-931F-D426AA05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471658"/>
            <a:ext cx="10515600" cy="1090812"/>
          </a:xfrm>
        </p:spPr>
        <p:txBody>
          <a:bodyPr>
            <a:normAutofit fontScale="90000"/>
          </a:bodyPr>
          <a:lstStyle/>
          <a:p>
            <a:r>
              <a:rPr lang="en-US" altLang="zh-CN" sz="3600" b="0" dirty="0"/>
              <a:t>Photon scattering</a:t>
            </a:r>
            <a:r>
              <a:rPr lang="en-US" altLang="zh-CN" b="0" dirty="0">
                <a:solidFill>
                  <a:srgbClr val="FF0000"/>
                </a:solidFill>
              </a:rPr>
              <a:t/>
            </a:r>
            <a:br>
              <a:rPr lang="en-US" altLang="zh-CN" b="0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ABA67-5A70-473E-AC9A-290B497B0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773"/>
                <a:ext cx="10515600" cy="485419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When photon gets scattered, there will be a deflection angle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and an azimuthal angle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The probability distribution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os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/>
                  <a:t> is called phase function.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Now, most simulations use the </a:t>
                </a:r>
                <a:r>
                  <a:rPr lang="en-US" altLang="zh-CN" sz="2000" dirty="0" err="1"/>
                  <a:t>Henyey</a:t>
                </a:r>
                <a:r>
                  <a:rPr lang="en-US" altLang="zh-CN" sz="2000" dirty="0"/>
                  <a:t>-Greenstein phase function originally proposed for galactic scattering: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where the anisotropy, g, equals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/>
                  <a:t> and has a value between -1 and 1.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Problem: the H-G function does not fit for all the materials.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ABA67-5A70-473E-AC9A-290B497B0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773"/>
                <a:ext cx="10515600" cy="4854190"/>
              </a:xfrm>
              <a:blipFill>
                <a:blip r:embed="rId2"/>
                <a:stretch>
                  <a:fillRect l="-522" t="-503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69B2C-139C-4936-B954-2D00FA2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1"/>
            <a:ext cx="10515600" cy="7800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Study on phase function in Monte Carlo transmission characteristics of poly-disperse aerosol</a:t>
            </a:r>
            <a:endParaRPr lang="zh-CN" altLang="en-US" sz="2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50AB76-B299-4884-9D64-1AC72521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7" y="852256"/>
            <a:ext cx="7244815" cy="51490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EB610E-7CD2-4C76-9D8C-9F24BD0F3DF9}"/>
              </a:ext>
            </a:extLst>
          </p:cNvPr>
          <p:cNvSpPr txBox="1"/>
          <p:nvPr/>
        </p:nvSpPr>
        <p:spPr>
          <a:xfrm>
            <a:off x="568171" y="6440230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 Bai, et al., Optical Engineering 50(1), 016002, 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4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4350-90A1-4F1F-BD20-A430F8D9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DDED-383C-48B9-8E58-F5A1757B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4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Although H-G function is widely used in MCML, it doesn’t fit for all kinds of materials.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Can we use the machine learning method to find a better model to fit the real phase functions of tissues?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8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CA197-25D6-4303-8A29-B319CBDF1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891" y="582752"/>
                <a:ext cx="10515600" cy="49779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Mixture Gaussian model: any function can be approximated by the combination of multiple Gaussian distributions: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We can use mixture Gaussian model to approximate the real phase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CA197-25D6-4303-8A29-B319CBDF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91" y="582752"/>
                <a:ext cx="10515600" cy="497796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4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48FD-0D75-4036-974D-E6A2457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Scheme design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D25A9-C632-4282-B860-43CE1274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Use MOSE toolkit to generate light intensity distribution images. While simulating, we can still use H-G function.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Use a neural network to learn the phase function. The input is the reflectance images obtained in MOSE, and the output is the weights and variances of those Gaussian distributions.</a:t>
            </a:r>
            <a:endParaRPr lang="zh-CN" altLang="en-US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Perturb the phase function in simulation to test the generalization ability of the network.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A9DD0-A846-4E0B-A9BB-F5279C687195}"/>
              </a:ext>
            </a:extLst>
          </p:cNvPr>
          <p:cNvSpPr txBox="1"/>
          <p:nvPr/>
        </p:nvSpPr>
        <p:spPr>
          <a:xfrm>
            <a:off x="577049" y="6488668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Shenghan</a:t>
            </a:r>
            <a:r>
              <a:rPr lang="en-US" altLang="zh-CN" dirty="0"/>
              <a:t> Ren, et al., </a:t>
            </a:r>
            <a:r>
              <a:rPr lang="en-US" altLang="zh-CN" dirty="0" err="1"/>
              <a:t>PLoS</a:t>
            </a:r>
            <a:r>
              <a:rPr lang="en-US" altLang="zh-CN" dirty="0"/>
              <a:t> ONE, 8(4):e61304, 2013.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7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1968</Words>
  <Application>Microsoft Office PowerPoint</Application>
  <PresentationFormat>宽屏</PresentationFormat>
  <Paragraphs>250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Times New Roman</vt:lpstr>
      <vt:lpstr>Office 主题​​</vt:lpstr>
      <vt:lpstr>Machine learning fitting the phase function of tissues</vt:lpstr>
      <vt:lpstr>Outline</vt:lpstr>
      <vt:lpstr>Background: Monte Carlo modeling of light transport in multi-layered tissues(MCML)</vt:lpstr>
      <vt:lpstr>Simulating procedure</vt:lpstr>
      <vt:lpstr>Photon scattering </vt:lpstr>
      <vt:lpstr>Study on phase function in Monte Carlo transmission characteristics of poly-disperse aerosol</vt:lpstr>
      <vt:lpstr>Proposal</vt:lpstr>
      <vt:lpstr>PowerPoint 演示文稿</vt:lpstr>
      <vt:lpstr>Scheme design</vt:lpstr>
      <vt:lpstr>Phantom Design</vt:lpstr>
      <vt:lpstr>Dataset  V1</vt:lpstr>
      <vt:lpstr>Dataset V2: based on real material parameters</vt:lpstr>
      <vt:lpstr>Dataset V3: parameters vary in large ranges</vt:lpstr>
      <vt:lpstr>PowerPoint 演示文稿</vt:lpstr>
      <vt:lpstr>PowerPoint 演示文稿</vt:lpstr>
      <vt:lpstr>PowerPoint 演示文稿</vt:lpstr>
      <vt:lpstr>PowerPoint 演示文稿</vt:lpstr>
      <vt:lpstr>Network Structure: 6 convolution layers, 1 fc layer </vt:lpstr>
      <vt:lpstr>Implement details</vt:lpstr>
      <vt:lpstr>Results – Training process</vt:lpstr>
      <vt:lpstr>Results – ua estimation</vt:lpstr>
      <vt:lpstr>Results – us estimation</vt:lpstr>
      <vt:lpstr>Results – phase function estimation</vt:lpstr>
      <vt:lpstr>Results – factor correlation</vt:lpstr>
      <vt:lpstr>Results – factor correlation</vt:lpstr>
      <vt:lpstr>PowerPoint 演示文稿</vt:lpstr>
      <vt:lpstr>PowerPoint 演示文稿</vt:lpstr>
      <vt:lpstr>Summary</vt:lpstr>
      <vt:lpstr>Discussion</vt:lpstr>
      <vt:lpstr>Further plan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fitting the phase function of tissues</dc:title>
  <dc:creator>l yx</dc:creator>
  <cp:lastModifiedBy>Liang</cp:lastModifiedBy>
  <cp:revision>49</cp:revision>
  <dcterms:created xsi:type="dcterms:W3CDTF">2021-07-29T00:54:15Z</dcterms:created>
  <dcterms:modified xsi:type="dcterms:W3CDTF">2021-08-20T09:08:17Z</dcterms:modified>
</cp:coreProperties>
</file>