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BDAE3A-9052-45AF-92F1-0A35FC90488B}">
  <a:tblStyle styleId="{80BDAE3A-9052-45AF-92F1-0A35FC904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620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3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6efe934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6efe934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1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6efe934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6efe934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7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4cbb152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4cbb152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877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e8c2f8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e8c2f8e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678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6efe93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6efe93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8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6354c9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6354c9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9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f49f400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f49f400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22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f49f4007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f49f4007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83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f49f400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f49f400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17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4cbb15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4cbb15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91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6efe934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6efe934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95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6efe93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6efe93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82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4cbb152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4cbb152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02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gif"/><Relationship Id="rId9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vanduc103/gcn2020_projec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microsoft.com/office/2007/relationships/hdphoto" Target="../media/hdphoto8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0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microsoft.com/office/2007/relationships/hdphoto" Target="../media/hdphoto9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75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5">
                    <a:lumMod val="75000"/>
                  </a:schemeClr>
                </a:solidFill>
              </a:rPr>
              <a:t>Diffusion Convolutional Recurrent Neural Network: Data-Driven Traffic Forecasting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" sz="2600" b="1" i="1" dirty="0">
                <a:solidFill>
                  <a:schemeClr val="accent5">
                    <a:lumMod val="75000"/>
                  </a:schemeClr>
                </a:solidFill>
              </a:rPr>
              <a:t>Yaguang Li et al., ICRL 2018)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00946"/>
            <a:ext cx="8520600" cy="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accent5">
                    <a:lumMod val="75000"/>
                  </a:schemeClr>
                </a:solidFill>
                <a:latin typeface=".VnSouthern" panose="020B7200000000000000" pitchFamily="34" charset="0"/>
              </a:rPr>
              <a:t>Presented by: LE VAN DUC (2019-38262)</a:t>
            </a:r>
            <a:endParaRPr sz="2600" dirty="0">
              <a:solidFill>
                <a:schemeClr val="accent5">
                  <a:lumMod val="75000"/>
                </a:schemeClr>
              </a:solidFill>
              <a:latin typeface=".VnSouthern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Training and Testing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Data Preparation</a:t>
            </a:r>
            <a:r>
              <a:rPr lang="en" sz="1400" dirty="0">
                <a:solidFill>
                  <a:srgbClr val="000000"/>
                </a:solidFill>
              </a:rPr>
              <a:t>: </a:t>
            </a:r>
            <a:r>
              <a:rPr lang="en" sz="1200" dirty="0">
                <a:solidFill>
                  <a:srgbClr val="000000"/>
                </a:solidFill>
              </a:rPr>
              <a:t>collect traffic sensors data and generate training set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rgbClr val="000000"/>
                </a:solidFill>
              </a:rPr>
              <a:t>Traffic sensors data</a:t>
            </a:r>
            <a:r>
              <a:rPr lang="en" sz="1200" dirty="0">
                <a:solidFill>
                  <a:srgbClr val="000000"/>
                </a:solidFill>
              </a:rPr>
              <a:t>: collect </a:t>
            </a:r>
            <a:r>
              <a:rPr lang="en" sz="1200" dirty="0" smtClean="0">
                <a:solidFill>
                  <a:srgbClr val="000000"/>
                </a:solidFill>
              </a:rPr>
              <a:t>traffic sensors </a:t>
            </a:r>
            <a:r>
              <a:rPr lang="en" sz="1200" dirty="0">
                <a:solidFill>
                  <a:srgbClr val="000000"/>
                </a:solidFill>
              </a:rPr>
              <a:t>data </a:t>
            </a:r>
            <a:r>
              <a:rPr lang="en" sz="1200" dirty="0" smtClean="0">
                <a:solidFill>
                  <a:srgbClr val="000000"/>
                </a:solidFill>
              </a:rPr>
              <a:t>from </a:t>
            </a:r>
            <a:r>
              <a:rPr lang="en" sz="1200" dirty="0">
                <a:solidFill>
                  <a:srgbClr val="000000"/>
                </a:solidFill>
              </a:rPr>
              <a:t>Los Angeles (METR-LA) and the Bay Area (PEMS-BAY). Each sensor has time interval 5 minutes.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rgbClr val="000000"/>
                </a:solidFill>
              </a:rPr>
              <a:t>Generate training data</a:t>
            </a:r>
            <a:r>
              <a:rPr lang="en" sz="1200" dirty="0">
                <a:solidFill>
                  <a:srgbClr val="000000"/>
                </a:solidFill>
              </a:rPr>
              <a:t>: generate train/val/test data by aggregating some time windows (here is 12 time windows of each 5 minutes = total 1 hour prediction)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Graph Construction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Generate </a:t>
            </a:r>
            <a:r>
              <a:rPr lang="en" sz="1200" u="sng" dirty="0">
                <a:solidFill>
                  <a:srgbClr val="000000"/>
                </a:solidFill>
              </a:rPr>
              <a:t>Adjacency Matrix</a:t>
            </a:r>
            <a:r>
              <a:rPr lang="en" sz="1200" dirty="0">
                <a:solidFill>
                  <a:srgbClr val="000000"/>
                </a:solidFill>
              </a:rPr>
              <a:t> as </a:t>
            </a:r>
            <a:r>
              <a:rPr lang="en" sz="1200" u="sng" dirty="0">
                <a:solidFill>
                  <a:srgbClr val="000000"/>
                </a:solidFill>
              </a:rPr>
              <a:t>Weighted Distance Matrix</a:t>
            </a:r>
            <a:r>
              <a:rPr lang="en" sz="1200" dirty="0">
                <a:solidFill>
                  <a:srgbClr val="000000"/>
                </a:solidFill>
              </a:rPr>
              <a:t> between </a:t>
            </a:r>
            <a:r>
              <a:rPr lang="en" sz="1200" u="sng" dirty="0">
                <a:solidFill>
                  <a:srgbClr val="000000"/>
                </a:solidFill>
              </a:rPr>
              <a:t>pairwise road sensors</a:t>
            </a:r>
            <a:r>
              <a:rPr lang="en" sz="1200" dirty="0">
                <a:solidFill>
                  <a:srgbClr val="000000"/>
                </a:solidFill>
              </a:rPr>
              <a:t>. Choose </a:t>
            </a:r>
            <a:r>
              <a:rPr lang="en" sz="1200" u="sng" dirty="0">
                <a:solidFill>
                  <a:srgbClr val="000000"/>
                </a:solidFill>
              </a:rPr>
              <a:t>threshold</a:t>
            </a:r>
            <a:r>
              <a:rPr lang="en" sz="1200" dirty="0">
                <a:solidFill>
                  <a:srgbClr val="000000"/>
                </a:solidFill>
              </a:rPr>
              <a:t> K (=0.1) to make </a:t>
            </a:r>
            <a:r>
              <a:rPr lang="en" sz="1200" u="sng" dirty="0">
                <a:solidFill>
                  <a:srgbClr val="000000"/>
                </a:solidFill>
              </a:rPr>
              <a:t>graph sparse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Model Training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Training configuration: in file .yaml, including model and training hyperparameters.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chemeClr val="dk1"/>
                </a:solidFill>
              </a:rPr>
              <a:t>Loss function</a:t>
            </a:r>
            <a:r>
              <a:rPr lang="en" sz="1200" dirty="0">
                <a:solidFill>
                  <a:schemeClr val="dk1"/>
                </a:solidFill>
              </a:rPr>
              <a:t>: Use </a:t>
            </a:r>
            <a:r>
              <a:rPr lang="en" sz="1200" u="sng" dirty="0">
                <a:solidFill>
                  <a:schemeClr val="dk1"/>
                </a:solidFill>
              </a:rPr>
              <a:t>MAE</a:t>
            </a:r>
            <a:r>
              <a:rPr lang="en" sz="1200" dirty="0">
                <a:solidFill>
                  <a:schemeClr val="dk1"/>
                </a:solidFill>
              </a:rPr>
              <a:t> (Mean Absolute Error) Loss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Training monitoring: in file info.log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Model Evaluation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rgbClr val="000000"/>
                </a:solidFill>
              </a:rPr>
              <a:t>Baseline methods</a:t>
            </a:r>
            <a:r>
              <a:rPr lang="en" sz="1200" dirty="0">
                <a:solidFill>
                  <a:srgbClr val="000000"/>
                </a:solidFill>
              </a:rPr>
              <a:t> evaluation: HA (Historical Average), VAR (Vector Auto-Regressive), Static Prediction (fixed prediction)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chemeClr val="dk1"/>
                </a:solidFill>
              </a:rPr>
              <a:t>Metric</a:t>
            </a:r>
            <a:r>
              <a:rPr lang="en" sz="1200" dirty="0">
                <a:solidFill>
                  <a:schemeClr val="dk1"/>
                </a:solidFill>
              </a:rPr>
              <a:t>: there are 3 evaluation metrics: </a:t>
            </a:r>
            <a:r>
              <a:rPr lang="en" sz="1200" u="sng" dirty="0">
                <a:solidFill>
                  <a:schemeClr val="dk1"/>
                </a:solidFill>
              </a:rPr>
              <a:t>MAE</a:t>
            </a:r>
            <a:r>
              <a:rPr lang="en" sz="1200" dirty="0">
                <a:solidFill>
                  <a:schemeClr val="dk1"/>
                </a:solidFill>
              </a:rPr>
              <a:t> metric, </a:t>
            </a:r>
            <a:r>
              <a:rPr lang="en" sz="1200" u="sng" dirty="0">
                <a:solidFill>
                  <a:schemeClr val="dk1"/>
                </a:solidFill>
              </a:rPr>
              <a:t>MAPE</a:t>
            </a:r>
            <a:r>
              <a:rPr lang="en" sz="1200" dirty="0">
                <a:solidFill>
                  <a:schemeClr val="dk1"/>
                </a:solidFill>
              </a:rPr>
              <a:t> (Mean Absolute Percentage Error) metric, </a:t>
            </a:r>
            <a:r>
              <a:rPr lang="en" sz="1200" u="sng" dirty="0">
                <a:solidFill>
                  <a:schemeClr val="dk1"/>
                </a:solidFill>
              </a:rPr>
              <a:t>RMSE</a:t>
            </a:r>
            <a:r>
              <a:rPr lang="en" sz="1200" dirty="0">
                <a:solidFill>
                  <a:schemeClr val="dk1"/>
                </a:solidFill>
              </a:rPr>
              <a:t> (Root Mean Squared Error) metric.</a:t>
            </a:r>
            <a:endParaRPr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Running Experiments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67200" cy="3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Recover “</a:t>
            </a:r>
            <a:r>
              <a:rPr lang="en" sz="1200" b="1" dirty="0">
                <a:solidFill>
                  <a:srgbClr val="9900FF"/>
                </a:solidFill>
              </a:rPr>
              <a:t>comparison performance</a:t>
            </a:r>
            <a:r>
              <a:rPr lang="en" sz="1200" dirty="0">
                <a:solidFill>
                  <a:srgbClr val="000000"/>
                </a:solidFill>
              </a:rPr>
              <a:t>” of DCRNN model (with forecasting time T = 15’, 30’, 1h) as in the paper: use </a:t>
            </a:r>
            <a:r>
              <a:rPr lang="en" sz="1200" u="sng" dirty="0">
                <a:solidFill>
                  <a:srgbClr val="000000"/>
                </a:solidFill>
              </a:rPr>
              <a:t>dual_random_walk</a:t>
            </a:r>
            <a:r>
              <a:rPr lang="en" sz="1200" dirty="0">
                <a:solidFill>
                  <a:srgbClr val="000000"/>
                </a:solidFill>
              </a:rPr>
              <a:t> filter, </a:t>
            </a:r>
            <a:r>
              <a:rPr lang="en" sz="1200" u="sng" dirty="0">
                <a:solidFill>
                  <a:srgbClr val="000000"/>
                </a:solidFill>
              </a:rPr>
              <a:t>max_diffusion_step</a:t>
            </a:r>
            <a:r>
              <a:rPr lang="en" sz="1200" dirty="0">
                <a:solidFill>
                  <a:srgbClr val="000000"/>
                </a:solidFill>
              </a:rPr>
              <a:t> = 2, </a:t>
            </a:r>
            <a:r>
              <a:rPr lang="en" sz="1200" u="sng" dirty="0">
                <a:solidFill>
                  <a:srgbClr val="000000"/>
                </a:solidFill>
              </a:rPr>
              <a:t>horizon</a:t>
            </a:r>
            <a:r>
              <a:rPr lang="en" sz="1200" dirty="0">
                <a:solidFill>
                  <a:srgbClr val="000000"/>
                </a:solidFill>
              </a:rPr>
              <a:t> = 12.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Experiment to investigate the </a:t>
            </a:r>
            <a:r>
              <a:rPr lang="en" sz="1200" b="1" dirty="0">
                <a:solidFill>
                  <a:srgbClr val="9900FF"/>
                </a:solidFill>
              </a:rPr>
              <a:t>effect of diffusion convolution</a:t>
            </a:r>
            <a:r>
              <a:rPr lang="en" sz="1200" dirty="0">
                <a:solidFill>
                  <a:srgbClr val="000000"/>
                </a:solidFill>
              </a:rPr>
              <a:t> (spatial dependence modeling): NoDiffConv (use </a:t>
            </a:r>
            <a:r>
              <a:rPr lang="en" sz="1200" u="sng" dirty="0">
                <a:solidFill>
                  <a:srgbClr val="000000"/>
                </a:solidFill>
              </a:rPr>
              <a:t>Identity</a:t>
            </a:r>
            <a:r>
              <a:rPr lang="en" sz="1200" dirty="0">
                <a:solidFill>
                  <a:srgbClr val="000000"/>
                </a:solidFill>
              </a:rPr>
              <a:t> filter), UniDiffCov (use </a:t>
            </a:r>
            <a:r>
              <a:rPr lang="en" sz="1200" u="sng" dirty="0">
                <a:solidFill>
                  <a:srgbClr val="000000"/>
                </a:solidFill>
              </a:rPr>
              <a:t>RW</a:t>
            </a:r>
            <a:r>
              <a:rPr lang="en" sz="1200" dirty="0">
                <a:solidFill>
                  <a:srgbClr val="000000"/>
                </a:solidFill>
              </a:rPr>
              <a:t> filter), FullDiffConv (use </a:t>
            </a:r>
            <a:r>
              <a:rPr lang="en" sz="1200" u="sng" dirty="0">
                <a:solidFill>
                  <a:srgbClr val="000000"/>
                </a:solidFill>
              </a:rPr>
              <a:t>Bi-directional RW</a:t>
            </a:r>
            <a:r>
              <a:rPr lang="en" sz="1200" dirty="0">
                <a:solidFill>
                  <a:srgbClr val="000000"/>
                </a:solidFill>
              </a:rPr>
              <a:t> filter)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4421425" y="359300"/>
          <a:ext cx="4631025" cy="2103000"/>
        </p:xfrm>
        <a:graphic>
          <a:graphicData uri="http://schemas.openxmlformats.org/drawingml/2006/table">
            <a:tbl>
              <a:tblPr>
                <a:noFill/>
                <a:tableStyleId>{80BDAE3A-9052-45AF-92F1-0A35FC90488B}</a:tableStyleId>
              </a:tblPr>
              <a:tblGrid>
                <a:gridCol w="748725"/>
                <a:gridCol w="392800"/>
                <a:gridCol w="658150"/>
                <a:gridCol w="759450"/>
                <a:gridCol w="748750"/>
                <a:gridCol w="661575"/>
                <a:gridCol w="661575"/>
              </a:tblGrid>
              <a:tr h="2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Dataset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Metric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Static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HA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VAR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DCRNN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0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METR-LA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4.02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8.69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9.39%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4.15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7.77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12.90%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4.37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7.78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10.08%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2.67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5.19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6.88%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3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5.09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11.13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12.21%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4.15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7.77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12.90%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5.40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9.37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12.75%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3.08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6.33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8.41%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4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1h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6.79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14.21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16.71%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4.15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7.77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12.90%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6.50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10.68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15.84%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3.58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7.56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10.33%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22"/>
          <p:cNvGraphicFramePr/>
          <p:nvPr/>
        </p:nvGraphicFramePr>
        <p:xfrm>
          <a:off x="4421425" y="2920050"/>
          <a:ext cx="4631075" cy="2103000"/>
        </p:xfrm>
        <a:graphic>
          <a:graphicData uri="http://schemas.openxmlformats.org/drawingml/2006/table">
            <a:tbl>
              <a:tblPr>
                <a:noFill/>
                <a:tableStyleId>{80BDAE3A-9052-45AF-92F1-0A35FC90488B}</a:tableStyleId>
              </a:tblPr>
              <a:tblGrid>
                <a:gridCol w="748725"/>
                <a:gridCol w="392800"/>
                <a:gridCol w="900025"/>
                <a:gridCol w="871475"/>
                <a:gridCol w="844500"/>
                <a:gridCol w="873550"/>
              </a:tblGrid>
              <a:tr h="2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Dataset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Metric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NoDiffConv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UniDiffConv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FullDiffConv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0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METR-LA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2.98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5.90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7.90%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2.72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5.25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7.06%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2.67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5.19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6.88%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3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3.58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7.29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10.22%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3.14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6.39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8.67%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3.08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6.33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8.41%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4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1h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4.45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8.99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13.77%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3.64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7.62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10.72%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3.58</a:t>
                      </a:r>
                      <a:endParaRPr sz="9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7.56</a:t>
                      </a:r>
                      <a:endParaRPr sz="9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10.33%</a:t>
                      </a:r>
                      <a:endParaRPr sz="9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2"/>
          <p:cNvSpPr/>
          <p:nvPr/>
        </p:nvSpPr>
        <p:spPr>
          <a:xfrm>
            <a:off x="8310975" y="207650"/>
            <a:ext cx="779700" cy="2368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8155875" y="2721250"/>
            <a:ext cx="934800" cy="2368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289925" y="484100"/>
            <a:ext cx="3756600" cy="4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Experiment to study the </a:t>
            </a:r>
            <a:r>
              <a:rPr lang="en" sz="1200" b="1" dirty="0">
                <a:solidFill>
                  <a:srgbClr val="9900FF"/>
                </a:solidFill>
              </a:rPr>
              <a:t>effect of graph construction</a:t>
            </a:r>
            <a:r>
              <a:rPr lang="en" sz="1200" dirty="0">
                <a:solidFill>
                  <a:schemeClr val="dk1"/>
                </a:solidFill>
              </a:rPr>
              <a:t>: </a:t>
            </a:r>
            <a:r>
              <a:rPr lang="en" sz="1200" u="sng" dirty="0">
                <a:solidFill>
                  <a:schemeClr val="dk1"/>
                </a:solidFill>
              </a:rPr>
              <a:t>Undirected</a:t>
            </a:r>
            <a:r>
              <a:rPr lang="en" sz="1200" dirty="0">
                <a:solidFill>
                  <a:schemeClr val="dk1"/>
                </a:solidFill>
              </a:rPr>
              <a:t> (use Laplacian filter or </a:t>
            </a:r>
            <a:r>
              <a:rPr lang="en" sz="1200" u="sng" dirty="0">
                <a:solidFill>
                  <a:schemeClr val="dk1"/>
                </a:solidFill>
              </a:rPr>
              <a:t>Spectral GNN</a:t>
            </a:r>
            <a:r>
              <a:rPr lang="en" sz="1200" dirty="0">
                <a:solidFill>
                  <a:schemeClr val="dk1"/>
                </a:solidFill>
              </a:rPr>
              <a:t>) vs. </a:t>
            </a:r>
            <a:r>
              <a:rPr lang="en" sz="1200" u="sng" dirty="0">
                <a:solidFill>
                  <a:schemeClr val="dk1"/>
                </a:solidFill>
              </a:rPr>
              <a:t>Directed</a:t>
            </a:r>
            <a:r>
              <a:rPr lang="en" sz="1200" dirty="0">
                <a:solidFill>
                  <a:schemeClr val="dk1"/>
                </a:solidFill>
              </a:rPr>
              <a:t> Graph (use Laplacian filter or DiffConv with </a:t>
            </a:r>
            <a:r>
              <a:rPr lang="en" sz="1200" u="sng" dirty="0">
                <a:solidFill>
                  <a:schemeClr val="dk1"/>
                </a:solidFill>
              </a:rPr>
              <a:t>Bi-directional RW</a:t>
            </a:r>
            <a:r>
              <a:rPr lang="en" sz="1200" dirty="0">
                <a:solidFill>
                  <a:schemeClr val="dk1"/>
                </a:solidFill>
              </a:rPr>
              <a:t> filter)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Experiment to examine the </a:t>
            </a:r>
            <a:r>
              <a:rPr lang="en" sz="1200" b="1" dirty="0">
                <a:solidFill>
                  <a:srgbClr val="9900FF"/>
                </a:solidFill>
              </a:rPr>
              <a:t>effect of Diffusion Steps</a:t>
            </a:r>
            <a:r>
              <a:rPr lang="en" sz="1200" dirty="0">
                <a:solidFill>
                  <a:schemeClr val="dk1"/>
                </a:solidFill>
              </a:rPr>
              <a:t> (K-hop): vary </a:t>
            </a:r>
            <a:r>
              <a:rPr lang="en" sz="1200" u="sng" dirty="0">
                <a:solidFill>
                  <a:schemeClr val="dk1"/>
                </a:solidFill>
              </a:rPr>
              <a:t>max_diffusion_step</a:t>
            </a:r>
            <a:r>
              <a:rPr lang="en" sz="1200" dirty="0">
                <a:solidFill>
                  <a:schemeClr val="dk1"/>
                </a:solidFill>
              </a:rPr>
              <a:t> from 1 to 5.</a:t>
            </a:r>
            <a:endParaRPr sz="1200" dirty="0"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4356025" y="217525"/>
          <a:ext cx="4631075" cy="2240160"/>
        </p:xfrm>
        <a:graphic>
          <a:graphicData uri="http://schemas.openxmlformats.org/drawingml/2006/table">
            <a:tbl>
              <a:tblPr>
                <a:noFill/>
                <a:tableStyleId>{80BDAE3A-9052-45AF-92F1-0A35FC90488B}</a:tableStyleId>
              </a:tblPr>
              <a:tblGrid>
                <a:gridCol w="748725"/>
                <a:gridCol w="392800"/>
                <a:gridCol w="900025"/>
                <a:gridCol w="871475"/>
                <a:gridCol w="844500"/>
                <a:gridCol w="873550"/>
              </a:tblGrid>
              <a:tr h="26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Dataset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Metric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Undirected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(Laplacian)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Directed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(Laplacian)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Directed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(DiffConv)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0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METR-LA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2.72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5.25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7.06%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2.68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5.22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6.91%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2.67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5.19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6.88%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33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3.14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6.39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8.67%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3.08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6.34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8.46%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3.08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6.33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8.41%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4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1h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3.64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7.62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10.72%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3.57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7.56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10.40%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3.58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7.56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10.33%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23"/>
          <p:cNvGraphicFramePr/>
          <p:nvPr/>
        </p:nvGraphicFramePr>
        <p:xfrm>
          <a:off x="4356025" y="2723725"/>
          <a:ext cx="4631000" cy="2306950"/>
        </p:xfrm>
        <a:graphic>
          <a:graphicData uri="http://schemas.openxmlformats.org/drawingml/2006/table">
            <a:tbl>
              <a:tblPr>
                <a:noFill/>
                <a:tableStyleId>{80BDAE3A-9052-45AF-92F1-0A35FC90488B}</a:tableStyleId>
              </a:tblPr>
              <a:tblGrid>
                <a:gridCol w="748725"/>
                <a:gridCol w="392800"/>
                <a:gridCol w="595100"/>
                <a:gridCol w="578875"/>
                <a:gridCol w="578875"/>
                <a:gridCol w="578875"/>
                <a:gridCol w="578875"/>
                <a:gridCol w="578875"/>
              </a:tblGrid>
              <a:tr h="38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Dataset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T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Metric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K = 1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K = 2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K = 3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K = 4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K = 5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6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METR-LA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2.68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5.16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6.87%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2.67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5.19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6.88%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2.69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5.23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6.92%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2.74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5.33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7.04%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2.97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5.74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8.19%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6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30’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3.09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6.27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8.48%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3.08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6.33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8.41%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3.09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6.35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8.44%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3.15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6.47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8.59%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3.50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7.24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10.70%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7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1h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RMSE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3.58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7.49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10.50%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3.58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7.56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10.33%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3.58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7.58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10.34%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3.63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7.70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10.50%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4.22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9.06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14.07%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3"/>
          <p:cNvSpPr/>
          <p:nvPr/>
        </p:nvSpPr>
        <p:spPr>
          <a:xfrm>
            <a:off x="7134075" y="130775"/>
            <a:ext cx="1866900" cy="5811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5962375" y="2622625"/>
            <a:ext cx="1866900" cy="5811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336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More Evaluations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1000078"/>
            <a:ext cx="8520600" cy="3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Compare with 2 recent SOTA methods</a:t>
            </a:r>
            <a:r>
              <a:rPr lang="en" sz="1400" dirty="0">
                <a:solidFill>
                  <a:srgbClr val="000000"/>
                </a:solidFill>
              </a:rPr>
              <a:t>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Yu et al., Spatio-Temporal Graph Convolutional Networks: A Deep Learning Framework for Traffic Forecasting, </a:t>
            </a:r>
            <a:r>
              <a:rPr lang="en" sz="1200" u="sng" dirty="0">
                <a:solidFill>
                  <a:srgbClr val="000000"/>
                </a:solidFill>
              </a:rPr>
              <a:t>IJCAI 2018</a:t>
            </a:r>
            <a:endParaRPr sz="1200" u="sng" dirty="0">
              <a:solidFill>
                <a:srgbClr val="000000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Use common </a:t>
            </a:r>
            <a:r>
              <a:rPr lang="en" sz="1200" u="sng" dirty="0">
                <a:solidFill>
                  <a:srgbClr val="000000"/>
                </a:solidFill>
              </a:rPr>
              <a:t>Spectral filter</a:t>
            </a:r>
            <a:r>
              <a:rPr lang="en" sz="1200" dirty="0">
                <a:solidFill>
                  <a:srgbClr val="000000"/>
                </a:solidFill>
              </a:rPr>
              <a:t> (e.g in </a:t>
            </a:r>
            <a:r>
              <a:rPr lang="en" sz="1200" u="sng" dirty="0">
                <a:solidFill>
                  <a:srgbClr val="000000"/>
                </a:solidFill>
              </a:rPr>
              <a:t>ChebNet</a:t>
            </a:r>
            <a:r>
              <a:rPr lang="en" sz="1200" dirty="0">
                <a:solidFill>
                  <a:srgbClr val="000000"/>
                </a:solidFill>
              </a:rPr>
              <a:t>) and generalize to </a:t>
            </a:r>
            <a:r>
              <a:rPr lang="en" sz="1200" u="sng" dirty="0">
                <a:solidFill>
                  <a:srgbClr val="000000"/>
                </a:solidFill>
              </a:rPr>
              <a:t>multi-dimensional tensors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u="sng" dirty="0">
                <a:solidFill>
                  <a:srgbClr val="000000"/>
                </a:solidFill>
              </a:rPr>
              <a:t>Do not use RNN</a:t>
            </a:r>
            <a:r>
              <a:rPr lang="en" sz="1200" dirty="0">
                <a:solidFill>
                  <a:srgbClr val="000000"/>
                </a:solidFill>
              </a:rPr>
              <a:t> because of </a:t>
            </a:r>
            <a:r>
              <a:rPr lang="en" sz="1200" u="sng" dirty="0">
                <a:solidFill>
                  <a:srgbClr val="000000"/>
                </a:solidFill>
              </a:rPr>
              <a:t>time-consuming</a:t>
            </a:r>
            <a:r>
              <a:rPr lang="en" sz="1200" dirty="0">
                <a:solidFill>
                  <a:srgbClr val="000000"/>
                </a:solidFill>
              </a:rPr>
              <a:t> recurrent computation. Use only Conv Block with the combination of </a:t>
            </a:r>
            <a:r>
              <a:rPr lang="en" sz="1200" u="sng" dirty="0">
                <a:solidFill>
                  <a:srgbClr val="000000"/>
                </a:solidFill>
              </a:rPr>
              <a:t>Graph Spatial Conv</a:t>
            </a:r>
            <a:r>
              <a:rPr lang="en" sz="1200" dirty="0">
                <a:solidFill>
                  <a:srgbClr val="000000"/>
                </a:solidFill>
              </a:rPr>
              <a:t> and </a:t>
            </a:r>
            <a:r>
              <a:rPr lang="en" sz="1200" u="sng" dirty="0">
                <a:solidFill>
                  <a:srgbClr val="000000"/>
                </a:solidFill>
              </a:rPr>
              <a:t>Gated Temporal Conv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Diao et al., Dynamic Spatial-Temporal Graph Convolutional Neural Networks for Traffic Forecasting, </a:t>
            </a:r>
            <a:r>
              <a:rPr lang="en" sz="1200" u="sng" dirty="0">
                <a:solidFill>
                  <a:srgbClr val="000000"/>
                </a:solidFill>
              </a:rPr>
              <a:t>AAAI 2019</a:t>
            </a:r>
            <a:endParaRPr sz="1200" u="sng" dirty="0">
              <a:solidFill>
                <a:srgbClr val="000000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u="sng" dirty="0">
                <a:solidFill>
                  <a:srgbClr val="000000"/>
                </a:solidFill>
              </a:rPr>
              <a:t>Learn</a:t>
            </a:r>
            <a:r>
              <a:rPr lang="en" sz="1200" dirty="0">
                <a:solidFill>
                  <a:srgbClr val="000000"/>
                </a:solidFill>
              </a:rPr>
              <a:t> the </a:t>
            </a:r>
            <a:r>
              <a:rPr lang="en" sz="1200" u="sng" dirty="0">
                <a:solidFill>
                  <a:srgbClr val="000000"/>
                </a:solidFill>
              </a:rPr>
              <a:t>Laplacian Matrix</a:t>
            </a:r>
            <a:r>
              <a:rPr lang="en" sz="1200" dirty="0">
                <a:solidFill>
                  <a:srgbClr val="000000"/>
                </a:solidFill>
              </a:rPr>
              <a:t> for traffic networks by specific time-of-day </a:t>
            </a:r>
            <a:r>
              <a:rPr lang="en" sz="1200" u="sng" dirty="0">
                <a:solidFill>
                  <a:srgbClr val="000000"/>
                </a:solidFill>
              </a:rPr>
              <a:t>dynamically</a:t>
            </a:r>
            <a:r>
              <a:rPr lang="en" sz="1200" dirty="0">
                <a:solidFill>
                  <a:srgbClr val="000000"/>
                </a:solidFill>
              </a:rPr>
              <a:t> (not assume </a:t>
            </a:r>
            <a:r>
              <a:rPr lang="en" sz="1200" u="sng" dirty="0">
                <a:solidFill>
                  <a:srgbClr val="000000"/>
                </a:solidFill>
              </a:rPr>
              <a:t>adjacency matrix</a:t>
            </a:r>
            <a:r>
              <a:rPr lang="en" sz="1200" dirty="0">
                <a:solidFill>
                  <a:srgbClr val="000000"/>
                </a:solidFill>
              </a:rPr>
              <a:t> </a:t>
            </a:r>
            <a:r>
              <a:rPr lang="en" sz="1200" u="sng" dirty="0">
                <a:solidFill>
                  <a:srgbClr val="000000"/>
                </a:solidFill>
              </a:rPr>
              <a:t>unchanged</a:t>
            </a:r>
            <a:r>
              <a:rPr lang="en" sz="1200" dirty="0">
                <a:solidFill>
                  <a:srgbClr val="000000"/>
                </a:solidFill>
              </a:rPr>
              <a:t> as previous) =&gt; </a:t>
            </a:r>
            <a:r>
              <a:rPr lang="en" sz="1200" u="sng" dirty="0">
                <a:solidFill>
                  <a:srgbClr val="000000"/>
                </a:solidFill>
              </a:rPr>
              <a:t>Dynamic Laplacian Matrix Estimator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Other layers similar to previous methods (a ConvBlock = Graph Conv + Gated Temporal Conv)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Apply with other spatiotemporal datasets</a:t>
            </a:r>
            <a:r>
              <a:rPr lang="en" sz="1400" dirty="0">
                <a:solidFill>
                  <a:srgbClr val="000000"/>
                </a:solidFill>
              </a:rPr>
              <a:t> (crowd flows)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Dataset description: </a:t>
            </a:r>
            <a:r>
              <a:rPr lang="en" sz="1200" u="sng" dirty="0">
                <a:solidFill>
                  <a:srgbClr val="000000"/>
                </a:solidFill>
              </a:rPr>
              <a:t>Taxi Trajectory</a:t>
            </a:r>
            <a:r>
              <a:rPr lang="en" sz="1200" dirty="0">
                <a:solidFill>
                  <a:srgbClr val="000000"/>
                </a:solidFill>
              </a:rPr>
              <a:t> Dataset in Beijing (2014). Data = </a:t>
            </a:r>
            <a:r>
              <a:rPr lang="en" sz="1200" u="sng" dirty="0">
                <a:solidFill>
                  <a:srgbClr val="000000"/>
                </a:solidFill>
              </a:rPr>
              <a:t>Inflow</a:t>
            </a:r>
            <a:r>
              <a:rPr lang="en" sz="1200" dirty="0">
                <a:solidFill>
                  <a:srgbClr val="000000"/>
                </a:solidFill>
              </a:rPr>
              <a:t> + </a:t>
            </a:r>
            <a:r>
              <a:rPr lang="en" sz="1200" u="sng" dirty="0">
                <a:solidFill>
                  <a:srgbClr val="000000"/>
                </a:solidFill>
              </a:rPr>
              <a:t>Outflow</a:t>
            </a:r>
            <a:r>
              <a:rPr lang="en" sz="1200" dirty="0">
                <a:solidFill>
                  <a:srgbClr val="000000"/>
                </a:solidFill>
              </a:rPr>
              <a:t> at a </a:t>
            </a:r>
            <a:r>
              <a:rPr lang="en" sz="1200" u="sng" dirty="0">
                <a:solidFill>
                  <a:srgbClr val="000000"/>
                </a:solidFill>
              </a:rPr>
              <a:t>Region</a:t>
            </a:r>
            <a:r>
              <a:rPr lang="en" sz="1200" dirty="0">
                <a:solidFill>
                  <a:srgbClr val="000000"/>
                </a:solidFill>
              </a:rPr>
              <a:t> at a </a:t>
            </a:r>
            <a:r>
              <a:rPr lang="en" sz="1200" u="sng" dirty="0">
                <a:solidFill>
                  <a:srgbClr val="000000"/>
                </a:solidFill>
              </a:rPr>
              <a:t>Time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Data preparation (in folder </a:t>
            </a:r>
            <a:r>
              <a:rPr lang="en" sz="1200" u="sng" dirty="0">
                <a:solidFill>
                  <a:srgbClr val="000000"/>
                </a:solidFill>
              </a:rPr>
              <a:t>data/beijing2014</a:t>
            </a:r>
            <a:r>
              <a:rPr lang="en" sz="1200" dirty="0">
                <a:solidFill>
                  <a:srgbClr val="000000"/>
                </a:solidFill>
              </a:rPr>
              <a:t>): 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Generate </a:t>
            </a:r>
            <a:r>
              <a:rPr lang="en" sz="1200" u="sng" dirty="0">
                <a:solidFill>
                  <a:srgbClr val="000000"/>
                </a:solidFill>
              </a:rPr>
              <a:t>training data</a:t>
            </a:r>
            <a:r>
              <a:rPr lang="en" sz="1200" dirty="0">
                <a:solidFill>
                  <a:srgbClr val="000000"/>
                </a:solidFill>
              </a:rPr>
              <a:t> by </a:t>
            </a:r>
            <a:r>
              <a:rPr lang="en" sz="1200" u="sng" dirty="0">
                <a:solidFill>
                  <a:srgbClr val="000000"/>
                </a:solidFill>
              </a:rPr>
              <a:t>time windows</a:t>
            </a:r>
            <a:r>
              <a:rPr lang="en" sz="1200" dirty="0">
                <a:solidFill>
                  <a:srgbClr val="000000"/>
                </a:solidFill>
              </a:rPr>
              <a:t> 30 minutes.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Compute </a:t>
            </a:r>
            <a:r>
              <a:rPr lang="en" sz="1200" u="sng" dirty="0">
                <a:solidFill>
                  <a:srgbClr val="000000"/>
                </a:solidFill>
              </a:rPr>
              <a:t>Adjacency Matrix</a:t>
            </a:r>
            <a:r>
              <a:rPr lang="en" sz="1200" dirty="0">
                <a:solidFill>
                  <a:srgbClr val="000000"/>
                </a:solidFill>
              </a:rPr>
              <a:t> as Weighted Distance Matrix of </a:t>
            </a:r>
            <a:r>
              <a:rPr lang="en" sz="1200" u="sng" dirty="0">
                <a:solidFill>
                  <a:srgbClr val="000000"/>
                </a:solidFill>
              </a:rPr>
              <a:t>pairwise region distance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u="sng" dirty="0">
                <a:solidFill>
                  <a:srgbClr val="000000"/>
                </a:solidFill>
              </a:rPr>
              <a:t>Training &amp; Testing </a:t>
            </a:r>
            <a:r>
              <a:rPr lang="en" sz="1200" dirty="0">
                <a:solidFill>
                  <a:srgbClr val="000000"/>
                </a:solidFill>
              </a:rPr>
              <a:t>with taxi trajectory data (</a:t>
            </a:r>
            <a:r>
              <a:rPr lang="en" sz="1200" u="sng" dirty="0">
                <a:solidFill>
                  <a:srgbClr val="000000"/>
                </a:solidFill>
              </a:rPr>
              <a:t>future plan</a:t>
            </a:r>
            <a:r>
              <a:rPr lang="en" sz="1200" dirty="0">
                <a:solidFill>
                  <a:srgbClr val="000000"/>
                </a:solidFill>
              </a:rPr>
              <a:t>)</a:t>
            </a: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997" y="61628"/>
            <a:ext cx="29146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This is one of the first papers that proposes to apply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Graph Diffusion Convolutional Networks 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into a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spatiotemporal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 problem like Traffic Forecasting.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The leverage of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Diffusion Convolution 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has given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good forecasting 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results.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Recent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SOTA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 methods have pointed out and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solved some weak points 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of this models, e.g. a time-consuming recurrent network computation or an impractical static adjacency matrix for dynamic problems like traffic.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1" dirty="0">
                <a:solidFill>
                  <a:schemeClr val="accent5">
                    <a:lumMod val="75000"/>
                  </a:schemeClr>
                </a:solidFill>
              </a:rPr>
              <a:t>GNN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 has promising power in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solving real-life problems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. I hope that we can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successfully apply GNN 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in many real-world problems </a:t>
            </a:r>
            <a:r>
              <a:rPr lang="en" sz="1400" u="sng" dirty="0">
                <a:solidFill>
                  <a:schemeClr val="accent5">
                    <a:lumMod val="75000"/>
                  </a:schemeClr>
                </a:solidFill>
              </a:rPr>
              <a:t>in the future</a:t>
            </a: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654628"/>
            <a:ext cx="8520600" cy="10305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.VnSouthern" panose="020B7200000000000000" pitchFamily="34" charset="0"/>
              </a:rPr>
              <a:t>Thank you for reading!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.VnSouthern" panose="020B7200000000000000" pitchFamily="34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.VnSouthern" panose="020B7200000000000000" pitchFamily="34" charset="0"/>
              </a:rPr>
              <a:t>HAVE A GOOD DAY!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.VnSouthern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Graph Diffusion Convolution Definition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Diffusion Convolutional Recurrent Neural Network (DCRNN)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Detailed Implementation Explanation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Training &amp; Testing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Real Experiments Running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More Evaluations w/ SOTA methods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202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315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paper tries to solve</a:t>
            </a:r>
            <a:r>
              <a:rPr lang="en" sz="1600" b="1" dirty="0">
                <a:solidFill>
                  <a:srgbClr val="9900FF"/>
                </a:solidFill>
              </a:rPr>
              <a:t> traffic forecasting</a:t>
            </a:r>
            <a:r>
              <a:rPr lang="en" sz="1600" dirty="0">
                <a:solidFill>
                  <a:srgbClr val="000000"/>
                </a:solidFill>
              </a:rPr>
              <a:t> problems by: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1750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A </a:t>
            </a:r>
            <a:r>
              <a:rPr lang="en" sz="1400" u="sng" dirty="0">
                <a:solidFill>
                  <a:srgbClr val="000000"/>
                </a:solidFill>
              </a:rPr>
              <a:t>Diffusion Process</a:t>
            </a:r>
            <a:r>
              <a:rPr lang="en" sz="1400" dirty="0">
                <a:solidFill>
                  <a:srgbClr val="000000"/>
                </a:solidFill>
              </a:rPr>
              <a:t> on a </a:t>
            </a:r>
            <a:r>
              <a:rPr lang="en" sz="1400" u="sng" dirty="0">
                <a:solidFill>
                  <a:srgbClr val="000000"/>
                </a:solidFill>
              </a:rPr>
              <a:t>Directed Graph</a:t>
            </a:r>
            <a:r>
              <a:rPr lang="en" sz="1400" dirty="0">
                <a:solidFill>
                  <a:srgbClr val="000000"/>
                </a:solidFill>
              </a:rPr>
              <a:t> to model the </a:t>
            </a:r>
            <a:r>
              <a:rPr lang="en" sz="1400" u="sng" dirty="0">
                <a:solidFill>
                  <a:srgbClr val="000000"/>
                </a:solidFill>
              </a:rPr>
              <a:t>Spatial Correlations</a:t>
            </a:r>
            <a:r>
              <a:rPr lang="en" sz="1400" dirty="0">
                <a:solidFill>
                  <a:srgbClr val="000000"/>
                </a:solidFill>
              </a:rPr>
              <a:t> in </a:t>
            </a:r>
            <a:r>
              <a:rPr lang="en" sz="1400" u="sng" dirty="0">
                <a:solidFill>
                  <a:srgbClr val="000000"/>
                </a:solidFill>
              </a:rPr>
              <a:t>Traffic Flow</a:t>
            </a:r>
            <a:r>
              <a:rPr lang="en" sz="1400" dirty="0">
                <a:solidFill>
                  <a:srgbClr val="000000"/>
                </a:solidFill>
              </a:rPr>
              <a:t> =&gt; </a:t>
            </a:r>
            <a:r>
              <a:rPr lang="en" sz="1400" b="1" dirty="0">
                <a:solidFill>
                  <a:srgbClr val="9900FF"/>
                </a:solidFill>
              </a:rPr>
              <a:t>Diffusion Convolution</a:t>
            </a:r>
            <a:endParaRPr sz="1400" b="1" dirty="0">
              <a:solidFill>
                <a:srgbClr val="9900FF"/>
              </a:solidFill>
            </a:endParaRPr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An </a:t>
            </a:r>
            <a:r>
              <a:rPr lang="en" sz="1400" u="sng" dirty="0">
                <a:solidFill>
                  <a:srgbClr val="000000"/>
                </a:solidFill>
              </a:rPr>
              <a:t>Encoder-Decoder</a:t>
            </a:r>
            <a:r>
              <a:rPr lang="en" sz="1400" dirty="0">
                <a:solidFill>
                  <a:srgbClr val="000000"/>
                </a:solidFill>
              </a:rPr>
              <a:t> architecture to capture the </a:t>
            </a:r>
            <a:r>
              <a:rPr lang="en" sz="1400" u="sng" dirty="0">
                <a:solidFill>
                  <a:srgbClr val="000000"/>
                </a:solidFill>
              </a:rPr>
              <a:t>Temporal Dependency</a:t>
            </a:r>
            <a:r>
              <a:rPr lang="en" sz="1400" dirty="0">
                <a:solidFill>
                  <a:srgbClr val="000000"/>
                </a:solidFill>
              </a:rPr>
              <a:t> =&gt; </a:t>
            </a:r>
            <a:r>
              <a:rPr lang="en" sz="1400" b="1" dirty="0">
                <a:solidFill>
                  <a:srgbClr val="9900FF"/>
                </a:solidFill>
              </a:rPr>
              <a:t>Diffusion Convolutional Gated Recurrent Unit (DCGRU)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172100" y="3711325"/>
            <a:ext cx="2439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Sensor Network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450" y="1539650"/>
            <a:ext cx="2810601" cy="21716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>
                    <a:lumMod val="75000"/>
                  </a:schemeClr>
                </a:solidFill>
              </a:rPr>
              <a:t>Problem Statement &amp; Diffusion Convolution Definition</a:t>
            </a:r>
            <a:endParaRPr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203900" cy="3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Traffic Forecasting Problem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 dirty="0">
                <a:solidFill>
                  <a:srgbClr val="000000"/>
                </a:solidFill>
              </a:rPr>
              <a:t>Sensor networks</a:t>
            </a:r>
            <a:r>
              <a:rPr lang="en" dirty="0">
                <a:solidFill>
                  <a:srgbClr val="000000"/>
                </a:solidFill>
              </a:rPr>
              <a:t> as a </a:t>
            </a:r>
            <a:r>
              <a:rPr lang="en" u="sng" dirty="0">
                <a:solidFill>
                  <a:srgbClr val="000000"/>
                </a:solidFill>
              </a:rPr>
              <a:t>weighted directed graph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V = {traffic sensors}, E = {roads between sensors}, 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Wij = road network distance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Diffusion Convolution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Model the spatial correlations of traffic flow as a </a:t>
            </a:r>
            <a:r>
              <a:rPr lang="en" u="sng" dirty="0">
                <a:solidFill>
                  <a:srgbClr val="000000"/>
                </a:solidFill>
              </a:rPr>
              <a:t>Diffusion process</a:t>
            </a:r>
            <a:r>
              <a:rPr lang="en" dirty="0">
                <a:solidFill>
                  <a:srgbClr val="000000"/>
                </a:solidFill>
              </a:rPr>
              <a:t> by a </a:t>
            </a:r>
            <a:r>
              <a:rPr lang="en" u="sng" dirty="0">
                <a:solidFill>
                  <a:srgbClr val="000000"/>
                </a:solidFill>
              </a:rPr>
              <a:t>Random Walk</a:t>
            </a:r>
            <a:r>
              <a:rPr lang="en" dirty="0">
                <a:solidFill>
                  <a:srgbClr val="000000"/>
                </a:solidFill>
              </a:rPr>
              <a:t> on G with a </a:t>
            </a:r>
            <a:r>
              <a:rPr lang="en" u="sng" dirty="0">
                <a:solidFill>
                  <a:srgbClr val="000000"/>
                </a:solidFill>
              </a:rPr>
              <a:t>state transition matrix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                      </a:t>
            </a:r>
            <a:r>
              <a:rPr lang="en" dirty="0" smtClean="0">
                <a:solidFill>
                  <a:srgbClr val="000000"/>
                </a:solidFill>
              </a:rPr>
              <a:t>  is the </a:t>
            </a:r>
            <a:r>
              <a:rPr lang="en" u="sng" dirty="0">
                <a:solidFill>
                  <a:srgbClr val="000000"/>
                </a:solidFill>
              </a:rPr>
              <a:t>out-degree diagonal matrix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Define the </a:t>
            </a:r>
            <a:r>
              <a:rPr lang="en" u="sng" dirty="0">
                <a:solidFill>
                  <a:srgbClr val="000000"/>
                </a:solidFill>
              </a:rPr>
              <a:t>diffusion convolution</a:t>
            </a:r>
            <a:r>
              <a:rPr lang="en" dirty="0">
                <a:solidFill>
                  <a:srgbClr val="000000"/>
                </a:solidFill>
              </a:rPr>
              <a:t> over a </a:t>
            </a:r>
            <a:r>
              <a:rPr lang="en" u="sng" dirty="0">
                <a:solidFill>
                  <a:srgbClr val="000000"/>
                </a:solidFill>
              </a:rPr>
              <a:t>graph signal X</a:t>
            </a:r>
            <a:r>
              <a:rPr lang="en" dirty="0">
                <a:solidFill>
                  <a:srgbClr val="000000"/>
                </a:solidFill>
              </a:rPr>
              <a:t> and a </a:t>
            </a:r>
            <a:r>
              <a:rPr lang="en" u="sng" dirty="0">
                <a:solidFill>
                  <a:srgbClr val="000000"/>
                </a:solidFill>
              </a:rPr>
              <a:t>filter f</a:t>
            </a:r>
            <a:r>
              <a:rPr lang="en" dirty="0">
                <a:solidFill>
                  <a:srgbClr val="000000"/>
                </a:solidFill>
              </a:rPr>
              <a:t> as:</a:t>
            </a:r>
            <a:endParaRPr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l-GR" dirty="0" smtClean="0">
                <a:solidFill>
                  <a:srgbClr val="000000"/>
                </a:solidFill>
              </a:rPr>
              <a:t>ϴ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are the </a:t>
            </a:r>
            <a:r>
              <a:rPr lang="en" u="sng" dirty="0">
                <a:solidFill>
                  <a:srgbClr val="000000"/>
                </a:solidFill>
              </a:rPr>
              <a:t>learnable parameters</a:t>
            </a:r>
            <a:r>
              <a:rPr lang="en" dirty="0">
                <a:solidFill>
                  <a:srgbClr val="000000"/>
                </a:solidFill>
              </a:rPr>
              <a:t>, 2 </a:t>
            </a:r>
            <a:r>
              <a:rPr lang="en" u="sng" dirty="0" smtClean="0">
                <a:solidFill>
                  <a:srgbClr val="000000"/>
                </a:solidFill>
              </a:rPr>
              <a:t>transition </a:t>
            </a:r>
            <a:r>
              <a:rPr lang="en" u="sng" dirty="0">
                <a:solidFill>
                  <a:srgbClr val="000000"/>
                </a:solidFill>
              </a:rPr>
              <a:t>matrices</a:t>
            </a:r>
            <a:r>
              <a:rPr lang="en" dirty="0">
                <a:solidFill>
                  <a:srgbClr val="000000"/>
                </a:solidFill>
              </a:rPr>
              <a:t> represent the </a:t>
            </a:r>
            <a:r>
              <a:rPr lang="en" u="sng" dirty="0">
                <a:solidFill>
                  <a:srgbClr val="000000"/>
                </a:solidFill>
              </a:rPr>
              <a:t>bidirectional diffusion process</a:t>
            </a:r>
            <a:r>
              <a:rPr lang="en" dirty="0">
                <a:solidFill>
                  <a:srgbClr val="000000"/>
                </a:solidFill>
              </a:rPr>
              <a:t>. K is the </a:t>
            </a:r>
            <a:r>
              <a:rPr lang="en" u="sng" dirty="0">
                <a:solidFill>
                  <a:srgbClr val="000000"/>
                </a:solidFill>
              </a:rPr>
              <a:t>diffusion steps</a:t>
            </a:r>
            <a:r>
              <a:rPr lang="en" dirty="0">
                <a:solidFill>
                  <a:srgbClr val="000000"/>
                </a:solidFill>
              </a:rPr>
              <a:t> of the random walk.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6" name="Google Shape;76;p16" descr="G = (V, E, W), |V| = N, W \in R^{N \times N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550" y="1589975"/>
            <a:ext cx="3211152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descr="D_O^{-1}W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8611" y="2927600"/>
            <a:ext cx="4953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descr="D_O = diag(W)"/>
          <p:cNvPicPr preferRelativeResize="0"/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238" y="3186063"/>
            <a:ext cx="11049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descr="X *_G f_\theta = \sum_{k=0}^{K-1}(\theta_{k,1}(D_O^{-1}W)^k + \theta_{k,2}(D_I^{-1}W^T)^k )X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1824" y="3750338"/>
            <a:ext cx="2565775" cy="48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0150" y="2108664"/>
            <a:ext cx="1742950" cy="26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246025" y="1794639"/>
            <a:ext cx="15312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900FF"/>
                </a:solidFill>
              </a:rPr>
              <a:t>Diffusion convolution</a:t>
            </a: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36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Diffusion Convolutional Layer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07335"/>
            <a:ext cx="8520600" cy="3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Diffusion Convolutional (DiffConv) Layer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Build a </a:t>
            </a:r>
            <a:r>
              <a:rPr lang="en" u="sng" dirty="0">
                <a:solidFill>
                  <a:srgbClr val="000000"/>
                </a:solidFill>
              </a:rPr>
              <a:t>diffusion convolutional layer</a:t>
            </a:r>
            <a:r>
              <a:rPr lang="en" dirty="0">
                <a:solidFill>
                  <a:srgbClr val="000000"/>
                </a:solidFill>
              </a:rPr>
              <a:t> that maps </a:t>
            </a:r>
            <a:r>
              <a:rPr lang="en" u="sng" dirty="0">
                <a:solidFill>
                  <a:srgbClr val="000000"/>
                </a:solidFill>
              </a:rPr>
              <a:t>P-input features</a:t>
            </a:r>
            <a:r>
              <a:rPr lang="en" dirty="0">
                <a:solidFill>
                  <a:srgbClr val="000000"/>
                </a:solidFill>
              </a:rPr>
              <a:t> to </a:t>
            </a:r>
            <a:r>
              <a:rPr lang="en" u="sng" dirty="0">
                <a:solidFill>
                  <a:srgbClr val="000000"/>
                </a:solidFill>
              </a:rPr>
              <a:t>Q-output features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b="1" dirty="0">
                <a:solidFill>
                  <a:srgbClr val="000000"/>
                </a:solidFill>
              </a:rPr>
              <a:t>X</a:t>
            </a:r>
            <a:r>
              <a:rPr lang="en" dirty="0">
                <a:solidFill>
                  <a:srgbClr val="000000"/>
                </a:solidFill>
              </a:rPr>
              <a:t> is </a:t>
            </a:r>
            <a:r>
              <a:rPr lang="en" u="sng" dirty="0">
                <a:solidFill>
                  <a:srgbClr val="000000"/>
                </a:solidFill>
              </a:rPr>
              <a:t>input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" b="1" dirty="0">
                <a:solidFill>
                  <a:srgbClr val="000000"/>
                </a:solidFill>
              </a:rPr>
              <a:t>H</a:t>
            </a:r>
            <a:r>
              <a:rPr lang="en" dirty="0">
                <a:solidFill>
                  <a:srgbClr val="000000"/>
                </a:solidFill>
              </a:rPr>
              <a:t> is </a:t>
            </a:r>
            <a:r>
              <a:rPr lang="en" u="sng" dirty="0">
                <a:solidFill>
                  <a:srgbClr val="000000"/>
                </a:solidFill>
              </a:rPr>
              <a:t>output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" b="1" dirty="0">
                <a:solidFill>
                  <a:srgbClr val="000000"/>
                </a:solidFill>
              </a:rPr>
              <a:t>{f</a:t>
            </a:r>
            <a:r>
              <a:rPr lang="en" b="1" baseline="-25000" dirty="0">
                <a:solidFill>
                  <a:srgbClr val="000000"/>
                </a:solidFill>
              </a:rPr>
              <a:t>θ</a:t>
            </a:r>
            <a:r>
              <a:rPr lang="en" b="1" dirty="0">
                <a:solidFill>
                  <a:srgbClr val="000000"/>
                </a:solidFill>
              </a:rPr>
              <a:t>}</a:t>
            </a:r>
            <a:r>
              <a:rPr lang="en" dirty="0">
                <a:solidFill>
                  <a:srgbClr val="000000"/>
                </a:solidFill>
              </a:rPr>
              <a:t> are </a:t>
            </a:r>
            <a:r>
              <a:rPr lang="en" u="sng" dirty="0">
                <a:solidFill>
                  <a:srgbClr val="000000"/>
                </a:solidFill>
              </a:rPr>
              <a:t>filters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en" b="1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 is the </a:t>
            </a:r>
            <a:r>
              <a:rPr lang="en" u="sng" dirty="0">
                <a:solidFill>
                  <a:schemeClr val="dk1"/>
                </a:solidFill>
              </a:rPr>
              <a:t>activation function</a:t>
            </a:r>
            <a:r>
              <a:rPr lang="en" dirty="0">
                <a:solidFill>
                  <a:schemeClr val="dk1"/>
                </a:solidFill>
              </a:rPr>
              <a:t> (e.g. ReLU, Sigmoid).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This layer can be </a:t>
            </a:r>
            <a:r>
              <a:rPr lang="en" u="sng" dirty="0">
                <a:solidFill>
                  <a:srgbClr val="000000"/>
                </a:solidFill>
              </a:rPr>
              <a:t>trained</a:t>
            </a:r>
            <a:r>
              <a:rPr lang="en" dirty="0">
                <a:solidFill>
                  <a:srgbClr val="000000"/>
                </a:solidFill>
              </a:rPr>
              <a:t> by a </a:t>
            </a:r>
            <a:r>
              <a:rPr lang="en" u="sng" dirty="0">
                <a:solidFill>
                  <a:srgbClr val="000000"/>
                </a:solidFill>
              </a:rPr>
              <a:t>stochastic gradient</a:t>
            </a:r>
            <a:r>
              <a:rPr lang="en" dirty="0">
                <a:solidFill>
                  <a:srgbClr val="000000"/>
                </a:solidFill>
              </a:rPr>
              <a:t> based method.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Relation with Spectral Graph Convolution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 dirty="0">
                <a:solidFill>
                  <a:srgbClr val="000000"/>
                </a:solidFill>
              </a:rPr>
              <a:t>Spectral Graph Convolution</a:t>
            </a:r>
            <a:r>
              <a:rPr lang="en" dirty="0">
                <a:solidFill>
                  <a:srgbClr val="000000"/>
                </a:solidFill>
              </a:rPr>
              <a:t> (e.g. </a:t>
            </a:r>
            <a:r>
              <a:rPr lang="en" u="sng" dirty="0">
                <a:solidFill>
                  <a:srgbClr val="000000"/>
                </a:solidFill>
              </a:rPr>
              <a:t>ChebNet</a:t>
            </a:r>
            <a:r>
              <a:rPr lang="en" dirty="0">
                <a:solidFill>
                  <a:srgbClr val="000000"/>
                </a:solidFill>
              </a:rPr>
              <a:t>) can be considered a </a:t>
            </a:r>
            <a:r>
              <a:rPr lang="en" u="sng" dirty="0">
                <a:solidFill>
                  <a:srgbClr val="000000"/>
                </a:solidFill>
              </a:rPr>
              <a:t>special case</a:t>
            </a:r>
            <a:r>
              <a:rPr lang="en" dirty="0">
                <a:solidFill>
                  <a:srgbClr val="000000"/>
                </a:solidFill>
              </a:rPr>
              <a:t> of </a:t>
            </a:r>
            <a:r>
              <a:rPr lang="en" u="sng" dirty="0">
                <a:solidFill>
                  <a:srgbClr val="000000"/>
                </a:solidFill>
              </a:rPr>
              <a:t>DiffConv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This paper proved that, the </a:t>
            </a:r>
            <a:r>
              <a:rPr lang="en" u="sng" dirty="0">
                <a:solidFill>
                  <a:srgbClr val="000000"/>
                </a:solidFill>
              </a:rPr>
              <a:t>spectral graph convolution</a:t>
            </a:r>
            <a:r>
              <a:rPr lang="en" dirty="0">
                <a:solidFill>
                  <a:srgbClr val="000000"/>
                </a:solidFill>
              </a:rPr>
              <a:t> defined </a:t>
            </a:r>
            <a:r>
              <a:rPr lang="en" dirty="0" smtClean="0">
                <a:solidFill>
                  <a:srgbClr val="000000"/>
                </a:solidFill>
              </a:rPr>
              <a:t>as</a:t>
            </a:r>
            <a:endParaRPr lang="en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endParaRPr lang="en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endParaRPr lang="en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 smtClean="0">
                <a:solidFill>
                  <a:srgbClr val="000000"/>
                </a:solidFill>
              </a:rPr>
              <a:t>With </a:t>
            </a:r>
            <a:r>
              <a:rPr lang="en" b="1" dirty="0">
                <a:solidFill>
                  <a:srgbClr val="000000"/>
                </a:solidFill>
              </a:rPr>
              <a:t>L= ΦΛ</a:t>
            </a:r>
            <a:r>
              <a:rPr lang="en" b="1" dirty="0">
                <a:solidFill>
                  <a:schemeClr val="dk1"/>
                </a:solidFill>
              </a:rPr>
              <a:t>Φ</a:t>
            </a:r>
            <a:r>
              <a:rPr lang="en" b="1" baseline="30000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rgbClr val="000000"/>
                </a:solidFill>
              </a:rPr>
              <a:t> &amp; </a:t>
            </a:r>
            <a:r>
              <a:rPr lang="en" b="1" dirty="0">
                <a:solidFill>
                  <a:srgbClr val="000000"/>
                </a:solidFill>
              </a:rPr>
              <a:t>F(θ)=   </a:t>
            </a:r>
            <a:r>
              <a:rPr lang="en" dirty="0">
                <a:solidFill>
                  <a:srgbClr val="000000"/>
                </a:solidFill>
              </a:rPr>
              <a:t>            (polynomial filter) is </a:t>
            </a:r>
            <a:r>
              <a:rPr lang="en" u="sng" dirty="0">
                <a:solidFill>
                  <a:srgbClr val="000000"/>
                </a:solidFill>
              </a:rPr>
              <a:t>equivalent</a:t>
            </a:r>
            <a:r>
              <a:rPr lang="en" dirty="0">
                <a:solidFill>
                  <a:srgbClr val="000000"/>
                </a:solidFill>
              </a:rPr>
              <a:t> to graph </a:t>
            </a:r>
            <a:r>
              <a:rPr lang="en" u="sng" dirty="0">
                <a:solidFill>
                  <a:srgbClr val="000000"/>
                </a:solidFill>
              </a:rPr>
              <a:t>DiffConv</a:t>
            </a:r>
            <a:r>
              <a:rPr lang="en" dirty="0">
                <a:solidFill>
                  <a:srgbClr val="000000"/>
                </a:solidFill>
              </a:rPr>
              <a:t> up to a </a:t>
            </a:r>
            <a:r>
              <a:rPr lang="en" u="sng" dirty="0">
                <a:solidFill>
                  <a:srgbClr val="000000"/>
                </a:solidFill>
              </a:rPr>
              <a:t>similarity transformation</a:t>
            </a:r>
            <a:r>
              <a:rPr lang="en" dirty="0">
                <a:solidFill>
                  <a:srgbClr val="000000"/>
                </a:solidFill>
              </a:rPr>
              <a:t>, when G is </a:t>
            </a:r>
            <a:r>
              <a:rPr lang="en" u="sng" dirty="0">
                <a:solidFill>
                  <a:srgbClr val="000000"/>
                </a:solidFill>
              </a:rPr>
              <a:t>undirected graph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8" name="Google Shape;88;p17" descr="H_{:,q} = a(\sum_{p=1}^PX_{:,p} *_G f_\theta), p \in \{1,..., P\}, &#10;q \in \{1,..., Q\}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646" y="1675614"/>
            <a:ext cx="3770250" cy="5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3424" y="3579494"/>
            <a:ext cx="2419175" cy="3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0048" y="4038146"/>
            <a:ext cx="625925" cy="2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26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75000"/>
                  </a:schemeClr>
                </a:solidFill>
              </a:rPr>
              <a:t>Diffusion Convolutional Recurrent Neural Network (DCRNN)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38025" y="3124057"/>
            <a:ext cx="8694300" cy="1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</a:t>
            </a:r>
            <a:r>
              <a:rPr lang="en" sz="1400" u="sng">
                <a:solidFill>
                  <a:schemeClr val="dk1"/>
                </a:solidFill>
              </a:rPr>
              <a:t>Recurrent Neural Networks</a:t>
            </a:r>
            <a:r>
              <a:rPr lang="en" sz="1400">
                <a:solidFill>
                  <a:schemeClr val="dk1"/>
                </a:solidFill>
              </a:rPr>
              <a:t> (e.g Gated Recurrent Unit, </a:t>
            </a:r>
            <a:r>
              <a:rPr lang="en" sz="1400" u="sng">
                <a:solidFill>
                  <a:schemeClr val="dk1"/>
                </a:solidFill>
              </a:rPr>
              <a:t>GRU</a:t>
            </a:r>
            <a:r>
              <a:rPr lang="en" sz="1400">
                <a:solidFill>
                  <a:schemeClr val="dk1"/>
                </a:solidFill>
              </a:rPr>
              <a:t>) to model the </a:t>
            </a:r>
            <a:r>
              <a:rPr lang="en" sz="1400" u="sng">
                <a:solidFill>
                  <a:schemeClr val="dk1"/>
                </a:solidFill>
              </a:rPr>
              <a:t>temporal dependency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</a:rPr>
              <a:t>Replace</a:t>
            </a:r>
            <a:r>
              <a:rPr lang="en" sz="1400">
                <a:solidFill>
                  <a:schemeClr val="dk1"/>
                </a:solidFill>
              </a:rPr>
              <a:t> the </a:t>
            </a:r>
            <a:r>
              <a:rPr lang="en" sz="1400" u="sng">
                <a:solidFill>
                  <a:schemeClr val="dk1"/>
                </a:solidFill>
              </a:rPr>
              <a:t>matrix multiplications</a:t>
            </a:r>
            <a:r>
              <a:rPr lang="en" sz="1400">
                <a:solidFill>
                  <a:schemeClr val="dk1"/>
                </a:solidFill>
              </a:rPr>
              <a:t> in a GRU cell with </a:t>
            </a:r>
            <a:r>
              <a:rPr lang="en" sz="1400" u="sng">
                <a:solidFill>
                  <a:schemeClr val="dk1"/>
                </a:solidFill>
              </a:rPr>
              <a:t>DiffConv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 b="1">
                <a:solidFill>
                  <a:srgbClr val="9900FF"/>
                </a:solidFill>
              </a:rPr>
              <a:t>DiffConv GRU cells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For </a:t>
            </a:r>
            <a:r>
              <a:rPr lang="en" sz="1400" u="sng">
                <a:solidFill>
                  <a:schemeClr val="dk1"/>
                </a:solidFill>
              </a:rPr>
              <a:t>multiple times ahead</a:t>
            </a:r>
            <a:r>
              <a:rPr lang="en" sz="1400">
                <a:solidFill>
                  <a:schemeClr val="dk1"/>
                </a:solidFill>
              </a:rPr>
              <a:t> traffic flow prediction, employ an </a:t>
            </a:r>
            <a:r>
              <a:rPr lang="en" sz="1400" u="sng">
                <a:solidFill>
                  <a:schemeClr val="dk1"/>
                </a:solidFill>
              </a:rPr>
              <a:t>Encoder-Decoder model</a:t>
            </a:r>
            <a:r>
              <a:rPr lang="en" sz="1400">
                <a:solidFill>
                  <a:schemeClr val="dk1"/>
                </a:solidFill>
              </a:rPr>
              <a:t> with both networks are</a:t>
            </a:r>
            <a:r>
              <a:rPr lang="en" sz="1400" b="1">
                <a:solidFill>
                  <a:srgbClr val="9900FF"/>
                </a:solidFill>
              </a:rPr>
              <a:t> DiffConv Recurrent layers</a:t>
            </a:r>
            <a:r>
              <a:rPr lang="en" sz="1400">
                <a:solidFill>
                  <a:schemeClr val="dk1"/>
                </a:solidFill>
              </a:rPr>
              <a:t> =&gt; </a:t>
            </a:r>
            <a:r>
              <a:rPr lang="en" sz="1400" b="1">
                <a:solidFill>
                  <a:srgbClr val="9900FF"/>
                </a:solidFill>
              </a:rPr>
              <a:t>DCRNN model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375" y="876157"/>
            <a:ext cx="4971551" cy="2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637" y="3723982"/>
            <a:ext cx="69458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426450" y="843557"/>
            <a:ext cx="1728900" cy="22806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475125" y="843607"/>
            <a:ext cx="1685400" cy="22806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390125" y="930082"/>
            <a:ext cx="900900" cy="1801800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867050" y="1387782"/>
            <a:ext cx="595800" cy="908100"/>
          </a:xfrm>
          <a:prstGeom prst="ellipse">
            <a:avLst/>
          </a:prstGeom>
          <a:noFill/>
          <a:ln w="127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197125" y="1293332"/>
            <a:ext cx="595800" cy="908100"/>
          </a:xfrm>
          <a:prstGeom prst="ellipse">
            <a:avLst/>
          </a:prstGeom>
          <a:noFill/>
          <a:ln w="127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>
                    <a:lumMod val="75000"/>
                  </a:schemeClr>
                </a:solidFill>
              </a:rPr>
              <a:t>Code Link &amp; Experiments Results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just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9900FF"/>
                </a:solidFill>
              </a:rPr>
              <a:t>Code Link</a:t>
            </a:r>
            <a:r>
              <a:rPr lang="en-US" sz="1600" b="1" dirty="0">
                <a:solidFill>
                  <a:srgbClr val="9900FF"/>
                </a:solidFill>
              </a:rPr>
              <a:t>: </a:t>
            </a:r>
            <a:r>
              <a:rPr lang="en-US" sz="1600" b="1" dirty="0">
                <a:solidFill>
                  <a:srgbClr val="9900FF"/>
                </a:solidFill>
                <a:hlinkClick r:id="rId4"/>
              </a:rPr>
              <a:t>https://</a:t>
            </a:r>
            <a:r>
              <a:rPr lang="en-US" sz="1600" b="1" dirty="0" smtClean="0">
                <a:solidFill>
                  <a:srgbClr val="9900FF"/>
                </a:solidFill>
                <a:hlinkClick r:id="rId4"/>
              </a:rPr>
              <a:t>github.com/vanduc103/gcn2020_project</a:t>
            </a:r>
            <a:endParaRPr lang="en-US" sz="1600" b="1" dirty="0" smtClean="0">
              <a:solidFill>
                <a:srgbClr val="9900FF"/>
              </a:solidFill>
            </a:endParaRPr>
          </a:p>
          <a:p>
            <a:pPr lvl="0" indent="-317500" algn="just">
              <a:buClr>
                <a:srgbClr val="000000"/>
              </a:buClr>
              <a:buSzPts val="1400"/>
            </a:pPr>
            <a:endParaRPr lang="en-US" sz="1600" b="1" dirty="0">
              <a:solidFill>
                <a:srgbClr val="9900FF"/>
              </a:solidFill>
            </a:endParaRPr>
          </a:p>
          <a:p>
            <a:pPr lvl="0" indent="-317500" algn="just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9900FF"/>
                </a:solidFill>
              </a:rPr>
              <a:t>You can check README file in the </a:t>
            </a:r>
            <a:r>
              <a:rPr lang="en-US" sz="1600" b="1" dirty="0" smtClean="0">
                <a:solidFill>
                  <a:srgbClr val="9900FF"/>
                </a:solidFill>
              </a:rPr>
              <a:t>Code Link </a:t>
            </a:r>
            <a:r>
              <a:rPr lang="en-US" sz="1600" b="1" dirty="0" smtClean="0">
                <a:solidFill>
                  <a:srgbClr val="9900FF"/>
                </a:solidFill>
              </a:rPr>
              <a:t>to see </a:t>
            </a:r>
            <a:r>
              <a:rPr lang="en-US" sz="1600" b="1" dirty="0" smtClean="0">
                <a:solidFill>
                  <a:srgbClr val="9900FF"/>
                </a:solidFill>
              </a:rPr>
              <a:t>my Training files that show the </a:t>
            </a:r>
            <a:r>
              <a:rPr lang="en-US" sz="1600" b="1" dirty="0" smtClean="0">
                <a:solidFill>
                  <a:srgbClr val="9900FF"/>
                </a:solidFill>
              </a:rPr>
              <a:t>Experiments Results</a:t>
            </a:r>
            <a:r>
              <a:rPr lang="en-US" sz="1600" b="1" dirty="0" smtClean="0">
                <a:solidFill>
                  <a:srgbClr val="9900FF"/>
                </a:solidFill>
              </a:rPr>
              <a:t>.</a:t>
            </a:r>
          </a:p>
          <a:p>
            <a:pPr lvl="0" indent="-317500" algn="just">
              <a:buClr>
                <a:srgbClr val="000000"/>
              </a:buClr>
              <a:buSzPts val="1400"/>
            </a:pPr>
            <a:endParaRPr lang="en-US" sz="1600" b="1" dirty="0" smtClean="0">
              <a:solidFill>
                <a:srgbClr val="9900FF"/>
              </a:solidFill>
            </a:endParaRPr>
          </a:p>
          <a:p>
            <a:pPr lvl="0" indent="-317500" algn="just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9900FF"/>
                </a:solidFill>
              </a:rPr>
              <a:t>The instructions to prepare the data, construct the Graph, training, and testing are in the README file in the Code Link.</a:t>
            </a:r>
          </a:p>
          <a:p>
            <a:pPr lvl="0" indent="-317500" algn="just">
              <a:buClr>
                <a:srgbClr val="000000"/>
              </a:buClr>
              <a:buSzPts val="1400"/>
            </a:pPr>
            <a:endParaRPr lang="en-US" sz="1600" b="1" dirty="0">
              <a:solidFill>
                <a:srgbClr val="9900FF"/>
              </a:solidFill>
            </a:endParaRPr>
          </a:p>
          <a:p>
            <a:pPr lvl="0" indent="-317500" algn="just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9900FF"/>
                </a:solidFill>
              </a:rPr>
              <a:t>Model training:</a:t>
            </a:r>
          </a:p>
          <a:p>
            <a:pPr lvl="1" algn="just">
              <a:spcBef>
                <a:spcPts val="0"/>
              </a:spcBef>
              <a:buClr>
                <a:srgbClr val="000000"/>
              </a:buClr>
            </a:pPr>
            <a:r>
              <a:rPr lang="en-US" b="1" dirty="0">
                <a:solidFill>
                  <a:schemeClr val="accent5"/>
                </a:solidFill>
              </a:rPr>
              <a:t>python dcrnn_train.py --</a:t>
            </a:r>
            <a:r>
              <a:rPr lang="en-US" b="1" dirty="0" err="1">
                <a:solidFill>
                  <a:schemeClr val="accent5"/>
                </a:solidFill>
              </a:rPr>
              <a:t>config_filename</a:t>
            </a:r>
            <a:r>
              <a:rPr lang="en-US" b="1" dirty="0">
                <a:solidFill>
                  <a:schemeClr val="accent5"/>
                </a:solidFill>
              </a:rPr>
              <a:t>=data/model/</a:t>
            </a:r>
            <a:r>
              <a:rPr lang="en-US" b="1" dirty="0" err="1">
                <a:solidFill>
                  <a:schemeClr val="accent5"/>
                </a:solidFill>
              </a:rPr>
              <a:t>dcrnn_la.yaml</a:t>
            </a:r>
            <a:endParaRPr lang="en-US" b="1" dirty="0">
              <a:solidFill>
                <a:schemeClr val="accent5"/>
              </a:solidFill>
            </a:endParaRPr>
          </a:p>
          <a:p>
            <a:pPr indent="-317500" algn="just">
              <a:buClr>
                <a:srgbClr val="000000"/>
              </a:buClr>
              <a:buSzPts val="1400"/>
            </a:pPr>
            <a:r>
              <a:rPr lang="en-US" sz="1600" b="1" dirty="0">
                <a:solidFill>
                  <a:srgbClr val="9900FF"/>
                </a:solidFill>
              </a:rPr>
              <a:t>Model testing (with 1 pre-trained model):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b="1" dirty="0">
                <a:solidFill>
                  <a:schemeClr val="accent5"/>
                </a:solidFill>
              </a:rPr>
              <a:t>p</a:t>
            </a:r>
            <a:r>
              <a:rPr lang="en-US" b="1" dirty="0" smtClean="0">
                <a:solidFill>
                  <a:schemeClr val="accent5"/>
                </a:solidFill>
              </a:rPr>
              <a:t>ython run_demo.py </a:t>
            </a:r>
            <a:r>
              <a:rPr lang="en-US" b="1" dirty="0">
                <a:solidFill>
                  <a:schemeClr val="accent5"/>
                </a:solidFill>
              </a:rPr>
              <a:t>--</a:t>
            </a:r>
            <a:r>
              <a:rPr lang="en-US" b="1" dirty="0" err="1">
                <a:solidFill>
                  <a:schemeClr val="accent5"/>
                </a:solidFill>
              </a:rPr>
              <a:t>config_filename</a:t>
            </a:r>
            <a:r>
              <a:rPr lang="en-US" b="1" dirty="0">
                <a:solidFill>
                  <a:schemeClr val="accent5"/>
                </a:solidFill>
              </a:rPr>
              <a:t>=data/model/dcrnn_DR_1_h_12_64-64_lr_0.01_bs_64_0527211535/config_100.yaml</a:t>
            </a:r>
            <a:endParaRPr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Detailed Implementation Explanation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Diffusion Filter</a:t>
            </a:r>
            <a:r>
              <a:rPr lang="en" sz="1400" dirty="0">
                <a:solidFill>
                  <a:srgbClr val="000000"/>
                </a:solidFill>
              </a:rPr>
              <a:t> (file </a:t>
            </a:r>
            <a:r>
              <a:rPr lang="en" sz="1400" u="sng" dirty="0">
                <a:solidFill>
                  <a:srgbClr val="000000"/>
                </a:solidFill>
              </a:rPr>
              <a:t>lib/utils.py</a:t>
            </a:r>
            <a:r>
              <a:rPr lang="en" sz="1400" dirty="0">
                <a:solidFill>
                  <a:srgbClr val="000000"/>
                </a:solidFill>
              </a:rPr>
              <a:t>)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rgbClr val="000000"/>
                </a:solidFill>
              </a:rPr>
              <a:t>Random Walk</a:t>
            </a:r>
            <a:r>
              <a:rPr lang="en" sz="1200" dirty="0">
                <a:solidFill>
                  <a:srgbClr val="000000"/>
                </a:solidFill>
              </a:rPr>
              <a:t> filter (</a:t>
            </a:r>
            <a:r>
              <a:rPr lang="en" sz="1200" dirty="0">
                <a:solidFill>
                  <a:schemeClr val="dk1"/>
                </a:solidFill>
              </a:rPr>
              <a:t>D</a:t>
            </a:r>
            <a:r>
              <a:rPr lang="en" sz="1200" baseline="-25000" dirty="0">
                <a:solidFill>
                  <a:schemeClr val="dk1"/>
                </a:solidFill>
              </a:rPr>
              <a:t>O</a:t>
            </a:r>
            <a:r>
              <a:rPr lang="en" sz="1200" baseline="30000" dirty="0">
                <a:solidFill>
                  <a:schemeClr val="dk1"/>
                </a:solidFill>
              </a:rPr>
              <a:t>-1</a:t>
            </a:r>
            <a:r>
              <a:rPr lang="en" sz="1200" dirty="0">
                <a:solidFill>
                  <a:schemeClr val="dk1"/>
                </a:solidFill>
              </a:rPr>
              <a:t>W)</a:t>
            </a:r>
            <a:r>
              <a:rPr lang="en" sz="1200" dirty="0">
                <a:solidFill>
                  <a:srgbClr val="000000"/>
                </a:solidFill>
              </a:rPr>
              <a:t>: see </a:t>
            </a:r>
            <a:r>
              <a:rPr lang="en" sz="1200" b="1" dirty="0">
                <a:solidFill>
                  <a:srgbClr val="9900FF"/>
                </a:solidFill>
              </a:rPr>
              <a:t>code</a:t>
            </a:r>
            <a:r>
              <a:rPr lang="en" sz="1200" dirty="0">
                <a:solidFill>
                  <a:srgbClr val="000000"/>
                </a:solidFill>
              </a:rPr>
              <a:t> on the right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rgbClr val="000000"/>
                </a:solidFill>
              </a:rPr>
              <a:t>Bi-directional RW</a:t>
            </a:r>
            <a:r>
              <a:rPr lang="en" sz="1200" dirty="0">
                <a:solidFill>
                  <a:srgbClr val="000000"/>
                </a:solidFill>
              </a:rPr>
              <a:t> filter (</a:t>
            </a:r>
            <a:r>
              <a:rPr lang="en" sz="1200" dirty="0">
                <a:solidFill>
                  <a:schemeClr val="dk1"/>
                </a:solidFill>
              </a:rPr>
              <a:t>D</a:t>
            </a:r>
            <a:r>
              <a:rPr lang="en" sz="1200" baseline="-25000" dirty="0">
                <a:solidFill>
                  <a:schemeClr val="dk1"/>
                </a:solidFill>
              </a:rPr>
              <a:t>I</a:t>
            </a:r>
            <a:r>
              <a:rPr lang="en" sz="1200" baseline="30000" dirty="0">
                <a:solidFill>
                  <a:schemeClr val="dk1"/>
                </a:solidFill>
              </a:rPr>
              <a:t>-1</a:t>
            </a:r>
            <a:r>
              <a:rPr lang="en" sz="1200" dirty="0">
                <a:solidFill>
                  <a:schemeClr val="dk1"/>
                </a:solidFill>
              </a:rPr>
              <a:t>W &amp; D</a:t>
            </a:r>
            <a:r>
              <a:rPr lang="en" sz="1200" baseline="-25000" dirty="0">
                <a:solidFill>
                  <a:schemeClr val="dk1"/>
                </a:solidFill>
              </a:rPr>
              <a:t>O</a:t>
            </a:r>
            <a:r>
              <a:rPr lang="en" sz="1200" baseline="30000" dirty="0">
                <a:solidFill>
                  <a:schemeClr val="dk1"/>
                </a:solidFill>
              </a:rPr>
              <a:t>-1</a:t>
            </a:r>
            <a:r>
              <a:rPr lang="en" sz="1200" dirty="0">
                <a:solidFill>
                  <a:schemeClr val="dk1"/>
                </a:solidFill>
              </a:rPr>
              <a:t>W): 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chemeClr val="dk1"/>
                </a:solidFill>
              </a:rPr>
              <a:t>compute RW filter </a:t>
            </a:r>
            <a:r>
              <a:rPr lang="en" sz="1200" u="sng" dirty="0">
                <a:solidFill>
                  <a:schemeClr val="dk1"/>
                </a:solidFill>
              </a:rPr>
              <a:t>2 times</a:t>
            </a:r>
            <a:r>
              <a:rPr lang="en" sz="1200" dirty="0">
                <a:solidFill>
                  <a:schemeClr val="dk1"/>
                </a:solidFill>
              </a:rPr>
              <a:t> with adj_mx &amp; adj_mx transpose.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u="sng" dirty="0">
                <a:solidFill>
                  <a:schemeClr val="dk1"/>
                </a:solidFill>
              </a:rPr>
              <a:t>Scaled Laplacian</a:t>
            </a:r>
            <a:r>
              <a:rPr lang="en" sz="1200" dirty="0">
                <a:solidFill>
                  <a:schemeClr val="dk1"/>
                </a:solidFill>
              </a:rPr>
              <a:t> filter: compute </a:t>
            </a:r>
            <a:r>
              <a:rPr lang="en" sz="1200" u="sng" dirty="0">
                <a:solidFill>
                  <a:schemeClr val="dk1"/>
                </a:solidFill>
              </a:rPr>
              <a:t>Spectral Graph Conv</a:t>
            </a:r>
            <a:r>
              <a:rPr lang="en" sz="1200" dirty="0">
                <a:solidFill>
                  <a:schemeClr val="dk1"/>
                </a:solidFill>
              </a:rPr>
              <a:t> (to compare w/ DiffConv)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u="sng" dirty="0">
                <a:solidFill>
                  <a:schemeClr val="dk1"/>
                </a:solidFill>
              </a:rPr>
              <a:t>Identity</a:t>
            </a:r>
            <a:r>
              <a:rPr lang="en" sz="1200" dirty="0">
                <a:solidFill>
                  <a:schemeClr val="dk1"/>
                </a:solidFill>
              </a:rPr>
              <a:t> filter: </a:t>
            </a:r>
            <a:r>
              <a:rPr lang="en" sz="1200" u="sng" dirty="0" smtClean="0">
                <a:solidFill>
                  <a:schemeClr val="dk1"/>
                </a:solidFill>
              </a:rPr>
              <a:t>ignore </a:t>
            </a:r>
            <a:r>
              <a:rPr lang="en" sz="1200" u="sng" dirty="0">
                <a:solidFill>
                  <a:schemeClr val="dk1"/>
                </a:solidFill>
              </a:rPr>
              <a:t>spatial filter</a:t>
            </a:r>
            <a:r>
              <a:rPr lang="en" sz="1200" dirty="0">
                <a:solidFill>
                  <a:schemeClr val="dk1"/>
                </a:solidFill>
              </a:rPr>
              <a:t> by multiplying w/ </a:t>
            </a:r>
            <a:r>
              <a:rPr lang="en" sz="1200" u="sng" dirty="0">
                <a:solidFill>
                  <a:schemeClr val="dk1"/>
                </a:solidFill>
              </a:rPr>
              <a:t>identity</a:t>
            </a:r>
            <a:r>
              <a:rPr lang="en" sz="1200" dirty="0">
                <a:solidFill>
                  <a:schemeClr val="dk1"/>
                </a:solidFill>
              </a:rPr>
              <a:t> matrices.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DiffConv GRU Cell</a:t>
            </a:r>
            <a:r>
              <a:rPr lang="en" sz="1400" dirty="0">
                <a:solidFill>
                  <a:srgbClr val="000000"/>
                </a:solidFill>
              </a:rPr>
              <a:t> (file </a:t>
            </a:r>
            <a:r>
              <a:rPr lang="en" sz="1400" u="sng" dirty="0">
                <a:solidFill>
                  <a:srgbClr val="000000"/>
                </a:solidFill>
              </a:rPr>
              <a:t>model/dcrnn_cell.py</a:t>
            </a:r>
            <a:r>
              <a:rPr lang="en" sz="1400" dirty="0">
                <a:solidFill>
                  <a:srgbClr val="000000"/>
                </a:solidFill>
              </a:rPr>
              <a:t>)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u="sng" dirty="0">
                <a:solidFill>
                  <a:srgbClr val="000000"/>
                </a:solidFill>
              </a:rPr>
              <a:t>GRU Gates</a:t>
            </a:r>
            <a:r>
              <a:rPr lang="en" sz="1200" dirty="0">
                <a:solidFill>
                  <a:srgbClr val="000000"/>
                </a:solidFill>
              </a:rPr>
              <a:t> computation by DiffConv: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Reset Gate (</a:t>
            </a:r>
            <a:r>
              <a:rPr lang="en" b="1" dirty="0">
                <a:solidFill>
                  <a:srgbClr val="9900FF"/>
                </a:solidFill>
              </a:rPr>
              <a:t>r</a:t>
            </a:r>
            <a:r>
              <a:rPr lang="en" sz="1200" dirty="0">
                <a:solidFill>
                  <a:srgbClr val="000000"/>
                </a:solidFill>
              </a:rPr>
              <a:t>), Update Gate (</a:t>
            </a:r>
            <a:r>
              <a:rPr lang="en" b="1" dirty="0">
                <a:solidFill>
                  <a:srgbClr val="9900FF"/>
                </a:solidFill>
              </a:rPr>
              <a:t>u</a:t>
            </a:r>
            <a:r>
              <a:rPr lang="en" sz="1200" dirty="0">
                <a:solidFill>
                  <a:srgbClr val="000000"/>
                </a:solidFill>
              </a:rPr>
              <a:t>)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Candidate (</a:t>
            </a:r>
            <a:r>
              <a:rPr lang="en" b="1" dirty="0">
                <a:solidFill>
                  <a:srgbClr val="9900FF"/>
                </a:solidFill>
              </a:rPr>
              <a:t>C</a:t>
            </a:r>
            <a:r>
              <a:rPr lang="en" sz="1200" dirty="0">
                <a:solidFill>
                  <a:srgbClr val="000000"/>
                </a:solidFill>
              </a:rPr>
              <a:t>) and Output (</a:t>
            </a:r>
            <a:r>
              <a:rPr lang="en" b="1" dirty="0">
                <a:solidFill>
                  <a:srgbClr val="9900FF"/>
                </a:solidFill>
              </a:rPr>
              <a:t>H</a:t>
            </a:r>
            <a:r>
              <a:rPr lang="en" sz="1200" dirty="0">
                <a:solidFill>
                  <a:srgbClr val="000000"/>
                </a:solidFill>
              </a:rPr>
              <a:t>)</a:t>
            </a:r>
            <a:endParaRPr sz="1200" dirty="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dirty="0">
                <a:solidFill>
                  <a:srgbClr val="000000"/>
                </a:solidFill>
              </a:rPr>
              <a:t>Input, Output: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u="sng" dirty="0">
                <a:solidFill>
                  <a:srgbClr val="000000"/>
                </a:solidFill>
              </a:rPr>
              <a:t>Input</a:t>
            </a:r>
            <a:r>
              <a:rPr lang="en" sz="1200" dirty="0">
                <a:solidFill>
                  <a:srgbClr val="000000"/>
                </a:solidFill>
              </a:rPr>
              <a:t>: Batch of </a:t>
            </a:r>
            <a:r>
              <a:rPr lang="en" sz="1200" u="sng" dirty="0">
                <a:solidFill>
                  <a:srgbClr val="000000"/>
                </a:solidFill>
              </a:rPr>
              <a:t>Historical Traffic Time series</a:t>
            </a:r>
            <a:endParaRPr sz="1200" u="sng" dirty="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Input Shape: (B, num_nodes * input_dim)</a:t>
            </a:r>
            <a:endParaRPr sz="1200" dirty="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u="sng" dirty="0">
                <a:solidFill>
                  <a:srgbClr val="000000"/>
                </a:solidFill>
              </a:rPr>
              <a:t>Output</a:t>
            </a:r>
            <a:r>
              <a:rPr lang="en" sz="1200" dirty="0">
                <a:solidFill>
                  <a:srgbClr val="000000"/>
                </a:solidFill>
              </a:rPr>
              <a:t>: Batch of </a:t>
            </a:r>
            <a:r>
              <a:rPr lang="en" sz="1200" u="sng" dirty="0">
                <a:solidFill>
                  <a:srgbClr val="000000"/>
                </a:solidFill>
              </a:rPr>
              <a:t>Predicted Values</a:t>
            </a:r>
            <a:endParaRPr sz="1200" u="sng" dirty="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 dirty="0">
                <a:solidFill>
                  <a:srgbClr val="000000"/>
                </a:solidFill>
              </a:rPr>
              <a:t>Output Shape: (B, output_size)  </a:t>
            </a:r>
            <a:endParaRPr sz="12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0750" y="959575"/>
            <a:ext cx="3836475" cy="1546650"/>
            <a:chOff x="5480750" y="959575"/>
            <a:chExt cx="3836475" cy="1546650"/>
          </a:xfrm>
        </p:grpSpPr>
        <p:grpSp>
          <p:nvGrpSpPr>
            <p:cNvPr id="2" name="Group 1"/>
            <p:cNvGrpSpPr/>
            <p:nvPr/>
          </p:nvGrpSpPr>
          <p:grpSpPr>
            <a:xfrm>
              <a:off x="5480750" y="959575"/>
              <a:ext cx="3836475" cy="1546650"/>
              <a:chOff x="5480750" y="959575"/>
              <a:chExt cx="3836475" cy="1546650"/>
            </a:xfrm>
          </p:grpSpPr>
          <p:pic>
            <p:nvPicPr>
              <p:cNvPr id="110" name="Google Shape;110;p19"/>
              <p:cNvPicPr preferRelativeResize="0"/>
              <p:nvPr/>
            </p:nvPicPr>
            <p:blipFill>
              <a:blip r:embed="rId4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80750" y="959575"/>
                <a:ext cx="2592988" cy="1132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Google Shape;111;p19"/>
              <p:cNvSpPr txBox="1"/>
              <p:nvPr/>
            </p:nvSpPr>
            <p:spPr>
              <a:xfrm>
                <a:off x="7835225" y="959575"/>
                <a:ext cx="14820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9900FF"/>
                    </a:solidFill>
                  </a:rPr>
                  <a:t>represent adjacency matrix in sparse form</a:t>
                </a:r>
                <a:endParaRPr sz="1000">
                  <a:solidFill>
                    <a:srgbClr val="9900FF"/>
                  </a:solidFill>
                </a:endParaRPr>
              </a:p>
            </p:txBody>
          </p:sp>
          <p:sp>
            <p:nvSpPr>
              <p:cNvPr id="112" name="Google Shape;112;p19"/>
              <p:cNvSpPr txBox="1"/>
              <p:nvPr/>
            </p:nvSpPr>
            <p:spPr>
              <a:xfrm>
                <a:off x="7835225" y="1354800"/>
                <a:ext cx="1482000" cy="41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9900FF"/>
                    </a:solidFill>
                  </a:rPr>
                  <a:t>compute out-degree diagonal matrix (D</a:t>
                </a:r>
                <a:r>
                  <a:rPr lang="en" sz="1000" baseline="-25000" dirty="0">
                    <a:solidFill>
                      <a:srgbClr val="9900FF"/>
                    </a:solidFill>
                  </a:rPr>
                  <a:t>O</a:t>
                </a:r>
                <a:r>
                  <a:rPr lang="en" sz="1000" baseline="30000" dirty="0">
                    <a:solidFill>
                      <a:srgbClr val="9900FF"/>
                    </a:solidFill>
                  </a:rPr>
                  <a:t>-1</a:t>
                </a:r>
                <a:r>
                  <a:rPr lang="en" sz="1000" dirty="0">
                    <a:solidFill>
                      <a:srgbClr val="9900FF"/>
                    </a:solidFill>
                  </a:rPr>
                  <a:t>)</a:t>
                </a:r>
                <a:endParaRPr sz="1000" dirty="0">
                  <a:solidFill>
                    <a:srgbClr val="9900FF"/>
                  </a:solidFill>
                </a:endParaRPr>
              </a:p>
            </p:txBody>
          </p:sp>
          <p:sp>
            <p:nvSpPr>
              <p:cNvPr id="113" name="Google Shape;113;p19"/>
              <p:cNvSpPr txBox="1"/>
              <p:nvPr/>
            </p:nvSpPr>
            <p:spPr>
              <a:xfrm>
                <a:off x="7835225" y="2092225"/>
                <a:ext cx="1482000" cy="41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9900FF"/>
                    </a:solidFill>
                  </a:rPr>
                  <a:t>D</a:t>
                </a:r>
                <a:r>
                  <a:rPr lang="en" sz="1000" baseline="-25000" dirty="0">
                    <a:solidFill>
                      <a:srgbClr val="9900FF"/>
                    </a:solidFill>
                  </a:rPr>
                  <a:t>O</a:t>
                </a:r>
                <a:r>
                  <a:rPr lang="en" sz="1000" baseline="30000" dirty="0">
                    <a:solidFill>
                      <a:srgbClr val="9900FF"/>
                    </a:solidFill>
                  </a:rPr>
                  <a:t>-1</a:t>
                </a:r>
                <a:r>
                  <a:rPr lang="en" sz="1000" dirty="0">
                    <a:solidFill>
                      <a:srgbClr val="9900FF"/>
                    </a:solidFill>
                  </a:rPr>
                  <a:t>W as sparse-dense matrix multiplication</a:t>
                </a:r>
                <a:endParaRPr sz="1000" dirty="0">
                  <a:solidFill>
                    <a:srgbClr val="9900FF"/>
                  </a:solidFill>
                </a:endParaRPr>
              </a:p>
            </p:txBody>
          </p:sp>
          <p:cxnSp>
            <p:nvCxnSpPr>
              <p:cNvPr id="114" name="Google Shape;114;p19"/>
              <p:cNvCxnSpPr>
                <a:endCxn id="111" idx="1"/>
              </p:cNvCxnSpPr>
              <p:nvPr/>
            </p:nvCxnSpPr>
            <p:spPr>
              <a:xfrm rot="10800000" flipH="1">
                <a:off x="7432025" y="1119175"/>
                <a:ext cx="403200" cy="7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5" name="Google Shape;115;p19"/>
              <p:cNvSpPr/>
              <p:nvPr/>
            </p:nvSpPr>
            <p:spPr>
              <a:xfrm>
                <a:off x="7606275" y="1307675"/>
                <a:ext cx="43500" cy="523200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6" name="Google Shape;116;p19"/>
              <p:cNvCxnSpPr/>
              <p:nvPr/>
            </p:nvCxnSpPr>
            <p:spPr>
              <a:xfrm>
                <a:off x="7649775" y="1569275"/>
                <a:ext cx="19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17" name="Google Shape;117;p19"/>
            <p:cNvCxnSpPr>
              <a:endCxn id="113" idx="1"/>
            </p:cNvCxnSpPr>
            <p:nvPr/>
          </p:nvCxnSpPr>
          <p:spPr>
            <a:xfrm>
              <a:off x="7504625" y="2077825"/>
              <a:ext cx="330600" cy="221400"/>
            </a:xfrm>
            <a:prstGeom prst="straightConnector1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3664857" y="2539675"/>
            <a:ext cx="5445244" cy="682496"/>
            <a:chOff x="3664857" y="2539675"/>
            <a:chExt cx="5445244" cy="682496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31675" y="2539675"/>
              <a:ext cx="4378426" cy="523200"/>
            </a:xfrm>
            <a:prstGeom prst="rect">
              <a:avLst/>
            </a:prstGeom>
            <a:noFill/>
            <a:ln w="952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23" name="Google Shape;123;p19"/>
            <p:cNvCxnSpPr>
              <a:endCxn id="118" idx="1"/>
            </p:cNvCxnSpPr>
            <p:nvPr/>
          </p:nvCxnSpPr>
          <p:spPr>
            <a:xfrm flipV="1">
              <a:off x="3664857" y="2801275"/>
              <a:ext cx="1066818" cy="4208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" name="Group 7"/>
          <p:cNvGrpSpPr/>
          <p:nvPr/>
        </p:nvGrpSpPr>
        <p:grpSpPr>
          <a:xfrm>
            <a:off x="3526971" y="3139075"/>
            <a:ext cx="5670454" cy="1936329"/>
            <a:chOff x="3526971" y="3139075"/>
            <a:chExt cx="5670454" cy="1936329"/>
          </a:xfrm>
        </p:grpSpPr>
        <p:cxnSp>
          <p:nvCxnSpPr>
            <p:cNvPr id="124" name="Google Shape;124;p19"/>
            <p:cNvCxnSpPr>
              <a:endCxn id="120" idx="1"/>
            </p:cNvCxnSpPr>
            <p:nvPr/>
          </p:nvCxnSpPr>
          <p:spPr>
            <a:xfrm>
              <a:off x="3526971" y="3476171"/>
              <a:ext cx="1204704" cy="3009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7" name="Group 6"/>
            <p:cNvGrpSpPr/>
            <p:nvPr/>
          </p:nvGrpSpPr>
          <p:grpSpPr>
            <a:xfrm>
              <a:off x="4731675" y="3139075"/>
              <a:ext cx="4465750" cy="1936329"/>
              <a:chOff x="4731675" y="3139075"/>
              <a:chExt cx="4465750" cy="1936329"/>
            </a:xfrm>
          </p:grpSpPr>
          <p:pic>
            <p:nvPicPr>
              <p:cNvPr id="119" name="Google Shape;119;p1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032650" y="3696713"/>
                <a:ext cx="1036247" cy="176725"/>
              </a:xfrm>
              <a:prstGeom prst="rect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20" name="Google Shape;120;p1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731675" y="3139075"/>
                <a:ext cx="3090453" cy="734375"/>
              </a:xfrm>
              <a:prstGeom prst="rect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21" name="Google Shape;121;p1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731675" y="3966425"/>
                <a:ext cx="3142088" cy="1108979"/>
              </a:xfrm>
              <a:prstGeom prst="rect">
                <a:avLst/>
              </a:prstGeom>
              <a:noFill/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22" name="Google Shape;122;p19"/>
              <p:cNvSpPr txBox="1"/>
              <p:nvPr/>
            </p:nvSpPr>
            <p:spPr>
              <a:xfrm>
                <a:off x="7873763" y="4017450"/>
                <a:ext cx="1323662" cy="98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rgbClr val="9900FF"/>
                    </a:solidFill>
                  </a:rPr>
                  <a:t>Code for DiffConv: Recursive Sparse-Dense Matrix Multiplication with Max-Diffusion-Step (1,2,3…) =&gt; </a:t>
                </a:r>
                <a:r>
                  <a:rPr lang="en" sz="900" b="1" dirty="0">
                    <a:solidFill>
                      <a:srgbClr val="9900FF"/>
                    </a:solidFill>
                  </a:rPr>
                  <a:t>O(KN)</a:t>
                </a:r>
                <a:endParaRPr sz="900" b="1" dirty="0">
                  <a:solidFill>
                    <a:srgbClr val="9900FF"/>
                  </a:solidFill>
                </a:endParaRPr>
              </a:p>
            </p:txBody>
          </p:sp>
          <p:cxnSp>
            <p:nvCxnSpPr>
              <p:cNvPr id="125" name="Google Shape;125;p19"/>
              <p:cNvCxnSpPr>
                <a:stCxn id="119" idx="2"/>
              </p:cNvCxnSpPr>
              <p:nvPr/>
            </p:nvCxnSpPr>
            <p:spPr>
              <a:xfrm flipH="1">
                <a:off x="7889573" y="3873438"/>
                <a:ext cx="661200" cy="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5">
                    <a:lumMod val="75000"/>
                  </a:schemeClr>
                </a:solidFill>
              </a:rPr>
              <a:t>Diffusion Convolutional Recurrent Neural Network Model (DCRNN Model)</a:t>
            </a:r>
            <a:endParaRPr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 dirty="0">
                <a:solidFill>
                  <a:srgbClr val="9900FF"/>
                </a:solidFill>
              </a:rPr>
              <a:t>DCRNN Model</a:t>
            </a:r>
            <a:r>
              <a:rPr lang="en" sz="1400" dirty="0">
                <a:solidFill>
                  <a:schemeClr val="dk1"/>
                </a:solidFill>
              </a:rPr>
              <a:t> (file </a:t>
            </a:r>
            <a:r>
              <a:rPr lang="en" sz="1400" u="sng" dirty="0">
                <a:solidFill>
                  <a:schemeClr val="dk1"/>
                </a:solidFill>
              </a:rPr>
              <a:t>model/dcrnn_model.py</a:t>
            </a:r>
            <a:r>
              <a:rPr lang="en" sz="1400" dirty="0">
                <a:solidFill>
                  <a:schemeClr val="dk1"/>
                </a:solidFill>
              </a:rPr>
              <a:t>)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Build DiffConv GRU Cell and </a:t>
            </a:r>
            <a:r>
              <a:rPr lang="en" u="sng" dirty="0">
                <a:solidFill>
                  <a:schemeClr val="dk1"/>
                </a:solidFill>
              </a:rPr>
              <a:t>stack many cells</a:t>
            </a:r>
            <a:r>
              <a:rPr lang="en" dirty="0">
                <a:solidFill>
                  <a:schemeClr val="dk1"/>
                </a:solidFill>
              </a:rPr>
              <a:t> to build </a:t>
            </a:r>
            <a:r>
              <a:rPr lang="en" u="sng" dirty="0">
                <a:solidFill>
                  <a:schemeClr val="dk1"/>
                </a:solidFill>
              </a:rPr>
              <a:t>Encoder</a:t>
            </a:r>
            <a:r>
              <a:rPr lang="en" dirty="0">
                <a:solidFill>
                  <a:schemeClr val="dk1"/>
                </a:solidFill>
              </a:rPr>
              <a:t> and </a:t>
            </a:r>
            <a:r>
              <a:rPr lang="en" u="sng" dirty="0">
                <a:solidFill>
                  <a:schemeClr val="dk1"/>
                </a:solidFill>
              </a:rPr>
              <a:t>Decoder</a:t>
            </a:r>
            <a:r>
              <a:rPr lang="en" dirty="0">
                <a:solidFill>
                  <a:schemeClr val="dk1"/>
                </a:solidFill>
              </a:rPr>
              <a:t> layers: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just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Some </a:t>
            </a:r>
            <a:r>
              <a:rPr lang="en" b="1" dirty="0">
                <a:solidFill>
                  <a:srgbClr val="9900FF"/>
                </a:solidFill>
              </a:rPr>
              <a:t>important parameters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1371600" lvl="2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en" sz="1200" b="1" dirty="0">
                <a:solidFill>
                  <a:srgbClr val="9900FF"/>
                </a:solidFill>
              </a:rPr>
              <a:t>max_diffusion_steps</a:t>
            </a:r>
            <a:r>
              <a:rPr lang="en" sz="1200" dirty="0">
                <a:solidFill>
                  <a:schemeClr val="dk1"/>
                </a:solidFill>
              </a:rPr>
              <a:t>: defines </a:t>
            </a:r>
            <a:r>
              <a:rPr lang="en" sz="1200" u="sng" dirty="0">
                <a:solidFill>
                  <a:schemeClr val="dk1"/>
                </a:solidFill>
              </a:rPr>
              <a:t>number of diffusion steps</a:t>
            </a:r>
            <a:r>
              <a:rPr lang="en" sz="1200" dirty="0">
                <a:solidFill>
                  <a:schemeClr val="dk1"/>
                </a:solidFill>
              </a:rPr>
              <a:t> (K-hop) we would run by </a:t>
            </a:r>
            <a:r>
              <a:rPr lang="en" sz="1200" u="sng" dirty="0">
                <a:solidFill>
                  <a:schemeClr val="dk1"/>
                </a:solidFill>
              </a:rPr>
              <a:t>random walk from a node</a:t>
            </a:r>
            <a:r>
              <a:rPr lang="en" sz="1200" dirty="0">
                <a:solidFill>
                  <a:schemeClr val="dk1"/>
                </a:solidFill>
              </a:rPr>
              <a:t>. Default is 2 diffusion steps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en" sz="1200" b="1" dirty="0">
                <a:solidFill>
                  <a:srgbClr val="9900FF"/>
                </a:solidFill>
              </a:rPr>
              <a:t>filter_type</a:t>
            </a:r>
            <a:r>
              <a:rPr lang="en" sz="1200" dirty="0">
                <a:solidFill>
                  <a:schemeClr val="dk1"/>
                </a:solidFill>
              </a:rPr>
              <a:t>: defines which </a:t>
            </a:r>
            <a:r>
              <a:rPr lang="en" sz="1200" u="sng" dirty="0">
                <a:solidFill>
                  <a:schemeClr val="dk1"/>
                </a:solidFill>
              </a:rPr>
              <a:t>Diffusion Filter</a:t>
            </a:r>
            <a:r>
              <a:rPr lang="en" sz="1200" dirty="0">
                <a:solidFill>
                  <a:schemeClr val="dk1"/>
                </a:solidFill>
              </a:rPr>
              <a:t> we will use. Default is “</a:t>
            </a:r>
            <a:r>
              <a:rPr lang="en" sz="1200" u="sng" dirty="0">
                <a:solidFill>
                  <a:schemeClr val="dk1"/>
                </a:solidFill>
              </a:rPr>
              <a:t>dual_random_walk”</a:t>
            </a:r>
            <a:r>
              <a:rPr lang="en" sz="1200" dirty="0">
                <a:solidFill>
                  <a:schemeClr val="dk1"/>
                </a:solidFill>
              </a:rPr>
              <a:t> that applies bi-directional RW filter. There are 3 other filters: “</a:t>
            </a:r>
            <a:r>
              <a:rPr lang="en" sz="1200" u="sng" dirty="0">
                <a:solidFill>
                  <a:schemeClr val="dk1"/>
                </a:solidFill>
              </a:rPr>
              <a:t>random_walk</a:t>
            </a:r>
            <a:r>
              <a:rPr lang="en" sz="1200" dirty="0">
                <a:solidFill>
                  <a:schemeClr val="dk1"/>
                </a:solidFill>
              </a:rPr>
              <a:t>”, </a:t>
            </a:r>
            <a:r>
              <a:rPr lang="en" sz="1200" dirty="0" smtClean="0">
                <a:solidFill>
                  <a:schemeClr val="dk1"/>
                </a:solidFill>
              </a:rPr>
              <a:t>“</a:t>
            </a:r>
            <a:r>
              <a:rPr lang="en" sz="1200" u="sng" dirty="0" smtClean="0">
                <a:solidFill>
                  <a:schemeClr val="dk1"/>
                </a:solidFill>
              </a:rPr>
              <a:t>scaled laplacian</a:t>
            </a:r>
            <a:r>
              <a:rPr lang="en" sz="1200" dirty="0">
                <a:solidFill>
                  <a:schemeClr val="dk1"/>
                </a:solidFill>
              </a:rPr>
              <a:t>” (for Spectral GNN computation), “</a:t>
            </a:r>
            <a:r>
              <a:rPr lang="en" sz="1200" u="sng" dirty="0">
                <a:solidFill>
                  <a:schemeClr val="dk1"/>
                </a:solidFill>
              </a:rPr>
              <a:t>identity</a:t>
            </a:r>
            <a:r>
              <a:rPr lang="en" sz="1200" dirty="0">
                <a:solidFill>
                  <a:schemeClr val="dk1"/>
                </a:solidFill>
              </a:rPr>
              <a:t>” (for not applying spatial learning in DCRNN model)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Ø"/>
            </a:pPr>
            <a:r>
              <a:rPr lang="en" sz="1200" b="1" dirty="0">
                <a:solidFill>
                  <a:srgbClr val="9900FF"/>
                </a:solidFill>
              </a:rPr>
              <a:t>horizon</a:t>
            </a:r>
            <a:r>
              <a:rPr lang="en" sz="1200" dirty="0">
                <a:solidFill>
                  <a:schemeClr val="dk1"/>
                </a:solidFill>
              </a:rPr>
              <a:t>: number of </a:t>
            </a:r>
            <a:r>
              <a:rPr lang="en" sz="1200" u="sng" dirty="0">
                <a:solidFill>
                  <a:schemeClr val="dk1"/>
                </a:solidFill>
              </a:rPr>
              <a:t>time intervals</a:t>
            </a:r>
            <a:r>
              <a:rPr lang="en" sz="1200" dirty="0">
                <a:solidFill>
                  <a:schemeClr val="dk1"/>
                </a:solidFill>
              </a:rPr>
              <a:t> will be </a:t>
            </a:r>
            <a:r>
              <a:rPr lang="en" sz="1200" u="sng" dirty="0">
                <a:solidFill>
                  <a:schemeClr val="dk1"/>
                </a:solidFill>
              </a:rPr>
              <a:t>forecasting</a:t>
            </a:r>
            <a:r>
              <a:rPr lang="en" sz="1200" dirty="0">
                <a:solidFill>
                  <a:schemeClr val="dk1"/>
                </a:solidFill>
              </a:rPr>
              <a:t> (each time interval is 5 minutes). Default is </a:t>
            </a:r>
            <a:r>
              <a:rPr lang="en" sz="1200" dirty="0" smtClean="0">
                <a:solidFill>
                  <a:schemeClr val="dk1"/>
                </a:solidFill>
              </a:rPr>
              <a:t>12 horizons that </a:t>
            </a:r>
            <a:r>
              <a:rPr lang="en" sz="1200" dirty="0">
                <a:solidFill>
                  <a:schemeClr val="dk1"/>
                </a:solidFill>
              </a:rPr>
              <a:t>means forecasting from </a:t>
            </a:r>
            <a:r>
              <a:rPr lang="en" sz="1200" u="sng" dirty="0">
                <a:solidFill>
                  <a:schemeClr val="dk1"/>
                </a:solidFill>
              </a:rPr>
              <a:t>5 minutes to 1 hour</a:t>
            </a:r>
            <a:r>
              <a:rPr lang="en" sz="1200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9300" y="1793499"/>
            <a:ext cx="510537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9300" y="1913699"/>
            <a:ext cx="402247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1242275" y="1910588"/>
            <a:ext cx="849900" cy="1674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1242275" y="2318999"/>
            <a:ext cx="849900" cy="1674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Employee On Boarding Professional Presentation</Template>
  <TotalTime>109</TotalTime>
  <Words>1677</Words>
  <Application>Microsoft Office PowerPoint</Application>
  <PresentationFormat>On-screen Show (16:9)</PresentationFormat>
  <Paragraphs>356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.VnSouthern</vt:lpstr>
      <vt:lpstr>Arial</vt:lpstr>
      <vt:lpstr>Wingdings</vt:lpstr>
      <vt:lpstr>Simple Light</vt:lpstr>
      <vt:lpstr>Diffusion Convolutional Recurrent Neural Network: Data-Driven Traffic Forecasting (Yaguang Li et al., ICRL 2018)</vt:lpstr>
      <vt:lpstr>Outline</vt:lpstr>
      <vt:lpstr>Introduction</vt:lpstr>
      <vt:lpstr>Problem Statement &amp; Diffusion Convolution Definition</vt:lpstr>
      <vt:lpstr>Diffusion Convolutional Layer</vt:lpstr>
      <vt:lpstr>Diffusion Convolutional Recurrent Neural Network (DCRNN)</vt:lpstr>
      <vt:lpstr>Code Link &amp; Experiments Results</vt:lpstr>
      <vt:lpstr>Detailed Implementation Explanation</vt:lpstr>
      <vt:lpstr>Diffusion Convolutional Recurrent Neural Network Model (DCRNN Model)</vt:lpstr>
      <vt:lpstr>Training and Testing</vt:lpstr>
      <vt:lpstr>Running Experiments </vt:lpstr>
      <vt:lpstr>PowerPoint Presentation</vt:lpstr>
      <vt:lpstr>More Evaluations</vt:lpstr>
      <vt:lpstr>Conclusions</vt:lpstr>
      <vt:lpstr>Thank you for reading! HAVE A GOOD DAY!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Convolutional Recurrent Neural Network: Data-Driven Traffic Forecasting (Yaguang Li et al., ICRL 2018)</dc:title>
  <cp:lastModifiedBy>Windows User</cp:lastModifiedBy>
  <cp:revision>27</cp:revision>
  <dcterms:modified xsi:type="dcterms:W3CDTF">2020-06-17T14:56:59Z</dcterms:modified>
</cp:coreProperties>
</file>