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34"/>
  </p:notesMasterIdLst>
  <p:sldIdLst>
    <p:sldId id="256" r:id="rId2"/>
    <p:sldId id="562" r:id="rId3"/>
    <p:sldId id="618" r:id="rId4"/>
    <p:sldId id="621" r:id="rId5"/>
    <p:sldId id="622" r:id="rId6"/>
    <p:sldId id="623" r:id="rId7"/>
    <p:sldId id="596" r:id="rId8"/>
    <p:sldId id="460" r:id="rId9"/>
    <p:sldId id="624" r:id="rId10"/>
    <p:sldId id="625" r:id="rId11"/>
    <p:sldId id="644" r:id="rId12"/>
    <p:sldId id="521" r:id="rId13"/>
    <p:sldId id="615" r:id="rId14"/>
    <p:sldId id="645" r:id="rId15"/>
    <p:sldId id="626" r:id="rId16"/>
    <p:sldId id="627" r:id="rId17"/>
    <p:sldId id="613" r:id="rId18"/>
    <p:sldId id="630" r:id="rId19"/>
    <p:sldId id="632" r:id="rId20"/>
    <p:sldId id="631" r:id="rId21"/>
    <p:sldId id="633" r:id="rId22"/>
    <p:sldId id="634" r:id="rId23"/>
    <p:sldId id="635" r:id="rId24"/>
    <p:sldId id="637" r:id="rId25"/>
    <p:sldId id="639" r:id="rId26"/>
    <p:sldId id="638" r:id="rId27"/>
    <p:sldId id="643" r:id="rId28"/>
    <p:sldId id="523" r:id="rId29"/>
    <p:sldId id="641" r:id="rId30"/>
    <p:sldId id="640" r:id="rId31"/>
    <p:sldId id="642" r:id="rId32"/>
    <p:sldId id="44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66C"/>
    <a:srgbClr val="BF6F7C"/>
    <a:srgbClr val="936565"/>
    <a:srgbClr val="B2BBB7"/>
    <a:srgbClr val="A6AE87"/>
    <a:srgbClr val="14566C"/>
    <a:srgbClr val="A7AF87"/>
    <a:srgbClr val="FBDA8D"/>
    <a:srgbClr val="AD8762"/>
    <a:srgbClr val="9C9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63"/>
    <p:restoredTop sz="95170"/>
  </p:normalViewPr>
  <p:slideViewPr>
    <p:cSldViewPr snapToGrid="0" snapToObjects="1">
      <p:cViewPr>
        <p:scale>
          <a:sx n="102" d="100"/>
          <a:sy n="102" d="100"/>
        </p:scale>
        <p:origin x="888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E606-B859-054F-919C-FCE9CBEA03E8}" type="doc">
      <dgm:prSet loTypeId="urn:microsoft.com/office/officeart/2005/8/layout/process1" loCatId="" qsTypeId="urn:microsoft.com/office/officeart/2005/8/quickstyle/simple3" qsCatId="simple" csTypeId="urn:microsoft.com/office/officeart/2005/8/colors/accent1_1" csCatId="accent1" phldr="1"/>
      <dgm:spPr/>
    </dgm:pt>
    <dgm:pt modelId="{0616A3DE-4F38-6A4F-8032-D4AFD3E8391B}">
      <dgm:prSet phldrT="[Text]"/>
      <dgm:spPr/>
      <dgm:t>
        <a:bodyPr/>
        <a:lstStyle/>
        <a:p>
          <a:r>
            <a:rPr lang="en-GB" dirty="0"/>
            <a:t>Familiarization</a:t>
          </a:r>
        </a:p>
      </dgm:t>
    </dgm:pt>
    <dgm:pt modelId="{B80B1427-FEBB-5848-AA4C-71068A66B48D}" type="parTrans" cxnId="{934194FB-D88D-F541-A507-D2F8DE40CEF9}">
      <dgm:prSet/>
      <dgm:spPr/>
      <dgm:t>
        <a:bodyPr/>
        <a:lstStyle/>
        <a:p>
          <a:endParaRPr lang="en-GB"/>
        </a:p>
      </dgm:t>
    </dgm:pt>
    <dgm:pt modelId="{0A632561-0E65-214B-8D04-92C651583E70}" type="sibTrans" cxnId="{934194FB-D88D-F541-A507-D2F8DE40CEF9}">
      <dgm:prSet/>
      <dgm:spPr/>
      <dgm:t>
        <a:bodyPr/>
        <a:lstStyle/>
        <a:p>
          <a:endParaRPr lang="en-GB"/>
        </a:p>
      </dgm:t>
    </dgm:pt>
    <dgm:pt modelId="{5FC20EE0-9D18-9C40-AC6C-F01200EA56FA}">
      <dgm:prSet phldrT="[Text]"/>
      <dgm:spPr/>
      <dgm:t>
        <a:bodyPr/>
        <a:lstStyle/>
        <a:p>
          <a:r>
            <a:rPr lang="en-GB" dirty="0"/>
            <a:t>Pre-exposure task</a:t>
          </a:r>
        </a:p>
      </dgm:t>
    </dgm:pt>
    <dgm:pt modelId="{0B5CAF82-6E76-D046-AB7E-D9E314EBCD5E}" type="parTrans" cxnId="{CED4BB46-CA45-3E43-B1FB-05E49F6D7B9A}">
      <dgm:prSet/>
      <dgm:spPr/>
      <dgm:t>
        <a:bodyPr/>
        <a:lstStyle/>
        <a:p>
          <a:endParaRPr lang="en-GB"/>
        </a:p>
      </dgm:t>
    </dgm:pt>
    <dgm:pt modelId="{89A68556-EA2A-F643-8D2A-0D20CC56049C}" type="sibTrans" cxnId="{CED4BB46-CA45-3E43-B1FB-05E49F6D7B9A}">
      <dgm:prSet/>
      <dgm:spPr/>
      <dgm:t>
        <a:bodyPr/>
        <a:lstStyle/>
        <a:p>
          <a:endParaRPr lang="en-GB"/>
        </a:p>
      </dgm:t>
    </dgm:pt>
    <dgm:pt modelId="{31B55A16-3F39-0B42-A3C2-5C02E1922CD6}">
      <dgm:prSet phldrT="[Text]"/>
      <dgm:spPr/>
      <dgm:t>
        <a:bodyPr/>
        <a:lstStyle/>
        <a:p>
          <a:r>
            <a:rPr lang="en-GB" dirty="0"/>
            <a:t>Post-exposure task</a:t>
          </a:r>
        </a:p>
      </dgm:t>
    </dgm:pt>
    <dgm:pt modelId="{B5720838-9061-6147-8C96-5BA31461A8A4}" type="parTrans" cxnId="{77949138-3516-E446-888B-820F6774FE27}">
      <dgm:prSet/>
      <dgm:spPr/>
      <dgm:t>
        <a:bodyPr/>
        <a:lstStyle/>
        <a:p>
          <a:endParaRPr lang="en-GB"/>
        </a:p>
      </dgm:t>
    </dgm:pt>
    <dgm:pt modelId="{566ECC40-E3A8-6342-9A2F-6ECF7A8E89C9}" type="sibTrans" cxnId="{77949138-3516-E446-888B-820F6774FE27}">
      <dgm:prSet/>
      <dgm:spPr/>
      <dgm:t>
        <a:bodyPr/>
        <a:lstStyle/>
        <a:p>
          <a:endParaRPr lang="en-GB"/>
        </a:p>
      </dgm:t>
    </dgm:pt>
    <dgm:pt modelId="{71C02B25-BD48-A94E-AEA9-DAE1333D80D9}">
      <dgm:prSet phldrT="[Text]"/>
      <dgm:spPr/>
      <dgm:t>
        <a:bodyPr/>
        <a:lstStyle/>
        <a:p>
          <a:r>
            <a:rPr lang="en-GB" dirty="0"/>
            <a:t>Explicit exposure: </a:t>
          </a:r>
          <a:r>
            <a:rPr lang="en-GB" i="1" dirty="0">
              <a:solidFill>
                <a:srgbClr val="14566C"/>
              </a:solidFill>
            </a:rPr>
            <a:t>North Wind and the Sun </a:t>
          </a:r>
        </a:p>
      </dgm:t>
    </dgm:pt>
    <dgm:pt modelId="{B4779FCB-1CBB-1343-98F5-7D28628EFE30}" type="parTrans" cxnId="{CD739C8A-7A7F-8E4D-B5F2-3498131157D7}">
      <dgm:prSet/>
      <dgm:spPr/>
      <dgm:t>
        <a:bodyPr/>
        <a:lstStyle/>
        <a:p>
          <a:endParaRPr lang="en-GB"/>
        </a:p>
      </dgm:t>
    </dgm:pt>
    <dgm:pt modelId="{4773B4F8-E500-D443-8519-7D6269D7B919}" type="sibTrans" cxnId="{CD739C8A-7A7F-8E4D-B5F2-3498131157D7}">
      <dgm:prSet/>
      <dgm:spPr/>
      <dgm:t>
        <a:bodyPr/>
        <a:lstStyle/>
        <a:p>
          <a:pPr rtl="0"/>
          <a:endParaRPr lang="en-GB"/>
        </a:p>
      </dgm:t>
    </dgm:pt>
    <dgm:pt modelId="{32C88EC5-A1DD-E044-9A85-FDF14D30F5F8}">
      <dgm:prSet phldrT="[Text]"/>
      <dgm:spPr/>
      <dgm:t>
        <a:bodyPr/>
        <a:lstStyle/>
        <a:p>
          <a:r>
            <a:rPr lang="en-GB" dirty="0"/>
            <a:t>Explicit exposure: </a:t>
          </a:r>
          <a:r>
            <a:rPr lang="en-GB" i="1" dirty="0">
              <a:solidFill>
                <a:srgbClr val="14566C"/>
              </a:solidFill>
            </a:rPr>
            <a:t>North Wind and the Sun with fill-in-the-blank task </a:t>
          </a:r>
        </a:p>
      </dgm:t>
    </dgm:pt>
    <dgm:pt modelId="{D551D36A-7FBC-7746-837A-79C5860BE020}" type="parTrans" cxnId="{FDDB50F2-EAC4-4B4D-B3CB-597BF2B82461}">
      <dgm:prSet/>
      <dgm:spPr/>
      <dgm:t>
        <a:bodyPr/>
        <a:lstStyle/>
        <a:p>
          <a:endParaRPr lang="en-GB"/>
        </a:p>
      </dgm:t>
    </dgm:pt>
    <dgm:pt modelId="{D4591ACE-F778-FF43-96DC-398DDE3C3C38}" type="sibTrans" cxnId="{FDDB50F2-EAC4-4B4D-B3CB-597BF2B82461}">
      <dgm:prSet/>
      <dgm:spPr/>
      <dgm:t>
        <a:bodyPr/>
        <a:lstStyle/>
        <a:p>
          <a:endParaRPr lang="en-GB"/>
        </a:p>
      </dgm:t>
    </dgm:pt>
    <dgm:pt modelId="{256EEDC6-1A4E-FB4F-A0E0-3C26032E72BD}" type="pres">
      <dgm:prSet presAssocID="{C1E2E606-B859-054F-919C-FCE9CBEA03E8}" presName="Name0" presStyleCnt="0">
        <dgm:presLayoutVars>
          <dgm:dir/>
          <dgm:resizeHandles val="exact"/>
        </dgm:presLayoutVars>
      </dgm:prSet>
      <dgm:spPr/>
    </dgm:pt>
    <dgm:pt modelId="{8265F3C4-FB67-D54A-9C95-F168106695A8}" type="pres">
      <dgm:prSet presAssocID="{0616A3DE-4F38-6A4F-8032-D4AFD3E8391B}" presName="node" presStyleLbl="node1" presStyleIdx="0" presStyleCnt="5">
        <dgm:presLayoutVars>
          <dgm:bulletEnabled val="1"/>
        </dgm:presLayoutVars>
      </dgm:prSet>
      <dgm:spPr/>
    </dgm:pt>
    <dgm:pt modelId="{AC88BB4E-0F5F-4748-8E6B-DF900A93750D}" type="pres">
      <dgm:prSet presAssocID="{0A632561-0E65-214B-8D04-92C651583E70}" presName="sibTrans" presStyleLbl="sibTrans2D1" presStyleIdx="0" presStyleCnt="4"/>
      <dgm:spPr/>
    </dgm:pt>
    <dgm:pt modelId="{8110CB0C-9CEC-D647-9E1C-2A9A8DC20C78}" type="pres">
      <dgm:prSet presAssocID="{0A632561-0E65-214B-8D04-92C651583E70}" presName="connectorText" presStyleLbl="sibTrans2D1" presStyleIdx="0" presStyleCnt="4"/>
      <dgm:spPr/>
    </dgm:pt>
    <dgm:pt modelId="{B9AA70E6-71A7-174C-A85E-EA1353FDC30A}" type="pres">
      <dgm:prSet presAssocID="{5FC20EE0-9D18-9C40-AC6C-F01200EA56FA}" presName="node" presStyleLbl="node1" presStyleIdx="1" presStyleCnt="5">
        <dgm:presLayoutVars>
          <dgm:bulletEnabled val="1"/>
        </dgm:presLayoutVars>
      </dgm:prSet>
      <dgm:spPr/>
    </dgm:pt>
    <dgm:pt modelId="{36153B87-E748-EA48-8C5E-F96C1A14F6EA}" type="pres">
      <dgm:prSet presAssocID="{89A68556-EA2A-F643-8D2A-0D20CC56049C}" presName="sibTrans" presStyleLbl="sibTrans2D1" presStyleIdx="1" presStyleCnt="4"/>
      <dgm:spPr/>
    </dgm:pt>
    <dgm:pt modelId="{44DA7EB0-30CC-E540-A6EA-B2654CBF3534}" type="pres">
      <dgm:prSet presAssocID="{89A68556-EA2A-F643-8D2A-0D20CC56049C}" presName="connectorText" presStyleLbl="sibTrans2D1" presStyleIdx="1" presStyleCnt="4"/>
      <dgm:spPr/>
    </dgm:pt>
    <dgm:pt modelId="{9FE066FE-8F3A-A043-8545-98D61D9C5468}" type="pres">
      <dgm:prSet presAssocID="{71C02B25-BD48-A94E-AEA9-DAE1333D80D9}" presName="node" presStyleLbl="node1" presStyleIdx="2" presStyleCnt="5">
        <dgm:presLayoutVars>
          <dgm:bulletEnabled val="1"/>
        </dgm:presLayoutVars>
      </dgm:prSet>
      <dgm:spPr/>
    </dgm:pt>
    <dgm:pt modelId="{AD1F3870-8D68-7F4F-AB59-524A06C08A5E}" type="pres">
      <dgm:prSet presAssocID="{4773B4F8-E500-D443-8519-7D6269D7B919}" presName="sibTrans" presStyleLbl="sibTrans2D1" presStyleIdx="2" presStyleCnt="4"/>
      <dgm:spPr/>
    </dgm:pt>
    <dgm:pt modelId="{E3755228-102A-2849-B781-B5DD3BEF6776}" type="pres">
      <dgm:prSet presAssocID="{4773B4F8-E500-D443-8519-7D6269D7B919}" presName="connectorText" presStyleLbl="sibTrans2D1" presStyleIdx="2" presStyleCnt="4"/>
      <dgm:spPr/>
    </dgm:pt>
    <dgm:pt modelId="{8FD70F96-E9D1-F647-84A2-8747E18C2F52}" type="pres">
      <dgm:prSet presAssocID="{32C88EC5-A1DD-E044-9A85-FDF14D30F5F8}" presName="node" presStyleLbl="node1" presStyleIdx="3" presStyleCnt="5">
        <dgm:presLayoutVars>
          <dgm:bulletEnabled val="1"/>
        </dgm:presLayoutVars>
      </dgm:prSet>
      <dgm:spPr/>
    </dgm:pt>
    <dgm:pt modelId="{FE4FDC77-C33D-CD48-A95A-E4B6780881E9}" type="pres">
      <dgm:prSet presAssocID="{D4591ACE-F778-FF43-96DC-398DDE3C3C38}" presName="sibTrans" presStyleLbl="sibTrans2D1" presStyleIdx="3" presStyleCnt="4"/>
      <dgm:spPr/>
    </dgm:pt>
    <dgm:pt modelId="{C06EB2B9-06FF-1543-89BC-C012B770B68B}" type="pres">
      <dgm:prSet presAssocID="{D4591ACE-F778-FF43-96DC-398DDE3C3C38}" presName="connectorText" presStyleLbl="sibTrans2D1" presStyleIdx="3" presStyleCnt="4"/>
      <dgm:spPr/>
    </dgm:pt>
    <dgm:pt modelId="{099FAE00-92D3-D24A-BDCD-AA79CE14A975}" type="pres">
      <dgm:prSet presAssocID="{31B55A16-3F39-0B42-A3C2-5C02E1922CD6}" presName="node" presStyleLbl="node1" presStyleIdx="4" presStyleCnt="5">
        <dgm:presLayoutVars>
          <dgm:bulletEnabled val="1"/>
        </dgm:presLayoutVars>
      </dgm:prSet>
      <dgm:spPr/>
    </dgm:pt>
  </dgm:ptLst>
  <dgm:cxnLst>
    <dgm:cxn modelId="{2394E506-9107-984B-A605-513FE6120132}" type="presOf" srcId="{5FC20EE0-9D18-9C40-AC6C-F01200EA56FA}" destId="{B9AA70E6-71A7-174C-A85E-EA1353FDC30A}" srcOrd="0" destOrd="0" presId="urn:microsoft.com/office/officeart/2005/8/layout/process1"/>
    <dgm:cxn modelId="{232F9F14-508F-034B-B3CC-63461074D5BC}" type="presOf" srcId="{89A68556-EA2A-F643-8D2A-0D20CC56049C}" destId="{44DA7EB0-30CC-E540-A6EA-B2654CBF3534}" srcOrd="1" destOrd="0" presId="urn:microsoft.com/office/officeart/2005/8/layout/process1"/>
    <dgm:cxn modelId="{DBCAEF24-C879-0541-9BB9-D8EFC8AA4D51}" type="presOf" srcId="{0A632561-0E65-214B-8D04-92C651583E70}" destId="{8110CB0C-9CEC-D647-9E1C-2A9A8DC20C78}" srcOrd="1" destOrd="0" presId="urn:microsoft.com/office/officeart/2005/8/layout/process1"/>
    <dgm:cxn modelId="{E0920C2E-2DDC-CF40-8855-3A5438865E3E}" type="presOf" srcId="{32C88EC5-A1DD-E044-9A85-FDF14D30F5F8}" destId="{8FD70F96-E9D1-F647-84A2-8747E18C2F52}" srcOrd="0" destOrd="0" presId="urn:microsoft.com/office/officeart/2005/8/layout/process1"/>
    <dgm:cxn modelId="{77949138-3516-E446-888B-820F6774FE27}" srcId="{C1E2E606-B859-054F-919C-FCE9CBEA03E8}" destId="{31B55A16-3F39-0B42-A3C2-5C02E1922CD6}" srcOrd="4" destOrd="0" parTransId="{B5720838-9061-6147-8C96-5BA31461A8A4}" sibTransId="{566ECC40-E3A8-6342-9A2F-6ECF7A8E89C9}"/>
    <dgm:cxn modelId="{CED4BB46-CA45-3E43-B1FB-05E49F6D7B9A}" srcId="{C1E2E606-B859-054F-919C-FCE9CBEA03E8}" destId="{5FC20EE0-9D18-9C40-AC6C-F01200EA56FA}" srcOrd="1" destOrd="0" parTransId="{0B5CAF82-6E76-D046-AB7E-D9E314EBCD5E}" sibTransId="{89A68556-EA2A-F643-8D2A-0D20CC56049C}"/>
    <dgm:cxn modelId="{9638C664-D734-2C46-BFC8-C2ED37A9656A}" type="presOf" srcId="{C1E2E606-B859-054F-919C-FCE9CBEA03E8}" destId="{256EEDC6-1A4E-FB4F-A0E0-3C26032E72BD}" srcOrd="0" destOrd="0" presId="urn:microsoft.com/office/officeart/2005/8/layout/process1"/>
    <dgm:cxn modelId="{B920068A-7388-864B-A1F9-81240FA2AEFE}" type="presOf" srcId="{4773B4F8-E500-D443-8519-7D6269D7B919}" destId="{E3755228-102A-2849-B781-B5DD3BEF6776}" srcOrd="1" destOrd="0" presId="urn:microsoft.com/office/officeart/2005/8/layout/process1"/>
    <dgm:cxn modelId="{CD739C8A-7A7F-8E4D-B5F2-3498131157D7}" srcId="{C1E2E606-B859-054F-919C-FCE9CBEA03E8}" destId="{71C02B25-BD48-A94E-AEA9-DAE1333D80D9}" srcOrd="2" destOrd="0" parTransId="{B4779FCB-1CBB-1343-98F5-7D28628EFE30}" sibTransId="{4773B4F8-E500-D443-8519-7D6269D7B919}"/>
    <dgm:cxn modelId="{0420BE98-4881-E844-B21C-1E42500C0E4C}" type="presOf" srcId="{D4591ACE-F778-FF43-96DC-398DDE3C3C38}" destId="{FE4FDC77-C33D-CD48-A95A-E4B6780881E9}" srcOrd="0" destOrd="0" presId="urn:microsoft.com/office/officeart/2005/8/layout/process1"/>
    <dgm:cxn modelId="{838F7B9C-156C-C749-931D-3DA4CC1E1E28}" type="presOf" srcId="{31B55A16-3F39-0B42-A3C2-5C02E1922CD6}" destId="{099FAE00-92D3-D24A-BDCD-AA79CE14A975}" srcOrd="0" destOrd="0" presId="urn:microsoft.com/office/officeart/2005/8/layout/process1"/>
    <dgm:cxn modelId="{965387A2-11E3-C545-AB89-E83B73DA344B}" type="presOf" srcId="{89A68556-EA2A-F643-8D2A-0D20CC56049C}" destId="{36153B87-E748-EA48-8C5E-F96C1A14F6EA}" srcOrd="0" destOrd="0" presId="urn:microsoft.com/office/officeart/2005/8/layout/process1"/>
    <dgm:cxn modelId="{E8CC14B1-8E52-A140-9966-2097C8C670A7}" type="presOf" srcId="{0A632561-0E65-214B-8D04-92C651583E70}" destId="{AC88BB4E-0F5F-4748-8E6B-DF900A93750D}" srcOrd="0" destOrd="0" presId="urn:microsoft.com/office/officeart/2005/8/layout/process1"/>
    <dgm:cxn modelId="{6C21B6C0-B294-FA41-8EA1-0BCFCC5DBC6F}" type="presOf" srcId="{71C02B25-BD48-A94E-AEA9-DAE1333D80D9}" destId="{9FE066FE-8F3A-A043-8545-98D61D9C5468}" srcOrd="0" destOrd="0" presId="urn:microsoft.com/office/officeart/2005/8/layout/process1"/>
    <dgm:cxn modelId="{3291D8C3-E18A-B44C-87EA-A198099C3A98}" type="presOf" srcId="{4773B4F8-E500-D443-8519-7D6269D7B919}" destId="{AD1F3870-8D68-7F4F-AB59-524A06C08A5E}" srcOrd="0" destOrd="0" presId="urn:microsoft.com/office/officeart/2005/8/layout/process1"/>
    <dgm:cxn modelId="{E9ECF2EF-CD3D-9840-83AA-C5FDB706E5CF}" type="presOf" srcId="{D4591ACE-F778-FF43-96DC-398DDE3C3C38}" destId="{C06EB2B9-06FF-1543-89BC-C012B770B68B}" srcOrd="1" destOrd="0" presId="urn:microsoft.com/office/officeart/2005/8/layout/process1"/>
    <dgm:cxn modelId="{FDDB50F2-EAC4-4B4D-B3CB-597BF2B82461}" srcId="{C1E2E606-B859-054F-919C-FCE9CBEA03E8}" destId="{32C88EC5-A1DD-E044-9A85-FDF14D30F5F8}" srcOrd="3" destOrd="0" parTransId="{D551D36A-7FBC-7746-837A-79C5860BE020}" sibTransId="{D4591ACE-F778-FF43-96DC-398DDE3C3C38}"/>
    <dgm:cxn modelId="{C82EF2FA-CABA-554C-901C-C4F243810B8F}" type="presOf" srcId="{0616A3DE-4F38-6A4F-8032-D4AFD3E8391B}" destId="{8265F3C4-FB67-D54A-9C95-F168106695A8}" srcOrd="0" destOrd="0" presId="urn:microsoft.com/office/officeart/2005/8/layout/process1"/>
    <dgm:cxn modelId="{934194FB-D88D-F541-A507-D2F8DE40CEF9}" srcId="{C1E2E606-B859-054F-919C-FCE9CBEA03E8}" destId="{0616A3DE-4F38-6A4F-8032-D4AFD3E8391B}" srcOrd="0" destOrd="0" parTransId="{B80B1427-FEBB-5848-AA4C-71068A66B48D}" sibTransId="{0A632561-0E65-214B-8D04-92C651583E70}"/>
    <dgm:cxn modelId="{ACD5B832-0315-D54D-BF81-FAA90A355C3F}" type="presParOf" srcId="{256EEDC6-1A4E-FB4F-A0E0-3C26032E72BD}" destId="{8265F3C4-FB67-D54A-9C95-F168106695A8}" srcOrd="0" destOrd="0" presId="urn:microsoft.com/office/officeart/2005/8/layout/process1"/>
    <dgm:cxn modelId="{4CEDDD64-491C-E247-938B-44711910D1D7}" type="presParOf" srcId="{256EEDC6-1A4E-FB4F-A0E0-3C26032E72BD}" destId="{AC88BB4E-0F5F-4748-8E6B-DF900A93750D}" srcOrd="1" destOrd="0" presId="urn:microsoft.com/office/officeart/2005/8/layout/process1"/>
    <dgm:cxn modelId="{1A751BB2-30B5-D543-B303-A5CA10FFA810}" type="presParOf" srcId="{AC88BB4E-0F5F-4748-8E6B-DF900A93750D}" destId="{8110CB0C-9CEC-D647-9E1C-2A9A8DC20C78}" srcOrd="0" destOrd="0" presId="urn:microsoft.com/office/officeart/2005/8/layout/process1"/>
    <dgm:cxn modelId="{516CB802-4655-F649-B69E-6E470053D98D}" type="presParOf" srcId="{256EEDC6-1A4E-FB4F-A0E0-3C26032E72BD}" destId="{B9AA70E6-71A7-174C-A85E-EA1353FDC30A}" srcOrd="2" destOrd="0" presId="urn:microsoft.com/office/officeart/2005/8/layout/process1"/>
    <dgm:cxn modelId="{965A66F2-E5B1-7942-BCDD-1A732609F8B7}" type="presParOf" srcId="{256EEDC6-1A4E-FB4F-A0E0-3C26032E72BD}" destId="{36153B87-E748-EA48-8C5E-F96C1A14F6EA}" srcOrd="3" destOrd="0" presId="urn:microsoft.com/office/officeart/2005/8/layout/process1"/>
    <dgm:cxn modelId="{4A4DFC3B-138B-EE43-A17F-6D6BE3807707}" type="presParOf" srcId="{36153B87-E748-EA48-8C5E-F96C1A14F6EA}" destId="{44DA7EB0-30CC-E540-A6EA-B2654CBF3534}" srcOrd="0" destOrd="0" presId="urn:microsoft.com/office/officeart/2005/8/layout/process1"/>
    <dgm:cxn modelId="{D052859A-BB3E-EF45-A44B-8F021DF352FB}" type="presParOf" srcId="{256EEDC6-1A4E-FB4F-A0E0-3C26032E72BD}" destId="{9FE066FE-8F3A-A043-8545-98D61D9C5468}" srcOrd="4" destOrd="0" presId="urn:microsoft.com/office/officeart/2005/8/layout/process1"/>
    <dgm:cxn modelId="{B2B7227E-770C-9642-A84D-1A839DF2A43F}" type="presParOf" srcId="{256EEDC6-1A4E-FB4F-A0E0-3C26032E72BD}" destId="{AD1F3870-8D68-7F4F-AB59-524A06C08A5E}" srcOrd="5" destOrd="0" presId="urn:microsoft.com/office/officeart/2005/8/layout/process1"/>
    <dgm:cxn modelId="{943D80DE-D9BA-7E44-93C4-7CC9CFE85DA7}" type="presParOf" srcId="{AD1F3870-8D68-7F4F-AB59-524A06C08A5E}" destId="{E3755228-102A-2849-B781-B5DD3BEF6776}" srcOrd="0" destOrd="0" presId="urn:microsoft.com/office/officeart/2005/8/layout/process1"/>
    <dgm:cxn modelId="{FD471DF4-E9DD-DF4B-8138-86442293BC7A}" type="presParOf" srcId="{256EEDC6-1A4E-FB4F-A0E0-3C26032E72BD}" destId="{8FD70F96-E9D1-F647-84A2-8747E18C2F52}" srcOrd="6" destOrd="0" presId="urn:microsoft.com/office/officeart/2005/8/layout/process1"/>
    <dgm:cxn modelId="{8DC6DBCC-41EB-BD4A-B4ED-9C6327091E60}" type="presParOf" srcId="{256EEDC6-1A4E-FB4F-A0E0-3C26032E72BD}" destId="{FE4FDC77-C33D-CD48-A95A-E4B6780881E9}" srcOrd="7" destOrd="0" presId="urn:microsoft.com/office/officeart/2005/8/layout/process1"/>
    <dgm:cxn modelId="{55869A68-54DF-7B42-B842-E12D28AE5F61}" type="presParOf" srcId="{FE4FDC77-C33D-CD48-A95A-E4B6780881E9}" destId="{C06EB2B9-06FF-1543-89BC-C012B770B68B}" srcOrd="0" destOrd="0" presId="urn:microsoft.com/office/officeart/2005/8/layout/process1"/>
    <dgm:cxn modelId="{4CB59E0C-828B-3D4A-B0D8-372AD67B88C8}" type="presParOf" srcId="{256EEDC6-1A4E-FB4F-A0E0-3C26032E72BD}" destId="{099FAE00-92D3-D24A-BDCD-AA79CE14A97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5F3C4-FB67-D54A-9C95-F168106695A8}">
      <dsp:nvSpPr>
        <dsp:cNvPr id="0" name=""/>
        <dsp:cNvSpPr/>
      </dsp:nvSpPr>
      <dsp:spPr>
        <a:xfrm>
          <a:off x="4830" y="231381"/>
          <a:ext cx="1497459" cy="1664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Familiarization</a:t>
          </a:r>
        </a:p>
      </dsp:txBody>
      <dsp:txXfrm>
        <a:off x="48689" y="275240"/>
        <a:ext cx="1409741" cy="1576743"/>
      </dsp:txXfrm>
    </dsp:sp>
    <dsp:sp modelId="{AC88BB4E-0F5F-4748-8E6B-DF900A93750D}">
      <dsp:nvSpPr>
        <dsp:cNvPr id="0" name=""/>
        <dsp:cNvSpPr/>
      </dsp:nvSpPr>
      <dsp:spPr>
        <a:xfrm>
          <a:off x="1652036" y="877926"/>
          <a:ext cx="317461" cy="371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652036" y="952200"/>
        <a:ext cx="222223" cy="222822"/>
      </dsp:txXfrm>
    </dsp:sp>
    <dsp:sp modelId="{B9AA70E6-71A7-174C-A85E-EA1353FDC30A}">
      <dsp:nvSpPr>
        <dsp:cNvPr id="0" name=""/>
        <dsp:cNvSpPr/>
      </dsp:nvSpPr>
      <dsp:spPr>
        <a:xfrm>
          <a:off x="2101274" y="231381"/>
          <a:ext cx="1497459" cy="1664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Pre-exposure task</a:t>
          </a:r>
        </a:p>
      </dsp:txBody>
      <dsp:txXfrm>
        <a:off x="2145133" y="275240"/>
        <a:ext cx="1409741" cy="1576743"/>
      </dsp:txXfrm>
    </dsp:sp>
    <dsp:sp modelId="{36153B87-E748-EA48-8C5E-F96C1A14F6EA}">
      <dsp:nvSpPr>
        <dsp:cNvPr id="0" name=""/>
        <dsp:cNvSpPr/>
      </dsp:nvSpPr>
      <dsp:spPr>
        <a:xfrm>
          <a:off x="3748480" y="877926"/>
          <a:ext cx="317461" cy="371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748480" y="952200"/>
        <a:ext cx="222223" cy="222822"/>
      </dsp:txXfrm>
    </dsp:sp>
    <dsp:sp modelId="{9FE066FE-8F3A-A043-8545-98D61D9C5468}">
      <dsp:nvSpPr>
        <dsp:cNvPr id="0" name=""/>
        <dsp:cNvSpPr/>
      </dsp:nvSpPr>
      <dsp:spPr>
        <a:xfrm>
          <a:off x="4197718" y="231381"/>
          <a:ext cx="1497459" cy="1664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Explicit exposure: </a:t>
          </a:r>
          <a:r>
            <a:rPr lang="en-GB" sz="1700" i="1" kern="1200" dirty="0">
              <a:solidFill>
                <a:srgbClr val="14566C"/>
              </a:solidFill>
            </a:rPr>
            <a:t>North Wind and the Sun </a:t>
          </a:r>
        </a:p>
      </dsp:txBody>
      <dsp:txXfrm>
        <a:off x="4241577" y="275240"/>
        <a:ext cx="1409741" cy="1576743"/>
      </dsp:txXfrm>
    </dsp:sp>
    <dsp:sp modelId="{AD1F3870-8D68-7F4F-AB59-524A06C08A5E}">
      <dsp:nvSpPr>
        <dsp:cNvPr id="0" name=""/>
        <dsp:cNvSpPr/>
      </dsp:nvSpPr>
      <dsp:spPr>
        <a:xfrm>
          <a:off x="5844924" y="877926"/>
          <a:ext cx="317461" cy="371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844924" y="952200"/>
        <a:ext cx="222223" cy="222822"/>
      </dsp:txXfrm>
    </dsp:sp>
    <dsp:sp modelId="{8FD70F96-E9D1-F647-84A2-8747E18C2F52}">
      <dsp:nvSpPr>
        <dsp:cNvPr id="0" name=""/>
        <dsp:cNvSpPr/>
      </dsp:nvSpPr>
      <dsp:spPr>
        <a:xfrm>
          <a:off x="6294162" y="231381"/>
          <a:ext cx="1497459" cy="1664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Explicit exposure: </a:t>
          </a:r>
          <a:r>
            <a:rPr lang="en-GB" sz="1700" i="1" kern="1200" dirty="0">
              <a:solidFill>
                <a:srgbClr val="14566C"/>
              </a:solidFill>
            </a:rPr>
            <a:t>North Wind and the Sun with fill-in-the-blank task </a:t>
          </a:r>
        </a:p>
      </dsp:txBody>
      <dsp:txXfrm>
        <a:off x="6338021" y="275240"/>
        <a:ext cx="1409741" cy="1576743"/>
      </dsp:txXfrm>
    </dsp:sp>
    <dsp:sp modelId="{FE4FDC77-C33D-CD48-A95A-E4B6780881E9}">
      <dsp:nvSpPr>
        <dsp:cNvPr id="0" name=""/>
        <dsp:cNvSpPr/>
      </dsp:nvSpPr>
      <dsp:spPr>
        <a:xfrm>
          <a:off x="7941368" y="877926"/>
          <a:ext cx="317461" cy="37137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941368" y="952200"/>
        <a:ext cx="222223" cy="222822"/>
      </dsp:txXfrm>
    </dsp:sp>
    <dsp:sp modelId="{099FAE00-92D3-D24A-BDCD-AA79CE14A975}">
      <dsp:nvSpPr>
        <dsp:cNvPr id="0" name=""/>
        <dsp:cNvSpPr/>
      </dsp:nvSpPr>
      <dsp:spPr>
        <a:xfrm>
          <a:off x="8390606" y="231381"/>
          <a:ext cx="1497459" cy="1664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Post-exposure task</a:t>
          </a:r>
        </a:p>
      </dsp:txBody>
      <dsp:txXfrm>
        <a:off x="8434465" y="275240"/>
        <a:ext cx="1409741" cy="1576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FED17-2F8F-8F4B-B790-8EA6CCB47224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70E67-BA5E-4A4B-A6D1-164020B70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7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70E67-BA5E-4A4B-A6D1-164020B70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4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guided by top-down expectedness?</a:t>
            </a:r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67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3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0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3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3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65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6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2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15566C"/>
                </a:solidFill>
              </a:rPr>
              <a:t>(Chengdu has the less similar set of phonetic contours to SM)</a:t>
            </a:r>
            <a:endParaRPr lang="en-US" sz="9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the dialect background and what do we mean </a:t>
            </a:r>
            <a:r>
              <a:rPr lang="en-US"/>
              <a:t>by dialect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7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61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81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3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7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6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17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8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9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5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7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00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2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Standard: high level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Jinan: dipping, Chengdu: rising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9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guided by top-down expectedness?</a:t>
            </a:r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guided by top-down expectedness?</a:t>
            </a:r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1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>
              <a:lnSpc>
                <a:spcPct val="125000"/>
              </a:lnSpc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guided by top-down expectedness?</a:t>
            </a:r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59ADE-4D54-6D4F-8B9D-DFC98A370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0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5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2951-7E85-AE4B-9925-BA4811E236CA}" type="datetimeFigureOut">
              <a:rPr lang="en-US" smtClean="0"/>
              <a:t>6/1/23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DAB6-7984-4A4C-AA8F-0C39466BF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microsoft.com/office/2007/relationships/media" Target="../media/media5.wav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sv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audio" Target="../media/media6.wav"/><Relationship Id="rId11" Type="http://schemas.openxmlformats.org/officeDocument/2006/relationships/image" Target="../media/image17.png"/><Relationship Id="rId5" Type="http://schemas.microsoft.com/office/2007/relationships/media" Target="../media/media6.wav"/><Relationship Id="rId10" Type="http://schemas.openxmlformats.org/officeDocument/2006/relationships/image" Target="../media/image7.png"/><Relationship Id="rId4" Type="http://schemas.openxmlformats.org/officeDocument/2006/relationships/audio" Target="../media/media5.wav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audio" Target="../media/media10.wav"/><Relationship Id="rId13" Type="http://schemas.openxmlformats.org/officeDocument/2006/relationships/image" Target="../media/image7.png"/><Relationship Id="rId3" Type="http://schemas.microsoft.com/office/2007/relationships/media" Target="../media/media8.wav"/><Relationship Id="rId7" Type="http://schemas.microsoft.com/office/2007/relationships/media" Target="../media/media10.wav"/><Relationship Id="rId12" Type="http://schemas.openxmlformats.org/officeDocument/2006/relationships/image" Target="../media/image20.svg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audio" Target="../media/media9.wav"/><Relationship Id="rId11" Type="http://schemas.openxmlformats.org/officeDocument/2006/relationships/image" Target="../media/image19.png"/><Relationship Id="rId5" Type="http://schemas.microsoft.com/office/2007/relationships/media" Target="../media/media9.wav"/><Relationship Id="rId10" Type="http://schemas.openxmlformats.org/officeDocument/2006/relationships/notesSlide" Target="../notesSlides/notesSlide27.xml"/><Relationship Id="rId4" Type="http://schemas.openxmlformats.org/officeDocument/2006/relationships/audio" Target="../media/media8.wav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7.png"/><Relationship Id="rId4" Type="http://schemas.openxmlformats.org/officeDocument/2006/relationships/audio" Target="../media/media2.wav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C25D-C9C7-514F-974A-171A3CAEC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5088" y="619052"/>
            <a:ext cx="6835228" cy="4141002"/>
          </a:xfrm>
        </p:spPr>
        <p:txBody>
          <a:bodyPr anchor="b">
            <a:normAutofit/>
          </a:bodyPr>
          <a:lstStyle/>
          <a:p>
            <a:pPr indent="180335"/>
            <a:r>
              <a:rPr lang="en-GB" sz="3200" kern="0" dirty="0">
                <a:solidFill>
                  <a:schemeClr val="accent6">
                    <a:lumMod val="75000"/>
                  </a:schemeClr>
                </a:solidFill>
              </a:rPr>
              <a:t>Rapid adaptation to unfamiliar lexical tone systems: </a:t>
            </a:r>
            <a:br>
              <a:rPr lang="en-GB" sz="3200" kern="0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GB" sz="3200" kern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3200" kern="0" dirty="0">
                <a:solidFill>
                  <a:schemeClr val="accent6">
                    <a:lumMod val="75000"/>
                  </a:schemeClr>
                </a:solidFill>
              </a:rPr>
              <a:t>the effects of </a:t>
            </a:r>
            <a:br>
              <a:rPr lang="en-GB" sz="3200" kern="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3200" i="1" kern="0" dirty="0">
                <a:solidFill>
                  <a:schemeClr val="accent6">
                    <a:lumMod val="75000"/>
                  </a:schemeClr>
                </a:solidFill>
              </a:rPr>
              <a:t>dialect</a:t>
            </a:r>
            <a:r>
              <a:rPr lang="en-GB" sz="3200" kern="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GB" sz="3200" i="1" kern="0" dirty="0">
                <a:solidFill>
                  <a:schemeClr val="accent6">
                    <a:lumMod val="75000"/>
                  </a:schemeClr>
                </a:solidFill>
              </a:rPr>
              <a:t>explicit exposure</a:t>
            </a:r>
            <a:br>
              <a:rPr lang="en-GB" sz="3000" b="1" kern="0" dirty="0">
                <a:latin typeface="Times New Roman" panose="02020603050405020304" pitchFamily="18" charset="0"/>
              </a:rPr>
            </a:br>
            <a:br>
              <a:rPr lang="en-GB" sz="3000" dirty="0"/>
            </a:br>
            <a:br>
              <a:rPr lang="en-GB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D96D4-9CE7-4049-9170-0B4274FE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816" y="4648801"/>
            <a:ext cx="5981771" cy="157276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Liang Zhao</a:t>
            </a:r>
            <a:r>
              <a:rPr lang="en-GB" baseline="30000" dirty="0">
                <a:solidFill>
                  <a:schemeClr val="tx2"/>
                </a:solidFill>
              </a:rPr>
              <a:t>1</a:t>
            </a:r>
            <a:r>
              <a:rPr lang="en-GB" dirty="0">
                <a:solidFill>
                  <a:schemeClr val="tx2"/>
                </a:solidFill>
              </a:rPr>
              <a:t> and Eleanor Chodroff</a:t>
            </a:r>
            <a:r>
              <a:rPr lang="en-GB" baseline="30000" dirty="0">
                <a:solidFill>
                  <a:schemeClr val="tx2"/>
                </a:solidFill>
              </a:rPr>
              <a:t>2</a:t>
            </a:r>
          </a:p>
          <a:p>
            <a:r>
              <a:rPr lang="en-GB" i="1" dirty="0">
                <a:solidFill>
                  <a:schemeClr val="tx2"/>
                </a:solidFill>
              </a:rPr>
              <a:t>University of York</a:t>
            </a:r>
            <a:r>
              <a:rPr lang="en-GB" i="1" baseline="30000" dirty="0">
                <a:solidFill>
                  <a:schemeClr val="tx2"/>
                </a:solidFill>
              </a:rPr>
              <a:t>1</a:t>
            </a:r>
            <a:r>
              <a:rPr lang="en-US" i="1" dirty="0">
                <a:solidFill>
                  <a:schemeClr val="tx2"/>
                </a:solidFill>
              </a:rPr>
              <a:t>, University of Zurich</a:t>
            </a:r>
            <a:r>
              <a:rPr lang="en-US" i="1" baseline="30000" dirty="0">
                <a:solidFill>
                  <a:schemeClr val="tx2"/>
                </a:solidFill>
              </a:rPr>
              <a:t>2</a:t>
            </a:r>
            <a:endParaRPr lang="en-GB" i="1" baseline="30000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June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3, </a:t>
            </a:r>
            <a:r>
              <a:rPr lang="en-GB" dirty="0">
                <a:solidFill>
                  <a:schemeClr val="tx2"/>
                </a:solidFill>
              </a:rPr>
              <a:t>2023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collage of posters&#10;&#10;Description automatically generated with low confidence">
            <a:extLst>
              <a:ext uri="{FF2B5EF4-FFF2-40B4-BE49-F238E27FC236}">
                <a16:creationId xmlns:a16="http://schemas.microsoft.com/office/drawing/2014/main" id="{CC6710F9-F57E-D7BF-3D06-E673C3828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13" r="1" b="23198"/>
          <a:stretch/>
        </p:blipFill>
        <p:spPr>
          <a:xfrm>
            <a:off x="189626" y="2029215"/>
            <a:ext cx="4023411" cy="3405969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</p:spPr>
      </p:pic>
      <p:pic>
        <p:nvPicPr>
          <p:cNvPr id="7" name="Picture 6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BA361C2E-AC1A-EE49-753B-A6CEC9804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" y="0"/>
            <a:ext cx="1299077" cy="87462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9F35FF-7C3C-8DE7-D293-6A878A5BFEDA}"/>
              </a:ext>
            </a:extLst>
          </p:cNvPr>
          <p:cNvCxnSpPr/>
          <p:nvPr/>
        </p:nvCxnSpPr>
        <p:spPr>
          <a:xfrm>
            <a:off x="5412598" y="4186989"/>
            <a:ext cx="5710989" cy="0"/>
          </a:xfrm>
          <a:prstGeom prst="line">
            <a:avLst/>
          </a:prstGeom>
          <a:ln w="12700">
            <a:solidFill>
              <a:schemeClr val="accent6">
                <a:lumMod val="75000"/>
                <a:alpha val="3808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7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2" y="37001"/>
            <a:ext cx="10808848" cy="1325563"/>
          </a:xfrm>
        </p:spPr>
        <p:txBody>
          <a:bodyPr>
            <a:noAutofit/>
          </a:bodyPr>
          <a:lstStyle/>
          <a:p>
            <a:pPr algn="ctr"/>
            <a:r>
              <a:rPr lang="en-GB" sz="3600" kern="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Primary questions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86736"/>
            <a:ext cx="10515599" cy="4524888"/>
          </a:xfrm>
        </p:spPr>
        <p:txBody>
          <a:bodyPr>
            <a:normAutofit/>
          </a:bodyPr>
          <a:lstStyle/>
          <a:p>
            <a:pPr lvl="1">
              <a:lnSpc>
                <a:spcPct val="125000"/>
              </a:lnSpc>
            </a:pPr>
            <a:r>
              <a:rPr lang="en-GB" dirty="0">
                <a:solidFill>
                  <a:schemeClr val="tx2"/>
                </a:solidFill>
                <a:cs typeface="Calibri" panose="020F0502020204030204" pitchFamily="34" charset="0"/>
              </a:rPr>
              <a:t>Does adaptation differ </a:t>
            </a:r>
            <a:r>
              <a:rPr lang="en-GB" b="1" dirty="0">
                <a:solidFill>
                  <a:srgbClr val="15566C"/>
                </a:solidFill>
                <a:cs typeface="Calibri" panose="020F0502020204030204" pitchFamily="34" charset="0"/>
              </a:rPr>
              <a:t>between dialects</a:t>
            </a:r>
            <a:r>
              <a:rPr lang="en-GB" dirty="0">
                <a:solidFill>
                  <a:schemeClr val="tx2"/>
                </a:solidFill>
                <a:cs typeface="Calibri" panose="020F0502020204030204" pitchFamily="34" charset="0"/>
              </a:rPr>
              <a:t>?</a:t>
            </a:r>
          </a:p>
          <a:p>
            <a:pPr marL="457189" lvl="1" indent="0">
              <a:lnSpc>
                <a:spcPct val="125000"/>
              </a:lnSpc>
              <a:buNone/>
            </a:pPr>
            <a:r>
              <a:rPr lang="en-GB" sz="2000" dirty="0">
                <a:solidFill>
                  <a:schemeClr val="tx2"/>
                </a:solidFill>
                <a:cs typeface="Calibri" panose="020F0502020204030204" pitchFamily="34" charset="0"/>
              </a:rPr>
              <a:t>---- Is adaptation easier for a tone system that is more </a:t>
            </a:r>
            <a:r>
              <a:rPr lang="en-GB" sz="2000" b="1" dirty="0">
                <a:solidFill>
                  <a:schemeClr val="tx2"/>
                </a:solidFill>
                <a:cs typeface="Calibri" panose="020F0502020204030204" pitchFamily="34" charset="0"/>
              </a:rPr>
              <a:t>dissimilar</a:t>
            </a:r>
            <a:r>
              <a:rPr lang="en-GB" sz="2000" dirty="0">
                <a:solidFill>
                  <a:schemeClr val="tx2"/>
                </a:solidFill>
                <a:cs typeface="Calibri" panose="020F0502020204030204" pitchFamily="34" charset="0"/>
              </a:rPr>
              <a:t> to the listener’s native tone system? (e.g., Perceptual Assimilation Model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GB" sz="2000" dirty="0">
                <a:solidFill>
                  <a:schemeClr val="tx2"/>
                </a:solidFill>
              </a:rPr>
              <a:t>Best &amp; Tyler, 2007; So &amp; Best, 2011)</a:t>
            </a:r>
            <a:endParaRPr lang="en-GB" sz="20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marL="457189" lvl="1" indent="0">
              <a:lnSpc>
                <a:spcPct val="125000"/>
              </a:lnSpc>
              <a:buNone/>
            </a:pPr>
            <a:r>
              <a:rPr lang="en-GB" sz="2000" dirty="0">
                <a:solidFill>
                  <a:schemeClr val="tx2"/>
                </a:solidFill>
                <a:cs typeface="Calibri" panose="020F0502020204030204" pitchFamily="34" charset="0"/>
              </a:rPr>
              <a:t>Chengdu &gt;&gt; Jinan</a:t>
            </a:r>
          </a:p>
          <a:p>
            <a:pPr marL="457189" lvl="1" indent="0">
              <a:lnSpc>
                <a:spcPct val="125000"/>
              </a:lnSpc>
              <a:buNone/>
            </a:pPr>
            <a:endParaRPr lang="en-GB" sz="20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lvl="1">
              <a:lnSpc>
                <a:spcPct val="125000"/>
              </a:lnSpc>
            </a:pPr>
            <a:r>
              <a:rPr lang="en-GB" dirty="0">
                <a:solidFill>
                  <a:schemeClr val="tx2"/>
                </a:solidFill>
                <a:cs typeface="Calibri" panose="020F0502020204030204" pitchFamily="34" charset="0"/>
              </a:rPr>
              <a:t>What about</a:t>
            </a:r>
            <a:r>
              <a:rPr lang="en-GB" b="1" dirty="0">
                <a:solidFill>
                  <a:srgbClr val="14566C"/>
                </a:solidFill>
                <a:cs typeface="Calibri" panose="020F0502020204030204" pitchFamily="34" charset="0"/>
              </a:rPr>
              <a:t> </a:t>
            </a:r>
            <a:r>
              <a:rPr lang="en-GB" b="1" dirty="0">
                <a:solidFill>
                  <a:srgbClr val="15566C"/>
                </a:solidFill>
                <a:cs typeface="Calibri" panose="020F0502020204030204" pitchFamily="34" charset="0"/>
              </a:rPr>
              <a:t>explicit exposure</a:t>
            </a:r>
            <a:r>
              <a:rPr lang="en-GB" dirty="0">
                <a:solidFill>
                  <a:srgbClr val="14566C"/>
                </a:solidFill>
                <a:cs typeface="Calibri" panose="020F0502020204030204" pitchFamily="34" charset="0"/>
              </a:rPr>
              <a:t>? </a:t>
            </a:r>
          </a:p>
          <a:p>
            <a:pPr marL="457189" lvl="1" indent="0">
              <a:lnSpc>
                <a:spcPct val="125000"/>
              </a:lnSpc>
              <a:buNone/>
            </a:pP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---- Can explicit exposure to the target dialect further facilitate adaptation?</a:t>
            </a:r>
            <a:r>
              <a:rPr lang="en-GB" sz="2000" dirty="0">
                <a:solidFill>
                  <a:schemeClr val="tx2"/>
                </a:solidFill>
                <a:effectLst/>
              </a:rPr>
              <a:t> </a:t>
            </a:r>
          </a:p>
          <a:p>
            <a:pPr marL="457189" lvl="1" indent="0">
              <a:lnSpc>
                <a:spcPct val="125000"/>
              </a:lnSpc>
              <a:buNone/>
            </a:pPr>
            <a:r>
              <a:rPr lang="en-GB" sz="2000" dirty="0">
                <a:solidFill>
                  <a:schemeClr val="tx2"/>
                </a:solidFill>
                <a:effectLst/>
              </a:rPr>
              <a:t>(post-exposure &gt;&gt; pre-exposure)</a:t>
            </a:r>
            <a:endParaRPr lang="en-GB" sz="20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marL="457189" lvl="1" indent="0">
              <a:lnSpc>
                <a:spcPct val="125000"/>
              </a:lnSpc>
              <a:buNone/>
            </a:pPr>
            <a:endParaRPr lang="en-GB" sz="20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4C85C-3D4B-5242-A747-38D2366B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6A6D956-1E41-F44C-8BF8-E7A8703B0A19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11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9D8D6E-C149-6548-A709-FD39605A2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87230"/>
              </p:ext>
            </p:extLst>
          </p:nvPr>
        </p:nvGraphicFramePr>
        <p:xfrm>
          <a:off x="1033559" y="3225960"/>
          <a:ext cx="10192657" cy="178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313">
                  <a:extLst>
                    <a:ext uri="{9D8B030D-6E8A-4147-A177-3AD203B41FA5}">
                      <a16:colId xmlns:a16="http://schemas.microsoft.com/office/drawing/2014/main" val="1367884062"/>
                    </a:ext>
                  </a:extLst>
                </a:gridCol>
                <a:gridCol w="5468344">
                  <a:extLst>
                    <a:ext uri="{9D8B030D-6E8A-4147-A177-3AD203B41FA5}">
                      <a16:colId xmlns:a16="http://schemas.microsoft.com/office/drawing/2014/main" val="1015788835"/>
                    </a:ext>
                  </a:extLst>
                </a:gridCol>
              </a:tblGrid>
              <a:tr h="289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solidFill>
                            <a:srgbClr val="15566C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low-surprisal condition</a:t>
                      </a:r>
                      <a:endParaRPr lang="en-GB" sz="2000" b="1" i="0" dirty="0">
                        <a:solidFill>
                          <a:srgbClr val="15566C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high-surprisal condition</a:t>
                      </a:r>
                      <a:endParaRPr lang="en-GB" sz="2000" b="1" i="0" dirty="0">
                        <a:solidFill>
                          <a:srgbClr val="BF6F7C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005306"/>
                  </a:ext>
                </a:extLst>
              </a:tr>
              <a:tr h="147750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a)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一只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鹰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天上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zh-CN" altLang="en-US" sz="18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飞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You3  yi4 zhi1  ying1  zai4   tian1 shang4   </a:t>
                      </a:r>
                      <a:r>
                        <a:rPr lang="en-US" sz="1800" b="0" i="1" u="sng" kern="1200" dirty="0">
                          <a:solidFill>
                            <a:srgbClr val="15566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fei1</a:t>
                      </a:r>
                      <a:endParaRPr lang="en-GB" sz="1800" b="0" kern="1200" dirty="0">
                        <a:solidFill>
                          <a:srgbClr val="15566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There is    an  eagle    in       the sky      </a:t>
                      </a:r>
                      <a:r>
                        <a:rPr lang="en-US" sz="1800" b="0" i="1" u="sng" kern="1200" dirty="0">
                          <a:solidFill>
                            <a:srgbClr val="15566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flying</a:t>
                      </a:r>
                      <a:endParaRPr lang="en-GB" sz="1800" b="0" kern="1200" dirty="0">
                        <a:solidFill>
                          <a:srgbClr val="15566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“There is an eagle flying in the sky”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b)*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有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一只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鹰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天上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zh-CN" altLang="en-US" sz="1800" b="0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肥 </a:t>
                      </a:r>
                      <a:endParaRPr lang="en-GB" sz="1800" b="0" kern="1200" dirty="0">
                        <a:solidFill>
                          <a:srgbClr val="BF6F7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You3  yi4 zhi1   ying1  zai4   tian1 shang4   </a:t>
                      </a:r>
                      <a:r>
                        <a:rPr lang="en-US" sz="1800" b="0" i="1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fei2</a:t>
                      </a:r>
                      <a:endParaRPr lang="en-GB" sz="1800" b="0" i="0" u="sng" kern="1200" dirty="0">
                        <a:solidFill>
                          <a:srgbClr val="BF6F7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There is    an  eagle    in       the sky   </a:t>
                      </a:r>
                      <a:r>
                        <a:rPr lang="en-US" sz="1800" b="0" i="1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gaining weight</a:t>
                      </a:r>
                      <a:endParaRPr lang="en-GB" sz="1800" b="0" u="sng" kern="1200" dirty="0">
                        <a:solidFill>
                          <a:srgbClr val="BF6F7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“There is an eagle gaining weight in the sky”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8816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C063DE21-0D47-96AD-DAFC-F1C68DC8A4BF}"/>
              </a:ext>
            </a:extLst>
          </p:cNvPr>
          <p:cNvSpPr txBox="1">
            <a:spLocks/>
          </p:cNvSpPr>
          <p:nvPr/>
        </p:nvSpPr>
        <p:spPr>
          <a:xfrm>
            <a:off x="1033559" y="7054"/>
            <a:ext cx="101218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BF6F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Perception experiment: surprisal-based processing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5F18D4-D882-6713-89E8-ED381DED54FB}"/>
              </a:ext>
            </a:extLst>
          </p:cNvPr>
          <p:cNvSpPr txBox="1">
            <a:spLocks/>
          </p:cNvSpPr>
          <p:nvPr/>
        </p:nvSpPr>
        <p:spPr>
          <a:xfrm>
            <a:off x="1480181" y="1124436"/>
            <a:ext cx="9873619" cy="2803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 sentence pairs were created manipulating </a:t>
            </a:r>
            <a:r>
              <a:rPr lang="en-US" sz="19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phonetic tone of one target word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be:</a:t>
            </a:r>
          </a:p>
          <a:p>
            <a:pPr marL="2044649" indent="-253994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b="1" dirty="0">
                <a:solidFill>
                  <a:srgbClr val="14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low-surprisal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(semantically plausible sentence)</a:t>
            </a:r>
          </a:p>
          <a:p>
            <a:pPr marL="2044649" indent="-253994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b="1" dirty="0">
                <a:solidFill>
                  <a:srgbClr val="BF6F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high-surprisal</a:t>
            </a:r>
            <a:r>
              <a:rPr lang="en-US" sz="1900" dirty="0">
                <a:solidFill>
                  <a:srgbClr val="14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(semantically implausible sentence)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05FE-C80D-6AD3-48A6-A484B8C7C3E5}"/>
              </a:ext>
            </a:extLst>
          </p:cNvPr>
          <p:cNvSpPr txBox="1"/>
          <p:nvPr/>
        </p:nvSpPr>
        <p:spPr>
          <a:xfrm>
            <a:off x="2313506" y="5471814"/>
            <a:ext cx="7271656" cy="884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Sentence plausibility judgment task (“yes”/”no”)</a:t>
            </a:r>
          </a:p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15566C"/>
                </a:solidFill>
                <a:cs typeface="Calibri" panose="020F0502020204030204" pitchFamily="34" charset="0"/>
              </a:rPr>
              <a:t>“Does this sentence make sense to you?”</a:t>
            </a:r>
          </a:p>
        </p:txBody>
      </p:sp>
    </p:spTree>
    <p:extLst>
      <p:ext uri="{BB962C8B-B14F-4D97-AF65-F5344CB8AC3E}">
        <p14:creationId xmlns:p14="http://schemas.microsoft.com/office/powerpoint/2010/main" val="5940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7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BF6F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Perception experiment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379" y="1241764"/>
            <a:ext cx="10187978" cy="5617359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Participants: Standard Mandarin speakers from China 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 in the Chengdu Condition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in the Jinan Condition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 (with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Gorilla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Experiment builder):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63C352-25C6-02FF-FCDD-10659F28E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33360"/>
              </p:ext>
            </p:extLst>
          </p:nvPr>
        </p:nvGraphicFramePr>
        <p:xfrm>
          <a:off x="1148027" y="4229128"/>
          <a:ext cx="9892897" cy="212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399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7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BF6F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Measures</a:t>
            </a:r>
            <a:endParaRPr lang="en-US" sz="4000" dirty="0">
              <a:solidFill>
                <a:srgbClr val="15566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20" y="1330382"/>
            <a:ext cx="10410256" cy="5216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5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sz="2000" b="1" dirty="0">
                <a:solidFill>
                  <a:srgbClr val="15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Bayesian logistic mixed-effects regression)</a:t>
            </a:r>
          </a:p>
          <a:p>
            <a:pPr marL="457189"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400" b="1" dirty="0">
                <a:solidFill>
                  <a:srgbClr val="936565"/>
                </a:solidFill>
              </a:rPr>
              <a:t>Response time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(Bayesian linear mixed-effects regression 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Bürkner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2018) </a:t>
            </a:r>
            <a:endParaRPr lang="en-GB" sz="2000" dirty="0">
              <a:solidFill>
                <a:srgbClr val="15566C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chemeClr val="tx2"/>
                </a:solidFill>
              </a:rPr>
              <a:t>calculated as the interval between the end of the audio file and the click registering a judgment</a:t>
            </a:r>
          </a:p>
          <a:p>
            <a:pPr marL="457189" lvl="1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400" b="1" dirty="0">
                <a:solidFill>
                  <a:srgbClr val="BF6F7C"/>
                </a:solidFill>
              </a:rPr>
              <a:t>Factors</a:t>
            </a:r>
          </a:p>
          <a:p>
            <a:pPr lvl="1"/>
            <a:r>
              <a:rPr lang="en-GB" sz="2000" dirty="0">
                <a:solidFill>
                  <a:srgbClr val="BF6F7C"/>
                </a:solidFill>
              </a:rPr>
              <a:t>Surprisal (high vs low)</a:t>
            </a:r>
          </a:p>
          <a:p>
            <a:pPr lvl="1"/>
            <a:r>
              <a:rPr lang="en-GB" sz="2000" dirty="0">
                <a:solidFill>
                  <a:srgbClr val="BF6F7C"/>
                </a:solidFill>
              </a:rPr>
              <a:t>Dialect (Chengdu vs Jinan)</a:t>
            </a:r>
          </a:p>
          <a:p>
            <a:pPr lvl="1"/>
            <a:r>
              <a:rPr lang="en-GB" sz="2000" dirty="0">
                <a:solidFill>
                  <a:srgbClr val="BF6F7C"/>
                </a:solidFill>
              </a:rPr>
              <a:t>Exposure (pre vs post)</a:t>
            </a:r>
          </a:p>
          <a:p>
            <a:pPr lvl="1"/>
            <a:r>
              <a:rPr lang="en-GB" sz="2000" dirty="0">
                <a:solidFill>
                  <a:srgbClr val="BF6F7C"/>
                </a:solidFill>
              </a:rPr>
              <a:t>(Tone)</a:t>
            </a:r>
          </a:p>
          <a:p>
            <a:pPr marL="457189" lvl="1" indent="0">
              <a:buNone/>
            </a:pPr>
            <a:endParaRPr lang="en-GB" sz="1900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13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3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14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DDF9D5A-CBBB-FB40-AC93-B143151FDF70}"/>
              </a:ext>
            </a:extLst>
          </p:cNvPr>
          <p:cNvSpPr txBox="1">
            <a:spLocks/>
          </p:cNvSpPr>
          <p:nvPr/>
        </p:nvSpPr>
        <p:spPr>
          <a:xfrm>
            <a:off x="836676" y="7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Accuracy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003DBEE8-95A9-0555-FA26-1CE39556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58" y="1604839"/>
            <a:ext cx="7377042" cy="3405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7EB6F-03D0-EBFF-DC08-3B91C957E8E7}"/>
              </a:ext>
            </a:extLst>
          </p:cNvPr>
          <p:cNvSpPr txBox="1"/>
          <p:nvPr/>
        </p:nvSpPr>
        <p:spPr>
          <a:xfrm>
            <a:off x="4207543" y="5091514"/>
            <a:ext cx="8036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Figure: Percentage of “</a:t>
            </a:r>
            <a:r>
              <a:rPr lang="en-GB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correct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responses across dialect, surprisal, and exposure conditions.</a:t>
            </a:r>
            <a:r>
              <a:rPr lang="en-GB" sz="1400" dirty="0"/>
              <a:t>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9DE87-E15A-2BC5-263B-1B16FD01E67A}"/>
              </a:ext>
            </a:extLst>
          </p:cNvPr>
          <p:cNvSpPr txBox="1"/>
          <p:nvPr/>
        </p:nvSpPr>
        <p:spPr>
          <a:xfrm>
            <a:off x="178789" y="1317697"/>
            <a:ext cx="48263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Credible main effects </a:t>
            </a:r>
            <a:r>
              <a:rPr lang="en-US" sz="2000" dirty="0"/>
              <a:t>of surprisal and exposure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BF6F7C"/>
                </a:solidFill>
              </a:rPr>
              <a:t>Surprisal</a:t>
            </a:r>
            <a:r>
              <a:rPr lang="en-US" sz="2000" dirty="0"/>
              <a:t>: low-surprisal &gt;&gt; high-surprisal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4566C"/>
                </a:solidFill>
              </a:rPr>
              <a:t>Listeners strongly report the sentences as plausible in both surprisal conditions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74954-DAA2-BD0A-2A82-2B61740B1874}"/>
              </a:ext>
            </a:extLst>
          </p:cNvPr>
          <p:cNvSpPr/>
          <p:nvPr/>
        </p:nvSpPr>
        <p:spPr>
          <a:xfrm>
            <a:off x="11352276" y="3125973"/>
            <a:ext cx="758208" cy="64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93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15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DDF9D5A-CBBB-FB40-AC93-B143151FDF70}"/>
              </a:ext>
            </a:extLst>
          </p:cNvPr>
          <p:cNvSpPr txBox="1">
            <a:spLocks/>
          </p:cNvSpPr>
          <p:nvPr/>
        </p:nvSpPr>
        <p:spPr>
          <a:xfrm>
            <a:off x="836676" y="7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Accuracy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003DBEE8-95A9-0555-FA26-1CE39556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16" y="1604839"/>
            <a:ext cx="7377042" cy="3405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7EB6F-03D0-EBFF-DC08-3B91C957E8E7}"/>
              </a:ext>
            </a:extLst>
          </p:cNvPr>
          <p:cNvSpPr txBox="1"/>
          <p:nvPr/>
        </p:nvSpPr>
        <p:spPr>
          <a:xfrm>
            <a:off x="4207543" y="5091514"/>
            <a:ext cx="8036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Figure: Percentage of “</a:t>
            </a:r>
            <a:r>
              <a:rPr lang="en-GB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correct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responses across dialect, surprisal, and exposure conditions.</a:t>
            </a:r>
            <a:r>
              <a:rPr lang="en-GB" sz="1400" dirty="0"/>
              <a:t>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9DE87-E15A-2BC5-263B-1B16FD01E67A}"/>
              </a:ext>
            </a:extLst>
          </p:cNvPr>
          <p:cNvSpPr txBox="1"/>
          <p:nvPr/>
        </p:nvSpPr>
        <p:spPr>
          <a:xfrm>
            <a:off x="178789" y="1317697"/>
            <a:ext cx="4826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Credible main effects </a:t>
            </a:r>
            <a:r>
              <a:rPr lang="en-US" sz="2000" dirty="0"/>
              <a:t>of surprisal and exposure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BF6F7C"/>
                </a:solidFill>
              </a:rPr>
              <a:t>Exposure</a:t>
            </a:r>
            <a:r>
              <a:rPr lang="en-US" sz="2000" dirty="0"/>
              <a:t>: post-exposure &gt;&gt; pre-exposure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endParaRPr lang="en-US" sz="2000" b="1" dirty="0">
              <a:solidFill>
                <a:srgbClr val="15566C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5566C"/>
                </a:solidFill>
              </a:rPr>
              <a:t>Explicit exposure reliably improved accuracy of the sentence plausibility judgment task for both dialects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Curved Up Arrow 3">
            <a:extLst>
              <a:ext uri="{FF2B5EF4-FFF2-40B4-BE49-F238E27FC236}">
                <a16:creationId xmlns:a16="http://schemas.microsoft.com/office/drawing/2014/main" id="{67827FCE-AE50-05FB-97C0-7E0D4E45999B}"/>
              </a:ext>
            </a:extLst>
          </p:cNvPr>
          <p:cNvSpPr/>
          <p:nvPr/>
        </p:nvSpPr>
        <p:spPr>
          <a:xfrm rot="20676651">
            <a:off x="6663371" y="3726232"/>
            <a:ext cx="1491916" cy="406726"/>
          </a:xfrm>
          <a:prstGeom prst="curvedUpArrow">
            <a:avLst>
              <a:gd name="adj1" fmla="val 35113"/>
              <a:gd name="adj2" fmla="val 74353"/>
              <a:gd name="adj3" fmla="val 35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>
            <a:extLst>
              <a:ext uri="{FF2B5EF4-FFF2-40B4-BE49-F238E27FC236}">
                <a16:creationId xmlns:a16="http://schemas.microsoft.com/office/drawing/2014/main" id="{C2DC594B-E84D-0895-E5C3-66D3E373F90E}"/>
              </a:ext>
            </a:extLst>
          </p:cNvPr>
          <p:cNvSpPr/>
          <p:nvPr/>
        </p:nvSpPr>
        <p:spPr>
          <a:xfrm rot="20676651">
            <a:off x="9441297" y="3726233"/>
            <a:ext cx="1491916" cy="406726"/>
          </a:xfrm>
          <a:prstGeom prst="curvedUpArrow">
            <a:avLst>
              <a:gd name="adj1" fmla="val 35113"/>
              <a:gd name="adj2" fmla="val 74353"/>
              <a:gd name="adj3" fmla="val 35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62BCA-9EFE-E332-CCC0-B5B86135ECFF}"/>
              </a:ext>
            </a:extLst>
          </p:cNvPr>
          <p:cNvSpPr/>
          <p:nvPr/>
        </p:nvSpPr>
        <p:spPr>
          <a:xfrm>
            <a:off x="11352276" y="3125973"/>
            <a:ext cx="758208" cy="64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293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16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DDF9D5A-CBBB-FB40-AC93-B143151FDF70}"/>
              </a:ext>
            </a:extLst>
          </p:cNvPr>
          <p:cNvSpPr txBox="1">
            <a:spLocks/>
          </p:cNvSpPr>
          <p:nvPr/>
        </p:nvSpPr>
        <p:spPr>
          <a:xfrm>
            <a:off x="836676" y="7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Accuracy </a:t>
            </a:r>
          </a:p>
        </p:txBody>
      </p:sp>
      <p:pic>
        <p:nvPicPr>
          <p:cNvPr id="3" name="Picture 2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003DBEE8-95A9-0555-FA26-1CE39556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58" y="1604839"/>
            <a:ext cx="7377042" cy="3405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17EB6F-03D0-EBFF-DC08-3B91C957E8E7}"/>
              </a:ext>
            </a:extLst>
          </p:cNvPr>
          <p:cNvSpPr txBox="1"/>
          <p:nvPr/>
        </p:nvSpPr>
        <p:spPr>
          <a:xfrm>
            <a:off x="4207543" y="5091514"/>
            <a:ext cx="8036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Figure: Percentage of “</a:t>
            </a:r>
            <a:r>
              <a:rPr lang="en-GB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correct</a:t>
            </a:r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 responses across dialect, surprisal, and exposure conditions.</a:t>
            </a:r>
            <a:r>
              <a:rPr lang="en-GB" sz="1400" dirty="0"/>
              <a:t> 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9DE87-E15A-2BC5-263B-1B16FD01E67A}"/>
              </a:ext>
            </a:extLst>
          </p:cNvPr>
          <p:cNvSpPr txBox="1"/>
          <p:nvPr/>
        </p:nvSpPr>
        <p:spPr>
          <a:xfrm>
            <a:off x="178789" y="1317697"/>
            <a:ext cx="48263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 effect </a:t>
            </a:r>
            <a:r>
              <a:rPr lang="en-US" sz="2000" dirty="0"/>
              <a:t>of dialect, tone or any interaction: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BF6F7C"/>
                </a:solidFill>
              </a:rPr>
              <a:t>Dialect</a:t>
            </a:r>
            <a:r>
              <a:rPr lang="en-US" sz="2000" dirty="0"/>
              <a:t>: Chengdu ≈ Jinan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5566C"/>
                </a:solidFill>
              </a:rPr>
              <a:t>For accuracy, adaptation to the novel tone system did not reliably differ between Chengdu and Jinan Mandarin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A7967-358C-F701-ABB2-4CCDF1C6F116}"/>
              </a:ext>
            </a:extLst>
          </p:cNvPr>
          <p:cNvSpPr/>
          <p:nvPr/>
        </p:nvSpPr>
        <p:spPr>
          <a:xfrm>
            <a:off x="5630779" y="1523225"/>
            <a:ext cx="2872700" cy="3207793"/>
          </a:xfrm>
          <a:custGeom>
            <a:avLst/>
            <a:gdLst>
              <a:gd name="connsiteX0" fmla="*/ 0 w 2872700"/>
              <a:gd name="connsiteY0" fmla="*/ 0 h 3207793"/>
              <a:gd name="connsiteX1" fmla="*/ 545813 w 2872700"/>
              <a:gd name="connsiteY1" fmla="*/ 0 h 3207793"/>
              <a:gd name="connsiteX2" fmla="*/ 1034172 w 2872700"/>
              <a:gd name="connsiteY2" fmla="*/ 0 h 3207793"/>
              <a:gd name="connsiteX3" fmla="*/ 1666166 w 2872700"/>
              <a:gd name="connsiteY3" fmla="*/ 0 h 3207793"/>
              <a:gd name="connsiteX4" fmla="*/ 2211979 w 2872700"/>
              <a:gd name="connsiteY4" fmla="*/ 0 h 3207793"/>
              <a:gd name="connsiteX5" fmla="*/ 2872700 w 2872700"/>
              <a:gd name="connsiteY5" fmla="*/ 0 h 3207793"/>
              <a:gd name="connsiteX6" fmla="*/ 2872700 w 2872700"/>
              <a:gd name="connsiteY6" fmla="*/ 705714 h 3207793"/>
              <a:gd name="connsiteX7" fmla="*/ 2872700 w 2872700"/>
              <a:gd name="connsiteY7" fmla="*/ 1347273 h 3207793"/>
              <a:gd name="connsiteX8" fmla="*/ 2872700 w 2872700"/>
              <a:gd name="connsiteY8" fmla="*/ 1988832 h 3207793"/>
              <a:gd name="connsiteX9" fmla="*/ 2872700 w 2872700"/>
              <a:gd name="connsiteY9" fmla="*/ 2566234 h 3207793"/>
              <a:gd name="connsiteX10" fmla="*/ 2872700 w 2872700"/>
              <a:gd name="connsiteY10" fmla="*/ 3207793 h 3207793"/>
              <a:gd name="connsiteX11" fmla="*/ 2298160 w 2872700"/>
              <a:gd name="connsiteY11" fmla="*/ 3207793 h 3207793"/>
              <a:gd name="connsiteX12" fmla="*/ 1752347 w 2872700"/>
              <a:gd name="connsiteY12" fmla="*/ 3207793 h 3207793"/>
              <a:gd name="connsiteX13" fmla="*/ 1120353 w 2872700"/>
              <a:gd name="connsiteY13" fmla="*/ 3207793 h 3207793"/>
              <a:gd name="connsiteX14" fmla="*/ 488359 w 2872700"/>
              <a:gd name="connsiteY14" fmla="*/ 3207793 h 3207793"/>
              <a:gd name="connsiteX15" fmla="*/ 0 w 2872700"/>
              <a:gd name="connsiteY15" fmla="*/ 3207793 h 3207793"/>
              <a:gd name="connsiteX16" fmla="*/ 0 w 2872700"/>
              <a:gd name="connsiteY16" fmla="*/ 2566234 h 3207793"/>
              <a:gd name="connsiteX17" fmla="*/ 0 w 2872700"/>
              <a:gd name="connsiteY17" fmla="*/ 1956754 h 3207793"/>
              <a:gd name="connsiteX18" fmla="*/ 0 w 2872700"/>
              <a:gd name="connsiteY18" fmla="*/ 1411429 h 3207793"/>
              <a:gd name="connsiteX19" fmla="*/ 0 w 2872700"/>
              <a:gd name="connsiteY19" fmla="*/ 834026 h 3207793"/>
              <a:gd name="connsiteX20" fmla="*/ 0 w 2872700"/>
              <a:gd name="connsiteY20" fmla="*/ 0 h 320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2700" h="3207793" extrusionOk="0">
                <a:moveTo>
                  <a:pt x="0" y="0"/>
                </a:moveTo>
                <a:cubicBezTo>
                  <a:pt x="121670" y="16154"/>
                  <a:pt x="328072" y="3898"/>
                  <a:pt x="545813" y="0"/>
                </a:cubicBezTo>
                <a:cubicBezTo>
                  <a:pt x="763554" y="-3898"/>
                  <a:pt x="877967" y="11566"/>
                  <a:pt x="1034172" y="0"/>
                </a:cubicBezTo>
                <a:cubicBezTo>
                  <a:pt x="1190377" y="-11566"/>
                  <a:pt x="1431227" y="-16548"/>
                  <a:pt x="1666166" y="0"/>
                </a:cubicBezTo>
                <a:cubicBezTo>
                  <a:pt x="1901105" y="16548"/>
                  <a:pt x="2070535" y="19169"/>
                  <a:pt x="2211979" y="0"/>
                </a:cubicBezTo>
                <a:cubicBezTo>
                  <a:pt x="2353423" y="-19169"/>
                  <a:pt x="2704330" y="32026"/>
                  <a:pt x="2872700" y="0"/>
                </a:cubicBezTo>
                <a:cubicBezTo>
                  <a:pt x="2866181" y="178933"/>
                  <a:pt x="2862981" y="364214"/>
                  <a:pt x="2872700" y="705714"/>
                </a:cubicBezTo>
                <a:cubicBezTo>
                  <a:pt x="2882419" y="1047214"/>
                  <a:pt x="2872715" y="1032034"/>
                  <a:pt x="2872700" y="1347273"/>
                </a:cubicBezTo>
                <a:cubicBezTo>
                  <a:pt x="2872685" y="1662512"/>
                  <a:pt x="2875962" y="1676529"/>
                  <a:pt x="2872700" y="1988832"/>
                </a:cubicBezTo>
                <a:cubicBezTo>
                  <a:pt x="2869438" y="2301135"/>
                  <a:pt x="2850833" y="2342370"/>
                  <a:pt x="2872700" y="2566234"/>
                </a:cubicBezTo>
                <a:cubicBezTo>
                  <a:pt x="2894567" y="2790098"/>
                  <a:pt x="2890120" y="3062350"/>
                  <a:pt x="2872700" y="3207793"/>
                </a:cubicBezTo>
                <a:cubicBezTo>
                  <a:pt x="2595575" y="3215905"/>
                  <a:pt x="2531486" y="3181894"/>
                  <a:pt x="2298160" y="3207793"/>
                </a:cubicBezTo>
                <a:cubicBezTo>
                  <a:pt x="2064834" y="3233692"/>
                  <a:pt x="1984440" y="3215301"/>
                  <a:pt x="1752347" y="3207793"/>
                </a:cubicBezTo>
                <a:cubicBezTo>
                  <a:pt x="1520254" y="3200285"/>
                  <a:pt x="1354350" y="3212861"/>
                  <a:pt x="1120353" y="3207793"/>
                </a:cubicBezTo>
                <a:cubicBezTo>
                  <a:pt x="886356" y="3202725"/>
                  <a:pt x="703663" y="3183368"/>
                  <a:pt x="488359" y="3207793"/>
                </a:cubicBezTo>
                <a:cubicBezTo>
                  <a:pt x="273055" y="3232218"/>
                  <a:pt x="184089" y="3228153"/>
                  <a:pt x="0" y="3207793"/>
                </a:cubicBezTo>
                <a:cubicBezTo>
                  <a:pt x="-10276" y="2909328"/>
                  <a:pt x="25046" y="2728581"/>
                  <a:pt x="0" y="2566234"/>
                </a:cubicBezTo>
                <a:cubicBezTo>
                  <a:pt x="-25046" y="2403887"/>
                  <a:pt x="20794" y="2084115"/>
                  <a:pt x="0" y="1956754"/>
                </a:cubicBezTo>
                <a:cubicBezTo>
                  <a:pt x="-20794" y="1829393"/>
                  <a:pt x="722" y="1526901"/>
                  <a:pt x="0" y="1411429"/>
                </a:cubicBezTo>
                <a:cubicBezTo>
                  <a:pt x="-722" y="1295958"/>
                  <a:pt x="1588" y="978186"/>
                  <a:pt x="0" y="834026"/>
                </a:cubicBezTo>
                <a:cubicBezTo>
                  <a:pt x="-1588" y="689866"/>
                  <a:pt x="-1591" y="37489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EBF41-9EB4-096C-A1A0-10141DAEF769}"/>
              </a:ext>
            </a:extLst>
          </p:cNvPr>
          <p:cNvSpPr/>
          <p:nvPr/>
        </p:nvSpPr>
        <p:spPr>
          <a:xfrm>
            <a:off x="8610600" y="1525257"/>
            <a:ext cx="2872700" cy="3207793"/>
          </a:xfrm>
          <a:custGeom>
            <a:avLst/>
            <a:gdLst>
              <a:gd name="connsiteX0" fmla="*/ 0 w 2872700"/>
              <a:gd name="connsiteY0" fmla="*/ 0 h 3207793"/>
              <a:gd name="connsiteX1" fmla="*/ 545813 w 2872700"/>
              <a:gd name="connsiteY1" fmla="*/ 0 h 3207793"/>
              <a:gd name="connsiteX2" fmla="*/ 1034172 w 2872700"/>
              <a:gd name="connsiteY2" fmla="*/ 0 h 3207793"/>
              <a:gd name="connsiteX3" fmla="*/ 1666166 w 2872700"/>
              <a:gd name="connsiteY3" fmla="*/ 0 h 3207793"/>
              <a:gd name="connsiteX4" fmla="*/ 2211979 w 2872700"/>
              <a:gd name="connsiteY4" fmla="*/ 0 h 3207793"/>
              <a:gd name="connsiteX5" fmla="*/ 2872700 w 2872700"/>
              <a:gd name="connsiteY5" fmla="*/ 0 h 3207793"/>
              <a:gd name="connsiteX6" fmla="*/ 2872700 w 2872700"/>
              <a:gd name="connsiteY6" fmla="*/ 705714 h 3207793"/>
              <a:gd name="connsiteX7" fmla="*/ 2872700 w 2872700"/>
              <a:gd name="connsiteY7" fmla="*/ 1347273 h 3207793"/>
              <a:gd name="connsiteX8" fmla="*/ 2872700 w 2872700"/>
              <a:gd name="connsiteY8" fmla="*/ 1988832 h 3207793"/>
              <a:gd name="connsiteX9" fmla="*/ 2872700 w 2872700"/>
              <a:gd name="connsiteY9" fmla="*/ 2566234 h 3207793"/>
              <a:gd name="connsiteX10" fmla="*/ 2872700 w 2872700"/>
              <a:gd name="connsiteY10" fmla="*/ 3207793 h 3207793"/>
              <a:gd name="connsiteX11" fmla="*/ 2298160 w 2872700"/>
              <a:gd name="connsiteY11" fmla="*/ 3207793 h 3207793"/>
              <a:gd name="connsiteX12" fmla="*/ 1752347 w 2872700"/>
              <a:gd name="connsiteY12" fmla="*/ 3207793 h 3207793"/>
              <a:gd name="connsiteX13" fmla="*/ 1120353 w 2872700"/>
              <a:gd name="connsiteY13" fmla="*/ 3207793 h 3207793"/>
              <a:gd name="connsiteX14" fmla="*/ 488359 w 2872700"/>
              <a:gd name="connsiteY14" fmla="*/ 3207793 h 3207793"/>
              <a:gd name="connsiteX15" fmla="*/ 0 w 2872700"/>
              <a:gd name="connsiteY15" fmla="*/ 3207793 h 3207793"/>
              <a:gd name="connsiteX16" fmla="*/ 0 w 2872700"/>
              <a:gd name="connsiteY16" fmla="*/ 2566234 h 3207793"/>
              <a:gd name="connsiteX17" fmla="*/ 0 w 2872700"/>
              <a:gd name="connsiteY17" fmla="*/ 1956754 h 3207793"/>
              <a:gd name="connsiteX18" fmla="*/ 0 w 2872700"/>
              <a:gd name="connsiteY18" fmla="*/ 1411429 h 3207793"/>
              <a:gd name="connsiteX19" fmla="*/ 0 w 2872700"/>
              <a:gd name="connsiteY19" fmla="*/ 834026 h 3207793"/>
              <a:gd name="connsiteX20" fmla="*/ 0 w 2872700"/>
              <a:gd name="connsiteY20" fmla="*/ 0 h 3207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2700" h="3207793" extrusionOk="0">
                <a:moveTo>
                  <a:pt x="0" y="0"/>
                </a:moveTo>
                <a:cubicBezTo>
                  <a:pt x="121670" y="16154"/>
                  <a:pt x="328072" y="3898"/>
                  <a:pt x="545813" y="0"/>
                </a:cubicBezTo>
                <a:cubicBezTo>
                  <a:pt x="763554" y="-3898"/>
                  <a:pt x="877967" y="11566"/>
                  <a:pt x="1034172" y="0"/>
                </a:cubicBezTo>
                <a:cubicBezTo>
                  <a:pt x="1190377" y="-11566"/>
                  <a:pt x="1431227" y="-16548"/>
                  <a:pt x="1666166" y="0"/>
                </a:cubicBezTo>
                <a:cubicBezTo>
                  <a:pt x="1901105" y="16548"/>
                  <a:pt x="2070535" y="19169"/>
                  <a:pt x="2211979" y="0"/>
                </a:cubicBezTo>
                <a:cubicBezTo>
                  <a:pt x="2353423" y="-19169"/>
                  <a:pt x="2704330" y="32026"/>
                  <a:pt x="2872700" y="0"/>
                </a:cubicBezTo>
                <a:cubicBezTo>
                  <a:pt x="2866181" y="178933"/>
                  <a:pt x="2862981" y="364214"/>
                  <a:pt x="2872700" y="705714"/>
                </a:cubicBezTo>
                <a:cubicBezTo>
                  <a:pt x="2882419" y="1047214"/>
                  <a:pt x="2872715" y="1032034"/>
                  <a:pt x="2872700" y="1347273"/>
                </a:cubicBezTo>
                <a:cubicBezTo>
                  <a:pt x="2872685" y="1662512"/>
                  <a:pt x="2875962" y="1676529"/>
                  <a:pt x="2872700" y="1988832"/>
                </a:cubicBezTo>
                <a:cubicBezTo>
                  <a:pt x="2869438" y="2301135"/>
                  <a:pt x="2850833" y="2342370"/>
                  <a:pt x="2872700" y="2566234"/>
                </a:cubicBezTo>
                <a:cubicBezTo>
                  <a:pt x="2894567" y="2790098"/>
                  <a:pt x="2890120" y="3062350"/>
                  <a:pt x="2872700" y="3207793"/>
                </a:cubicBezTo>
                <a:cubicBezTo>
                  <a:pt x="2595575" y="3215905"/>
                  <a:pt x="2531486" y="3181894"/>
                  <a:pt x="2298160" y="3207793"/>
                </a:cubicBezTo>
                <a:cubicBezTo>
                  <a:pt x="2064834" y="3233692"/>
                  <a:pt x="1984440" y="3215301"/>
                  <a:pt x="1752347" y="3207793"/>
                </a:cubicBezTo>
                <a:cubicBezTo>
                  <a:pt x="1520254" y="3200285"/>
                  <a:pt x="1354350" y="3212861"/>
                  <a:pt x="1120353" y="3207793"/>
                </a:cubicBezTo>
                <a:cubicBezTo>
                  <a:pt x="886356" y="3202725"/>
                  <a:pt x="703663" y="3183368"/>
                  <a:pt x="488359" y="3207793"/>
                </a:cubicBezTo>
                <a:cubicBezTo>
                  <a:pt x="273055" y="3232218"/>
                  <a:pt x="184089" y="3228153"/>
                  <a:pt x="0" y="3207793"/>
                </a:cubicBezTo>
                <a:cubicBezTo>
                  <a:pt x="-10276" y="2909328"/>
                  <a:pt x="25046" y="2728581"/>
                  <a:pt x="0" y="2566234"/>
                </a:cubicBezTo>
                <a:cubicBezTo>
                  <a:pt x="-25046" y="2403887"/>
                  <a:pt x="20794" y="2084115"/>
                  <a:pt x="0" y="1956754"/>
                </a:cubicBezTo>
                <a:cubicBezTo>
                  <a:pt x="-20794" y="1829393"/>
                  <a:pt x="722" y="1526901"/>
                  <a:pt x="0" y="1411429"/>
                </a:cubicBezTo>
                <a:cubicBezTo>
                  <a:pt x="-722" y="1295958"/>
                  <a:pt x="1588" y="978186"/>
                  <a:pt x="0" y="834026"/>
                </a:cubicBezTo>
                <a:cubicBezTo>
                  <a:pt x="-1588" y="689866"/>
                  <a:pt x="-1591" y="37489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C6812-E23D-EBB4-C7DA-57124867476D}"/>
              </a:ext>
            </a:extLst>
          </p:cNvPr>
          <p:cNvSpPr/>
          <p:nvPr/>
        </p:nvSpPr>
        <p:spPr>
          <a:xfrm>
            <a:off x="11515989" y="3168501"/>
            <a:ext cx="520063" cy="60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2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17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DDF9D5A-CBBB-FB40-AC93-B143151FDF70}"/>
              </a:ext>
            </a:extLst>
          </p:cNvPr>
          <p:cNvSpPr txBox="1">
            <a:spLocks/>
          </p:cNvSpPr>
          <p:nvPr/>
        </p:nvSpPr>
        <p:spPr>
          <a:xfrm>
            <a:off x="836676" y="7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Response time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797081F-D2B1-3E41-83BE-4761C008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38598"/>
            <a:ext cx="7315200" cy="3901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03566-AA6D-AC4C-1FAC-192C4B5CA8CB}"/>
              </a:ext>
            </a:extLst>
          </p:cNvPr>
          <p:cNvSpPr txBox="1"/>
          <p:nvPr/>
        </p:nvSpPr>
        <p:spPr>
          <a:xfrm>
            <a:off x="5541004" y="5562102"/>
            <a:ext cx="6450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Figure: Response times across dialect, surprisal, and exposure conditions.</a:t>
            </a:r>
            <a:r>
              <a:rPr lang="en-GB" sz="1400" dirty="0"/>
              <a:t> 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B3077-AC1E-412E-FD07-CA4BA7B86BB7}"/>
              </a:ext>
            </a:extLst>
          </p:cNvPr>
          <p:cNvSpPr txBox="1"/>
          <p:nvPr/>
        </p:nvSpPr>
        <p:spPr>
          <a:xfrm>
            <a:off x="178789" y="1317697"/>
            <a:ext cx="482634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Credible main effects </a:t>
            </a:r>
            <a:r>
              <a:rPr lang="en-US" sz="2000" dirty="0"/>
              <a:t>of surprisal, dialect, interaction between dialect and surprisal, and interaction of surprisal, dialect and exposure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BF6F7C"/>
                </a:solidFill>
              </a:rPr>
              <a:t>Surprisal</a:t>
            </a:r>
            <a:r>
              <a:rPr lang="en-US" sz="2000" dirty="0"/>
              <a:t>: consistent slowdown for high-surprisal sentences</a:t>
            </a:r>
          </a:p>
          <a:p>
            <a:endParaRPr lang="en-US" sz="2000" dirty="0"/>
          </a:p>
          <a:p>
            <a:pPr algn="ctr"/>
            <a:endParaRPr lang="en-US" sz="2000" b="1" dirty="0">
              <a:solidFill>
                <a:srgbClr val="15566C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5566C"/>
                </a:solidFill>
              </a:rPr>
              <a:t>Listeners were sensitive to the unfamiliar tones in both dialects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5566C"/>
                </a:solidFill>
              </a:rPr>
              <a:t>*Listeners are not completely discarding tone information*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4408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18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DDF9D5A-CBBB-FB40-AC93-B143151FDF70}"/>
              </a:ext>
            </a:extLst>
          </p:cNvPr>
          <p:cNvSpPr txBox="1">
            <a:spLocks/>
          </p:cNvSpPr>
          <p:nvPr/>
        </p:nvSpPr>
        <p:spPr>
          <a:xfrm>
            <a:off x="836676" y="7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Response time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797081F-D2B1-3E41-83BE-4761C008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38598"/>
            <a:ext cx="7315200" cy="3901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03566-AA6D-AC4C-1FAC-192C4B5CA8CB}"/>
              </a:ext>
            </a:extLst>
          </p:cNvPr>
          <p:cNvSpPr txBox="1"/>
          <p:nvPr/>
        </p:nvSpPr>
        <p:spPr>
          <a:xfrm>
            <a:off x="5541004" y="5562102"/>
            <a:ext cx="6450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Figure: Response times across dialect, surprisal, and exposure conditions.</a:t>
            </a:r>
            <a:r>
              <a:rPr lang="en-GB" sz="1400" dirty="0"/>
              <a:t> 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B3077-AC1E-412E-FD07-CA4BA7B86BB7}"/>
              </a:ext>
            </a:extLst>
          </p:cNvPr>
          <p:cNvSpPr txBox="1"/>
          <p:nvPr/>
        </p:nvSpPr>
        <p:spPr>
          <a:xfrm>
            <a:off x="200661" y="1332617"/>
            <a:ext cx="48263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Credible main effects </a:t>
            </a:r>
            <a:r>
              <a:rPr lang="en-US" sz="2000" dirty="0"/>
              <a:t>of surprisal, dialect, interaction between dialect and surprisal, and interaction of surprisal, dialect and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BF6F7C"/>
                </a:solidFill>
              </a:rPr>
              <a:t>Dialect</a:t>
            </a:r>
            <a:r>
              <a:rPr lang="en-US" sz="2000" dirty="0"/>
              <a:t>: faster responses for Chengdu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endParaRPr lang="en-US" sz="2000" b="1" dirty="0">
              <a:solidFill>
                <a:srgbClr val="15566C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5566C"/>
                </a:solidFill>
              </a:rPr>
              <a:t>Chengdu sentences might be easier to understand than Jinan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18663-C7CE-8BD8-9FE5-C6D2F8E01B82}"/>
              </a:ext>
            </a:extLst>
          </p:cNvPr>
          <p:cNvSpPr/>
          <p:nvPr/>
        </p:nvSpPr>
        <p:spPr>
          <a:xfrm>
            <a:off x="5541004" y="1523225"/>
            <a:ext cx="2849017" cy="3353575"/>
          </a:xfrm>
          <a:custGeom>
            <a:avLst/>
            <a:gdLst>
              <a:gd name="connsiteX0" fmla="*/ 0 w 2849017"/>
              <a:gd name="connsiteY0" fmla="*/ 0 h 3353575"/>
              <a:gd name="connsiteX1" fmla="*/ 541313 w 2849017"/>
              <a:gd name="connsiteY1" fmla="*/ 0 h 3353575"/>
              <a:gd name="connsiteX2" fmla="*/ 1025646 w 2849017"/>
              <a:gd name="connsiteY2" fmla="*/ 0 h 3353575"/>
              <a:gd name="connsiteX3" fmla="*/ 1652430 w 2849017"/>
              <a:gd name="connsiteY3" fmla="*/ 0 h 3353575"/>
              <a:gd name="connsiteX4" fmla="*/ 2193743 w 2849017"/>
              <a:gd name="connsiteY4" fmla="*/ 0 h 3353575"/>
              <a:gd name="connsiteX5" fmla="*/ 2849017 w 2849017"/>
              <a:gd name="connsiteY5" fmla="*/ 0 h 3353575"/>
              <a:gd name="connsiteX6" fmla="*/ 2849017 w 2849017"/>
              <a:gd name="connsiteY6" fmla="*/ 737787 h 3353575"/>
              <a:gd name="connsiteX7" fmla="*/ 2849017 w 2849017"/>
              <a:gd name="connsiteY7" fmla="*/ 1408502 h 3353575"/>
              <a:gd name="connsiteX8" fmla="*/ 2849017 w 2849017"/>
              <a:gd name="connsiteY8" fmla="*/ 2079217 h 3353575"/>
              <a:gd name="connsiteX9" fmla="*/ 2849017 w 2849017"/>
              <a:gd name="connsiteY9" fmla="*/ 2682860 h 3353575"/>
              <a:gd name="connsiteX10" fmla="*/ 2849017 w 2849017"/>
              <a:gd name="connsiteY10" fmla="*/ 3353575 h 3353575"/>
              <a:gd name="connsiteX11" fmla="*/ 2279214 w 2849017"/>
              <a:gd name="connsiteY11" fmla="*/ 3353575 h 3353575"/>
              <a:gd name="connsiteX12" fmla="*/ 1737900 w 2849017"/>
              <a:gd name="connsiteY12" fmla="*/ 3353575 h 3353575"/>
              <a:gd name="connsiteX13" fmla="*/ 1111117 w 2849017"/>
              <a:gd name="connsiteY13" fmla="*/ 3353575 h 3353575"/>
              <a:gd name="connsiteX14" fmla="*/ 484333 w 2849017"/>
              <a:gd name="connsiteY14" fmla="*/ 3353575 h 3353575"/>
              <a:gd name="connsiteX15" fmla="*/ 0 w 2849017"/>
              <a:gd name="connsiteY15" fmla="*/ 3353575 h 3353575"/>
              <a:gd name="connsiteX16" fmla="*/ 0 w 2849017"/>
              <a:gd name="connsiteY16" fmla="*/ 2682860 h 3353575"/>
              <a:gd name="connsiteX17" fmla="*/ 0 w 2849017"/>
              <a:gd name="connsiteY17" fmla="*/ 2045681 h 3353575"/>
              <a:gd name="connsiteX18" fmla="*/ 0 w 2849017"/>
              <a:gd name="connsiteY18" fmla="*/ 1475573 h 3353575"/>
              <a:gd name="connsiteX19" fmla="*/ 0 w 2849017"/>
              <a:gd name="connsiteY19" fmla="*/ 871929 h 3353575"/>
              <a:gd name="connsiteX20" fmla="*/ 0 w 2849017"/>
              <a:gd name="connsiteY20" fmla="*/ 0 h 335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49017" h="3353575" extrusionOk="0">
                <a:moveTo>
                  <a:pt x="0" y="0"/>
                </a:moveTo>
                <a:cubicBezTo>
                  <a:pt x="176891" y="-24995"/>
                  <a:pt x="351490" y="13816"/>
                  <a:pt x="541313" y="0"/>
                </a:cubicBezTo>
                <a:cubicBezTo>
                  <a:pt x="731136" y="-13816"/>
                  <a:pt x="813496" y="-5601"/>
                  <a:pt x="1025646" y="0"/>
                </a:cubicBezTo>
                <a:cubicBezTo>
                  <a:pt x="1237796" y="5601"/>
                  <a:pt x="1439770" y="16224"/>
                  <a:pt x="1652430" y="0"/>
                </a:cubicBezTo>
                <a:cubicBezTo>
                  <a:pt x="1865090" y="-16224"/>
                  <a:pt x="2035172" y="-1119"/>
                  <a:pt x="2193743" y="0"/>
                </a:cubicBezTo>
                <a:cubicBezTo>
                  <a:pt x="2352314" y="1119"/>
                  <a:pt x="2649176" y="-5936"/>
                  <a:pt x="2849017" y="0"/>
                </a:cubicBezTo>
                <a:cubicBezTo>
                  <a:pt x="2869531" y="227304"/>
                  <a:pt x="2836743" y="455784"/>
                  <a:pt x="2849017" y="737787"/>
                </a:cubicBezTo>
                <a:cubicBezTo>
                  <a:pt x="2861291" y="1019790"/>
                  <a:pt x="2881502" y="1253499"/>
                  <a:pt x="2849017" y="1408502"/>
                </a:cubicBezTo>
                <a:cubicBezTo>
                  <a:pt x="2816532" y="1563505"/>
                  <a:pt x="2877409" y="1866252"/>
                  <a:pt x="2849017" y="2079217"/>
                </a:cubicBezTo>
                <a:cubicBezTo>
                  <a:pt x="2820625" y="2292183"/>
                  <a:pt x="2838457" y="2383859"/>
                  <a:pt x="2849017" y="2682860"/>
                </a:cubicBezTo>
                <a:cubicBezTo>
                  <a:pt x="2859577" y="2981861"/>
                  <a:pt x="2816628" y="3053500"/>
                  <a:pt x="2849017" y="3353575"/>
                </a:cubicBezTo>
                <a:cubicBezTo>
                  <a:pt x="2621507" y="3342547"/>
                  <a:pt x="2478606" y="3325227"/>
                  <a:pt x="2279214" y="3353575"/>
                </a:cubicBezTo>
                <a:cubicBezTo>
                  <a:pt x="2079822" y="3381923"/>
                  <a:pt x="2003046" y="3345686"/>
                  <a:pt x="1737900" y="3353575"/>
                </a:cubicBezTo>
                <a:cubicBezTo>
                  <a:pt x="1472754" y="3361464"/>
                  <a:pt x="1311893" y="3340624"/>
                  <a:pt x="1111117" y="3353575"/>
                </a:cubicBezTo>
                <a:cubicBezTo>
                  <a:pt x="910341" y="3366526"/>
                  <a:pt x="761952" y="3375993"/>
                  <a:pt x="484333" y="3353575"/>
                </a:cubicBezTo>
                <a:cubicBezTo>
                  <a:pt x="206714" y="3331157"/>
                  <a:pt x="196234" y="3371112"/>
                  <a:pt x="0" y="3353575"/>
                </a:cubicBezTo>
                <a:cubicBezTo>
                  <a:pt x="-21952" y="3200274"/>
                  <a:pt x="24976" y="2976532"/>
                  <a:pt x="0" y="2682860"/>
                </a:cubicBezTo>
                <a:cubicBezTo>
                  <a:pt x="-24976" y="2389189"/>
                  <a:pt x="-22383" y="2214565"/>
                  <a:pt x="0" y="2045681"/>
                </a:cubicBezTo>
                <a:cubicBezTo>
                  <a:pt x="22383" y="1876797"/>
                  <a:pt x="-6368" y="1595219"/>
                  <a:pt x="0" y="1475573"/>
                </a:cubicBezTo>
                <a:cubicBezTo>
                  <a:pt x="6368" y="1355927"/>
                  <a:pt x="-3736" y="1035141"/>
                  <a:pt x="0" y="871929"/>
                </a:cubicBezTo>
                <a:cubicBezTo>
                  <a:pt x="3736" y="708717"/>
                  <a:pt x="-12942" y="42501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16E65-838C-4C22-B25F-D46F34610A55}"/>
              </a:ext>
            </a:extLst>
          </p:cNvPr>
          <p:cNvSpPr/>
          <p:nvPr/>
        </p:nvSpPr>
        <p:spPr>
          <a:xfrm>
            <a:off x="8566484" y="1523224"/>
            <a:ext cx="2849017" cy="3353575"/>
          </a:xfrm>
          <a:custGeom>
            <a:avLst/>
            <a:gdLst>
              <a:gd name="connsiteX0" fmla="*/ 0 w 2849017"/>
              <a:gd name="connsiteY0" fmla="*/ 0 h 3353575"/>
              <a:gd name="connsiteX1" fmla="*/ 541313 w 2849017"/>
              <a:gd name="connsiteY1" fmla="*/ 0 h 3353575"/>
              <a:gd name="connsiteX2" fmla="*/ 1025646 w 2849017"/>
              <a:gd name="connsiteY2" fmla="*/ 0 h 3353575"/>
              <a:gd name="connsiteX3" fmla="*/ 1652430 w 2849017"/>
              <a:gd name="connsiteY3" fmla="*/ 0 h 3353575"/>
              <a:gd name="connsiteX4" fmla="*/ 2193743 w 2849017"/>
              <a:gd name="connsiteY4" fmla="*/ 0 h 3353575"/>
              <a:gd name="connsiteX5" fmla="*/ 2849017 w 2849017"/>
              <a:gd name="connsiteY5" fmla="*/ 0 h 3353575"/>
              <a:gd name="connsiteX6" fmla="*/ 2849017 w 2849017"/>
              <a:gd name="connsiteY6" fmla="*/ 737787 h 3353575"/>
              <a:gd name="connsiteX7" fmla="*/ 2849017 w 2849017"/>
              <a:gd name="connsiteY7" fmla="*/ 1408502 h 3353575"/>
              <a:gd name="connsiteX8" fmla="*/ 2849017 w 2849017"/>
              <a:gd name="connsiteY8" fmla="*/ 2079217 h 3353575"/>
              <a:gd name="connsiteX9" fmla="*/ 2849017 w 2849017"/>
              <a:gd name="connsiteY9" fmla="*/ 2682860 h 3353575"/>
              <a:gd name="connsiteX10" fmla="*/ 2849017 w 2849017"/>
              <a:gd name="connsiteY10" fmla="*/ 3353575 h 3353575"/>
              <a:gd name="connsiteX11" fmla="*/ 2279214 w 2849017"/>
              <a:gd name="connsiteY11" fmla="*/ 3353575 h 3353575"/>
              <a:gd name="connsiteX12" fmla="*/ 1737900 w 2849017"/>
              <a:gd name="connsiteY12" fmla="*/ 3353575 h 3353575"/>
              <a:gd name="connsiteX13" fmla="*/ 1111117 w 2849017"/>
              <a:gd name="connsiteY13" fmla="*/ 3353575 h 3353575"/>
              <a:gd name="connsiteX14" fmla="*/ 484333 w 2849017"/>
              <a:gd name="connsiteY14" fmla="*/ 3353575 h 3353575"/>
              <a:gd name="connsiteX15" fmla="*/ 0 w 2849017"/>
              <a:gd name="connsiteY15" fmla="*/ 3353575 h 3353575"/>
              <a:gd name="connsiteX16" fmla="*/ 0 w 2849017"/>
              <a:gd name="connsiteY16" fmla="*/ 2682860 h 3353575"/>
              <a:gd name="connsiteX17" fmla="*/ 0 w 2849017"/>
              <a:gd name="connsiteY17" fmla="*/ 2045681 h 3353575"/>
              <a:gd name="connsiteX18" fmla="*/ 0 w 2849017"/>
              <a:gd name="connsiteY18" fmla="*/ 1475573 h 3353575"/>
              <a:gd name="connsiteX19" fmla="*/ 0 w 2849017"/>
              <a:gd name="connsiteY19" fmla="*/ 871929 h 3353575"/>
              <a:gd name="connsiteX20" fmla="*/ 0 w 2849017"/>
              <a:gd name="connsiteY20" fmla="*/ 0 h 335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49017" h="3353575" extrusionOk="0">
                <a:moveTo>
                  <a:pt x="0" y="0"/>
                </a:moveTo>
                <a:cubicBezTo>
                  <a:pt x="176891" y="-24995"/>
                  <a:pt x="351490" y="13816"/>
                  <a:pt x="541313" y="0"/>
                </a:cubicBezTo>
                <a:cubicBezTo>
                  <a:pt x="731136" y="-13816"/>
                  <a:pt x="813496" y="-5601"/>
                  <a:pt x="1025646" y="0"/>
                </a:cubicBezTo>
                <a:cubicBezTo>
                  <a:pt x="1237796" y="5601"/>
                  <a:pt x="1439770" y="16224"/>
                  <a:pt x="1652430" y="0"/>
                </a:cubicBezTo>
                <a:cubicBezTo>
                  <a:pt x="1865090" y="-16224"/>
                  <a:pt x="2035172" y="-1119"/>
                  <a:pt x="2193743" y="0"/>
                </a:cubicBezTo>
                <a:cubicBezTo>
                  <a:pt x="2352314" y="1119"/>
                  <a:pt x="2649176" y="-5936"/>
                  <a:pt x="2849017" y="0"/>
                </a:cubicBezTo>
                <a:cubicBezTo>
                  <a:pt x="2869531" y="227304"/>
                  <a:pt x="2836743" y="455784"/>
                  <a:pt x="2849017" y="737787"/>
                </a:cubicBezTo>
                <a:cubicBezTo>
                  <a:pt x="2861291" y="1019790"/>
                  <a:pt x="2881502" y="1253499"/>
                  <a:pt x="2849017" y="1408502"/>
                </a:cubicBezTo>
                <a:cubicBezTo>
                  <a:pt x="2816532" y="1563505"/>
                  <a:pt x="2877409" y="1866252"/>
                  <a:pt x="2849017" y="2079217"/>
                </a:cubicBezTo>
                <a:cubicBezTo>
                  <a:pt x="2820625" y="2292183"/>
                  <a:pt x="2838457" y="2383859"/>
                  <a:pt x="2849017" y="2682860"/>
                </a:cubicBezTo>
                <a:cubicBezTo>
                  <a:pt x="2859577" y="2981861"/>
                  <a:pt x="2816628" y="3053500"/>
                  <a:pt x="2849017" y="3353575"/>
                </a:cubicBezTo>
                <a:cubicBezTo>
                  <a:pt x="2621507" y="3342547"/>
                  <a:pt x="2478606" y="3325227"/>
                  <a:pt x="2279214" y="3353575"/>
                </a:cubicBezTo>
                <a:cubicBezTo>
                  <a:pt x="2079822" y="3381923"/>
                  <a:pt x="2003046" y="3345686"/>
                  <a:pt x="1737900" y="3353575"/>
                </a:cubicBezTo>
                <a:cubicBezTo>
                  <a:pt x="1472754" y="3361464"/>
                  <a:pt x="1311893" y="3340624"/>
                  <a:pt x="1111117" y="3353575"/>
                </a:cubicBezTo>
                <a:cubicBezTo>
                  <a:pt x="910341" y="3366526"/>
                  <a:pt x="761952" y="3375993"/>
                  <a:pt x="484333" y="3353575"/>
                </a:cubicBezTo>
                <a:cubicBezTo>
                  <a:pt x="206714" y="3331157"/>
                  <a:pt x="196234" y="3371112"/>
                  <a:pt x="0" y="3353575"/>
                </a:cubicBezTo>
                <a:cubicBezTo>
                  <a:pt x="-21952" y="3200274"/>
                  <a:pt x="24976" y="2976532"/>
                  <a:pt x="0" y="2682860"/>
                </a:cubicBezTo>
                <a:cubicBezTo>
                  <a:pt x="-24976" y="2389189"/>
                  <a:pt x="-22383" y="2214565"/>
                  <a:pt x="0" y="2045681"/>
                </a:cubicBezTo>
                <a:cubicBezTo>
                  <a:pt x="22383" y="1876797"/>
                  <a:pt x="-6368" y="1595219"/>
                  <a:pt x="0" y="1475573"/>
                </a:cubicBezTo>
                <a:cubicBezTo>
                  <a:pt x="6368" y="1355927"/>
                  <a:pt x="-3736" y="1035141"/>
                  <a:pt x="0" y="871929"/>
                </a:cubicBezTo>
                <a:cubicBezTo>
                  <a:pt x="3736" y="708717"/>
                  <a:pt x="-12942" y="425015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7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19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DDF9D5A-CBBB-FB40-AC93-B143151FDF70}"/>
              </a:ext>
            </a:extLst>
          </p:cNvPr>
          <p:cNvSpPr txBox="1">
            <a:spLocks/>
          </p:cNvSpPr>
          <p:nvPr/>
        </p:nvSpPr>
        <p:spPr>
          <a:xfrm>
            <a:off x="836676" y="7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Response time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797081F-D2B1-3E41-83BE-4761C008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38598"/>
            <a:ext cx="7315200" cy="3901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03566-AA6D-AC4C-1FAC-192C4B5CA8CB}"/>
              </a:ext>
            </a:extLst>
          </p:cNvPr>
          <p:cNvSpPr txBox="1"/>
          <p:nvPr/>
        </p:nvSpPr>
        <p:spPr>
          <a:xfrm>
            <a:off x="5541004" y="5562102"/>
            <a:ext cx="6450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Figure: Response times across dialect, surprisal, and exposure conditions.</a:t>
            </a:r>
            <a:r>
              <a:rPr lang="en-GB" sz="1400" dirty="0"/>
              <a:t> 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B3077-AC1E-412E-FD07-CA4BA7B86BB7}"/>
              </a:ext>
            </a:extLst>
          </p:cNvPr>
          <p:cNvSpPr txBox="1"/>
          <p:nvPr/>
        </p:nvSpPr>
        <p:spPr>
          <a:xfrm>
            <a:off x="200661" y="1332617"/>
            <a:ext cx="48263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Credible main effects </a:t>
            </a:r>
            <a:r>
              <a:rPr lang="en-US" sz="2000" dirty="0"/>
              <a:t>of surprisal, dialect, interaction between dialect and surprisal, and interaction of surprisal, dialect and exposure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BF6F7C"/>
                </a:solidFill>
              </a:rPr>
              <a:t>Dialect x surprisal</a:t>
            </a:r>
            <a:r>
              <a:rPr lang="en-US" sz="2000" dirty="0"/>
              <a:t>: slower responses to the high-surprisal condition for Chengdu sentences than Jinan</a:t>
            </a:r>
          </a:p>
          <a:p>
            <a:pPr algn="ctr"/>
            <a:endParaRPr lang="en-US" sz="2000" dirty="0"/>
          </a:p>
          <a:p>
            <a:pPr algn="ctr"/>
            <a:endParaRPr lang="en-US" sz="2000" b="1" dirty="0">
              <a:solidFill>
                <a:srgbClr val="15566C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5566C"/>
                </a:solidFill>
              </a:rPr>
              <a:t>Increased sensitivity to the surprisal difference for Chengdu sentences than Jinan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91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7D25FD1-38DB-A342-9836-F7D431C4F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6430" y="1167558"/>
            <a:ext cx="6900561" cy="546991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3" y="592295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Language Atlas of China (1989)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21" y="1194656"/>
            <a:ext cx="10410256" cy="5617359"/>
          </a:xfrm>
        </p:spPr>
        <p:txBody>
          <a:bodyPr>
            <a:normAutofit/>
          </a:bodyPr>
          <a:lstStyle/>
          <a:p>
            <a:pPr marL="457189" lvl="1" indent="0">
              <a:lnSpc>
                <a:spcPct val="110000"/>
              </a:lnSpc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009271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A88BF0-4442-2C44-B413-0F574D270200}"/>
              </a:ext>
            </a:extLst>
          </p:cNvPr>
          <p:cNvSpPr txBox="1">
            <a:spLocks/>
          </p:cNvSpPr>
          <p:nvPr/>
        </p:nvSpPr>
        <p:spPr>
          <a:xfrm>
            <a:off x="473789" y="1158071"/>
            <a:ext cx="9966997" cy="547939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Mandarin branch dialects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: relatively mutually intelligible </a:t>
            </a:r>
            <a:r>
              <a:rPr lang="en-GB" sz="2400" dirty="0"/>
              <a:t>(Tang &amp; van </a:t>
            </a:r>
            <a:r>
              <a:rPr lang="en-GB" sz="2400" dirty="0" err="1"/>
              <a:t>Heuven</a:t>
            </a:r>
            <a:r>
              <a:rPr lang="en-GB" sz="2400" dirty="0"/>
              <a:t>, 2007, 2008, 2009) 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Mandarin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Non-Mandarin branch dialects: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b="1" dirty="0">
                <a:solidFill>
                  <a:srgbClr val="A7AF87"/>
                </a:solidFill>
              </a:rPr>
              <a:t>Wu</a:t>
            </a:r>
          </a:p>
          <a:p>
            <a:pPr lvl="1"/>
            <a:r>
              <a:rPr lang="en-US" b="1" dirty="0">
                <a:solidFill>
                  <a:srgbClr val="9C987F"/>
                </a:solidFill>
              </a:rPr>
              <a:t>Hui</a:t>
            </a:r>
          </a:p>
          <a:p>
            <a:pPr lvl="1"/>
            <a:r>
              <a:rPr lang="en-US" b="1" dirty="0">
                <a:solidFill>
                  <a:srgbClr val="FBDA8D"/>
                </a:solidFill>
              </a:rPr>
              <a:t>Gan</a:t>
            </a:r>
          </a:p>
          <a:p>
            <a:pPr lvl="1"/>
            <a:r>
              <a:rPr lang="en-US" b="1" dirty="0">
                <a:solidFill>
                  <a:srgbClr val="A6AE87"/>
                </a:solidFill>
              </a:rPr>
              <a:t>Xiang</a:t>
            </a:r>
          </a:p>
          <a:p>
            <a:pPr lvl="1"/>
            <a:r>
              <a:rPr lang="en-US" b="1" dirty="0">
                <a:solidFill>
                  <a:srgbClr val="B2BBB7"/>
                </a:solidFill>
              </a:rPr>
              <a:t>Min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Hakka</a:t>
            </a:r>
          </a:p>
          <a:p>
            <a:pPr lvl="1"/>
            <a:r>
              <a:rPr lang="en-US" b="1" dirty="0">
                <a:solidFill>
                  <a:srgbClr val="BF6F7C"/>
                </a:solidFill>
              </a:rPr>
              <a:t>Yue</a:t>
            </a:r>
          </a:p>
          <a:p>
            <a:pPr lvl="1"/>
            <a:r>
              <a:rPr lang="en-US" b="1" dirty="0">
                <a:solidFill>
                  <a:srgbClr val="936565"/>
                </a:solidFill>
              </a:rPr>
              <a:t>Ping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9E4B13-4A70-081D-4F62-249EE978E87B}"/>
              </a:ext>
            </a:extLst>
          </p:cNvPr>
          <p:cNvSpPr txBox="1">
            <a:spLocks/>
          </p:cNvSpPr>
          <p:nvPr/>
        </p:nvSpPr>
        <p:spPr>
          <a:xfrm>
            <a:off x="512943" y="12240"/>
            <a:ext cx="11274247" cy="106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4000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Mandarin regional dialects</a:t>
            </a:r>
          </a:p>
        </p:txBody>
      </p:sp>
    </p:spTree>
    <p:extLst>
      <p:ext uri="{BB962C8B-B14F-4D97-AF65-F5344CB8AC3E}">
        <p14:creationId xmlns:p14="http://schemas.microsoft.com/office/powerpoint/2010/main" val="3555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62"/>
    </mc:Choice>
    <mc:Fallback xmlns="">
      <p:transition spd="slow" advTm="322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20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DDF9D5A-CBBB-FB40-AC93-B143151FDF70}"/>
              </a:ext>
            </a:extLst>
          </p:cNvPr>
          <p:cNvSpPr txBox="1">
            <a:spLocks/>
          </p:cNvSpPr>
          <p:nvPr/>
        </p:nvSpPr>
        <p:spPr>
          <a:xfrm>
            <a:off x="836676" y="7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Response time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797081F-D2B1-3E41-83BE-4761C008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38598"/>
            <a:ext cx="7315200" cy="3901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03566-AA6D-AC4C-1FAC-192C4B5CA8CB}"/>
              </a:ext>
            </a:extLst>
          </p:cNvPr>
          <p:cNvSpPr txBox="1"/>
          <p:nvPr/>
        </p:nvSpPr>
        <p:spPr>
          <a:xfrm>
            <a:off x="5541004" y="5562102"/>
            <a:ext cx="6450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Figure: Response times across dialect, surprisal, and exposure conditions.</a:t>
            </a:r>
            <a:r>
              <a:rPr lang="en-GB" sz="1400" dirty="0"/>
              <a:t> 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B3077-AC1E-412E-FD07-CA4BA7B86BB7}"/>
              </a:ext>
            </a:extLst>
          </p:cNvPr>
          <p:cNvSpPr txBox="1"/>
          <p:nvPr/>
        </p:nvSpPr>
        <p:spPr>
          <a:xfrm>
            <a:off x="200661" y="1332617"/>
            <a:ext cx="48263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Credible main effects </a:t>
            </a:r>
            <a:r>
              <a:rPr lang="en-US" sz="2000" dirty="0"/>
              <a:t>of surprisal, dialect, interaction between dialect and surprisal, and interaction of surprisal, dialect and exposure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BF6F7C"/>
                </a:solidFill>
              </a:rPr>
              <a:t>Dialect x surprisal x exposure</a:t>
            </a:r>
            <a:r>
              <a:rPr lang="en-US" sz="2000" dirty="0"/>
              <a:t>: even slower responses for Chengdu high-surprisal sentences after exposure</a:t>
            </a:r>
          </a:p>
          <a:p>
            <a:pPr algn="ctr"/>
            <a:endParaRPr lang="en-US" sz="2000" b="1" dirty="0">
              <a:solidFill>
                <a:srgbClr val="15566C"/>
              </a:solidFill>
            </a:endParaRPr>
          </a:p>
          <a:p>
            <a:pPr algn="ctr"/>
            <a:endParaRPr lang="en-US" sz="2000" b="1" dirty="0">
              <a:solidFill>
                <a:srgbClr val="15566C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5566C"/>
                </a:solidFill>
              </a:rPr>
              <a:t>Explicit exposure facilitates discrimination between surprisal conditions more for Chengdu sentences than Jinan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81CEF-870F-B355-B287-3073F17365BA}"/>
              </a:ext>
            </a:extLst>
          </p:cNvPr>
          <p:cNvSpPr/>
          <p:nvPr/>
        </p:nvSpPr>
        <p:spPr>
          <a:xfrm>
            <a:off x="7010400" y="1523225"/>
            <a:ext cx="1379621" cy="3353575"/>
          </a:xfrm>
          <a:custGeom>
            <a:avLst/>
            <a:gdLst>
              <a:gd name="connsiteX0" fmla="*/ 0 w 1379621"/>
              <a:gd name="connsiteY0" fmla="*/ 0 h 3353575"/>
              <a:gd name="connsiteX1" fmla="*/ 676014 w 1379621"/>
              <a:gd name="connsiteY1" fmla="*/ 0 h 3353575"/>
              <a:gd name="connsiteX2" fmla="*/ 1379621 w 1379621"/>
              <a:gd name="connsiteY2" fmla="*/ 0 h 3353575"/>
              <a:gd name="connsiteX3" fmla="*/ 1379621 w 1379621"/>
              <a:gd name="connsiteY3" fmla="*/ 737787 h 3353575"/>
              <a:gd name="connsiteX4" fmla="*/ 1379621 w 1379621"/>
              <a:gd name="connsiteY4" fmla="*/ 1408502 h 3353575"/>
              <a:gd name="connsiteX5" fmla="*/ 1379621 w 1379621"/>
              <a:gd name="connsiteY5" fmla="*/ 2012145 h 3353575"/>
              <a:gd name="connsiteX6" fmla="*/ 1379621 w 1379621"/>
              <a:gd name="connsiteY6" fmla="*/ 2615789 h 3353575"/>
              <a:gd name="connsiteX7" fmla="*/ 1379621 w 1379621"/>
              <a:gd name="connsiteY7" fmla="*/ 3353575 h 3353575"/>
              <a:gd name="connsiteX8" fmla="*/ 689811 w 1379621"/>
              <a:gd name="connsiteY8" fmla="*/ 3353575 h 3353575"/>
              <a:gd name="connsiteX9" fmla="*/ 0 w 1379621"/>
              <a:gd name="connsiteY9" fmla="*/ 3353575 h 3353575"/>
              <a:gd name="connsiteX10" fmla="*/ 0 w 1379621"/>
              <a:gd name="connsiteY10" fmla="*/ 2682860 h 3353575"/>
              <a:gd name="connsiteX11" fmla="*/ 0 w 1379621"/>
              <a:gd name="connsiteY11" fmla="*/ 2045681 h 3353575"/>
              <a:gd name="connsiteX12" fmla="*/ 0 w 1379621"/>
              <a:gd name="connsiteY12" fmla="*/ 1341430 h 3353575"/>
              <a:gd name="connsiteX13" fmla="*/ 0 w 1379621"/>
              <a:gd name="connsiteY13" fmla="*/ 704251 h 3353575"/>
              <a:gd name="connsiteX14" fmla="*/ 0 w 1379621"/>
              <a:gd name="connsiteY14" fmla="*/ 0 h 335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79621" h="3353575" extrusionOk="0">
                <a:moveTo>
                  <a:pt x="0" y="0"/>
                </a:moveTo>
                <a:cubicBezTo>
                  <a:pt x="226257" y="-12840"/>
                  <a:pt x="501328" y="32078"/>
                  <a:pt x="676014" y="0"/>
                </a:cubicBezTo>
                <a:cubicBezTo>
                  <a:pt x="850700" y="-32078"/>
                  <a:pt x="1238315" y="-7763"/>
                  <a:pt x="1379621" y="0"/>
                </a:cubicBezTo>
                <a:cubicBezTo>
                  <a:pt x="1382970" y="316911"/>
                  <a:pt x="1393233" y="529893"/>
                  <a:pt x="1379621" y="737787"/>
                </a:cubicBezTo>
                <a:cubicBezTo>
                  <a:pt x="1366009" y="945681"/>
                  <a:pt x="1400439" y="1208697"/>
                  <a:pt x="1379621" y="1408502"/>
                </a:cubicBezTo>
                <a:cubicBezTo>
                  <a:pt x="1358803" y="1608308"/>
                  <a:pt x="1370477" y="1807226"/>
                  <a:pt x="1379621" y="2012145"/>
                </a:cubicBezTo>
                <a:cubicBezTo>
                  <a:pt x="1388765" y="2217064"/>
                  <a:pt x="1381001" y="2478349"/>
                  <a:pt x="1379621" y="2615789"/>
                </a:cubicBezTo>
                <a:cubicBezTo>
                  <a:pt x="1378241" y="2753229"/>
                  <a:pt x="1393418" y="3067765"/>
                  <a:pt x="1379621" y="3353575"/>
                </a:cubicBezTo>
                <a:cubicBezTo>
                  <a:pt x="1145492" y="3379172"/>
                  <a:pt x="939735" y="3379451"/>
                  <a:pt x="689811" y="3353575"/>
                </a:cubicBezTo>
                <a:cubicBezTo>
                  <a:pt x="439887" y="3327700"/>
                  <a:pt x="280583" y="3361374"/>
                  <a:pt x="0" y="3353575"/>
                </a:cubicBezTo>
                <a:cubicBezTo>
                  <a:pt x="23865" y="3176432"/>
                  <a:pt x="-21468" y="2896541"/>
                  <a:pt x="0" y="2682860"/>
                </a:cubicBezTo>
                <a:cubicBezTo>
                  <a:pt x="21468" y="2469180"/>
                  <a:pt x="5931" y="2248132"/>
                  <a:pt x="0" y="2045681"/>
                </a:cubicBezTo>
                <a:cubicBezTo>
                  <a:pt x="-5931" y="1843230"/>
                  <a:pt x="11568" y="1484642"/>
                  <a:pt x="0" y="1341430"/>
                </a:cubicBezTo>
                <a:cubicBezTo>
                  <a:pt x="-11568" y="1198218"/>
                  <a:pt x="-17572" y="888490"/>
                  <a:pt x="0" y="704251"/>
                </a:cubicBezTo>
                <a:cubicBezTo>
                  <a:pt x="17572" y="520012"/>
                  <a:pt x="24097" y="339162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21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DDF9D5A-CBBB-FB40-AC93-B143151FDF70}"/>
              </a:ext>
            </a:extLst>
          </p:cNvPr>
          <p:cNvSpPr txBox="1">
            <a:spLocks/>
          </p:cNvSpPr>
          <p:nvPr/>
        </p:nvSpPr>
        <p:spPr>
          <a:xfrm>
            <a:off x="836676" y="7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Response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03566-AA6D-AC4C-1FAC-192C4B5CA8CB}"/>
              </a:ext>
            </a:extLst>
          </p:cNvPr>
          <p:cNvSpPr txBox="1"/>
          <p:nvPr/>
        </p:nvSpPr>
        <p:spPr>
          <a:xfrm>
            <a:off x="5541004" y="5562102"/>
            <a:ext cx="6450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Figure: Response times across dialect, surprisal, and exposure conditions.</a:t>
            </a:r>
            <a:r>
              <a:rPr lang="en-GB" sz="1400" dirty="0"/>
              <a:t> 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B3077-AC1E-412E-FD07-CA4BA7B86BB7}"/>
              </a:ext>
            </a:extLst>
          </p:cNvPr>
          <p:cNvSpPr txBox="1"/>
          <p:nvPr/>
        </p:nvSpPr>
        <p:spPr>
          <a:xfrm>
            <a:off x="200661" y="1332617"/>
            <a:ext cx="4826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Credible main effect </a:t>
            </a:r>
            <a:r>
              <a:rPr lang="en-US" sz="2000" dirty="0"/>
              <a:t>of tone comparison between tone 2 and tone 4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Tone 2 vs. tone 4: faster responses to tone 2 in general</a:t>
            </a:r>
          </a:p>
          <a:p>
            <a:pPr algn="ctr"/>
            <a:endParaRPr lang="en-US" sz="2000" dirty="0"/>
          </a:p>
          <a:p>
            <a:pPr algn="ctr"/>
            <a:endParaRPr lang="en-US" sz="2000" b="1" dirty="0">
              <a:solidFill>
                <a:srgbClr val="15566C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4566C"/>
                </a:solidFill>
                <a:effectLst/>
                <a:ea typeface="Times New Roman" panose="02020603050405020304" pitchFamily="18" charset="0"/>
              </a:rPr>
              <a:t>Response times did not vary considerably across tone categories, except for faster responses for Tone 2 than Tone 4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b="1" dirty="0">
              <a:solidFill>
                <a:srgbClr val="14566C"/>
              </a:solidFill>
              <a:ea typeface="Times New Roman" panose="02020603050405020304" pitchFamily="18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9FB6A11A-442F-1C1D-7F3E-62212B93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04" y="1477487"/>
            <a:ext cx="7031991" cy="37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2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22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DDF9D5A-CBBB-FB40-AC93-B143151FDF70}"/>
              </a:ext>
            </a:extLst>
          </p:cNvPr>
          <p:cNvSpPr txBox="1">
            <a:spLocks/>
          </p:cNvSpPr>
          <p:nvPr/>
        </p:nvSpPr>
        <p:spPr>
          <a:xfrm>
            <a:off x="836676" y="70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Response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B3077-AC1E-412E-FD07-CA4BA7B86BB7}"/>
              </a:ext>
            </a:extLst>
          </p:cNvPr>
          <p:cNvSpPr txBox="1"/>
          <p:nvPr/>
        </p:nvSpPr>
        <p:spPr>
          <a:xfrm>
            <a:off x="200661" y="1332617"/>
            <a:ext cx="48263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Credible main effect </a:t>
            </a:r>
            <a:r>
              <a:rPr lang="en-US" sz="2000" dirty="0"/>
              <a:t>of tone comparison between tone 2 and tone 4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Tone 2 vs. tone 4: slower responses to tone 4 in general</a:t>
            </a:r>
          </a:p>
          <a:p>
            <a:pPr algn="ctr"/>
            <a:endParaRPr lang="en-US" sz="2000" dirty="0"/>
          </a:p>
          <a:p>
            <a:endParaRPr lang="en-US" sz="2000" b="1" dirty="0">
              <a:solidFill>
                <a:srgbClr val="14566C"/>
              </a:solidFill>
              <a:ea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4566C"/>
                </a:solidFill>
                <a:effectLst/>
                <a:ea typeface="Times New Roman" panose="02020603050405020304" pitchFamily="18" charset="0"/>
              </a:rPr>
              <a:t>Tone 4 has similar falling components across all three dialects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000" dirty="0">
              <a:solidFill>
                <a:srgbClr val="14566C"/>
              </a:solidFill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solidFill>
                  <a:srgbClr val="14566C"/>
                </a:solidFill>
                <a:ea typeface="Times New Roman" panose="02020603050405020304" pitchFamily="18" charset="0"/>
              </a:rPr>
              <a:t>Tone 2</a:t>
            </a:r>
            <a:r>
              <a:rPr lang="en-US" sz="2000" dirty="0">
                <a:solidFill>
                  <a:srgbClr val="14566C"/>
                </a:solidFill>
                <a:effectLst/>
                <a:ea typeface="Times New Roman" panose="02020603050405020304" pitchFamily="18" charset="0"/>
              </a:rPr>
              <a:t> has disparate contour types in both dialects compared to Standard Mandarin</a:t>
            </a:r>
            <a:endParaRPr lang="en-US" sz="2000" dirty="0">
              <a:solidFill>
                <a:srgbClr val="14566C"/>
              </a:solidFill>
              <a:ea typeface="Times New Roman" panose="02020603050405020304" pitchFamily="18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3880D760-0347-E401-844C-294D9DFB76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34" y="1826210"/>
            <a:ext cx="6999532" cy="34997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BFA4F03-7E18-D87B-FD5E-7D15F90D0E01}"/>
              </a:ext>
            </a:extLst>
          </p:cNvPr>
          <p:cNvSpPr/>
          <p:nvPr/>
        </p:nvSpPr>
        <p:spPr>
          <a:xfrm>
            <a:off x="9821779" y="4055514"/>
            <a:ext cx="160421" cy="1764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69FCA8-A25A-97B4-EBC4-CA73EE6B33F8}"/>
              </a:ext>
            </a:extLst>
          </p:cNvPr>
          <p:cNvSpPr/>
          <p:nvPr/>
        </p:nvSpPr>
        <p:spPr>
          <a:xfrm>
            <a:off x="5825565" y="2626733"/>
            <a:ext cx="160421" cy="1764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E93AE5-6CBD-6A23-9599-AE78B22D7A65}"/>
              </a:ext>
            </a:extLst>
          </p:cNvPr>
          <p:cNvSpPr/>
          <p:nvPr/>
        </p:nvSpPr>
        <p:spPr>
          <a:xfrm>
            <a:off x="7926105" y="3097474"/>
            <a:ext cx="160421" cy="1764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70" y="1255305"/>
            <a:ext cx="11077414" cy="5214343"/>
          </a:xfrm>
        </p:spPr>
        <p:txBody>
          <a:bodyPr>
            <a:normAutofit/>
          </a:bodyPr>
          <a:lstStyle/>
          <a:p>
            <a:pPr marL="422264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15566C"/>
                </a:solidFill>
                <a:ea typeface="Times New Roman" panose="02020603050405020304" pitchFamily="18" charset="0"/>
              </a:rPr>
              <a:t>Accuracy</a:t>
            </a:r>
          </a:p>
          <a:p>
            <a:pPr marL="765164" indent="-342900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ea typeface="Times New Roman" panose="02020603050405020304" pitchFamily="18" charset="0"/>
              </a:rPr>
              <a:t>Strong use of top-down information for lexical access</a:t>
            </a:r>
          </a:p>
          <a:p>
            <a:pPr marL="765164" indent="-342900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ea typeface="Times New Roman" panose="02020603050405020304" pitchFamily="18" charset="0"/>
              </a:rPr>
              <a:t>Possible use of a “benefit of the doubt” strategy (“I don’t think you meant to say something that strange”)</a:t>
            </a:r>
          </a:p>
          <a:p>
            <a:pPr marL="765164" indent="-342900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Explicit exposure reliably improved adaptation to a novel tone system</a:t>
            </a:r>
          </a:p>
          <a:p>
            <a:pPr marL="765164" indent="-342900">
              <a:lnSpc>
                <a:spcPct val="110000"/>
              </a:lnSpc>
            </a:pPr>
            <a:endParaRPr lang="en-US" sz="2000" dirty="0">
              <a:cs typeface="Calibri" panose="020F0502020204030204" pitchFamily="34" charset="0"/>
            </a:endParaRPr>
          </a:p>
          <a:p>
            <a:pPr marL="422264" indent="0">
              <a:lnSpc>
                <a:spcPct val="110000"/>
              </a:lnSpc>
              <a:buNone/>
            </a:pPr>
            <a:r>
              <a:rPr lang="en-US" sz="2000" dirty="0">
                <a:solidFill>
                  <a:srgbClr val="15566C"/>
                </a:solidFill>
                <a:ea typeface="Times New Roman" panose="02020603050405020304" pitchFamily="18" charset="0"/>
              </a:rPr>
              <a:t>Response time</a:t>
            </a:r>
          </a:p>
          <a:p>
            <a:pPr marL="765164" indent="-342900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ea typeface="Times New Roman" panose="02020603050405020304" pitchFamily="18" charset="0"/>
              </a:rPr>
              <a:t>Sensitivity to tonal contrasts in the new tone system</a:t>
            </a:r>
          </a:p>
          <a:p>
            <a:pPr marL="765164" indent="-342900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Listeners were more sensitive to the surprisal manipulation in Chengdu Mandarin (phonetically less similar) than in Jinan Mandarin (phonetically more similar)</a:t>
            </a:r>
          </a:p>
          <a:p>
            <a:pPr marL="765164" indent="-342900">
              <a:lnSpc>
                <a:spcPct val="110000"/>
              </a:lnSpc>
            </a:pPr>
            <a:r>
              <a:rPr lang="en-US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Tones with similar contour–category mappings across dialects slow down response times</a:t>
            </a:r>
          </a:p>
          <a:p>
            <a:endParaRPr lang="en-US" sz="2000" dirty="0"/>
          </a:p>
          <a:p>
            <a:pPr marL="634984" indent="-212720">
              <a:lnSpc>
                <a:spcPct val="110000"/>
              </a:lnSpc>
            </a:pPr>
            <a:endParaRPr lang="en-GB" sz="2000" dirty="0"/>
          </a:p>
          <a:p>
            <a:pPr marL="634984" indent="-212720">
              <a:lnSpc>
                <a:spcPct val="110000"/>
              </a:lnSpc>
            </a:pPr>
            <a:endParaRPr lang="en-US" sz="2000" dirty="0">
              <a:cs typeface="Calibri" panose="020F0502020204030204" pitchFamily="34" charset="0"/>
            </a:endParaRPr>
          </a:p>
          <a:p>
            <a:pPr marL="457189" lvl="1" indent="0">
              <a:buNone/>
            </a:pPr>
            <a:endParaRPr lang="en-GB" sz="2000" dirty="0">
              <a:solidFill>
                <a:srgbClr val="7030A0"/>
              </a:solidFill>
              <a:ea typeface="SimSun" panose="02010600030101010101" pitchFamily="2" charset="-122"/>
              <a:cs typeface="Calibri" panose="020F0502020204030204" pitchFamily="34" charset="0"/>
              <a:sym typeface="Wingdings" pitchFamily="2" charset="2"/>
            </a:endParaRPr>
          </a:p>
          <a:p>
            <a:pPr marL="800080" lvl="1" indent="-342891"/>
            <a:endParaRPr lang="en-GB" sz="2000" dirty="0"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0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5E2D429-506F-CA0B-AE0A-B314BC59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2" y="37001"/>
            <a:ext cx="10808848" cy="1325563"/>
          </a:xfrm>
        </p:spPr>
        <p:txBody>
          <a:bodyPr>
            <a:noAutofit/>
          </a:bodyPr>
          <a:lstStyle/>
          <a:p>
            <a:pPr algn="ctr"/>
            <a:r>
              <a:rPr lang="en-GB" sz="3600" kern="0" dirty="0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  <a:endParaRPr lang="en-US" sz="3600" dirty="0">
              <a:solidFill>
                <a:srgbClr val="14566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81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6CAE4858-4290-6BEB-99A3-98F8D1AA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2" y="37001"/>
            <a:ext cx="10808848" cy="1325563"/>
          </a:xfrm>
        </p:spPr>
        <p:txBody>
          <a:bodyPr>
            <a:noAutofit/>
          </a:bodyPr>
          <a:lstStyle/>
          <a:p>
            <a:pPr algn="ctr"/>
            <a:r>
              <a:rPr lang="en-GB" sz="3600" kern="0" dirty="0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  <a:endParaRPr lang="en-US" sz="3600" dirty="0">
              <a:solidFill>
                <a:srgbClr val="14566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7014C-A065-2EF7-1F21-F413604E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33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Tone information always processed in lexical access even if it’s not directly used</a:t>
            </a:r>
          </a:p>
          <a:p>
            <a:endParaRPr lang="en-US" sz="2400" dirty="0"/>
          </a:p>
          <a:p>
            <a:pPr marL="457189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Implications for models of lexical access in tone languages (e.g., Gao et al. 2009)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More sensitivity to the less similar tone systems</a:t>
            </a:r>
            <a:endParaRPr lang="en-US" sz="2400" dirty="0"/>
          </a:p>
          <a:p>
            <a:pPr marL="457189" lvl="1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457189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Greater dissimilarity leads to better discrimination (Perceptual Assimilation Model, </a:t>
            </a:r>
            <a:r>
              <a:rPr lang="en-GB" sz="2000" dirty="0">
                <a:solidFill>
                  <a:schemeClr val="tx2"/>
                </a:solidFill>
              </a:rPr>
              <a:t>Best &amp; Tyler, 2007; So &amp; Best, 2011)</a:t>
            </a:r>
            <a:endParaRPr lang="en-US" sz="2000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0CE736-726B-C94A-81AB-CA6F9FF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6CAE4858-4290-6BEB-99A3-98F8D1AA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2" y="37001"/>
            <a:ext cx="10808848" cy="1325563"/>
          </a:xfrm>
        </p:spPr>
        <p:txBody>
          <a:bodyPr>
            <a:noAutofit/>
          </a:bodyPr>
          <a:lstStyle/>
          <a:p>
            <a:pPr algn="ctr"/>
            <a:r>
              <a:rPr lang="en-GB" sz="3600" kern="0" dirty="0">
                <a:solidFill>
                  <a:srgbClr val="14566C"/>
                </a:solidFill>
              </a:rPr>
              <a:t>Thank you! </a:t>
            </a:r>
            <a:endParaRPr lang="en-US" sz="3600" dirty="0">
              <a:solidFill>
                <a:srgbClr val="14566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7014C-A065-2EF7-1F21-F413604E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987" y="1683788"/>
            <a:ext cx="8903177" cy="435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Thanks also to: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Shayne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Sloggett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University of York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SNSF Grant 208460</a:t>
            </a:r>
          </a:p>
          <a:p>
            <a:pPr marL="0" indent="0" algn="ctr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 thanks to DHL UK</a:t>
            </a:r>
          </a:p>
        </p:txBody>
      </p:sp>
    </p:spTree>
    <p:extLst>
      <p:ext uri="{BB962C8B-B14F-4D97-AF65-F5344CB8AC3E}">
        <p14:creationId xmlns:p14="http://schemas.microsoft.com/office/powerpoint/2010/main" val="384756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7054"/>
            <a:ext cx="1080287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word </a:t>
            </a:r>
            <a:r>
              <a:rPr lang="en-US" sz="3600" b="1" u="sng" dirty="0" err="1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yi</a:t>
            </a:r>
            <a:r>
              <a:rPr lang="en-US" sz="3600" dirty="0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(/</a:t>
            </a:r>
            <a:r>
              <a:rPr lang="en-US" sz="3600" dirty="0" err="1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600" dirty="0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ː/, “one, </a:t>
            </a:r>
            <a:r>
              <a:rPr lang="en-US" altLang="zh-CN" sz="3600" dirty="0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</a:t>
            </a:r>
            <a:r>
              <a:rPr lang="en-US" sz="3600" dirty="0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”; </a:t>
            </a:r>
            <a:r>
              <a:rPr lang="en-US" sz="3600" dirty="0" err="1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一</a:t>
            </a:r>
            <a:r>
              <a:rPr lang="en-US" sz="3600" dirty="0">
                <a:solidFill>
                  <a:srgbClr val="14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in four tone categories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236195"/>
            <a:ext cx="10410256" cy="5216579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endParaRPr lang="en-GB" sz="1900" dirty="0"/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26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5B25714F-6C0B-3F3A-C907-E10C63C244F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360" y="1332617"/>
            <a:ext cx="8991505" cy="4495753"/>
          </a:xfrm>
          <a:prstGeom prst="rect">
            <a:avLst/>
          </a:prstGeom>
        </p:spPr>
      </p:pic>
      <p:pic>
        <p:nvPicPr>
          <p:cNvPr id="5" name="Standard_tones.wav">
            <a:hlinkClick r:id="" action="ppaction://media"/>
            <a:extLst>
              <a:ext uri="{FF2B5EF4-FFF2-40B4-BE49-F238E27FC236}">
                <a16:creationId xmlns:a16="http://schemas.microsoft.com/office/drawing/2014/main" id="{C64C0866-D804-EDDC-0F8C-4A888FBA70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68997" y="5764213"/>
            <a:ext cx="812800" cy="812800"/>
          </a:xfrm>
          <a:prstGeom prst="rect">
            <a:avLst/>
          </a:prstGeom>
        </p:spPr>
      </p:pic>
      <p:pic>
        <p:nvPicPr>
          <p:cNvPr id="6" name="Chengdu_tones.wav">
            <a:hlinkClick r:id="" action="ppaction://media"/>
            <a:extLst>
              <a:ext uri="{FF2B5EF4-FFF2-40B4-BE49-F238E27FC236}">
                <a16:creationId xmlns:a16="http://schemas.microsoft.com/office/drawing/2014/main" id="{600D9288-A29A-0F86-CEC8-4601141D68C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07155" y="5726114"/>
            <a:ext cx="812800" cy="812800"/>
          </a:xfrm>
          <a:prstGeom prst="rect">
            <a:avLst/>
          </a:prstGeom>
        </p:spPr>
      </p:pic>
      <p:pic>
        <p:nvPicPr>
          <p:cNvPr id="7" name="Jinan_tones.wav">
            <a:hlinkClick r:id="" action="ppaction://media"/>
            <a:extLst>
              <a:ext uri="{FF2B5EF4-FFF2-40B4-BE49-F238E27FC236}">
                <a16:creationId xmlns:a16="http://schemas.microsoft.com/office/drawing/2014/main" id="{B2222FEB-9775-A21A-209D-F84CCE32EBB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88076" y="5764213"/>
            <a:ext cx="812800" cy="812800"/>
          </a:xfrm>
          <a:prstGeom prst="rect">
            <a:avLst/>
          </a:prstGeom>
        </p:spPr>
      </p:pic>
      <p:pic>
        <p:nvPicPr>
          <p:cNvPr id="9" name="Graphic 8" descr="Bookmark with solid fill">
            <a:extLst>
              <a:ext uri="{FF2B5EF4-FFF2-40B4-BE49-F238E27FC236}">
                <a16:creationId xmlns:a16="http://schemas.microsoft.com/office/drawing/2014/main" id="{A99D1695-E6FF-878A-9FFE-320C70CC41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82337" y="-182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5847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59" y="7054"/>
            <a:ext cx="1012183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BF6F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Surprisal sentences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34" y="1142007"/>
            <a:ext cx="9873619" cy="14540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24 sentence pairs were created manipulating </a:t>
            </a:r>
            <a:r>
              <a:rPr lang="en-US" sz="1900" u="sng" dirty="0">
                <a:latin typeface="Calibri" panose="020F0502020204030204" pitchFamily="34" charset="0"/>
                <a:cs typeface="Calibri" panose="020F0502020204030204" pitchFamily="34" charset="0"/>
              </a:rPr>
              <a:t>the phonetic tone of one target word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be:</a:t>
            </a:r>
          </a:p>
          <a:p>
            <a:pPr marL="2044649" indent="-253994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b="1" dirty="0">
                <a:solidFill>
                  <a:srgbClr val="14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low-surprisal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(semantically implausible sentences)</a:t>
            </a:r>
          </a:p>
          <a:p>
            <a:pPr marL="2044649" indent="-253994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b="1" dirty="0">
                <a:solidFill>
                  <a:srgbClr val="BF6F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high-surprisal</a:t>
            </a:r>
            <a:r>
              <a:rPr lang="en-US" sz="1900" dirty="0">
                <a:solidFill>
                  <a:srgbClr val="BF6F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14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(semantically plausible sentence)*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27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9D8D6E-C149-6548-A709-FD39605A2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06364"/>
              </p:ext>
            </p:extLst>
          </p:nvPr>
        </p:nvGraphicFramePr>
        <p:xfrm>
          <a:off x="1033559" y="2841940"/>
          <a:ext cx="9996467" cy="3705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044">
                  <a:extLst>
                    <a:ext uri="{9D8B030D-6E8A-4147-A177-3AD203B41FA5}">
                      <a16:colId xmlns:a16="http://schemas.microsoft.com/office/drawing/2014/main" val="137832786"/>
                    </a:ext>
                  </a:extLst>
                </a:gridCol>
                <a:gridCol w="4073448">
                  <a:extLst>
                    <a:ext uri="{9D8B030D-6E8A-4147-A177-3AD203B41FA5}">
                      <a16:colId xmlns:a16="http://schemas.microsoft.com/office/drawing/2014/main" val="1367884062"/>
                    </a:ext>
                  </a:extLst>
                </a:gridCol>
                <a:gridCol w="4714975">
                  <a:extLst>
                    <a:ext uri="{9D8B030D-6E8A-4147-A177-3AD203B41FA5}">
                      <a16:colId xmlns:a16="http://schemas.microsoft.com/office/drawing/2014/main" val="1015788835"/>
                    </a:ext>
                  </a:extLst>
                </a:gridCol>
              </a:tblGrid>
              <a:tr h="516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GB" sz="1900" b="1" i="0" dirty="0">
                        <a:solidFill>
                          <a:srgbClr val="15566C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0" dirty="0">
                          <a:solidFill>
                            <a:srgbClr val="15566C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low-surprisal condition</a:t>
                      </a:r>
                      <a:endParaRPr lang="en-GB" sz="1900" b="1" i="0" dirty="0">
                        <a:solidFill>
                          <a:srgbClr val="15566C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high-surprisal condition</a:t>
                      </a:r>
                      <a:endParaRPr lang="en-GB" sz="1900" b="1" i="0" dirty="0">
                        <a:solidFill>
                          <a:srgbClr val="BF6F7C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005306"/>
                  </a:ext>
                </a:extLst>
              </a:tr>
              <a:tr h="14237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a)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一只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鹰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天上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zh-CN" altLang="en-US" sz="16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飞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You3  yi4 zhi1  ying1  zai4   tian1 shang4   </a:t>
                      </a:r>
                      <a:r>
                        <a:rPr lang="en-US" sz="1600" b="0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fei1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There is    an  eagle    in       the sky      </a:t>
                      </a:r>
                      <a:r>
                        <a:rPr lang="en-US" sz="1600" b="0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flying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“There is an eagle flying in the sky”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b)*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有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一只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鹰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天上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zh-CN" altLang="en-US" sz="1600" b="0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肥</a:t>
                      </a:r>
                      <a:r>
                        <a:rPr lang="en-US" altLang="zh-CN" sz="1600" b="0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altLang="en-US" sz="1600" b="0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600" b="0" kern="1200" dirty="0">
                        <a:solidFill>
                          <a:srgbClr val="BF6F7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You3  yi4 zhi1   ying1  zai4   tian1 shang4   </a:t>
                      </a:r>
                      <a:r>
                        <a:rPr lang="en-US" sz="1600" b="0" i="1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fei2*</a:t>
                      </a:r>
                      <a:endParaRPr lang="en-GB" sz="1600" b="0" i="0" u="sng" kern="1200" dirty="0">
                        <a:solidFill>
                          <a:srgbClr val="BF6F7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There is    an  eagle    in       the sky   </a:t>
                      </a:r>
                      <a:r>
                        <a:rPr lang="en-US" sz="1600" b="0" i="1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gaining weight*</a:t>
                      </a:r>
                      <a:endParaRPr lang="en-GB" sz="1600" b="0" u="sng" kern="1200" dirty="0">
                        <a:solidFill>
                          <a:srgbClr val="BF6F7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“There is an eagle gaining weight in the sky”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88166"/>
                  </a:ext>
                </a:extLst>
              </a:tr>
              <a:tr h="8866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Chengdu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kern="1200" dirty="0">
                          <a:solidFill>
                            <a:srgbClr val="15566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Chengdu low-surprisal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Chengdu high-surprisal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604833"/>
                  </a:ext>
                </a:extLst>
              </a:tr>
              <a:tr h="877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Jinan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kern="1200" dirty="0">
                          <a:solidFill>
                            <a:srgbClr val="15566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Jinan low-surprisal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Jinan high-surprisal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266834"/>
                  </a:ext>
                </a:extLst>
              </a:tr>
            </a:tbl>
          </a:graphicData>
        </a:graphic>
      </p:graphicFrame>
      <p:pic>
        <p:nvPicPr>
          <p:cNvPr id="3" name="Graphic 2" descr="Bookmark with solid fill">
            <a:extLst>
              <a:ext uri="{FF2B5EF4-FFF2-40B4-BE49-F238E27FC236}">
                <a16:creationId xmlns:a16="http://schemas.microsoft.com/office/drawing/2014/main" id="{E8649B37-656A-AB7C-922E-37EC29DFD4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82337" y="-18288"/>
            <a:ext cx="914400" cy="914400"/>
          </a:xfrm>
          <a:prstGeom prst="rect">
            <a:avLst/>
          </a:prstGeom>
        </p:spPr>
      </p:pic>
      <p:pic>
        <p:nvPicPr>
          <p:cNvPr id="5" name="Chengdu_high_surprisal.wav">
            <a:hlinkClick r:id="" action="ppaction://media"/>
            <a:extLst>
              <a:ext uri="{FF2B5EF4-FFF2-40B4-BE49-F238E27FC236}">
                <a16:creationId xmlns:a16="http://schemas.microsoft.com/office/drawing/2014/main" id="{B806AEAD-4E4F-C62D-1552-1670C02103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9972713" y="4798557"/>
            <a:ext cx="812800" cy="812800"/>
          </a:xfrm>
          <a:prstGeom prst="rect">
            <a:avLst/>
          </a:prstGeom>
        </p:spPr>
      </p:pic>
      <p:pic>
        <p:nvPicPr>
          <p:cNvPr id="7" name="Chengdu_low_surprisal.wav">
            <a:hlinkClick r:id="" action="ppaction://media"/>
            <a:extLst>
              <a:ext uri="{FF2B5EF4-FFF2-40B4-BE49-F238E27FC236}">
                <a16:creationId xmlns:a16="http://schemas.microsoft.com/office/drawing/2014/main" id="{601F5AEC-D138-7438-86AA-6987CA96EA6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394985" y="4798557"/>
            <a:ext cx="812800" cy="812800"/>
          </a:xfrm>
          <a:prstGeom prst="rect">
            <a:avLst/>
          </a:prstGeom>
        </p:spPr>
      </p:pic>
      <p:pic>
        <p:nvPicPr>
          <p:cNvPr id="8" name="Jinan_low_surprisal.wav">
            <a:hlinkClick r:id="" action="ppaction://media"/>
            <a:extLst>
              <a:ext uri="{FF2B5EF4-FFF2-40B4-BE49-F238E27FC236}">
                <a16:creationId xmlns:a16="http://schemas.microsoft.com/office/drawing/2014/main" id="{8B883C71-929C-4731-5AF7-6D800801066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5394985" y="5734304"/>
            <a:ext cx="812800" cy="812800"/>
          </a:xfrm>
          <a:prstGeom prst="rect">
            <a:avLst/>
          </a:prstGeom>
        </p:spPr>
      </p:pic>
      <p:pic>
        <p:nvPicPr>
          <p:cNvPr id="9" name="Jinan_high_surprisal.wav">
            <a:hlinkClick r:id="" action="ppaction://media"/>
            <a:extLst>
              <a:ext uri="{FF2B5EF4-FFF2-40B4-BE49-F238E27FC236}">
                <a16:creationId xmlns:a16="http://schemas.microsoft.com/office/drawing/2014/main" id="{936E40D7-E0E3-36A6-9F95-30F319870D7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9972713" y="57099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40244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7053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15566C"/>
                </a:solidFill>
                <a:cs typeface="Calibri" panose="020F0502020204030204" pitchFamily="34" charset="0"/>
              </a:rPr>
              <a:t>Data analysis (models)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48" y="1263636"/>
            <a:ext cx="10410256" cy="535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15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1800" dirty="0"/>
              <a:t>Bayesian logistic mixed-effects regression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15566C"/>
                </a:solidFill>
              </a:rPr>
              <a:t>Response time</a:t>
            </a:r>
            <a:r>
              <a:rPr lang="en-GB" sz="1800" dirty="0"/>
              <a:t>: Bayesian linear mixed-effects regression (</a:t>
            </a:r>
            <a:r>
              <a:rPr lang="en-GB" sz="1800" dirty="0" err="1"/>
              <a:t>Bürkner</a:t>
            </a:r>
            <a:r>
              <a:rPr lang="en-GB" sz="1800" dirty="0"/>
              <a:t>, 2018) 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Each model included</a:t>
            </a:r>
          </a:p>
          <a:p>
            <a:pPr lvl="1"/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fixed effects: surprisal, dialect, exposure and the interactions of the three factors, trial number, tone comparisons and their interaction with dialect</a:t>
            </a:r>
          </a:p>
          <a:p>
            <a:pPr lvl="1"/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random effects: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participant: an intercept for participant, slopes for surprisal, dialect, trial number, the interaction between surprisal and dialect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sentence frame, an intercept and random slope for dialect</a:t>
            </a:r>
          </a:p>
          <a:p>
            <a:pPr lvl="1"/>
            <a:endParaRPr lang="en-GB" sz="1800" dirty="0"/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Weakly informed priors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Accuracy model: 𝒩(0, 20) for the intercept and the fixed factors, 𝒩(0, 0.05) for the random effects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RT model: 𝒩(0, 7) for the intercept, 𝒩(0, 1) for the fixed factors, 𝒩(0, 0.01) for the random effects</a:t>
            </a:r>
          </a:p>
          <a:p>
            <a:pPr lvl="1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2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Bookmark with solid fill">
            <a:extLst>
              <a:ext uri="{FF2B5EF4-FFF2-40B4-BE49-F238E27FC236}">
                <a16:creationId xmlns:a16="http://schemas.microsoft.com/office/drawing/2014/main" id="{BCCEB54C-5C69-24A9-53E2-6AA0F0EAF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2337" y="-182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6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7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 codes: accuracy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29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Bookmark with solid fill">
            <a:extLst>
              <a:ext uri="{FF2B5EF4-FFF2-40B4-BE49-F238E27FC236}">
                <a16:creationId xmlns:a16="http://schemas.microsoft.com/office/drawing/2014/main" id="{3B7C676E-30CC-EDE9-3B24-C0D1F808F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2337" y="-18288"/>
            <a:ext cx="914400" cy="914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C8387-890E-A18B-165B-E67FE43B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63" y="1133991"/>
            <a:ext cx="11859993" cy="6961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14566C"/>
                </a:solidFill>
              </a:rPr>
              <a:t>fit_acc_bayes</a:t>
            </a:r>
            <a:r>
              <a:rPr lang="en-US" sz="1200" dirty="0">
                <a:solidFill>
                  <a:srgbClr val="14566C"/>
                </a:solidFill>
              </a:rPr>
              <a:t> &lt;- </a:t>
            </a:r>
            <a:r>
              <a:rPr lang="en-US" sz="1200" dirty="0" err="1">
                <a:solidFill>
                  <a:srgbClr val="14566C"/>
                </a:solidFill>
              </a:rPr>
              <a:t>brm</a:t>
            </a:r>
            <a:r>
              <a:rPr lang="en-US" sz="1200" dirty="0">
                <a:solidFill>
                  <a:srgbClr val="14566C"/>
                </a:solidFill>
              </a:rPr>
              <a:t>(acc2 ~ </a:t>
            </a:r>
            <a:r>
              <a:rPr lang="en-US" sz="1200" dirty="0" err="1">
                <a:solidFill>
                  <a:srgbClr val="14566C"/>
                </a:solidFill>
              </a:rPr>
              <a:t>nDialect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  <a:r>
              <a:rPr lang="en-US" sz="1200" dirty="0" err="1">
                <a:solidFill>
                  <a:srgbClr val="14566C"/>
                </a:solidFill>
              </a:rPr>
              <a:t>nSurprisal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  <a:r>
              <a:rPr lang="en-US" sz="1200" dirty="0" err="1">
                <a:solidFill>
                  <a:srgbClr val="14566C"/>
                </a:solidFill>
              </a:rPr>
              <a:t>nExposure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</a:t>
            </a:r>
            <a:r>
              <a:rPr lang="en-US" sz="1200" dirty="0" err="1">
                <a:solidFill>
                  <a:srgbClr val="14566C"/>
                </a:solidFill>
              </a:rPr>
              <a:t>nDialect:nSurprisal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  <a:r>
              <a:rPr lang="en-US" sz="1200" dirty="0" err="1">
                <a:solidFill>
                  <a:srgbClr val="14566C"/>
                </a:solidFill>
              </a:rPr>
              <a:t>nDialect:nExposure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  <a:r>
              <a:rPr lang="en-US" sz="1200" dirty="0" err="1">
                <a:solidFill>
                  <a:srgbClr val="14566C"/>
                </a:solidFill>
              </a:rPr>
              <a:t>nSurprisal:nExposure</a:t>
            </a:r>
            <a:r>
              <a:rPr lang="en-US" sz="1200" dirty="0">
                <a:solidFill>
                  <a:srgbClr val="14566C"/>
                </a:solidFill>
              </a:rPr>
              <a:t> +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</a:t>
            </a:r>
            <a:r>
              <a:rPr lang="en-US" sz="1200" dirty="0" err="1">
                <a:solidFill>
                  <a:srgbClr val="14566C"/>
                </a:solidFill>
              </a:rPr>
              <a:t>nDialect:nSurprisal:nExposure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  <a:r>
              <a:rPr lang="en-US" sz="1200" dirty="0" err="1">
                <a:solidFill>
                  <a:srgbClr val="14566C"/>
                </a:solidFill>
              </a:rPr>
              <a:t>nTrial</a:t>
            </a:r>
            <a:r>
              <a:rPr lang="en-US" sz="1200" dirty="0">
                <a:solidFill>
                  <a:srgbClr val="14566C"/>
                </a:solidFill>
              </a:rPr>
              <a:t> + nTone1 + nTone2 + nTone3 +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nTone1:nDialect + nTone2:nDialect + nTone3:nDialect +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(1 + </a:t>
            </a:r>
            <a:r>
              <a:rPr lang="en-US" sz="1200" dirty="0" err="1">
                <a:solidFill>
                  <a:srgbClr val="14566C"/>
                </a:solidFill>
              </a:rPr>
              <a:t>nSurprisal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  <a:r>
              <a:rPr lang="en-US" sz="1200" dirty="0" err="1">
                <a:solidFill>
                  <a:srgbClr val="14566C"/>
                </a:solidFill>
              </a:rPr>
              <a:t>nExposure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  <a:r>
              <a:rPr lang="en-US" sz="1200" dirty="0" err="1">
                <a:solidFill>
                  <a:srgbClr val="14566C"/>
                </a:solidFill>
              </a:rPr>
              <a:t>nTrial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  <a:r>
              <a:rPr lang="en-US" sz="1200" dirty="0" err="1">
                <a:solidFill>
                  <a:srgbClr val="14566C"/>
                </a:solidFill>
              </a:rPr>
              <a:t>nSurprisal:nExposure</a:t>
            </a:r>
            <a:r>
              <a:rPr lang="en-US" sz="1200" dirty="0">
                <a:solidFill>
                  <a:srgbClr val="14566C"/>
                </a:solidFill>
              </a:rPr>
              <a:t> | subj)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+ (1 + </a:t>
            </a:r>
            <a:r>
              <a:rPr lang="en-US" sz="1200" dirty="0" err="1">
                <a:solidFill>
                  <a:srgbClr val="14566C"/>
                </a:solidFill>
              </a:rPr>
              <a:t>nSurprisal</a:t>
            </a:r>
            <a:r>
              <a:rPr lang="en-US" sz="1200" dirty="0">
                <a:solidFill>
                  <a:srgbClr val="14566C"/>
                </a:solidFill>
              </a:rPr>
              <a:t> + </a:t>
            </a:r>
            <a:r>
              <a:rPr lang="en-US" sz="1200" dirty="0" err="1">
                <a:solidFill>
                  <a:srgbClr val="14566C"/>
                </a:solidFill>
              </a:rPr>
              <a:t>nDialect</a:t>
            </a:r>
            <a:r>
              <a:rPr lang="en-US" sz="1200" dirty="0">
                <a:solidFill>
                  <a:srgbClr val="14566C"/>
                </a:solidFill>
              </a:rPr>
              <a:t> | frame), prior = c(prior(normal(0, 20), class = Intercept),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nDialect</a:t>
            </a:r>
            <a:r>
              <a:rPr lang="en-US" sz="1200" dirty="0">
                <a:solidFill>
                  <a:srgbClr val="14566C"/>
                </a:solidFill>
              </a:rPr>
              <a:t>),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nSurprisal</a:t>
            </a:r>
            <a:r>
              <a:rPr lang="en-US" sz="1200" dirty="0">
                <a:solidFill>
                  <a:srgbClr val="14566C"/>
                </a:solidFill>
              </a:rPr>
              <a:t>),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nExposure</a:t>
            </a:r>
            <a:r>
              <a:rPr lang="en-US" sz="1200" dirty="0">
                <a:solidFill>
                  <a:srgbClr val="14566C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nTone1),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nTone2),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nTone3),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nDialect:nSurprisal</a:t>
            </a:r>
            <a:r>
              <a:rPr lang="en-US" sz="1200" dirty="0">
                <a:solidFill>
                  <a:srgbClr val="14566C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nDialect:nExposure</a:t>
            </a:r>
            <a:r>
              <a:rPr lang="en-US" sz="1200" dirty="0">
                <a:solidFill>
                  <a:srgbClr val="14566C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nSurprisal:nExposure</a:t>
            </a:r>
            <a:r>
              <a:rPr lang="en-US" sz="1200" dirty="0">
                <a:solidFill>
                  <a:srgbClr val="14566C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nDialect:nTone1),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nDialect:nTone2),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nDialect:nTone3),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20), class = b,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nDialect:nSurprisal:nExposure</a:t>
            </a:r>
            <a:r>
              <a:rPr lang="en-US" sz="1200" dirty="0">
                <a:solidFill>
                  <a:srgbClr val="14566C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0.05), class = </a:t>
            </a:r>
            <a:r>
              <a:rPr lang="en-US" sz="1200" dirty="0" err="1">
                <a:solidFill>
                  <a:srgbClr val="14566C"/>
                </a:solidFill>
              </a:rPr>
              <a:t>sd</a:t>
            </a:r>
            <a:r>
              <a:rPr lang="en-US" sz="1200" dirty="0">
                <a:solidFill>
                  <a:srgbClr val="14566C"/>
                </a:solidFill>
              </a:rPr>
              <a:t>, group = subj,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Intercept), prior(normal(0, 0.05), class = </a:t>
            </a:r>
            <a:r>
              <a:rPr lang="en-US" sz="1200" dirty="0" err="1">
                <a:solidFill>
                  <a:srgbClr val="14566C"/>
                </a:solidFill>
              </a:rPr>
              <a:t>sd</a:t>
            </a:r>
            <a:r>
              <a:rPr lang="en-US" sz="1200" dirty="0">
                <a:solidFill>
                  <a:srgbClr val="14566C"/>
                </a:solidFill>
              </a:rPr>
              <a:t>, group = subj,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nSurprisal</a:t>
            </a:r>
            <a:r>
              <a:rPr lang="en-US" sz="1200" dirty="0">
                <a:solidFill>
                  <a:srgbClr val="14566C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0.05), class = </a:t>
            </a:r>
            <a:r>
              <a:rPr lang="en-US" sz="1200" dirty="0" err="1">
                <a:solidFill>
                  <a:srgbClr val="14566C"/>
                </a:solidFill>
              </a:rPr>
              <a:t>sd</a:t>
            </a:r>
            <a:r>
              <a:rPr lang="en-US" sz="1200" dirty="0">
                <a:solidFill>
                  <a:srgbClr val="14566C"/>
                </a:solidFill>
              </a:rPr>
              <a:t>, group = subj,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nExposure</a:t>
            </a:r>
            <a:r>
              <a:rPr lang="en-US" sz="1200" dirty="0">
                <a:solidFill>
                  <a:srgbClr val="14566C"/>
                </a:solidFill>
              </a:rPr>
              <a:t>), prior(normal(0, 0.05), class = </a:t>
            </a:r>
            <a:r>
              <a:rPr lang="en-US" sz="1200" dirty="0" err="1">
                <a:solidFill>
                  <a:srgbClr val="14566C"/>
                </a:solidFill>
              </a:rPr>
              <a:t>sd</a:t>
            </a:r>
            <a:r>
              <a:rPr lang="en-US" sz="1200" dirty="0">
                <a:solidFill>
                  <a:srgbClr val="14566C"/>
                </a:solidFill>
              </a:rPr>
              <a:t>, group = subj,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nTrial</a:t>
            </a:r>
            <a:r>
              <a:rPr lang="en-US" sz="1200" dirty="0">
                <a:solidFill>
                  <a:srgbClr val="14566C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0.05), class = </a:t>
            </a:r>
            <a:r>
              <a:rPr lang="en-US" sz="1200" dirty="0" err="1">
                <a:solidFill>
                  <a:srgbClr val="14566C"/>
                </a:solidFill>
              </a:rPr>
              <a:t>sd</a:t>
            </a:r>
            <a:r>
              <a:rPr lang="en-US" sz="1200" dirty="0">
                <a:solidFill>
                  <a:srgbClr val="14566C"/>
                </a:solidFill>
              </a:rPr>
              <a:t>, group = subj,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nSurprisal:nExposure</a:t>
            </a:r>
            <a:r>
              <a:rPr lang="en-US" sz="1200" dirty="0">
                <a:solidFill>
                  <a:srgbClr val="14566C"/>
                </a:solidFill>
              </a:rPr>
              <a:t>),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0.05), class = </a:t>
            </a:r>
            <a:r>
              <a:rPr lang="en-US" sz="1200" dirty="0" err="1">
                <a:solidFill>
                  <a:srgbClr val="14566C"/>
                </a:solidFill>
              </a:rPr>
              <a:t>sd</a:t>
            </a:r>
            <a:r>
              <a:rPr lang="en-US" sz="1200" dirty="0">
                <a:solidFill>
                  <a:srgbClr val="14566C"/>
                </a:solidFill>
              </a:rPr>
              <a:t>, group = frame,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Intercept), prior(normal(0, 0.05), class = </a:t>
            </a:r>
            <a:r>
              <a:rPr lang="en-US" sz="1200" dirty="0" err="1">
                <a:solidFill>
                  <a:srgbClr val="14566C"/>
                </a:solidFill>
              </a:rPr>
              <a:t>sd</a:t>
            </a:r>
            <a:r>
              <a:rPr lang="en-US" sz="1200" dirty="0">
                <a:solidFill>
                  <a:srgbClr val="14566C"/>
                </a:solidFill>
              </a:rPr>
              <a:t>, group = frame,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nSurprisal</a:t>
            </a:r>
            <a:r>
              <a:rPr lang="en-US" sz="1200" dirty="0">
                <a:solidFill>
                  <a:srgbClr val="14566C"/>
                </a:solidFill>
              </a:rPr>
              <a:t>),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  prior(normal(0, 0.05), class = </a:t>
            </a:r>
            <a:r>
              <a:rPr lang="en-US" sz="1200" dirty="0" err="1">
                <a:solidFill>
                  <a:srgbClr val="14566C"/>
                </a:solidFill>
              </a:rPr>
              <a:t>sd</a:t>
            </a:r>
            <a:r>
              <a:rPr lang="en-US" sz="1200" dirty="0">
                <a:solidFill>
                  <a:srgbClr val="14566C"/>
                </a:solidFill>
              </a:rPr>
              <a:t>, group = frame, </a:t>
            </a:r>
            <a:r>
              <a:rPr lang="en-US" sz="1200" dirty="0" err="1">
                <a:solidFill>
                  <a:srgbClr val="14566C"/>
                </a:solidFill>
              </a:rPr>
              <a:t>coef</a:t>
            </a:r>
            <a:r>
              <a:rPr lang="en-US" sz="1200" dirty="0">
                <a:solidFill>
                  <a:srgbClr val="14566C"/>
                </a:solidFill>
              </a:rPr>
              <a:t> = </a:t>
            </a:r>
            <a:r>
              <a:rPr lang="en-US" sz="1200" dirty="0" err="1">
                <a:solidFill>
                  <a:srgbClr val="14566C"/>
                </a:solidFill>
              </a:rPr>
              <a:t>nDialect</a:t>
            </a:r>
            <a:r>
              <a:rPr lang="en-US" sz="1200" dirty="0">
                <a:solidFill>
                  <a:srgbClr val="14566C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4566C"/>
                </a:solidFill>
              </a:rPr>
              <a:t>                       ), family = "</a:t>
            </a:r>
            <a:r>
              <a:rPr lang="en-US" sz="1200" dirty="0" err="1">
                <a:solidFill>
                  <a:srgbClr val="14566C"/>
                </a:solidFill>
              </a:rPr>
              <a:t>bernoulli</a:t>
            </a:r>
            <a:r>
              <a:rPr lang="en-US" sz="1200" dirty="0">
                <a:solidFill>
                  <a:srgbClr val="14566C"/>
                </a:solidFill>
              </a:rPr>
              <a:t>", d)</a:t>
            </a:r>
          </a:p>
        </p:txBody>
      </p:sp>
    </p:spTree>
    <p:extLst>
      <p:ext uri="{BB962C8B-B14F-4D97-AF65-F5344CB8AC3E}">
        <p14:creationId xmlns:p14="http://schemas.microsoft.com/office/powerpoint/2010/main" val="57513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297A-A898-CD46-9E28-B2F269FF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F05DE02-E4EE-3A4B-ABD2-ED78B4C10E30}"/>
              </a:ext>
            </a:extLst>
          </p:cNvPr>
          <p:cNvSpPr txBox="1">
            <a:spLocks/>
          </p:cNvSpPr>
          <p:nvPr/>
        </p:nvSpPr>
        <p:spPr>
          <a:xfrm>
            <a:off x="512943" y="12240"/>
            <a:ext cx="11274247" cy="106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4000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Mandarin regional dialects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44E5E-61F4-304A-EF48-745A3DC9123A}"/>
              </a:ext>
            </a:extLst>
          </p:cNvPr>
          <p:cNvSpPr txBox="1"/>
          <p:nvPr/>
        </p:nvSpPr>
        <p:spPr>
          <a:xfrm>
            <a:off x="1335836" y="1482233"/>
            <a:ext cx="103267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Comparable segmental inventories, but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distinct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 tone realizations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cs typeface="Calibri" panose="020F0502020204030204" pitchFamily="34" charset="0"/>
              </a:rPr>
              <a:t>Evidence from:</a:t>
            </a:r>
          </a:p>
          <a:p>
            <a:endParaRPr lang="en-US" sz="24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cs typeface="Calibri" panose="020F0502020204030204" pitchFamily="34" charset="0"/>
              </a:rPr>
              <a:t>Chao tone descriptions from the canonical Chinese dialect dictionaries (Li, 1998; Hou, 2002) </a:t>
            </a:r>
          </a:p>
          <a:p>
            <a:r>
              <a:rPr lang="en-GB" sz="2400" dirty="0">
                <a:solidFill>
                  <a:schemeClr val="tx2"/>
                </a:solidFill>
                <a:cs typeface="Calibri" panose="020F0502020204030204" pitchFamily="34" charset="0"/>
              </a:rPr>
              <a:t>	</a:t>
            </a:r>
            <a:r>
              <a:rPr lang="en-GB" sz="2000" dirty="0">
                <a:solidFill>
                  <a:schemeClr val="tx2"/>
                </a:solidFill>
                <a:cs typeface="Calibri" panose="020F0502020204030204" pitchFamily="34" charset="0"/>
              </a:rPr>
              <a:t>---- “tang1”: tang55 (Standard Mandarin), tang35 (Jinan), tang 213 (Chengdu)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  <a:cs typeface="Calibri" panose="020F0502020204030204" pitchFamily="34" charset="0"/>
              </a:rPr>
              <a:t>Corpus-phonetic analysis of the tone systems with the spoken data (</a:t>
            </a:r>
            <a:r>
              <a:rPr lang="en-GB" sz="2400" dirty="0" err="1">
                <a:solidFill>
                  <a:schemeClr val="tx2"/>
                </a:solidFill>
                <a:cs typeface="Calibri" panose="020F0502020204030204" pitchFamily="34" charset="0"/>
              </a:rPr>
              <a:t>ManDi</a:t>
            </a:r>
            <a:r>
              <a:rPr lang="en-GB" sz="2400" dirty="0">
                <a:solidFill>
                  <a:schemeClr val="tx2"/>
                </a:solidFill>
                <a:cs typeface="Calibri" panose="020F0502020204030204" pitchFamily="34" charset="0"/>
              </a:rPr>
              <a:t> Corpus, Zhao &amp; Chodroff, 2022)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2"/>
              </a:solidFill>
              <a:cs typeface="Calibri" panose="020F0502020204030204" pitchFamily="34" charset="0"/>
            </a:endParaRP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1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7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 codes: RT model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6112"/>
            <a:ext cx="10410256" cy="6044778"/>
          </a:xfrm>
        </p:spPr>
        <p:txBody>
          <a:bodyPr>
            <a:normAutofit fontScale="40000" lnSpcReduction="20000"/>
          </a:bodyPr>
          <a:lstStyle/>
          <a:p>
            <a:pPr marL="457189" lvl="1" indent="0">
              <a:buNone/>
            </a:pPr>
            <a:endParaRPr lang="en-GB" sz="2500" dirty="0">
              <a:solidFill>
                <a:srgbClr val="15566C"/>
              </a:solidFill>
            </a:endParaRPr>
          </a:p>
          <a:p>
            <a:pPr marL="457189" lvl="1" indent="0">
              <a:buNone/>
            </a:pPr>
            <a:r>
              <a:rPr lang="en-GB" sz="2900" dirty="0" err="1">
                <a:solidFill>
                  <a:srgbClr val="15566C"/>
                </a:solidFill>
              </a:rPr>
              <a:t>fit_rt_bayes</a:t>
            </a:r>
            <a:r>
              <a:rPr lang="en-GB" sz="2900" dirty="0">
                <a:solidFill>
                  <a:srgbClr val="15566C"/>
                </a:solidFill>
              </a:rPr>
              <a:t> &lt;- </a:t>
            </a:r>
            <a:r>
              <a:rPr lang="en-GB" sz="2900" dirty="0" err="1">
                <a:solidFill>
                  <a:srgbClr val="15566C"/>
                </a:solidFill>
              </a:rPr>
              <a:t>brm</a:t>
            </a:r>
            <a:r>
              <a:rPr lang="en-GB" sz="2900" dirty="0">
                <a:solidFill>
                  <a:srgbClr val="15566C"/>
                </a:solidFill>
              </a:rPr>
              <a:t>(rt ~ </a:t>
            </a:r>
            <a:r>
              <a:rPr lang="en-GB" sz="2900" dirty="0" err="1">
                <a:solidFill>
                  <a:srgbClr val="15566C"/>
                </a:solidFill>
              </a:rPr>
              <a:t>nDialect</a:t>
            </a:r>
            <a:r>
              <a:rPr lang="en-GB" sz="2900" dirty="0">
                <a:solidFill>
                  <a:srgbClr val="15566C"/>
                </a:solidFill>
              </a:rPr>
              <a:t> + </a:t>
            </a:r>
            <a:r>
              <a:rPr lang="en-GB" sz="2900" dirty="0" err="1">
                <a:solidFill>
                  <a:srgbClr val="15566C"/>
                </a:solidFill>
              </a:rPr>
              <a:t>nSurprisal</a:t>
            </a:r>
            <a:r>
              <a:rPr lang="en-GB" sz="2900" dirty="0">
                <a:solidFill>
                  <a:srgbClr val="15566C"/>
                </a:solidFill>
              </a:rPr>
              <a:t> + </a:t>
            </a:r>
            <a:r>
              <a:rPr lang="en-GB" sz="2900" dirty="0" err="1">
                <a:solidFill>
                  <a:srgbClr val="15566C"/>
                </a:solidFill>
              </a:rPr>
              <a:t>nExposure</a:t>
            </a:r>
            <a:r>
              <a:rPr lang="en-GB" sz="2900" dirty="0">
                <a:solidFill>
                  <a:srgbClr val="15566C"/>
                </a:solidFill>
              </a:rPr>
              <a:t> + 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</a:t>
            </a:r>
            <a:r>
              <a:rPr lang="en-GB" sz="2900" dirty="0" err="1">
                <a:solidFill>
                  <a:srgbClr val="15566C"/>
                </a:solidFill>
              </a:rPr>
              <a:t>nDialect:nSurprisal</a:t>
            </a:r>
            <a:r>
              <a:rPr lang="en-GB" sz="2900" dirty="0">
                <a:solidFill>
                  <a:srgbClr val="15566C"/>
                </a:solidFill>
              </a:rPr>
              <a:t> + </a:t>
            </a:r>
            <a:r>
              <a:rPr lang="en-GB" sz="2900" dirty="0" err="1">
                <a:solidFill>
                  <a:srgbClr val="15566C"/>
                </a:solidFill>
              </a:rPr>
              <a:t>nDialect:nExposure</a:t>
            </a:r>
            <a:r>
              <a:rPr lang="en-GB" sz="2900" dirty="0">
                <a:solidFill>
                  <a:srgbClr val="15566C"/>
                </a:solidFill>
              </a:rPr>
              <a:t> + </a:t>
            </a:r>
            <a:r>
              <a:rPr lang="en-GB" sz="2900" dirty="0" err="1">
                <a:solidFill>
                  <a:srgbClr val="15566C"/>
                </a:solidFill>
              </a:rPr>
              <a:t>nSurprisal:nExposure</a:t>
            </a:r>
            <a:r>
              <a:rPr lang="en-GB" sz="2900" dirty="0">
                <a:solidFill>
                  <a:srgbClr val="15566C"/>
                </a:solidFill>
              </a:rPr>
              <a:t> +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</a:t>
            </a:r>
            <a:r>
              <a:rPr lang="en-GB" sz="2900" dirty="0" err="1">
                <a:solidFill>
                  <a:srgbClr val="15566C"/>
                </a:solidFill>
              </a:rPr>
              <a:t>nDialect:nSurprisal:nExposure</a:t>
            </a:r>
            <a:r>
              <a:rPr lang="en-GB" sz="2900" dirty="0">
                <a:solidFill>
                  <a:srgbClr val="15566C"/>
                </a:solidFill>
              </a:rPr>
              <a:t> + </a:t>
            </a:r>
            <a:r>
              <a:rPr lang="en-GB" sz="2900" dirty="0" err="1">
                <a:solidFill>
                  <a:srgbClr val="15566C"/>
                </a:solidFill>
              </a:rPr>
              <a:t>nTrial</a:t>
            </a:r>
            <a:r>
              <a:rPr lang="en-GB" sz="2900" dirty="0">
                <a:solidFill>
                  <a:srgbClr val="15566C"/>
                </a:solidFill>
              </a:rPr>
              <a:t> +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nTone1 + nTone2 + nTone3 + 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nTone1:nDialect + nTone2:nDialect + nTone3:nDialect + 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(1 + </a:t>
            </a:r>
            <a:r>
              <a:rPr lang="en-GB" sz="2900" dirty="0" err="1">
                <a:solidFill>
                  <a:srgbClr val="15566C"/>
                </a:solidFill>
              </a:rPr>
              <a:t>nSurprisal</a:t>
            </a:r>
            <a:r>
              <a:rPr lang="en-GB" sz="2900" dirty="0">
                <a:solidFill>
                  <a:srgbClr val="15566C"/>
                </a:solidFill>
              </a:rPr>
              <a:t> + </a:t>
            </a:r>
            <a:r>
              <a:rPr lang="en-GB" sz="2900" dirty="0" err="1">
                <a:solidFill>
                  <a:srgbClr val="15566C"/>
                </a:solidFill>
              </a:rPr>
              <a:t>nExposure</a:t>
            </a:r>
            <a:r>
              <a:rPr lang="en-GB" sz="2900" dirty="0">
                <a:solidFill>
                  <a:srgbClr val="15566C"/>
                </a:solidFill>
              </a:rPr>
              <a:t> + </a:t>
            </a:r>
            <a:r>
              <a:rPr lang="en-GB" sz="2900" dirty="0" err="1">
                <a:solidFill>
                  <a:srgbClr val="15566C"/>
                </a:solidFill>
              </a:rPr>
              <a:t>nTrial</a:t>
            </a:r>
            <a:r>
              <a:rPr lang="en-GB" sz="2900" dirty="0">
                <a:solidFill>
                  <a:srgbClr val="15566C"/>
                </a:solidFill>
              </a:rPr>
              <a:t> +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   </a:t>
            </a:r>
            <a:r>
              <a:rPr lang="en-GB" sz="2900" dirty="0" err="1">
                <a:solidFill>
                  <a:srgbClr val="15566C"/>
                </a:solidFill>
              </a:rPr>
              <a:t>nSurprisal:nExposure</a:t>
            </a:r>
            <a:r>
              <a:rPr lang="en-GB" sz="2900" dirty="0">
                <a:solidFill>
                  <a:srgbClr val="15566C"/>
                </a:solidFill>
              </a:rPr>
              <a:t> | subj) 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+ (1 + </a:t>
            </a:r>
            <a:r>
              <a:rPr lang="en-GB" sz="2900" dirty="0" err="1">
                <a:solidFill>
                  <a:srgbClr val="15566C"/>
                </a:solidFill>
              </a:rPr>
              <a:t>nSurprisal</a:t>
            </a:r>
            <a:r>
              <a:rPr lang="en-GB" sz="2900" dirty="0">
                <a:solidFill>
                  <a:srgbClr val="15566C"/>
                </a:solidFill>
              </a:rPr>
              <a:t> + </a:t>
            </a:r>
            <a:r>
              <a:rPr lang="en-GB" sz="2900" dirty="0" err="1">
                <a:solidFill>
                  <a:srgbClr val="15566C"/>
                </a:solidFill>
              </a:rPr>
              <a:t>nDialect</a:t>
            </a:r>
            <a:r>
              <a:rPr lang="en-GB" sz="2900" dirty="0">
                <a:solidFill>
                  <a:srgbClr val="15566C"/>
                </a:solidFill>
              </a:rPr>
              <a:t> | frame), prior = c(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prior(normal(7, 1), class = Intercept),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nDialect</a:t>
            </a:r>
            <a:r>
              <a:rPr lang="en-GB" sz="2900" dirty="0">
                <a:solidFill>
                  <a:srgbClr val="15566C"/>
                </a:solidFill>
              </a:rPr>
              <a:t>),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nSurprisal</a:t>
            </a:r>
            <a:r>
              <a:rPr lang="en-GB" sz="2900" dirty="0">
                <a:solidFill>
                  <a:srgbClr val="15566C"/>
                </a:solidFill>
              </a:rPr>
              <a:t>),  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nExposure</a:t>
            </a:r>
            <a:r>
              <a:rPr lang="en-GB" sz="2900" dirty="0">
                <a:solidFill>
                  <a:srgbClr val="15566C"/>
                </a:solidFill>
              </a:rPr>
              <a:t>),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nTrial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nTone1),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nTone2),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nTone3),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nDialect:nSurprisal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nDialect:nExposure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nSurprisal:nExposure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nDialect:nTone1),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nDialect:nTone2),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nDialect:nTone3),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1), class = b,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nDialect:nSurprisal:nExposure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0.01), class = </a:t>
            </a:r>
            <a:r>
              <a:rPr lang="en-GB" sz="2900" dirty="0" err="1">
                <a:solidFill>
                  <a:srgbClr val="15566C"/>
                </a:solidFill>
              </a:rPr>
              <a:t>sd</a:t>
            </a:r>
            <a:r>
              <a:rPr lang="en-GB" sz="2900" dirty="0">
                <a:solidFill>
                  <a:srgbClr val="15566C"/>
                </a:solidFill>
              </a:rPr>
              <a:t>, group = subj,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Intercept),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0.01), class = </a:t>
            </a:r>
            <a:r>
              <a:rPr lang="en-GB" sz="2900" dirty="0" err="1">
                <a:solidFill>
                  <a:srgbClr val="15566C"/>
                </a:solidFill>
              </a:rPr>
              <a:t>sd</a:t>
            </a:r>
            <a:r>
              <a:rPr lang="en-GB" sz="2900" dirty="0">
                <a:solidFill>
                  <a:srgbClr val="15566C"/>
                </a:solidFill>
              </a:rPr>
              <a:t>, group = subj,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nSurprisal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0.01), class = </a:t>
            </a:r>
            <a:r>
              <a:rPr lang="en-GB" sz="2900" dirty="0" err="1">
                <a:solidFill>
                  <a:srgbClr val="15566C"/>
                </a:solidFill>
              </a:rPr>
              <a:t>sd</a:t>
            </a:r>
            <a:r>
              <a:rPr lang="en-GB" sz="2900" dirty="0">
                <a:solidFill>
                  <a:srgbClr val="15566C"/>
                </a:solidFill>
              </a:rPr>
              <a:t>, group = subj,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nExposure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0.01), class = </a:t>
            </a:r>
            <a:r>
              <a:rPr lang="en-GB" sz="2900" dirty="0" err="1">
                <a:solidFill>
                  <a:srgbClr val="15566C"/>
                </a:solidFill>
              </a:rPr>
              <a:t>sd</a:t>
            </a:r>
            <a:r>
              <a:rPr lang="en-GB" sz="2900" dirty="0">
                <a:solidFill>
                  <a:srgbClr val="15566C"/>
                </a:solidFill>
              </a:rPr>
              <a:t>, group = subj,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nTrial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0.01), class = </a:t>
            </a:r>
            <a:r>
              <a:rPr lang="en-GB" sz="2900" dirty="0" err="1">
                <a:solidFill>
                  <a:srgbClr val="15566C"/>
                </a:solidFill>
              </a:rPr>
              <a:t>sd</a:t>
            </a:r>
            <a:r>
              <a:rPr lang="en-GB" sz="2900" dirty="0">
                <a:solidFill>
                  <a:srgbClr val="15566C"/>
                </a:solidFill>
              </a:rPr>
              <a:t>, group = subj,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nSurprisal:nExposure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0.01), class = </a:t>
            </a:r>
            <a:r>
              <a:rPr lang="en-GB" sz="2900" dirty="0" err="1">
                <a:solidFill>
                  <a:srgbClr val="15566C"/>
                </a:solidFill>
              </a:rPr>
              <a:t>sd</a:t>
            </a:r>
            <a:r>
              <a:rPr lang="en-GB" sz="2900" dirty="0">
                <a:solidFill>
                  <a:srgbClr val="15566C"/>
                </a:solidFill>
              </a:rPr>
              <a:t>, group = frame,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Intercept),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0.01), class = </a:t>
            </a:r>
            <a:r>
              <a:rPr lang="en-GB" sz="2900" dirty="0" err="1">
                <a:solidFill>
                  <a:srgbClr val="15566C"/>
                </a:solidFill>
              </a:rPr>
              <a:t>sd</a:t>
            </a:r>
            <a:r>
              <a:rPr lang="en-GB" sz="2900" dirty="0">
                <a:solidFill>
                  <a:srgbClr val="15566C"/>
                </a:solidFill>
              </a:rPr>
              <a:t>, group = frame,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nSurprisal</a:t>
            </a:r>
            <a:r>
              <a:rPr lang="en-GB" sz="2900" dirty="0">
                <a:solidFill>
                  <a:srgbClr val="15566C"/>
                </a:solidFill>
              </a:rPr>
              <a:t>),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  prior(normal(0, 0.01), class = </a:t>
            </a:r>
            <a:r>
              <a:rPr lang="en-GB" sz="2900" dirty="0" err="1">
                <a:solidFill>
                  <a:srgbClr val="15566C"/>
                </a:solidFill>
              </a:rPr>
              <a:t>sd</a:t>
            </a:r>
            <a:r>
              <a:rPr lang="en-GB" sz="2900" dirty="0">
                <a:solidFill>
                  <a:srgbClr val="15566C"/>
                </a:solidFill>
              </a:rPr>
              <a:t>, group = frame, </a:t>
            </a:r>
            <a:r>
              <a:rPr lang="en-GB" sz="2900" dirty="0" err="1">
                <a:solidFill>
                  <a:srgbClr val="15566C"/>
                </a:solidFill>
              </a:rPr>
              <a:t>coef</a:t>
            </a:r>
            <a:r>
              <a:rPr lang="en-GB" sz="2900" dirty="0">
                <a:solidFill>
                  <a:srgbClr val="15566C"/>
                </a:solidFill>
              </a:rPr>
              <a:t> = </a:t>
            </a:r>
            <a:r>
              <a:rPr lang="en-GB" sz="2900" dirty="0" err="1">
                <a:solidFill>
                  <a:srgbClr val="15566C"/>
                </a:solidFill>
              </a:rPr>
              <a:t>nDialect</a:t>
            </a:r>
            <a:r>
              <a:rPr lang="en-GB" sz="2900" dirty="0">
                <a:solidFill>
                  <a:srgbClr val="15566C"/>
                </a:solidFill>
              </a:rPr>
              <a:t>)</a:t>
            </a:r>
          </a:p>
          <a:p>
            <a:pPr marL="457189" lvl="1" indent="0">
              <a:buNone/>
            </a:pPr>
            <a:r>
              <a:rPr lang="en-GB" sz="2900" dirty="0">
                <a:solidFill>
                  <a:srgbClr val="15566C"/>
                </a:solidFill>
              </a:rPr>
              <a:t>                       ), family = lognormal(), subset(d, rt &gt; 0))</a:t>
            </a:r>
          </a:p>
          <a:p>
            <a:pPr marL="0" indent="0">
              <a:buNone/>
            </a:pPr>
            <a:endParaRPr lang="en-US" dirty="0">
              <a:solidFill>
                <a:srgbClr val="155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30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2" y="1015588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Bookmark with solid fill">
            <a:extLst>
              <a:ext uri="{FF2B5EF4-FFF2-40B4-BE49-F238E27FC236}">
                <a16:creationId xmlns:a16="http://schemas.microsoft.com/office/drawing/2014/main" id="{3B7C676E-30CC-EDE9-3B24-C0D1F808F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2337" y="-182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51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7053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15566C"/>
                </a:solidFill>
                <a:cs typeface="Calibri" panose="020F0502020204030204" pitchFamily="34" charset="0"/>
              </a:rPr>
              <a:t>Data analysis: Does minimal-pair presentation matter?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48" y="1446355"/>
            <a:ext cx="10410256" cy="535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 panose="020F0502020204030204" pitchFamily="34" charset="0"/>
              </a:rPr>
              <a:t>Our previous study found that </a:t>
            </a:r>
            <a:r>
              <a:rPr lang="en-US" sz="2000" dirty="0">
                <a:solidFill>
                  <a:schemeClr val="accent6"/>
                </a:solidFill>
                <a:cs typeface="Calibri" panose="020F0502020204030204" pitchFamily="34" charset="0"/>
              </a:rPr>
              <a:t>minimal-pair presentation </a:t>
            </a:r>
            <a:r>
              <a:rPr lang="en-US" sz="2000" dirty="0">
                <a:cs typeface="Calibri" panose="020F0502020204030204" pitchFamily="34" charset="0"/>
              </a:rPr>
              <a:t>of the stimuli did </a:t>
            </a:r>
            <a:r>
              <a:rPr lang="en-US" sz="2000" b="1" dirty="0">
                <a:cs typeface="Calibri" panose="020F0502020204030204" pitchFamily="34" charset="0"/>
              </a:rPr>
              <a:t>not </a:t>
            </a:r>
            <a:r>
              <a:rPr lang="en-GB" sz="2000" dirty="0">
                <a:effectLst/>
              </a:rPr>
              <a:t>credibly affect listeners’ sensitivity to the surprisal manipulation (Zhao, Sloggett &amp; Chodroff, </a:t>
            </a:r>
            <a:r>
              <a:rPr lang="en-GB" sz="2000" dirty="0" err="1">
                <a:effectLst/>
              </a:rPr>
              <a:t>ICPhS</a:t>
            </a:r>
            <a:r>
              <a:rPr lang="en-GB" sz="2000" dirty="0">
                <a:effectLst/>
              </a:rPr>
              <a:t> 2023)</a:t>
            </a:r>
            <a:endParaRPr lang="en-GB" sz="2000" dirty="0"/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this study, we also ran the accuracy and RT models with </a:t>
            </a:r>
            <a:r>
              <a:rPr lang="en-US" sz="2000" i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(with-minimal-pair design vs. no-minimal-pair design) as a fixed factor</a:t>
            </a:r>
          </a:p>
          <a:p>
            <a:pPr marL="0" indent="0">
              <a:buNone/>
            </a:pPr>
            <a:endParaRPr lang="en-US" sz="2000" dirty="0">
              <a:solidFill>
                <a:srgbClr val="155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15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 model: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 difference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accuracy between the two designs</a:t>
            </a:r>
          </a:p>
          <a:p>
            <a:pPr marL="0" indent="0">
              <a:buNone/>
            </a:pPr>
            <a:endParaRPr lang="en-US" sz="2000" dirty="0">
              <a:solidFill>
                <a:srgbClr val="15566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solidFill>
                  <a:srgbClr val="15566C"/>
                </a:solidFill>
              </a:rPr>
              <a:t>Response time model</a:t>
            </a:r>
            <a:r>
              <a:rPr lang="en-GB" sz="2000" dirty="0"/>
              <a:t>:</a:t>
            </a:r>
            <a:r>
              <a:rPr lang="en-GB" sz="2000" b="1" dirty="0"/>
              <a:t> faster responses</a:t>
            </a:r>
            <a:r>
              <a:rPr lang="en-GB" sz="2000" dirty="0"/>
              <a:t> when minimal pairs were presented.</a:t>
            </a:r>
          </a:p>
          <a:p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But this might be just because listeners heard more trials (24 trials) in the with-minimal-pair experiment than the no-minimal-pair experiment (12 trials per participant)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2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Bookmark with solid fill">
            <a:extLst>
              <a:ext uri="{FF2B5EF4-FFF2-40B4-BE49-F238E27FC236}">
                <a16:creationId xmlns:a16="http://schemas.microsoft.com/office/drawing/2014/main" id="{BCCEB54C-5C69-24A9-53E2-6AA0F0EAF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2337" y="-182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42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59" y="7054"/>
            <a:ext cx="1012183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BF6F7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Perception experiment: surprisal-based processing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234" y="1342804"/>
            <a:ext cx="9873619" cy="280394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Surprisal sentence pairs in sentence plausibility judgment task (“yes”/”no”)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000" i="1" dirty="0">
                <a:solidFill>
                  <a:srgbClr val="15566C"/>
                </a:solidFill>
                <a:cs typeface="Calibri" panose="020F0502020204030204" pitchFamily="34" charset="0"/>
              </a:rPr>
              <a:t>“Does this sentence make sense to you?”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24 sentence pairs were created manipulating </a:t>
            </a:r>
            <a:r>
              <a:rPr lang="en-US" sz="1900" u="sng" dirty="0">
                <a:latin typeface="Calibri" panose="020F0502020204030204" pitchFamily="34" charset="0"/>
                <a:cs typeface="Calibri" panose="020F0502020204030204" pitchFamily="34" charset="0"/>
              </a:rPr>
              <a:t>the phonetic tone of one target word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be:</a:t>
            </a:r>
          </a:p>
          <a:p>
            <a:pPr marL="2044649" indent="-253994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b="1" dirty="0">
                <a:solidFill>
                  <a:srgbClr val="14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low-surprisal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(semantically implausible sentences)</a:t>
            </a:r>
          </a:p>
          <a:p>
            <a:pPr marL="2044649" indent="-253994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b="1" dirty="0">
                <a:solidFill>
                  <a:srgbClr val="BF6F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high-surprisal</a:t>
            </a:r>
            <a:r>
              <a:rPr lang="en-US" sz="1900" dirty="0">
                <a:solidFill>
                  <a:srgbClr val="BF6F7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14566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(semantically plausible sentence)*</a:t>
            </a:r>
          </a:p>
          <a:p>
            <a:pPr marL="2044649" indent="-253994">
              <a:lnSpc>
                <a:spcPct val="110000"/>
              </a:lnSpc>
              <a:buFont typeface="Courier New" panose="02070309020205020404" pitchFamily="49" charset="0"/>
              <a:buChar char="o"/>
            </a:pPr>
            <a:endParaRPr lang="en-US" sz="13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lvl="1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0D49B-110F-9947-84E2-3E6B93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32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9D8D6E-C149-6548-A709-FD39605A257E}"/>
              </a:ext>
            </a:extLst>
          </p:cNvPr>
          <p:cNvGraphicFramePr>
            <a:graphicFrameLocks noGrp="1"/>
          </p:cNvGraphicFramePr>
          <p:nvPr/>
        </p:nvGraphicFramePr>
        <p:xfrm>
          <a:off x="1357338" y="4494519"/>
          <a:ext cx="9996466" cy="1626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6195">
                  <a:extLst>
                    <a:ext uri="{9D8B030D-6E8A-4147-A177-3AD203B41FA5}">
                      <a16:colId xmlns:a16="http://schemas.microsoft.com/office/drawing/2014/main" val="1367884062"/>
                    </a:ext>
                  </a:extLst>
                </a:gridCol>
                <a:gridCol w="5270271">
                  <a:extLst>
                    <a:ext uri="{9D8B030D-6E8A-4147-A177-3AD203B41FA5}">
                      <a16:colId xmlns:a16="http://schemas.microsoft.com/office/drawing/2014/main" val="1015788835"/>
                    </a:ext>
                  </a:extLst>
                </a:gridCol>
              </a:tblGrid>
              <a:tr h="4031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0" dirty="0">
                          <a:solidFill>
                            <a:srgbClr val="15566C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low-surprisal condition</a:t>
                      </a:r>
                      <a:endParaRPr lang="en-GB" sz="1900" b="1" i="0" dirty="0">
                        <a:solidFill>
                          <a:srgbClr val="15566C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900" b="1" i="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high-surprisal condition</a:t>
                      </a:r>
                      <a:endParaRPr lang="en-GB" sz="1900" b="1" i="0" dirty="0">
                        <a:solidFill>
                          <a:srgbClr val="BF6F7C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005306"/>
                  </a:ext>
                </a:extLst>
              </a:tr>
              <a:tr h="122334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a)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一只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鹰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天上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zh-CN" altLang="en-US" sz="1600" b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飞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You3  yi4 zhi1  ying1  zai4   tian1 shang4   </a:t>
                      </a:r>
                      <a:r>
                        <a:rPr lang="en-US" sz="1600" b="0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fei1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There is    an  eagle    in       the sky      </a:t>
                      </a:r>
                      <a:r>
                        <a:rPr lang="en-US" sz="1600" b="0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flying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“There is an eagle flying in the sky”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b)*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有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一只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鹰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在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天上 </a:t>
                      </a: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zh-CN" altLang="en-US" sz="1600" b="0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肥</a:t>
                      </a:r>
                      <a:r>
                        <a:rPr lang="en-US" altLang="zh-CN" sz="1600" b="0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altLang="en-US" sz="1600" b="0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1600" b="0" kern="1200" dirty="0">
                        <a:solidFill>
                          <a:srgbClr val="BF6F7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You3  yi4 zhi1   ying1  zai4   tian1 shang4   </a:t>
                      </a:r>
                      <a:r>
                        <a:rPr lang="en-US" sz="1600" b="0" i="1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fei2*</a:t>
                      </a:r>
                      <a:endParaRPr lang="en-GB" sz="1600" b="0" i="0" u="sng" kern="1200" dirty="0">
                        <a:solidFill>
                          <a:srgbClr val="BF6F7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There is    an  eagle    in       the sky   </a:t>
                      </a:r>
                      <a:r>
                        <a:rPr lang="en-US" sz="1600" b="0" i="1" u="sng" kern="1200" dirty="0">
                          <a:solidFill>
                            <a:srgbClr val="BF6F7C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gaining weight*</a:t>
                      </a:r>
                      <a:endParaRPr lang="en-GB" sz="1600" b="0" u="sng" kern="1200" dirty="0">
                        <a:solidFill>
                          <a:srgbClr val="BF6F7C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“There is an eagle gaining weight in the sky”</a:t>
                      </a:r>
                      <a:endParaRPr lang="en-GB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8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9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297A-A898-CD46-9E28-B2F269FF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F05DE02-E4EE-3A4B-ABD2-ED78B4C10E30}"/>
              </a:ext>
            </a:extLst>
          </p:cNvPr>
          <p:cNvSpPr txBox="1">
            <a:spLocks/>
          </p:cNvSpPr>
          <p:nvPr/>
        </p:nvSpPr>
        <p:spPr>
          <a:xfrm>
            <a:off x="512943" y="12240"/>
            <a:ext cx="11274247" cy="1061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Mandarin dialects: </a:t>
            </a:r>
          </a:p>
          <a:p>
            <a:pPr algn="ctr">
              <a:lnSpc>
                <a:spcPct val="100000"/>
              </a:lnSpc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Comparable segmental inventories, but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distinct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 tone realizations</a:t>
            </a:r>
          </a:p>
        </p:txBody>
      </p:sp>
      <p:pic>
        <p:nvPicPr>
          <p:cNvPr id="2" name="Picture 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2FFB31-B5DA-4105-EB5E-1D30B07091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13" y="1152976"/>
            <a:ext cx="8991505" cy="4495753"/>
          </a:xfrm>
          <a:prstGeom prst="rect">
            <a:avLst/>
          </a:prstGeom>
        </p:spPr>
      </p:pic>
      <p:pic>
        <p:nvPicPr>
          <p:cNvPr id="3" name="BEI_tang1.wav">
            <a:hlinkClick r:id="" action="ppaction://media"/>
            <a:extLst>
              <a:ext uri="{FF2B5EF4-FFF2-40B4-BE49-F238E27FC236}">
                <a16:creationId xmlns:a16="http://schemas.microsoft.com/office/drawing/2014/main" id="{7FA5ABC9-74AB-CFA4-FFF6-F05E039FB7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286847" y="5479153"/>
            <a:ext cx="643239" cy="643239"/>
          </a:xfrm>
          <a:prstGeom prst="rect">
            <a:avLst/>
          </a:prstGeom>
        </p:spPr>
      </p:pic>
      <p:pic>
        <p:nvPicPr>
          <p:cNvPr id="6" name="CHD_tang1.wav">
            <a:hlinkClick r:id="" action="ppaction://media"/>
            <a:extLst>
              <a:ext uri="{FF2B5EF4-FFF2-40B4-BE49-F238E27FC236}">
                <a16:creationId xmlns:a16="http://schemas.microsoft.com/office/drawing/2014/main" id="{17738166-1B68-C2A6-5123-C59F846CFE2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67635" y="5549200"/>
            <a:ext cx="643239" cy="643239"/>
          </a:xfrm>
          <a:prstGeom prst="rect">
            <a:avLst/>
          </a:prstGeom>
        </p:spPr>
      </p:pic>
      <p:pic>
        <p:nvPicPr>
          <p:cNvPr id="7" name="JNN_tang.wav">
            <a:hlinkClick r:id="" action="ppaction://media"/>
            <a:extLst>
              <a:ext uri="{FF2B5EF4-FFF2-40B4-BE49-F238E27FC236}">
                <a16:creationId xmlns:a16="http://schemas.microsoft.com/office/drawing/2014/main" id="{2E4E43AF-8CFC-41CC-197F-EAEA0CBB2DB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076322" y="5479153"/>
            <a:ext cx="643239" cy="643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F98745A-8EAC-DE5E-2627-ACFFB167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427" y="6092909"/>
            <a:ext cx="8096099" cy="643229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dirty="0"/>
              <a:t>Example word: </a:t>
            </a:r>
            <a:r>
              <a:rPr lang="en-US" altLang="zh-CN" sz="3200" b="1" u="sng" dirty="0"/>
              <a:t>tang1 </a:t>
            </a:r>
            <a:r>
              <a:rPr lang="en-US" altLang="zh-CN" sz="3200" b="1" dirty="0"/>
              <a:t>/</a:t>
            </a:r>
            <a:r>
              <a:rPr lang="en-US" altLang="zh-CN" sz="3200" b="1" dirty="0" err="1"/>
              <a:t>taŋ</a:t>
            </a:r>
            <a:r>
              <a:rPr lang="en-US" altLang="zh-CN" sz="3200" b="1" dirty="0"/>
              <a:t>/ </a:t>
            </a:r>
            <a:r>
              <a:rPr lang="en-US" altLang="zh-CN" sz="2800" dirty="0"/>
              <a:t>(“soup”; </a:t>
            </a:r>
            <a:r>
              <a:rPr lang="zh-CN" altLang="en-US" sz="2800" dirty="0"/>
              <a:t>汤）</a:t>
            </a: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77665"/>
      </p:ext>
    </p:extLst>
  </p:cSld>
  <p:clrMapOvr>
    <a:masterClrMapping/>
  </p:clrMapOvr>
  <p:timing>
    <p:tnLst>
      <p:par>
        <p:cTn id="1" dur="indefinite" restart="never" nodeType="tmRoot">
          <p:childTnLst>
            <p:audio>
              <p:cMediaNode vol="75758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10000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34848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297A-A898-CD46-9E28-B2F269FF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F05DE02-E4EE-3A4B-ABD2-ED78B4C10E30}"/>
              </a:ext>
            </a:extLst>
          </p:cNvPr>
          <p:cNvSpPr txBox="1">
            <a:spLocks/>
          </p:cNvSpPr>
          <p:nvPr/>
        </p:nvSpPr>
        <p:spPr>
          <a:xfrm>
            <a:off x="512943" y="12240"/>
            <a:ext cx="11274247" cy="1061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Standard Mandarin vs. Jinan &amp; Chengdu </a:t>
            </a:r>
            <a:endParaRPr lang="en-GB" sz="2800" dirty="0">
              <a:solidFill>
                <a:schemeClr val="accent6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2" name="Picture 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2FFB31-B5DA-4105-EB5E-1D30B0709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13" y="1152976"/>
            <a:ext cx="8991505" cy="44957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BAFAE7-8847-F2F4-0C00-AD6901A3B30C}"/>
              </a:ext>
            </a:extLst>
          </p:cNvPr>
          <p:cNvSpPr/>
          <p:nvPr/>
        </p:nvSpPr>
        <p:spPr>
          <a:xfrm>
            <a:off x="1909011" y="1152976"/>
            <a:ext cx="5245768" cy="4237171"/>
          </a:xfrm>
          <a:custGeom>
            <a:avLst/>
            <a:gdLst>
              <a:gd name="connsiteX0" fmla="*/ 0 w 5245768"/>
              <a:gd name="connsiteY0" fmla="*/ 0 h 4237171"/>
              <a:gd name="connsiteX1" fmla="*/ 603263 w 5245768"/>
              <a:gd name="connsiteY1" fmla="*/ 0 h 4237171"/>
              <a:gd name="connsiteX2" fmla="*/ 1101611 w 5245768"/>
              <a:gd name="connsiteY2" fmla="*/ 0 h 4237171"/>
              <a:gd name="connsiteX3" fmla="*/ 1862248 w 5245768"/>
              <a:gd name="connsiteY3" fmla="*/ 0 h 4237171"/>
              <a:gd name="connsiteX4" fmla="*/ 2465511 w 5245768"/>
              <a:gd name="connsiteY4" fmla="*/ 0 h 4237171"/>
              <a:gd name="connsiteX5" fmla="*/ 3068774 w 5245768"/>
              <a:gd name="connsiteY5" fmla="*/ 0 h 4237171"/>
              <a:gd name="connsiteX6" fmla="*/ 3829411 w 5245768"/>
              <a:gd name="connsiteY6" fmla="*/ 0 h 4237171"/>
              <a:gd name="connsiteX7" fmla="*/ 4380216 w 5245768"/>
              <a:gd name="connsiteY7" fmla="*/ 0 h 4237171"/>
              <a:gd name="connsiteX8" fmla="*/ 5245768 w 5245768"/>
              <a:gd name="connsiteY8" fmla="*/ 0 h 4237171"/>
              <a:gd name="connsiteX9" fmla="*/ 5245768 w 5245768"/>
              <a:gd name="connsiteY9" fmla="*/ 690054 h 4237171"/>
              <a:gd name="connsiteX10" fmla="*/ 5245768 w 5245768"/>
              <a:gd name="connsiteY10" fmla="*/ 1210620 h 4237171"/>
              <a:gd name="connsiteX11" fmla="*/ 5245768 w 5245768"/>
              <a:gd name="connsiteY11" fmla="*/ 1815930 h 4237171"/>
              <a:gd name="connsiteX12" fmla="*/ 5245768 w 5245768"/>
              <a:gd name="connsiteY12" fmla="*/ 2463612 h 4237171"/>
              <a:gd name="connsiteX13" fmla="*/ 5245768 w 5245768"/>
              <a:gd name="connsiteY13" fmla="*/ 2941807 h 4237171"/>
              <a:gd name="connsiteX14" fmla="*/ 5245768 w 5245768"/>
              <a:gd name="connsiteY14" fmla="*/ 3547117 h 4237171"/>
              <a:gd name="connsiteX15" fmla="*/ 5245768 w 5245768"/>
              <a:gd name="connsiteY15" fmla="*/ 4237171 h 4237171"/>
              <a:gd name="connsiteX16" fmla="*/ 4590047 w 5245768"/>
              <a:gd name="connsiteY16" fmla="*/ 4237171 h 4237171"/>
              <a:gd name="connsiteX17" fmla="*/ 3829411 w 5245768"/>
              <a:gd name="connsiteY17" fmla="*/ 4237171 h 4237171"/>
              <a:gd name="connsiteX18" fmla="*/ 3173690 w 5245768"/>
              <a:gd name="connsiteY18" fmla="*/ 4237171 h 4237171"/>
              <a:gd name="connsiteX19" fmla="*/ 2675342 w 5245768"/>
              <a:gd name="connsiteY19" fmla="*/ 4237171 h 4237171"/>
              <a:gd name="connsiteX20" fmla="*/ 2124536 w 5245768"/>
              <a:gd name="connsiteY20" fmla="*/ 4237171 h 4237171"/>
              <a:gd name="connsiteX21" fmla="*/ 1363900 w 5245768"/>
              <a:gd name="connsiteY21" fmla="*/ 4237171 h 4237171"/>
              <a:gd name="connsiteX22" fmla="*/ 708179 w 5245768"/>
              <a:gd name="connsiteY22" fmla="*/ 4237171 h 4237171"/>
              <a:gd name="connsiteX23" fmla="*/ 0 w 5245768"/>
              <a:gd name="connsiteY23" fmla="*/ 4237171 h 4237171"/>
              <a:gd name="connsiteX24" fmla="*/ 0 w 5245768"/>
              <a:gd name="connsiteY24" fmla="*/ 3631861 h 4237171"/>
              <a:gd name="connsiteX25" fmla="*/ 0 w 5245768"/>
              <a:gd name="connsiteY25" fmla="*/ 3153666 h 4237171"/>
              <a:gd name="connsiteX26" fmla="*/ 0 w 5245768"/>
              <a:gd name="connsiteY26" fmla="*/ 2675471 h 4237171"/>
              <a:gd name="connsiteX27" fmla="*/ 0 w 5245768"/>
              <a:gd name="connsiteY27" fmla="*/ 2027789 h 4237171"/>
              <a:gd name="connsiteX28" fmla="*/ 0 w 5245768"/>
              <a:gd name="connsiteY28" fmla="*/ 1507222 h 4237171"/>
              <a:gd name="connsiteX29" fmla="*/ 0 w 5245768"/>
              <a:gd name="connsiteY29" fmla="*/ 817169 h 4237171"/>
              <a:gd name="connsiteX30" fmla="*/ 0 w 5245768"/>
              <a:gd name="connsiteY30" fmla="*/ 0 h 423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45768" h="4237171" extrusionOk="0">
                <a:moveTo>
                  <a:pt x="0" y="0"/>
                </a:moveTo>
                <a:cubicBezTo>
                  <a:pt x="193867" y="106"/>
                  <a:pt x="325378" y="-1400"/>
                  <a:pt x="603263" y="0"/>
                </a:cubicBezTo>
                <a:cubicBezTo>
                  <a:pt x="881148" y="1400"/>
                  <a:pt x="954871" y="23439"/>
                  <a:pt x="1101611" y="0"/>
                </a:cubicBezTo>
                <a:cubicBezTo>
                  <a:pt x="1248351" y="-23439"/>
                  <a:pt x="1484723" y="-28733"/>
                  <a:pt x="1862248" y="0"/>
                </a:cubicBezTo>
                <a:cubicBezTo>
                  <a:pt x="2239773" y="28733"/>
                  <a:pt x="2314314" y="-18105"/>
                  <a:pt x="2465511" y="0"/>
                </a:cubicBezTo>
                <a:cubicBezTo>
                  <a:pt x="2616708" y="18105"/>
                  <a:pt x="2875087" y="-7855"/>
                  <a:pt x="3068774" y="0"/>
                </a:cubicBezTo>
                <a:cubicBezTo>
                  <a:pt x="3262461" y="7855"/>
                  <a:pt x="3450002" y="-22526"/>
                  <a:pt x="3829411" y="0"/>
                </a:cubicBezTo>
                <a:cubicBezTo>
                  <a:pt x="4208820" y="22526"/>
                  <a:pt x="4210052" y="-23191"/>
                  <a:pt x="4380216" y="0"/>
                </a:cubicBezTo>
                <a:cubicBezTo>
                  <a:pt x="4550380" y="23191"/>
                  <a:pt x="4927622" y="16217"/>
                  <a:pt x="5245768" y="0"/>
                </a:cubicBezTo>
                <a:cubicBezTo>
                  <a:pt x="5265485" y="296267"/>
                  <a:pt x="5233126" y="497984"/>
                  <a:pt x="5245768" y="690054"/>
                </a:cubicBezTo>
                <a:cubicBezTo>
                  <a:pt x="5258410" y="882124"/>
                  <a:pt x="5220468" y="1026395"/>
                  <a:pt x="5245768" y="1210620"/>
                </a:cubicBezTo>
                <a:cubicBezTo>
                  <a:pt x="5271068" y="1394845"/>
                  <a:pt x="5230065" y="1556883"/>
                  <a:pt x="5245768" y="1815930"/>
                </a:cubicBezTo>
                <a:cubicBezTo>
                  <a:pt x="5261472" y="2074977"/>
                  <a:pt x="5215112" y="2239591"/>
                  <a:pt x="5245768" y="2463612"/>
                </a:cubicBezTo>
                <a:cubicBezTo>
                  <a:pt x="5276424" y="2687633"/>
                  <a:pt x="5263746" y="2766633"/>
                  <a:pt x="5245768" y="2941807"/>
                </a:cubicBezTo>
                <a:cubicBezTo>
                  <a:pt x="5227790" y="3116982"/>
                  <a:pt x="5234029" y="3378080"/>
                  <a:pt x="5245768" y="3547117"/>
                </a:cubicBezTo>
                <a:cubicBezTo>
                  <a:pt x="5257508" y="3716154"/>
                  <a:pt x="5267954" y="4028105"/>
                  <a:pt x="5245768" y="4237171"/>
                </a:cubicBezTo>
                <a:cubicBezTo>
                  <a:pt x="5020606" y="4225023"/>
                  <a:pt x="4891376" y="4263466"/>
                  <a:pt x="4590047" y="4237171"/>
                </a:cubicBezTo>
                <a:cubicBezTo>
                  <a:pt x="4288718" y="4210876"/>
                  <a:pt x="4140629" y="4207631"/>
                  <a:pt x="3829411" y="4237171"/>
                </a:cubicBezTo>
                <a:cubicBezTo>
                  <a:pt x="3518193" y="4266711"/>
                  <a:pt x="3394227" y="4264280"/>
                  <a:pt x="3173690" y="4237171"/>
                </a:cubicBezTo>
                <a:cubicBezTo>
                  <a:pt x="2953153" y="4210062"/>
                  <a:pt x="2918643" y="4220504"/>
                  <a:pt x="2675342" y="4237171"/>
                </a:cubicBezTo>
                <a:cubicBezTo>
                  <a:pt x="2432041" y="4253838"/>
                  <a:pt x="2363341" y="4232300"/>
                  <a:pt x="2124536" y="4237171"/>
                </a:cubicBezTo>
                <a:cubicBezTo>
                  <a:pt x="1885731" y="4242042"/>
                  <a:pt x="1596285" y="4238032"/>
                  <a:pt x="1363900" y="4237171"/>
                </a:cubicBezTo>
                <a:cubicBezTo>
                  <a:pt x="1131515" y="4236310"/>
                  <a:pt x="927776" y="4238506"/>
                  <a:pt x="708179" y="4237171"/>
                </a:cubicBezTo>
                <a:cubicBezTo>
                  <a:pt x="488582" y="4235836"/>
                  <a:pt x="240714" y="4253742"/>
                  <a:pt x="0" y="4237171"/>
                </a:cubicBezTo>
                <a:cubicBezTo>
                  <a:pt x="-3255" y="3946583"/>
                  <a:pt x="-21320" y="3791536"/>
                  <a:pt x="0" y="3631861"/>
                </a:cubicBezTo>
                <a:cubicBezTo>
                  <a:pt x="21320" y="3472186"/>
                  <a:pt x="-14735" y="3365756"/>
                  <a:pt x="0" y="3153666"/>
                </a:cubicBezTo>
                <a:cubicBezTo>
                  <a:pt x="14735" y="2941576"/>
                  <a:pt x="-20102" y="2887081"/>
                  <a:pt x="0" y="2675471"/>
                </a:cubicBezTo>
                <a:cubicBezTo>
                  <a:pt x="20102" y="2463861"/>
                  <a:pt x="-25142" y="2246232"/>
                  <a:pt x="0" y="2027789"/>
                </a:cubicBezTo>
                <a:cubicBezTo>
                  <a:pt x="25142" y="1809346"/>
                  <a:pt x="7130" y="1755954"/>
                  <a:pt x="0" y="1507222"/>
                </a:cubicBezTo>
                <a:cubicBezTo>
                  <a:pt x="-7130" y="1258490"/>
                  <a:pt x="-34372" y="985071"/>
                  <a:pt x="0" y="817169"/>
                </a:cubicBezTo>
                <a:cubicBezTo>
                  <a:pt x="34372" y="649267"/>
                  <a:pt x="16588" y="260857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7C956-8121-1CF5-0ED5-6335D2DCB9D0}"/>
              </a:ext>
            </a:extLst>
          </p:cNvPr>
          <p:cNvSpPr txBox="1"/>
          <p:nvPr/>
        </p:nvSpPr>
        <p:spPr>
          <a:xfrm>
            <a:off x="977944" y="5715993"/>
            <a:ext cx="1034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Jinan Mandarin: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phonetically and perceptually similar </a:t>
            </a:r>
            <a:r>
              <a:rPr lang="en-US" sz="2000" dirty="0">
                <a:solidFill>
                  <a:schemeClr val="tx2"/>
                </a:solidFill>
              </a:rPr>
              <a:t>contours compared to Standard Mandarin </a:t>
            </a:r>
          </a:p>
        </p:txBody>
      </p:sp>
    </p:spTree>
    <p:extLst>
      <p:ext uri="{BB962C8B-B14F-4D97-AF65-F5344CB8AC3E}">
        <p14:creationId xmlns:p14="http://schemas.microsoft.com/office/powerpoint/2010/main" val="44503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297A-A898-CD46-9E28-B2F269FF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D956-1E41-F44C-8BF8-E7A8703B0A19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6F05DE02-E4EE-3A4B-ABD2-ED78B4C10E30}"/>
              </a:ext>
            </a:extLst>
          </p:cNvPr>
          <p:cNvSpPr txBox="1">
            <a:spLocks/>
          </p:cNvSpPr>
          <p:nvPr/>
        </p:nvSpPr>
        <p:spPr>
          <a:xfrm>
            <a:off x="512943" y="12240"/>
            <a:ext cx="11274247" cy="1061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  <a:cs typeface="Calibri" panose="020F0502020204030204" pitchFamily="34" charset="0"/>
              </a:rPr>
              <a:t>Standard Mandarin vs. Jinan &amp; Chengdu </a:t>
            </a:r>
            <a:endParaRPr lang="en-GB" sz="2800" dirty="0">
              <a:solidFill>
                <a:schemeClr val="accent6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2" name="Picture 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2FFB31-B5DA-4105-EB5E-1D30B0709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13" y="1152976"/>
            <a:ext cx="8991505" cy="44957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BAFAE7-8847-F2F4-0C00-AD6901A3B30C}"/>
              </a:ext>
            </a:extLst>
          </p:cNvPr>
          <p:cNvSpPr/>
          <p:nvPr/>
        </p:nvSpPr>
        <p:spPr>
          <a:xfrm>
            <a:off x="1957137" y="1152976"/>
            <a:ext cx="2679032" cy="4251304"/>
          </a:xfrm>
          <a:custGeom>
            <a:avLst/>
            <a:gdLst>
              <a:gd name="connsiteX0" fmla="*/ 0 w 2679032"/>
              <a:gd name="connsiteY0" fmla="*/ 0 h 4251304"/>
              <a:gd name="connsiteX1" fmla="*/ 642968 w 2679032"/>
              <a:gd name="connsiteY1" fmla="*/ 0 h 4251304"/>
              <a:gd name="connsiteX2" fmla="*/ 1232355 w 2679032"/>
              <a:gd name="connsiteY2" fmla="*/ 0 h 4251304"/>
              <a:gd name="connsiteX3" fmla="*/ 1955693 w 2679032"/>
              <a:gd name="connsiteY3" fmla="*/ 0 h 4251304"/>
              <a:gd name="connsiteX4" fmla="*/ 2679032 w 2679032"/>
              <a:gd name="connsiteY4" fmla="*/ 0 h 4251304"/>
              <a:gd name="connsiteX5" fmla="*/ 2679032 w 2679032"/>
              <a:gd name="connsiteY5" fmla="*/ 564816 h 4251304"/>
              <a:gd name="connsiteX6" fmla="*/ 2679032 w 2679032"/>
              <a:gd name="connsiteY6" fmla="*/ 1087119 h 4251304"/>
              <a:gd name="connsiteX7" fmla="*/ 2679032 w 2679032"/>
              <a:gd name="connsiteY7" fmla="*/ 1694448 h 4251304"/>
              <a:gd name="connsiteX8" fmla="*/ 2679032 w 2679032"/>
              <a:gd name="connsiteY8" fmla="*/ 2301777 h 4251304"/>
              <a:gd name="connsiteX9" fmla="*/ 2679032 w 2679032"/>
              <a:gd name="connsiteY9" fmla="*/ 2824081 h 4251304"/>
              <a:gd name="connsiteX10" fmla="*/ 2679032 w 2679032"/>
              <a:gd name="connsiteY10" fmla="*/ 3346384 h 4251304"/>
              <a:gd name="connsiteX11" fmla="*/ 2679032 w 2679032"/>
              <a:gd name="connsiteY11" fmla="*/ 4251304 h 4251304"/>
              <a:gd name="connsiteX12" fmla="*/ 1982484 w 2679032"/>
              <a:gd name="connsiteY12" fmla="*/ 4251304 h 4251304"/>
              <a:gd name="connsiteX13" fmla="*/ 1259145 w 2679032"/>
              <a:gd name="connsiteY13" fmla="*/ 4251304 h 4251304"/>
              <a:gd name="connsiteX14" fmla="*/ 0 w 2679032"/>
              <a:gd name="connsiteY14" fmla="*/ 4251304 h 4251304"/>
              <a:gd name="connsiteX15" fmla="*/ 0 w 2679032"/>
              <a:gd name="connsiteY15" fmla="*/ 3729001 h 4251304"/>
              <a:gd name="connsiteX16" fmla="*/ 0 w 2679032"/>
              <a:gd name="connsiteY16" fmla="*/ 3121672 h 4251304"/>
              <a:gd name="connsiteX17" fmla="*/ 0 w 2679032"/>
              <a:gd name="connsiteY17" fmla="*/ 2556856 h 4251304"/>
              <a:gd name="connsiteX18" fmla="*/ 0 w 2679032"/>
              <a:gd name="connsiteY18" fmla="*/ 2077066 h 4251304"/>
              <a:gd name="connsiteX19" fmla="*/ 0 w 2679032"/>
              <a:gd name="connsiteY19" fmla="*/ 1554763 h 4251304"/>
              <a:gd name="connsiteX20" fmla="*/ 0 w 2679032"/>
              <a:gd name="connsiteY20" fmla="*/ 1032460 h 4251304"/>
              <a:gd name="connsiteX21" fmla="*/ 0 w 2679032"/>
              <a:gd name="connsiteY21" fmla="*/ 0 h 425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79032" h="4251304" extrusionOk="0">
                <a:moveTo>
                  <a:pt x="0" y="0"/>
                </a:moveTo>
                <a:cubicBezTo>
                  <a:pt x="255663" y="10639"/>
                  <a:pt x="501541" y="2985"/>
                  <a:pt x="642968" y="0"/>
                </a:cubicBezTo>
                <a:cubicBezTo>
                  <a:pt x="784395" y="-2985"/>
                  <a:pt x="1058060" y="4037"/>
                  <a:pt x="1232355" y="0"/>
                </a:cubicBezTo>
                <a:cubicBezTo>
                  <a:pt x="1406650" y="-4037"/>
                  <a:pt x="1791497" y="9685"/>
                  <a:pt x="1955693" y="0"/>
                </a:cubicBezTo>
                <a:cubicBezTo>
                  <a:pt x="2119889" y="-9685"/>
                  <a:pt x="2527503" y="20563"/>
                  <a:pt x="2679032" y="0"/>
                </a:cubicBezTo>
                <a:cubicBezTo>
                  <a:pt x="2663433" y="240647"/>
                  <a:pt x="2705614" y="419103"/>
                  <a:pt x="2679032" y="564816"/>
                </a:cubicBezTo>
                <a:cubicBezTo>
                  <a:pt x="2652450" y="710529"/>
                  <a:pt x="2674124" y="949266"/>
                  <a:pt x="2679032" y="1087119"/>
                </a:cubicBezTo>
                <a:cubicBezTo>
                  <a:pt x="2683940" y="1224972"/>
                  <a:pt x="2677540" y="1391926"/>
                  <a:pt x="2679032" y="1694448"/>
                </a:cubicBezTo>
                <a:cubicBezTo>
                  <a:pt x="2680524" y="1996970"/>
                  <a:pt x="2699200" y="2039073"/>
                  <a:pt x="2679032" y="2301777"/>
                </a:cubicBezTo>
                <a:cubicBezTo>
                  <a:pt x="2658864" y="2564481"/>
                  <a:pt x="2678204" y="2695745"/>
                  <a:pt x="2679032" y="2824081"/>
                </a:cubicBezTo>
                <a:cubicBezTo>
                  <a:pt x="2679860" y="2952417"/>
                  <a:pt x="2657886" y="3176186"/>
                  <a:pt x="2679032" y="3346384"/>
                </a:cubicBezTo>
                <a:cubicBezTo>
                  <a:pt x="2700178" y="3516582"/>
                  <a:pt x="2687183" y="3817382"/>
                  <a:pt x="2679032" y="4251304"/>
                </a:cubicBezTo>
                <a:cubicBezTo>
                  <a:pt x="2432284" y="4281577"/>
                  <a:pt x="2188662" y="4251498"/>
                  <a:pt x="1982484" y="4251304"/>
                </a:cubicBezTo>
                <a:cubicBezTo>
                  <a:pt x="1776306" y="4251110"/>
                  <a:pt x="1438693" y="4231919"/>
                  <a:pt x="1259145" y="4251304"/>
                </a:cubicBezTo>
                <a:cubicBezTo>
                  <a:pt x="1079597" y="4270689"/>
                  <a:pt x="580940" y="4240498"/>
                  <a:pt x="0" y="4251304"/>
                </a:cubicBezTo>
                <a:cubicBezTo>
                  <a:pt x="-25491" y="4111378"/>
                  <a:pt x="17714" y="3835931"/>
                  <a:pt x="0" y="3729001"/>
                </a:cubicBezTo>
                <a:cubicBezTo>
                  <a:pt x="-17714" y="3622071"/>
                  <a:pt x="4217" y="3257779"/>
                  <a:pt x="0" y="3121672"/>
                </a:cubicBezTo>
                <a:cubicBezTo>
                  <a:pt x="-4217" y="2985565"/>
                  <a:pt x="-903" y="2719671"/>
                  <a:pt x="0" y="2556856"/>
                </a:cubicBezTo>
                <a:cubicBezTo>
                  <a:pt x="903" y="2394041"/>
                  <a:pt x="-5072" y="2197935"/>
                  <a:pt x="0" y="2077066"/>
                </a:cubicBezTo>
                <a:cubicBezTo>
                  <a:pt x="5072" y="1956197"/>
                  <a:pt x="12235" y="1743540"/>
                  <a:pt x="0" y="1554763"/>
                </a:cubicBezTo>
                <a:cubicBezTo>
                  <a:pt x="-12235" y="1365986"/>
                  <a:pt x="-6542" y="1188434"/>
                  <a:pt x="0" y="1032460"/>
                </a:cubicBezTo>
                <a:cubicBezTo>
                  <a:pt x="6542" y="876486"/>
                  <a:pt x="23123" y="36016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7C956-8121-1CF5-0ED5-6335D2DCB9D0}"/>
              </a:ext>
            </a:extLst>
          </p:cNvPr>
          <p:cNvSpPr txBox="1"/>
          <p:nvPr/>
        </p:nvSpPr>
        <p:spPr>
          <a:xfrm>
            <a:off x="1042384" y="5887626"/>
            <a:ext cx="10215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Chengdu Mandarin: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phonetically and perceptually less similar </a:t>
            </a:r>
            <a:r>
              <a:rPr lang="en-US" sz="2000" dirty="0">
                <a:solidFill>
                  <a:schemeClr val="tx2"/>
                </a:solidFill>
              </a:rPr>
              <a:t>compared to Standard Mandarin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DDEF6-59A1-E710-5296-EDF9104313C1}"/>
              </a:ext>
            </a:extLst>
          </p:cNvPr>
          <p:cNvSpPr/>
          <p:nvPr/>
        </p:nvSpPr>
        <p:spPr>
          <a:xfrm>
            <a:off x="7082589" y="1152976"/>
            <a:ext cx="2679032" cy="4251304"/>
          </a:xfrm>
          <a:custGeom>
            <a:avLst/>
            <a:gdLst>
              <a:gd name="connsiteX0" fmla="*/ 0 w 2679032"/>
              <a:gd name="connsiteY0" fmla="*/ 0 h 4251304"/>
              <a:gd name="connsiteX1" fmla="*/ 642968 w 2679032"/>
              <a:gd name="connsiteY1" fmla="*/ 0 h 4251304"/>
              <a:gd name="connsiteX2" fmla="*/ 1232355 w 2679032"/>
              <a:gd name="connsiteY2" fmla="*/ 0 h 4251304"/>
              <a:gd name="connsiteX3" fmla="*/ 1955693 w 2679032"/>
              <a:gd name="connsiteY3" fmla="*/ 0 h 4251304"/>
              <a:gd name="connsiteX4" fmla="*/ 2679032 w 2679032"/>
              <a:gd name="connsiteY4" fmla="*/ 0 h 4251304"/>
              <a:gd name="connsiteX5" fmla="*/ 2679032 w 2679032"/>
              <a:gd name="connsiteY5" fmla="*/ 564816 h 4251304"/>
              <a:gd name="connsiteX6" fmla="*/ 2679032 w 2679032"/>
              <a:gd name="connsiteY6" fmla="*/ 1087119 h 4251304"/>
              <a:gd name="connsiteX7" fmla="*/ 2679032 w 2679032"/>
              <a:gd name="connsiteY7" fmla="*/ 1694448 h 4251304"/>
              <a:gd name="connsiteX8" fmla="*/ 2679032 w 2679032"/>
              <a:gd name="connsiteY8" fmla="*/ 2301777 h 4251304"/>
              <a:gd name="connsiteX9" fmla="*/ 2679032 w 2679032"/>
              <a:gd name="connsiteY9" fmla="*/ 2824081 h 4251304"/>
              <a:gd name="connsiteX10" fmla="*/ 2679032 w 2679032"/>
              <a:gd name="connsiteY10" fmla="*/ 3346384 h 4251304"/>
              <a:gd name="connsiteX11" fmla="*/ 2679032 w 2679032"/>
              <a:gd name="connsiteY11" fmla="*/ 4251304 h 4251304"/>
              <a:gd name="connsiteX12" fmla="*/ 1982484 w 2679032"/>
              <a:gd name="connsiteY12" fmla="*/ 4251304 h 4251304"/>
              <a:gd name="connsiteX13" fmla="*/ 1259145 w 2679032"/>
              <a:gd name="connsiteY13" fmla="*/ 4251304 h 4251304"/>
              <a:gd name="connsiteX14" fmla="*/ 0 w 2679032"/>
              <a:gd name="connsiteY14" fmla="*/ 4251304 h 4251304"/>
              <a:gd name="connsiteX15" fmla="*/ 0 w 2679032"/>
              <a:gd name="connsiteY15" fmla="*/ 3729001 h 4251304"/>
              <a:gd name="connsiteX16" fmla="*/ 0 w 2679032"/>
              <a:gd name="connsiteY16" fmla="*/ 3121672 h 4251304"/>
              <a:gd name="connsiteX17" fmla="*/ 0 w 2679032"/>
              <a:gd name="connsiteY17" fmla="*/ 2556856 h 4251304"/>
              <a:gd name="connsiteX18" fmla="*/ 0 w 2679032"/>
              <a:gd name="connsiteY18" fmla="*/ 2077066 h 4251304"/>
              <a:gd name="connsiteX19" fmla="*/ 0 w 2679032"/>
              <a:gd name="connsiteY19" fmla="*/ 1554763 h 4251304"/>
              <a:gd name="connsiteX20" fmla="*/ 0 w 2679032"/>
              <a:gd name="connsiteY20" fmla="*/ 1032460 h 4251304"/>
              <a:gd name="connsiteX21" fmla="*/ 0 w 2679032"/>
              <a:gd name="connsiteY21" fmla="*/ 0 h 425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79032" h="4251304" extrusionOk="0">
                <a:moveTo>
                  <a:pt x="0" y="0"/>
                </a:moveTo>
                <a:cubicBezTo>
                  <a:pt x="255663" y="10639"/>
                  <a:pt x="501541" y="2985"/>
                  <a:pt x="642968" y="0"/>
                </a:cubicBezTo>
                <a:cubicBezTo>
                  <a:pt x="784395" y="-2985"/>
                  <a:pt x="1058060" y="4037"/>
                  <a:pt x="1232355" y="0"/>
                </a:cubicBezTo>
                <a:cubicBezTo>
                  <a:pt x="1406650" y="-4037"/>
                  <a:pt x="1791497" y="9685"/>
                  <a:pt x="1955693" y="0"/>
                </a:cubicBezTo>
                <a:cubicBezTo>
                  <a:pt x="2119889" y="-9685"/>
                  <a:pt x="2527503" y="20563"/>
                  <a:pt x="2679032" y="0"/>
                </a:cubicBezTo>
                <a:cubicBezTo>
                  <a:pt x="2663433" y="240647"/>
                  <a:pt x="2705614" y="419103"/>
                  <a:pt x="2679032" y="564816"/>
                </a:cubicBezTo>
                <a:cubicBezTo>
                  <a:pt x="2652450" y="710529"/>
                  <a:pt x="2674124" y="949266"/>
                  <a:pt x="2679032" y="1087119"/>
                </a:cubicBezTo>
                <a:cubicBezTo>
                  <a:pt x="2683940" y="1224972"/>
                  <a:pt x="2677540" y="1391926"/>
                  <a:pt x="2679032" y="1694448"/>
                </a:cubicBezTo>
                <a:cubicBezTo>
                  <a:pt x="2680524" y="1996970"/>
                  <a:pt x="2699200" y="2039073"/>
                  <a:pt x="2679032" y="2301777"/>
                </a:cubicBezTo>
                <a:cubicBezTo>
                  <a:pt x="2658864" y="2564481"/>
                  <a:pt x="2678204" y="2695745"/>
                  <a:pt x="2679032" y="2824081"/>
                </a:cubicBezTo>
                <a:cubicBezTo>
                  <a:pt x="2679860" y="2952417"/>
                  <a:pt x="2657886" y="3176186"/>
                  <a:pt x="2679032" y="3346384"/>
                </a:cubicBezTo>
                <a:cubicBezTo>
                  <a:pt x="2700178" y="3516582"/>
                  <a:pt x="2687183" y="3817382"/>
                  <a:pt x="2679032" y="4251304"/>
                </a:cubicBezTo>
                <a:cubicBezTo>
                  <a:pt x="2432284" y="4281577"/>
                  <a:pt x="2188662" y="4251498"/>
                  <a:pt x="1982484" y="4251304"/>
                </a:cubicBezTo>
                <a:cubicBezTo>
                  <a:pt x="1776306" y="4251110"/>
                  <a:pt x="1438693" y="4231919"/>
                  <a:pt x="1259145" y="4251304"/>
                </a:cubicBezTo>
                <a:cubicBezTo>
                  <a:pt x="1079597" y="4270689"/>
                  <a:pt x="580940" y="4240498"/>
                  <a:pt x="0" y="4251304"/>
                </a:cubicBezTo>
                <a:cubicBezTo>
                  <a:pt x="-25491" y="4111378"/>
                  <a:pt x="17714" y="3835931"/>
                  <a:pt x="0" y="3729001"/>
                </a:cubicBezTo>
                <a:cubicBezTo>
                  <a:pt x="-17714" y="3622071"/>
                  <a:pt x="4217" y="3257779"/>
                  <a:pt x="0" y="3121672"/>
                </a:cubicBezTo>
                <a:cubicBezTo>
                  <a:pt x="-4217" y="2985565"/>
                  <a:pt x="-903" y="2719671"/>
                  <a:pt x="0" y="2556856"/>
                </a:cubicBezTo>
                <a:cubicBezTo>
                  <a:pt x="903" y="2394041"/>
                  <a:pt x="-5072" y="2197935"/>
                  <a:pt x="0" y="2077066"/>
                </a:cubicBezTo>
                <a:cubicBezTo>
                  <a:pt x="5072" y="1956197"/>
                  <a:pt x="12235" y="1743540"/>
                  <a:pt x="0" y="1554763"/>
                </a:cubicBezTo>
                <a:cubicBezTo>
                  <a:pt x="-12235" y="1365986"/>
                  <a:pt x="-6542" y="1188434"/>
                  <a:pt x="0" y="1032460"/>
                </a:cubicBezTo>
                <a:cubicBezTo>
                  <a:pt x="6542" y="876486"/>
                  <a:pt x="23123" y="360163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044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2" y="370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Task for </a:t>
            </a:r>
            <a:r>
              <a:rPr lang="en-US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z="4000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listener 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291" y="3280637"/>
            <a:ext cx="8399048" cy="3577363"/>
          </a:xfrm>
        </p:spPr>
        <p:txBody>
          <a:bodyPr>
            <a:normAutofit/>
          </a:bodyPr>
          <a:lstStyle/>
          <a:p>
            <a:pPr marL="457189" lvl="1" indent="0">
              <a:lnSpc>
                <a:spcPct val="125000"/>
              </a:lnSpc>
              <a:buNone/>
            </a:pPr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unfamiliar Mandarin dialectal speech:      </a:t>
            </a:r>
          </a:p>
          <a:p>
            <a:pPr lvl="2">
              <a:lnSpc>
                <a:spcPct val="125000"/>
              </a:lnSpc>
            </a:pPr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Segmental information: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familiar            </a:t>
            </a:r>
          </a:p>
          <a:p>
            <a:pPr lvl="2">
              <a:lnSpc>
                <a:spcPct val="125000"/>
              </a:lnSpc>
            </a:pPr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Tonal information: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unfamiliar  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lvl="1" indent="0">
              <a:lnSpc>
                <a:spcPct val="125000"/>
              </a:lnSpc>
              <a:buNone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5000"/>
              </a:lnSpc>
              <a:buFont typeface="Courier New" panose="02070309020205020404" pitchFamily="49" charset="0"/>
              <a:buChar char="o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5000"/>
              </a:lnSpc>
              <a:buFont typeface="Courier New" panose="02070309020205020404" pitchFamily="49" charset="0"/>
              <a:buChar char="o"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4C85C-3D4B-5242-A747-38D2366B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6A6D956-1E41-F44C-8BF8-E7A8703B0A19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7C5E4-27BB-ED98-F51A-F34DE603022A}"/>
              </a:ext>
            </a:extLst>
          </p:cNvPr>
          <p:cNvGrpSpPr/>
          <p:nvPr/>
        </p:nvGrpSpPr>
        <p:grpSpPr>
          <a:xfrm>
            <a:off x="4138242" y="1590014"/>
            <a:ext cx="3481420" cy="1066107"/>
            <a:chOff x="4076887" y="1797102"/>
            <a:chExt cx="3481420" cy="1066106"/>
          </a:xfrm>
        </p:grpSpPr>
        <p:pic>
          <p:nvPicPr>
            <p:cNvPr id="8" name="Graphic 7" descr="Ear">
              <a:extLst>
                <a:ext uri="{FF2B5EF4-FFF2-40B4-BE49-F238E27FC236}">
                  <a16:creationId xmlns:a16="http://schemas.microsoft.com/office/drawing/2014/main" id="{D5C961E5-4880-574C-B365-813E76865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9460" y="1797102"/>
              <a:ext cx="670468" cy="6704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997B64-E30D-F95A-B302-C2509F54BA67}"/>
                </a:ext>
              </a:extLst>
            </p:cNvPr>
            <p:cNvGrpSpPr/>
            <p:nvPr/>
          </p:nvGrpSpPr>
          <p:grpSpPr>
            <a:xfrm>
              <a:off x="4076887" y="1918862"/>
              <a:ext cx="3481420" cy="944346"/>
              <a:chOff x="7709627" y="1332616"/>
              <a:chExt cx="3481420" cy="944346"/>
            </a:xfrm>
          </p:grpSpPr>
          <p:pic>
            <p:nvPicPr>
              <p:cNvPr id="6" name="Graphic 5" descr="User">
                <a:extLst>
                  <a:ext uri="{FF2B5EF4-FFF2-40B4-BE49-F238E27FC236}">
                    <a16:creationId xmlns:a16="http://schemas.microsoft.com/office/drawing/2014/main" id="{9447D960-C40A-5540-975C-8A469F0E0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276647" y="133261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Voice">
                <a:extLst>
                  <a:ext uri="{FF2B5EF4-FFF2-40B4-BE49-F238E27FC236}">
                    <a16:creationId xmlns:a16="http://schemas.microsoft.com/office/drawing/2014/main" id="{C901A669-68E8-0F4D-B7AB-E4107D454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09627" y="1362562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25FF921-23F9-7D45-B9B0-F5812E5DC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1725" y="1819762"/>
                <a:ext cx="11004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354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2" y="370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do listeners process novel tones?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250" y="1475874"/>
            <a:ext cx="10108761" cy="4659921"/>
          </a:xfrm>
        </p:spPr>
        <p:txBody>
          <a:bodyPr>
            <a:normAutofit/>
          </a:bodyPr>
          <a:lstStyle/>
          <a:p>
            <a:pPr marL="457189" lvl="1" indent="0">
              <a:lnSpc>
                <a:spcPct val="125000"/>
              </a:lnSpc>
              <a:buNone/>
            </a:pPr>
            <a:r>
              <a:rPr lang="en-GB" dirty="0">
                <a:solidFill>
                  <a:schemeClr val="tx2"/>
                </a:solidFill>
                <a:ea typeface="Times New Roman" panose="02020603050405020304" pitchFamily="18" charset="0"/>
              </a:rPr>
              <a:t>General questions:</a:t>
            </a:r>
          </a:p>
          <a:p>
            <a:pPr marL="98423" lvl="1" indent="0">
              <a:lnSpc>
                <a:spcPct val="125000"/>
              </a:lnSpc>
              <a:buNone/>
            </a:pPr>
            <a:endParaRPr lang="en-GB" dirty="0">
              <a:solidFill>
                <a:schemeClr val="tx2"/>
              </a:solidFill>
              <a:ea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GB" dirty="0">
                <a:solidFill>
                  <a:schemeClr val="tx2"/>
                </a:solidFill>
                <a:ea typeface="Times New Roman" panose="02020603050405020304" pitchFamily="18" charset="0"/>
              </a:rPr>
              <a:t>What </a:t>
            </a:r>
            <a:r>
              <a:rPr lang="en-GB" b="1" dirty="0">
                <a:solidFill>
                  <a:schemeClr val="tx2"/>
                </a:solidFill>
                <a:ea typeface="Times New Roman" panose="02020603050405020304" pitchFamily="18" charset="0"/>
              </a:rPr>
              <a:t>perceptual mechanisms </a:t>
            </a:r>
            <a:r>
              <a:rPr lang="en-GB" dirty="0">
                <a:solidFill>
                  <a:schemeClr val="tx2"/>
                </a:solidFill>
                <a:ea typeface="Times New Roman" panose="02020603050405020304" pitchFamily="18" charset="0"/>
              </a:rPr>
              <a:t>are used in processing phonetic tone variation in these dialects?</a:t>
            </a:r>
          </a:p>
          <a:p>
            <a:pPr marL="457189" lvl="1" indent="0">
              <a:lnSpc>
                <a:spcPct val="125000"/>
              </a:lnSpc>
              <a:buNone/>
            </a:pPr>
            <a:endParaRPr lang="en-GB" dirty="0">
              <a:solidFill>
                <a:schemeClr val="tx2"/>
              </a:solidFill>
              <a:ea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GB" dirty="0">
                <a:solidFill>
                  <a:schemeClr val="tx2"/>
                </a:solidFill>
                <a:ea typeface="Times New Roman" panose="02020603050405020304" pitchFamily="18" charset="0"/>
              </a:rPr>
              <a:t>What might be the </a:t>
            </a:r>
            <a:r>
              <a:rPr lang="en-GB" b="1" dirty="0">
                <a:solidFill>
                  <a:schemeClr val="tx2"/>
                </a:solidFill>
                <a:ea typeface="Times New Roman" panose="02020603050405020304" pitchFamily="18" charset="0"/>
              </a:rPr>
              <a:t>potential factors </a:t>
            </a:r>
            <a:r>
              <a:rPr lang="en-GB" dirty="0">
                <a:solidFill>
                  <a:schemeClr val="tx2"/>
                </a:solidFill>
                <a:ea typeface="Times New Roman" panose="02020603050405020304" pitchFamily="18" charset="0"/>
              </a:rPr>
              <a:t>affecting perceptual adaptation to an unfamiliar tone system?</a:t>
            </a:r>
          </a:p>
          <a:p>
            <a:pPr marL="457189" lvl="1" indent="0">
              <a:lnSpc>
                <a:spcPct val="125000"/>
              </a:lnSpc>
              <a:buNone/>
            </a:pPr>
            <a:endParaRPr lang="en-GB" sz="2000" dirty="0">
              <a:cs typeface="Calibri" panose="020F0502020204030204" pitchFamily="34" charset="0"/>
            </a:endParaRPr>
          </a:p>
          <a:p>
            <a:pPr marL="457189" lvl="1" indent="0">
              <a:lnSpc>
                <a:spcPct val="125000"/>
              </a:lnSpc>
              <a:buNone/>
            </a:pPr>
            <a:endParaRPr lang="en-GB" sz="2000" dirty="0">
              <a:cs typeface="Calibri" panose="020F0502020204030204" pitchFamily="34" charset="0"/>
            </a:endParaRPr>
          </a:p>
          <a:p>
            <a:pPr lvl="1">
              <a:lnSpc>
                <a:spcPct val="125000"/>
              </a:lnSpc>
              <a:buFont typeface="Courier New" panose="02070309020205020404" pitchFamily="49" charset="0"/>
              <a:buChar char="o"/>
            </a:pPr>
            <a:endParaRPr lang="en-GB" sz="2000" dirty="0"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4C85C-3D4B-5242-A747-38D2366B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6A6D956-1E41-F44C-8BF8-E7A8703B0A19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6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62AB7E-71CC-994F-89B4-EEED946A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52" y="370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15566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Background: Novel tone processing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92AECE-3EC9-EE44-B6FF-EFFD3670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2564"/>
            <a:ext cx="10515599" cy="5358913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endParaRPr lang="en-US" sz="1100" dirty="0"/>
          </a:p>
          <a:p>
            <a:pPr marL="755650" lvl="2" indent="-342900"/>
            <a:r>
              <a:rPr lang="en-US" sz="2400" dirty="0">
                <a:solidFill>
                  <a:schemeClr val="tx2"/>
                </a:solidFill>
              </a:rPr>
              <a:t>Joint top-down &amp; bottom-up processing for lexical access with tone information:</a:t>
            </a:r>
          </a:p>
          <a:p>
            <a:pPr marL="755650" lvl="2" indent="-342900"/>
            <a:endParaRPr lang="en-US" sz="2400" dirty="0"/>
          </a:p>
          <a:p>
            <a:pPr marL="1212839" lvl="4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Predominant use of sentential context and segmental information</a:t>
            </a:r>
          </a:p>
          <a:p>
            <a:pPr marL="1212839" lvl="4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Evidence that listeners are sensitive to new tone acoustics and phonological associations</a:t>
            </a:r>
          </a:p>
          <a:p>
            <a:pPr marL="869939" lvl="4" indent="0">
              <a:buNone/>
            </a:pPr>
            <a:endParaRPr lang="en-US" sz="2400" dirty="0"/>
          </a:p>
          <a:p>
            <a:pPr marL="755650" lvl="2" indent="-342900"/>
            <a:r>
              <a:rPr lang="en-US" sz="2400" dirty="0">
                <a:solidFill>
                  <a:schemeClr val="tx2"/>
                </a:solidFill>
              </a:rPr>
              <a:t>Listeners start to adapt to an unfamiliar tone system from experimental trials directly</a:t>
            </a:r>
          </a:p>
          <a:p>
            <a:pPr marL="41275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1275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412750" lvl="1" indent="0" algn="r">
              <a:buNone/>
            </a:pPr>
            <a:r>
              <a:rPr lang="en-US" sz="2000" dirty="0">
                <a:solidFill>
                  <a:schemeClr val="tx2"/>
                </a:solidFill>
              </a:rPr>
              <a:t>(Zhao, Sloggett &amp; Chodroff, 2022, 2023)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14C85C-3D4B-5242-A747-38D2366B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6A6D956-1E41-F44C-8BF8-E7A8703B0A19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D9A9C-2AAA-A640-A48C-F892C6329E1A}"/>
              </a:ext>
            </a:extLst>
          </p:cNvPr>
          <p:cNvCxnSpPr/>
          <p:nvPr/>
        </p:nvCxnSpPr>
        <p:spPr>
          <a:xfrm>
            <a:off x="274863" y="1142007"/>
            <a:ext cx="11639228" cy="0"/>
          </a:xfrm>
          <a:prstGeom prst="line">
            <a:avLst/>
          </a:prstGeom>
          <a:ln>
            <a:solidFill>
              <a:srgbClr val="15566C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3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13960</TotalTime>
  <Words>3062</Words>
  <Application>Microsoft Macintosh PowerPoint</Application>
  <PresentationFormat>Widescreen</PresentationFormat>
  <Paragraphs>429</Paragraphs>
  <Slides>32</Slides>
  <Notes>32</Notes>
  <HiddenSlides>0</HiddenSlides>
  <MMClips>10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Rapid adaptation to unfamiliar lexical tone systems:   the effects of  dialect and explicit exposure   </vt:lpstr>
      <vt:lpstr>Language Atlas of China (1989)</vt:lpstr>
      <vt:lpstr>PowerPoint Presentation</vt:lpstr>
      <vt:lpstr>Example word: tang1 /taŋ/ (“soup”; 汤）</vt:lpstr>
      <vt:lpstr>PowerPoint Presentation</vt:lpstr>
      <vt:lpstr>PowerPoint Presentation</vt:lpstr>
      <vt:lpstr>Task for the listener ?</vt:lpstr>
      <vt:lpstr>How do listeners process novel tones?</vt:lpstr>
      <vt:lpstr>Background: Novel tone processing</vt:lpstr>
      <vt:lpstr>Primary questions</vt:lpstr>
      <vt:lpstr>PowerPoint Presentation</vt:lpstr>
      <vt:lpstr>Perception experiment</vt:lpstr>
      <vt:lpstr>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Conclusions</vt:lpstr>
      <vt:lpstr>Thank you! </vt:lpstr>
      <vt:lpstr>The word yi (/iː/, “one, single”; 一) in four tone categories</vt:lpstr>
      <vt:lpstr>Surprisal sentences</vt:lpstr>
      <vt:lpstr>Data analysis (models)</vt:lpstr>
      <vt:lpstr>R codes: accuracy model</vt:lpstr>
      <vt:lpstr>R codes: RT model</vt:lpstr>
      <vt:lpstr>Data analysis: Does minimal-pair presentation matter?</vt:lpstr>
      <vt:lpstr>Perception experiment: surprisal-based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Zhao</dc:creator>
  <cp:lastModifiedBy>Eleanor Chodroff</cp:lastModifiedBy>
  <cp:revision>1106</cp:revision>
  <dcterms:created xsi:type="dcterms:W3CDTF">2022-03-29T21:22:49Z</dcterms:created>
  <dcterms:modified xsi:type="dcterms:W3CDTF">2023-06-03T10:28:46Z</dcterms:modified>
</cp:coreProperties>
</file>