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9" r:id="rId12"/>
    <p:sldId id="266" r:id="rId13"/>
    <p:sldId id="272" r:id="rId14"/>
    <p:sldId id="270" r:id="rId15"/>
    <p:sldId id="273" r:id="rId16"/>
    <p:sldId id="274" r:id="rId17"/>
    <p:sldId id="271" r:id="rId18"/>
    <p:sldId id="275" r:id="rId19"/>
    <p:sldId id="277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7A6-7F95-4761-85BB-360EBF7511B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EB35-D5EE-436E-B4D8-B8D7AE5D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7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7A6-7F95-4761-85BB-360EBF7511B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EB35-D5EE-436E-B4D8-B8D7AE5D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9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7A6-7F95-4761-85BB-360EBF7511B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EB35-D5EE-436E-B4D8-B8D7AE5D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7A6-7F95-4761-85BB-360EBF7511B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EB35-D5EE-436E-B4D8-B8D7AE5D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5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7A6-7F95-4761-85BB-360EBF7511B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EB35-D5EE-436E-B4D8-B8D7AE5D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0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7A6-7F95-4761-85BB-360EBF7511B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EB35-D5EE-436E-B4D8-B8D7AE5D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8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7A6-7F95-4761-85BB-360EBF7511B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EB35-D5EE-436E-B4D8-B8D7AE5D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6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7A6-7F95-4761-85BB-360EBF7511B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EB35-D5EE-436E-B4D8-B8D7AE5D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4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7A6-7F95-4761-85BB-360EBF7511B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EB35-D5EE-436E-B4D8-B8D7AE5D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3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7A6-7F95-4761-85BB-360EBF7511B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EB35-D5EE-436E-B4D8-B8D7AE5D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2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7A6-7F95-4761-85BB-360EBF7511B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EB35-D5EE-436E-B4D8-B8D7AE5D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B7A6-7F95-4761-85BB-360EBF7511B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EB35-D5EE-436E-B4D8-B8D7AE5D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0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 and Compress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Hash Algorithms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Zi</a:t>
            </a: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Liang</a:t>
            </a:r>
          </a:p>
          <a:p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2020.1.5</a:t>
            </a:r>
            <a:endParaRPr lang="zh-CN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6138" y="430823"/>
            <a:ext cx="92758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Characteristics of Classical Method</a:t>
            </a:r>
            <a:endParaRPr lang="en-US" altLang="zh-CN" sz="3600" b="1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Parameter-level(like Pruning)</a:t>
            </a:r>
          </a:p>
          <a:p>
            <a:pPr marL="800100" lvl="1" indent="-342900">
              <a:buAutoNum type="arabicPeriod"/>
            </a:pP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Pooling strategy(like sharing)</a:t>
            </a:r>
          </a:p>
          <a:p>
            <a:pPr marL="800100" lvl="1" indent="-342900">
              <a:buAutoNum type="arabicPeriod"/>
            </a:pP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? ? ?(like distillation)</a:t>
            </a:r>
          </a:p>
          <a:p>
            <a:pPr marL="800100" lvl="1" indent="-342900">
              <a:buAutoNum type="arabicPeriod"/>
            </a:pP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Optimization: RL &amp; EA (like something + NAS)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2130" y="5178670"/>
            <a:ext cx="834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Where to use data mining algorithms for this task?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6138" y="430823"/>
            <a:ext cx="1019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Reformer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6138" y="6216161"/>
            <a:ext cx="1113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Nikita </a:t>
            </a:r>
            <a:r>
              <a:rPr lang="en-US" altLang="zh-CN" b="1" dirty="0" err="1" smtClean="0"/>
              <a:t>Kitaev</a:t>
            </a:r>
            <a:r>
              <a:rPr lang="en-US" altLang="zh-CN" b="1" dirty="0" smtClean="0"/>
              <a:t>, , Reformer</a:t>
            </a:r>
            <a:r>
              <a:rPr lang="en-US" altLang="zh-CN" b="1" dirty="0"/>
              <a:t>: the Efficient Transformer, ICLR 2020.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56138" y="2261662"/>
            <a:ext cx="8466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Computation efficient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memory efficient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Parameter sharing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Decreasing the complexity using hash.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7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849" y="1009039"/>
            <a:ext cx="3419048" cy="29809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6138" y="430823"/>
            <a:ext cx="1019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1. Parameter Sharing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8" y="1009039"/>
            <a:ext cx="4275991" cy="52752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46285" y="4053254"/>
            <a:ext cx="1389184" cy="4220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曲线连接符 7"/>
          <p:cNvCxnSpPr>
            <a:stCxn id="6" idx="0"/>
          </p:cNvCxnSpPr>
          <p:nvPr/>
        </p:nvCxnSpPr>
        <p:spPr>
          <a:xfrm rot="5400000" flipH="1" flipV="1">
            <a:off x="1854900" y="1447523"/>
            <a:ext cx="2491709" cy="2719755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585" y="1579300"/>
            <a:ext cx="4402427" cy="115379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588" y="1077154"/>
            <a:ext cx="4790476" cy="54285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7060" y="2695651"/>
            <a:ext cx="4380952" cy="86666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5585" y="3438268"/>
            <a:ext cx="4361905" cy="2828571"/>
          </a:xfrm>
          <a:prstGeom prst="rect">
            <a:avLst/>
          </a:prstGeom>
        </p:spPr>
      </p:pic>
      <p:cxnSp>
        <p:nvCxnSpPr>
          <p:cNvPr id="20" name="曲线连接符 19"/>
          <p:cNvCxnSpPr/>
          <p:nvPr/>
        </p:nvCxnSpPr>
        <p:spPr>
          <a:xfrm rot="10800000" flipV="1">
            <a:off x="9406798" y="3071384"/>
            <a:ext cx="1320492" cy="981870"/>
          </a:xfrm>
          <a:prstGeom prst="curvedConnector3">
            <a:avLst>
              <a:gd name="adj1" fmla="val 24698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0624038" y="3071383"/>
            <a:ext cx="586154" cy="42795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56138" y="6216161"/>
            <a:ext cx="1113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Nikita </a:t>
            </a:r>
            <a:r>
              <a:rPr lang="en-US" altLang="zh-CN" b="1" dirty="0" err="1" smtClean="0"/>
              <a:t>Kitaev</a:t>
            </a:r>
            <a:r>
              <a:rPr lang="en-US" altLang="zh-CN" b="1" dirty="0" smtClean="0"/>
              <a:t>, , Reformer</a:t>
            </a:r>
            <a:r>
              <a:rPr lang="en-US" altLang="zh-CN" b="1" dirty="0"/>
              <a:t>: the Efficient Transformer, ICLR 2020.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664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849" y="1009039"/>
            <a:ext cx="3419048" cy="29809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6138" y="430823"/>
            <a:ext cx="1019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1. Parameter Sharing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8" y="1009039"/>
            <a:ext cx="4275991" cy="52752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46285" y="4053254"/>
            <a:ext cx="1389184" cy="4220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曲线连接符 7"/>
          <p:cNvCxnSpPr>
            <a:stCxn id="6" idx="0"/>
          </p:cNvCxnSpPr>
          <p:nvPr/>
        </p:nvCxnSpPr>
        <p:spPr>
          <a:xfrm rot="5400000" flipH="1" flipV="1">
            <a:off x="1854900" y="1447523"/>
            <a:ext cx="2491709" cy="2719755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585" y="1579300"/>
            <a:ext cx="4402427" cy="115379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588" y="1077154"/>
            <a:ext cx="4790476" cy="54285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7060" y="2695651"/>
            <a:ext cx="4380952" cy="86666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5585" y="3438268"/>
            <a:ext cx="4361905" cy="2828571"/>
          </a:xfrm>
          <a:prstGeom prst="rect">
            <a:avLst/>
          </a:prstGeom>
        </p:spPr>
      </p:pic>
      <p:cxnSp>
        <p:nvCxnSpPr>
          <p:cNvPr id="20" name="曲线连接符 19"/>
          <p:cNvCxnSpPr/>
          <p:nvPr/>
        </p:nvCxnSpPr>
        <p:spPr>
          <a:xfrm rot="10800000" flipV="1">
            <a:off x="9406798" y="3071384"/>
            <a:ext cx="1320492" cy="981870"/>
          </a:xfrm>
          <a:prstGeom prst="curvedConnector3">
            <a:avLst>
              <a:gd name="adj1" fmla="val 24698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0624038" y="3071383"/>
            <a:ext cx="586154" cy="42795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56138" y="6216161"/>
            <a:ext cx="1113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Nikita </a:t>
            </a:r>
            <a:r>
              <a:rPr lang="en-US" altLang="zh-CN" b="1" dirty="0" err="1" smtClean="0"/>
              <a:t>Kitaev</a:t>
            </a:r>
            <a:r>
              <a:rPr lang="en-US" altLang="zh-CN" b="1" dirty="0" smtClean="0"/>
              <a:t>, , Reformer</a:t>
            </a:r>
            <a:r>
              <a:rPr lang="en-US" altLang="zh-CN" b="1" dirty="0"/>
              <a:t>: the Efficient Transformer, ICLR 2020.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4784480" y="4577000"/>
            <a:ext cx="1617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/>
              <a:t>Q=K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549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6138" y="430823"/>
            <a:ext cx="1019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2</a:t>
            </a:r>
            <a:r>
              <a:rPr lang="en-US" altLang="zh-CN" sz="3600" b="1" dirty="0" smtClean="0"/>
              <a:t>. Decreasing the complexity in higher level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6138" y="6216161"/>
            <a:ext cx="1113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Nikita </a:t>
            </a:r>
            <a:r>
              <a:rPr lang="en-US" altLang="zh-CN" b="1" dirty="0" err="1" smtClean="0"/>
              <a:t>Kitaev</a:t>
            </a:r>
            <a:r>
              <a:rPr lang="en-US" altLang="zh-CN" b="1" dirty="0" smtClean="0"/>
              <a:t>, , Reformer</a:t>
            </a:r>
            <a:r>
              <a:rPr lang="en-US" altLang="zh-CN" b="1" dirty="0"/>
              <a:t>: the Efficient Transformer, ICLR 2020.</a:t>
            </a:r>
            <a:endParaRPr lang="zh-CN" altLang="en-US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44" y="1156997"/>
            <a:ext cx="4380952" cy="866667"/>
          </a:xfrm>
          <a:prstGeom prst="rect">
            <a:avLst/>
          </a:prstGeom>
        </p:spPr>
      </p:pic>
      <p:cxnSp>
        <p:nvCxnSpPr>
          <p:cNvPr id="17" name="曲线连接符 16"/>
          <p:cNvCxnSpPr>
            <a:stCxn id="15" idx="3"/>
          </p:cNvCxnSpPr>
          <p:nvPr/>
        </p:nvCxnSpPr>
        <p:spPr>
          <a:xfrm flipV="1">
            <a:off x="4996196" y="1590330"/>
            <a:ext cx="666050" cy="1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662246" y="1282553"/>
                <a:ext cx="131884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246" y="1282553"/>
                <a:ext cx="131884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756138" y="2004576"/>
            <a:ext cx="8440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Shape(Q)=[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batchsize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lengthofSequence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dimensionofEmbadding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NumOfHead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Shape(QK^T)=[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batchsize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lengthofSequence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lengthofSequence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5244" y="2951086"/>
            <a:ext cx="103311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 is dominated by the largest elements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for each query q we only need to focus on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keys in K that are closest to q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K is of length 64K, for each q we could only consider a small subset of, say, the 32 or 64 closest keys.</a:t>
            </a:r>
            <a:r>
              <a:rPr lang="zh-CN" altLang="en-US" sz="2000" dirty="0" smtClean="0"/>
              <a:t> 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508961" y="4620995"/>
                <a:ext cx="7640517" cy="910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=1,2,…,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961" y="4620995"/>
                <a:ext cx="7640517" cy="910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4863229" y="5625237"/>
            <a:ext cx="7112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Locality Sensitive Hashing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5244" y="4345431"/>
            <a:ext cx="3816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Inner Product Search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0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75" y="5114513"/>
            <a:ext cx="10219048" cy="11523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6138" y="430823"/>
            <a:ext cx="1019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2</a:t>
            </a:r>
            <a:r>
              <a:rPr lang="en-US" altLang="zh-CN" sz="3600" b="1" dirty="0" smtClean="0"/>
              <a:t>. Decreasing the complexity in higher level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6138" y="6216161"/>
            <a:ext cx="1113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Nikita </a:t>
            </a:r>
            <a:r>
              <a:rPr lang="en-US" altLang="zh-CN" b="1" dirty="0" err="1" smtClean="0"/>
              <a:t>Kitaev</a:t>
            </a:r>
            <a:r>
              <a:rPr lang="en-US" altLang="zh-CN" b="1" dirty="0" smtClean="0"/>
              <a:t>, , Reformer</a:t>
            </a:r>
            <a:r>
              <a:rPr lang="en-US" altLang="zh-CN" b="1" dirty="0"/>
              <a:t>: the Efficient Transformer, ICLR 2020.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566" y="1393816"/>
            <a:ext cx="5885714" cy="3771429"/>
          </a:xfrm>
          <a:prstGeom prst="rect">
            <a:avLst/>
          </a:prstGeom>
        </p:spPr>
      </p:pic>
      <p:cxnSp>
        <p:nvCxnSpPr>
          <p:cNvPr id="13" name="曲线连接符 12"/>
          <p:cNvCxnSpPr/>
          <p:nvPr/>
        </p:nvCxnSpPr>
        <p:spPr>
          <a:xfrm flipV="1">
            <a:off x="8222255" y="1915645"/>
            <a:ext cx="666050" cy="1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888305" y="1623257"/>
            <a:ext cx="1926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Q or K</a:t>
            </a:r>
            <a:endParaRPr lang="zh-CN" altLang="en-US" sz="1050" b="1" dirty="0"/>
          </a:p>
        </p:txBody>
      </p:sp>
      <p:cxnSp>
        <p:nvCxnSpPr>
          <p:cNvPr id="16" name="曲线连接符 15"/>
          <p:cNvCxnSpPr/>
          <p:nvPr/>
        </p:nvCxnSpPr>
        <p:spPr>
          <a:xfrm rot="16200000" flipV="1">
            <a:off x="4116681" y="1638962"/>
            <a:ext cx="292389" cy="260979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61146" y="1350889"/>
            <a:ext cx="5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q1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9606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75" y="5114513"/>
            <a:ext cx="10219048" cy="11523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6138" y="430823"/>
            <a:ext cx="1019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2</a:t>
            </a:r>
            <a:r>
              <a:rPr lang="en-US" altLang="zh-CN" sz="3600" b="1" dirty="0" smtClean="0"/>
              <a:t>. Decreasing the complexity in higher level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6138" y="6216161"/>
            <a:ext cx="1113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Nikita </a:t>
            </a:r>
            <a:r>
              <a:rPr lang="en-US" altLang="zh-CN" b="1" dirty="0" err="1" smtClean="0"/>
              <a:t>Kitaev</a:t>
            </a:r>
            <a:r>
              <a:rPr lang="en-US" altLang="zh-CN" b="1" dirty="0" smtClean="0"/>
              <a:t>, , Reformer</a:t>
            </a:r>
            <a:r>
              <a:rPr lang="en-US" altLang="zh-CN" b="1" dirty="0"/>
              <a:t>: the Efficient Transformer, ICLR 2020.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566" y="1393816"/>
            <a:ext cx="5885714" cy="3771429"/>
          </a:xfrm>
          <a:prstGeom prst="rect">
            <a:avLst/>
          </a:prstGeom>
        </p:spPr>
      </p:pic>
      <p:cxnSp>
        <p:nvCxnSpPr>
          <p:cNvPr id="13" name="曲线连接符 12"/>
          <p:cNvCxnSpPr/>
          <p:nvPr/>
        </p:nvCxnSpPr>
        <p:spPr>
          <a:xfrm flipV="1">
            <a:off x="8222255" y="1915645"/>
            <a:ext cx="666050" cy="1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888305" y="1623257"/>
            <a:ext cx="1926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Q or K</a:t>
            </a:r>
            <a:endParaRPr lang="zh-CN" altLang="en-US" sz="1050" b="1" dirty="0"/>
          </a:p>
        </p:txBody>
      </p:sp>
      <p:cxnSp>
        <p:nvCxnSpPr>
          <p:cNvPr id="16" name="曲线连接符 15"/>
          <p:cNvCxnSpPr/>
          <p:nvPr/>
        </p:nvCxnSpPr>
        <p:spPr>
          <a:xfrm rot="16200000" flipV="1">
            <a:off x="4116681" y="1638962"/>
            <a:ext cx="292389" cy="260979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61146" y="1350889"/>
            <a:ext cx="5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q1</a:t>
            </a:r>
            <a:endParaRPr lang="zh-CN" altLang="en-US" sz="1400" b="1" dirty="0"/>
          </a:p>
        </p:txBody>
      </p:sp>
      <p:sp>
        <p:nvSpPr>
          <p:cNvPr id="19" name="椭圆 18"/>
          <p:cNvSpPr/>
          <p:nvPr/>
        </p:nvSpPr>
        <p:spPr>
          <a:xfrm>
            <a:off x="3538905" y="5250532"/>
            <a:ext cx="1046283" cy="67922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862145" y="5223760"/>
            <a:ext cx="812095" cy="7561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曲线连接符 21"/>
          <p:cNvCxnSpPr/>
          <p:nvPr/>
        </p:nvCxnSpPr>
        <p:spPr>
          <a:xfrm rot="10800000">
            <a:off x="2083777" y="4822127"/>
            <a:ext cx="1513048" cy="579382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5508" y="4492869"/>
            <a:ext cx="2287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 the largest elements</a:t>
            </a:r>
            <a:endParaRPr lang="zh-CN" altLang="en-US" dirty="0"/>
          </a:p>
        </p:txBody>
      </p:sp>
      <p:cxnSp>
        <p:nvCxnSpPr>
          <p:cNvPr id="25" name="曲线连接符 24"/>
          <p:cNvCxnSpPr>
            <a:stCxn id="21" idx="5"/>
          </p:cNvCxnSpPr>
          <p:nvPr/>
        </p:nvCxnSpPr>
        <p:spPr>
          <a:xfrm rot="16200000" flipH="1">
            <a:off x="6386836" y="5037638"/>
            <a:ext cx="178357" cy="1841407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376920" y="5892995"/>
            <a:ext cx="371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Scaled or </a:t>
            </a:r>
            <a:r>
              <a:rPr lang="en-US" altLang="zh-CN" dirty="0" err="1" smtClean="0"/>
              <a:t>Nomalization</a:t>
            </a:r>
            <a:r>
              <a:rPr lang="en-US" altLang="zh-CN" dirty="0" smtClean="0"/>
              <a:t>, like 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d_k</a:t>
            </a:r>
            <a:r>
              <a:rPr lang="en-US" altLang="zh-CN" dirty="0" smtClean="0"/>
              <a:t>) in </a:t>
            </a:r>
            <a:r>
              <a:rPr lang="en-US" altLang="zh-CN" dirty="0" err="1" smtClean="0"/>
              <a:t>softmax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9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6138" y="430823"/>
            <a:ext cx="1019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3</a:t>
            </a:r>
            <a:r>
              <a:rPr lang="en-US" altLang="zh-CN" sz="3600" b="1" dirty="0" smtClean="0"/>
              <a:t>. Summery of procedure in reformer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6138" y="6216161"/>
            <a:ext cx="1113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Nikita </a:t>
            </a:r>
            <a:r>
              <a:rPr lang="en-US" altLang="zh-CN" b="1" dirty="0" err="1" smtClean="0"/>
              <a:t>Kitaev</a:t>
            </a:r>
            <a:r>
              <a:rPr lang="en-US" altLang="zh-CN" b="1" dirty="0" smtClean="0"/>
              <a:t>, Reformer</a:t>
            </a:r>
            <a:r>
              <a:rPr lang="en-US" altLang="zh-CN" b="1" dirty="0"/>
              <a:t>: the Efficient Transformer, ICLR 2020.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042139" y="1304410"/>
            <a:ext cx="464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(LSH + transformer)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88023" y="2413257"/>
            <a:ext cx="8625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of combination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(Maximum Inner Product Search in Self-attention)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21270" y="3485905"/>
            <a:ext cx="3851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(Q=K?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31024" y="4453775"/>
            <a:ext cx="6198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Q=K,… or the solution of compression)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42139" y="5421645"/>
            <a:ext cx="5292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scene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sequence series)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906108" y="1750214"/>
            <a:ext cx="448408" cy="6855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4884127" y="2844160"/>
            <a:ext cx="448408" cy="6855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4906108" y="3913793"/>
            <a:ext cx="448408" cy="6209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4906108" y="4881663"/>
            <a:ext cx="448408" cy="6447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19274746">
            <a:off x="5019433" y="5852487"/>
            <a:ext cx="362435" cy="4108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6138" y="430823"/>
            <a:ext cx="1019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Test this procedure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6138" y="1429662"/>
            <a:ext cx="2242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LSH + GCN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340" y="1429662"/>
            <a:ext cx="4971429" cy="8761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262446" y="2824456"/>
            <a:ext cx="3525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is the adjacency matrix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848" y="2380779"/>
            <a:ext cx="6542857" cy="390476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756138" y="6363703"/>
            <a:ext cx="1103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T. N. </a:t>
            </a:r>
            <a:r>
              <a:rPr lang="zh-CN" altLang="en-US" b="1" dirty="0" smtClean="0"/>
              <a:t>Kipf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Semi</a:t>
            </a:r>
            <a:r>
              <a:rPr lang="zh-CN" altLang="en-US" b="1" dirty="0"/>
              <a:t>-supervised classiﬁcation with graph convolutional networks</a:t>
            </a:r>
            <a:r>
              <a:rPr lang="zh-CN" altLang="en-US" b="1" dirty="0" smtClean="0"/>
              <a:t>, ICLR </a:t>
            </a:r>
            <a:r>
              <a:rPr lang="zh-CN" altLang="en-US" b="1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7080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6138" y="430823"/>
            <a:ext cx="1019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Test this procedure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6138" y="1429662"/>
            <a:ext cx="2242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LSH + GCN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340" y="1429662"/>
            <a:ext cx="4971429" cy="8761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262446" y="2824456"/>
            <a:ext cx="3525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is the adjacency matrix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593075" y="3409963"/>
                <a:ext cx="3176831" cy="980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l-GR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l-GR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075" y="3409963"/>
                <a:ext cx="3176831" cy="980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4640254" y="4333298"/>
            <a:ext cx="702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Maybe we only need some of the largest elements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389183" y="4775729"/>
                <a:ext cx="3548239" cy="913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l-GR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l-GR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183" y="4775729"/>
                <a:ext cx="3548239" cy="913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4464408" y="5791272"/>
            <a:ext cx="702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in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scale graph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connection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848" y="2380779"/>
            <a:ext cx="6542857" cy="390476"/>
          </a:xfrm>
          <a:prstGeom prst="rect">
            <a:avLst/>
          </a:prstGeom>
        </p:spPr>
      </p:pic>
      <p:cxnSp>
        <p:nvCxnSpPr>
          <p:cNvPr id="27" name="曲线连接符 26"/>
          <p:cNvCxnSpPr/>
          <p:nvPr/>
        </p:nvCxnSpPr>
        <p:spPr>
          <a:xfrm rot="10800000" flipV="1">
            <a:off x="3534511" y="1785384"/>
            <a:ext cx="551829" cy="1413873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>
            <a:off x="4769906" y="3774439"/>
            <a:ext cx="717032" cy="565556"/>
          </a:xfrm>
          <a:prstGeom prst="curvedConnector3">
            <a:avLst>
              <a:gd name="adj1" fmla="val 118668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endCxn id="24" idx="0"/>
          </p:cNvCxnSpPr>
          <p:nvPr/>
        </p:nvCxnSpPr>
        <p:spPr>
          <a:xfrm rot="10800000" flipV="1">
            <a:off x="3163304" y="4582169"/>
            <a:ext cx="1476951" cy="193560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endCxn id="25" idx="1"/>
          </p:cNvCxnSpPr>
          <p:nvPr/>
        </p:nvCxnSpPr>
        <p:spPr>
          <a:xfrm>
            <a:off x="3472962" y="5385442"/>
            <a:ext cx="991446" cy="636663"/>
          </a:xfrm>
          <a:prstGeom prst="curvedConnector3">
            <a:avLst>
              <a:gd name="adj1" fmla="val 54434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56138" y="6363703"/>
            <a:ext cx="1103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T. N. </a:t>
            </a:r>
            <a:r>
              <a:rPr lang="zh-CN" altLang="en-US" b="1" dirty="0" smtClean="0"/>
              <a:t>Kipf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Semi</a:t>
            </a:r>
            <a:r>
              <a:rPr lang="zh-CN" altLang="en-US" b="1" dirty="0"/>
              <a:t>-supervised classiﬁcation with graph convolutional networks</a:t>
            </a:r>
            <a:r>
              <a:rPr lang="zh-CN" altLang="en-US" b="1" dirty="0" smtClean="0"/>
              <a:t>, ICLR </a:t>
            </a:r>
            <a:r>
              <a:rPr lang="zh-CN" altLang="en-US" b="1" dirty="0"/>
              <a:t>2017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96006" y="4047074"/>
            <a:ext cx="67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*1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85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3708" y="2317994"/>
            <a:ext cx="10515600" cy="41971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need to use: Differences from classical methods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to use: common combination routine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Reformer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8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3154" y="2444263"/>
            <a:ext cx="7473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latin typeface="Arial Black" panose="020B0A04020102020204" pitchFamily="34" charset="0"/>
              </a:rPr>
              <a:t>Thanks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Classical compression Method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38554" y="1690688"/>
            <a:ext cx="1088487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Parameter Pruning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haring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Low-rank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actorization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Transferred/compact Convolutional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ilters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Knowledge Distillation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Neural Architecture Search(NAS)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Auto Model Compression(AMS)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169" y="112173"/>
            <a:ext cx="10884877" cy="978074"/>
          </a:xfrm>
        </p:spPr>
        <p:txBody>
          <a:bodyPr/>
          <a:lstStyle/>
          <a:p>
            <a:r>
              <a:rPr lang="en-US" altLang="zh-CN" b="1" dirty="0" smtClean="0"/>
              <a:t>Pruning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75493" y="5569733"/>
            <a:ext cx="11435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Song Han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Deep Compression: Compressing Deep Neural Networks With Pruning, Trained Quantization and Huffman Coding, ICLR 2016 Best Paper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95" y="905607"/>
            <a:ext cx="8464957" cy="29542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31895" y="4436521"/>
            <a:ext cx="33469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All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with weights below a threshold are removed from the network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30724" y="4590409"/>
            <a:ext cx="2102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Compressed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Storage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曲线连接符 7"/>
          <p:cNvCxnSpPr/>
          <p:nvPr/>
        </p:nvCxnSpPr>
        <p:spPr>
          <a:xfrm rot="16200000" flipH="1">
            <a:off x="2348935" y="3313317"/>
            <a:ext cx="1764479" cy="430819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endCxn id="6" idx="1"/>
          </p:cNvCxnSpPr>
          <p:nvPr/>
        </p:nvCxnSpPr>
        <p:spPr>
          <a:xfrm>
            <a:off x="4878834" y="4653256"/>
            <a:ext cx="1951890" cy="291096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0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169" y="112173"/>
            <a:ext cx="10884877" cy="978074"/>
          </a:xfrm>
        </p:spPr>
        <p:txBody>
          <a:bodyPr/>
          <a:lstStyle/>
          <a:p>
            <a:r>
              <a:rPr lang="en-US" altLang="zh-CN" b="1" dirty="0" smtClean="0"/>
              <a:t>Quantization and parameter sharing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75493" y="5569733"/>
            <a:ext cx="11435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Song Han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Deep Compression: Compressing Deep Neural Networks With Pruning, Trained Quantization And Huffman Coding, ICLR 2016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0" y="930097"/>
            <a:ext cx="6732874" cy="23497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6669" y="3409510"/>
            <a:ext cx="2540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b-bit: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bits per value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曲线连接符 7"/>
          <p:cNvCxnSpPr/>
          <p:nvPr/>
        </p:nvCxnSpPr>
        <p:spPr>
          <a:xfrm rot="10800000" flipV="1">
            <a:off x="1345223" y="1679329"/>
            <a:ext cx="1802424" cy="1687363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endCxn id="16" idx="1"/>
          </p:cNvCxnSpPr>
          <p:nvPr/>
        </p:nvCxnSpPr>
        <p:spPr>
          <a:xfrm rot="16200000" flipH="1">
            <a:off x="1277077" y="4165278"/>
            <a:ext cx="810880" cy="674590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019" y="1015894"/>
            <a:ext cx="6553204" cy="330307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019812" y="4554070"/>
            <a:ext cx="2648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per-bins has each sharing parameter.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曲线连接符 21"/>
          <p:cNvCxnSpPr/>
          <p:nvPr/>
        </p:nvCxnSpPr>
        <p:spPr>
          <a:xfrm rot="16200000" flipV="1">
            <a:off x="5237535" y="1465635"/>
            <a:ext cx="632997" cy="497780"/>
          </a:xfrm>
          <a:prstGeom prst="curvedConnector3">
            <a:avLst>
              <a:gd name="adj1" fmla="val 6941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691435" y="4354015"/>
            <a:ext cx="1256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57151" y="1015894"/>
            <a:ext cx="1256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曲线连接符 24"/>
          <p:cNvCxnSpPr/>
          <p:nvPr/>
        </p:nvCxnSpPr>
        <p:spPr>
          <a:xfrm rot="16200000" flipH="1">
            <a:off x="9046546" y="3847790"/>
            <a:ext cx="810880" cy="674590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169" y="112173"/>
            <a:ext cx="10884877" cy="978074"/>
          </a:xfrm>
        </p:spPr>
        <p:txBody>
          <a:bodyPr/>
          <a:lstStyle/>
          <a:p>
            <a:r>
              <a:rPr lang="en-US" altLang="zh-CN" b="1" dirty="0"/>
              <a:t>K</a:t>
            </a:r>
            <a:r>
              <a:rPr lang="en-US" altLang="zh-CN" b="1" dirty="0" smtClean="0"/>
              <a:t>nowledge Distillation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16169" y="5675241"/>
            <a:ext cx="11435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Geoffrey Hinton, Distilling the Knowledge in a Neural Network, NIPS 2015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6169" y="1090247"/>
            <a:ext cx="873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knowledge to a small model from a cumbersome model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574" y="2818292"/>
            <a:ext cx="3473526" cy="11027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97" y="1720474"/>
            <a:ext cx="10647619" cy="89523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189285" y="1969477"/>
            <a:ext cx="4545623" cy="369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027986" y="1986798"/>
            <a:ext cx="2775438" cy="369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曲线连接符 19"/>
          <p:cNvCxnSpPr/>
          <p:nvPr/>
        </p:nvCxnSpPr>
        <p:spPr>
          <a:xfrm rot="10800000" flipV="1">
            <a:off x="5858606" y="1430874"/>
            <a:ext cx="876302" cy="555923"/>
          </a:xfrm>
          <a:prstGeom prst="curvedConnector3">
            <a:avLst>
              <a:gd name="adj1" fmla="val 96154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>
            <a:off x="6734908" y="1430873"/>
            <a:ext cx="1195754" cy="555924"/>
          </a:xfrm>
          <a:prstGeom prst="curvedConnector3">
            <a:avLst>
              <a:gd name="adj1" fmla="val 114706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69" y="4029573"/>
            <a:ext cx="10800000" cy="124761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34797" y="2828746"/>
            <a:ext cx="341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Distillation strategy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824853" y="2923638"/>
            <a:ext cx="5357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 is large, the distribution is soft; soft-targets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  Hard-targets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6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169" y="112173"/>
            <a:ext cx="10884877" cy="978074"/>
          </a:xfrm>
        </p:spPr>
        <p:txBody>
          <a:bodyPr/>
          <a:lstStyle/>
          <a:p>
            <a:r>
              <a:rPr lang="en-US" altLang="zh-CN" b="1" dirty="0"/>
              <a:t>K</a:t>
            </a:r>
            <a:r>
              <a:rPr lang="en-US" altLang="zh-CN" b="1" dirty="0" smtClean="0"/>
              <a:t>nowledge Distillation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58552" y="6110810"/>
            <a:ext cx="11435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Geoffrey Hinton, Distilling the Knowledge in a Neural Network, NIPS 2015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86" y="258590"/>
            <a:ext cx="3473526" cy="1102707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038531" y="2575630"/>
            <a:ext cx="5357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with high T, testing with T=1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714" y="2430362"/>
            <a:ext cx="3714286" cy="952381"/>
          </a:xfrm>
          <a:prstGeom prst="rect">
            <a:avLst/>
          </a:prstGeom>
        </p:spPr>
      </p:pic>
      <p:cxnSp>
        <p:nvCxnSpPr>
          <p:cNvPr id="17" name="曲线连接符 16"/>
          <p:cNvCxnSpPr/>
          <p:nvPr/>
        </p:nvCxnSpPr>
        <p:spPr>
          <a:xfrm>
            <a:off x="2436369" y="2024364"/>
            <a:ext cx="966254" cy="15451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90945" y="3140330"/>
            <a:ext cx="1450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q: </a:t>
            </a:r>
            <a:r>
              <a:rPr lang="en-US" altLang="zh-CN" b="1" dirty="0" err="1" smtClean="0"/>
              <a:t>softmaxVector</a:t>
            </a:r>
            <a:r>
              <a:rPr lang="en-US" altLang="zh-CN" b="1" dirty="0" smtClean="0"/>
              <a:t> of small model </a:t>
            </a:r>
            <a:endParaRPr lang="zh-CN" altLang="en-US" b="1" dirty="0"/>
          </a:p>
        </p:txBody>
      </p:sp>
      <p:sp>
        <p:nvSpPr>
          <p:cNvPr id="14" name="椭圆 13"/>
          <p:cNvSpPr/>
          <p:nvPr/>
        </p:nvSpPr>
        <p:spPr>
          <a:xfrm>
            <a:off x="298937" y="1565555"/>
            <a:ext cx="2137431" cy="8209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Unlabeled data</a:t>
            </a:r>
            <a:endParaRPr lang="zh-CN" altLang="en-US" sz="1600" dirty="0"/>
          </a:p>
        </p:txBody>
      </p:sp>
      <p:sp>
        <p:nvSpPr>
          <p:cNvPr id="25" name="椭圆 24"/>
          <p:cNvSpPr/>
          <p:nvPr/>
        </p:nvSpPr>
        <p:spPr>
          <a:xfrm>
            <a:off x="3465070" y="1603923"/>
            <a:ext cx="2478530" cy="8209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Original Model</a:t>
            </a:r>
            <a:endParaRPr lang="zh-CN" altLang="en-US" sz="1600" dirty="0"/>
          </a:p>
        </p:txBody>
      </p:sp>
      <p:sp>
        <p:nvSpPr>
          <p:cNvPr id="27" name="椭圆 26"/>
          <p:cNvSpPr/>
          <p:nvPr/>
        </p:nvSpPr>
        <p:spPr>
          <a:xfrm>
            <a:off x="3465070" y="2972291"/>
            <a:ext cx="2478530" cy="8209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</a:t>
            </a:r>
            <a:r>
              <a:rPr lang="en-US" altLang="zh-CN" sz="1600" dirty="0" smtClean="0"/>
              <a:t>mall Model</a:t>
            </a:r>
            <a:endParaRPr lang="zh-CN" altLang="en-US" sz="1600" dirty="0"/>
          </a:p>
        </p:txBody>
      </p:sp>
      <p:cxnSp>
        <p:nvCxnSpPr>
          <p:cNvPr id="28" name="曲线连接符 27"/>
          <p:cNvCxnSpPr/>
          <p:nvPr/>
        </p:nvCxnSpPr>
        <p:spPr>
          <a:xfrm>
            <a:off x="2136531" y="2386461"/>
            <a:ext cx="1266092" cy="868965"/>
          </a:xfrm>
          <a:prstGeom prst="curvedConnector3">
            <a:avLst>
              <a:gd name="adj1" fmla="val 44444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655896" y="1501680"/>
            <a:ext cx="1658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p: </a:t>
            </a:r>
            <a:r>
              <a:rPr lang="en-US" altLang="zh-CN" b="1" dirty="0" err="1" smtClean="0"/>
              <a:t>softmaxVector</a:t>
            </a:r>
            <a:r>
              <a:rPr lang="en-US" altLang="zh-CN" b="1" dirty="0" smtClean="0"/>
              <a:t> of original model</a:t>
            </a:r>
          </a:p>
        </p:txBody>
      </p:sp>
      <p:cxnSp>
        <p:nvCxnSpPr>
          <p:cNvPr id="33" name="曲线连接符 32"/>
          <p:cNvCxnSpPr/>
          <p:nvPr/>
        </p:nvCxnSpPr>
        <p:spPr>
          <a:xfrm>
            <a:off x="6134100" y="2014376"/>
            <a:ext cx="556845" cy="15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曲线连接符 33"/>
          <p:cNvCxnSpPr/>
          <p:nvPr/>
        </p:nvCxnSpPr>
        <p:spPr>
          <a:xfrm>
            <a:off x="6076484" y="3506059"/>
            <a:ext cx="556845" cy="15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曲线连接符 34"/>
          <p:cNvCxnSpPr/>
          <p:nvPr/>
        </p:nvCxnSpPr>
        <p:spPr>
          <a:xfrm>
            <a:off x="8203224" y="1856544"/>
            <a:ext cx="1793688" cy="948712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曲线连接符 36"/>
          <p:cNvCxnSpPr/>
          <p:nvPr/>
        </p:nvCxnSpPr>
        <p:spPr>
          <a:xfrm flipV="1">
            <a:off x="8065478" y="3140330"/>
            <a:ext cx="2801814" cy="405094"/>
          </a:xfrm>
          <a:prstGeom prst="curvedConnector3">
            <a:avLst>
              <a:gd name="adj1" fmla="val 101778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0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335" y="4662689"/>
            <a:ext cx="3714286" cy="9523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169" y="112173"/>
            <a:ext cx="10884877" cy="978074"/>
          </a:xfrm>
        </p:spPr>
        <p:txBody>
          <a:bodyPr/>
          <a:lstStyle/>
          <a:p>
            <a:r>
              <a:rPr lang="en-US" altLang="zh-CN" b="1" dirty="0"/>
              <a:t>K</a:t>
            </a:r>
            <a:r>
              <a:rPr lang="en-US" altLang="zh-CN" b="1" dirty="0" smtClean="0"/>
              <a:t>nowledge Distillation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58552" y="6110810"/>
            <a:ext cx="11435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Geoffrey Hinton, Distilling the Knowledge in a Neural Network, NIPS 2015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86" y="258590"/>
            <a:ext cx="3473526" cy="1102707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038531" y="2575630"/>
            <a:ext cx="5357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with high T, testing with T=1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714" y="2430362"/>
            <a:ext cx="3714286" cy="952381"/>
          </a:xfrm>
          <a:prstGeom prst="rect">
            <a:avLst/>
          </a:prstGeom>
        </p:spPr>
      </p:pic>
      <p:cxnSp>
        <p:nvCxnSpPr>
          <p:cNvPr id="17" name="曲线连接符 16"/>
          <p:cNvCxnSpPr/>
          <p:nvPr/>
        </p:nvCxnSpPr>
        <p:spPr>
          <a:xfrm>
            <a:off x="2436369" y="2024364"/>
            <a:ext cx="966254" cy="15451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90945" y="3140330"/>
            <a:ext cx="1450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q: </a:t>
            </a:r>
            <a:r>
              <a:rPr lang="en-US" altLang="zh-CN" b="1" dirty="0" err="1" smtClean="0"/>
              <a:t>softmaxVector</a:t>
            </a:r>
            <a:r>
              <a:rPr lang="en-US" altLang="zh-CN" b="1" dirty="0" smtClean="0"/>
              <a:t> of small model </a:t>
            </a:r>
            <a:endParaRPr lang="zh-CN" altLang="en-US" b="1" dirty="0"/>
          </a:p>
        </p:txBody>
      </p:sp>
      <p:sp>
        <p:nvSpPr>
          <p:cNvPr id="14" name="椭圆 13"/>
          <p:cNvSpPr/>
          <p:nvPr/>
        </p:nvSpPr>
        <p:spPr>
          <a:xfrm>
            <a:off x="298937" y="1565555"/>
            <a:ext cx="2137431" cy="8209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Unlabeled data</a:t>
            </a:r>
            <a:endParaRPr lang="zh-CN" altLang="en-US" sz="1600" dirty="0"/>
          </a:p>
        </p:txBody>
      </p:sp>
      <p:sp>
        <p:nvSpPr>
          <p:cNvPr id="25" name="椭圆 24"/>
          <p:cNvSpPr/>
          <p:nvPr/>
        </p:nvSpPr>
        <p:spPr>
          <a:xfrm>
            <a:off x="3465070" y="1603923"/>
            <a:ext cx="2478530" cy="8209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Original Model</a:t>
            </a:r>
            <a:endParaRPr lang="zh-CN" altLang="en-US" sz="1600" dirty="0"/>
          </a:p>
        </p:txBody>
      </p:sp>
      <p:sp>
        <p:nvSpPr>
          <p:cNvPr id="27" name="椭圆 26"/>
          <p:cNvSpPr/>
          <p:nvPr/>
        </p:nvSpPr>
        <p:spPr>
          <a:xfrm>
            <a:off x="3465070" y="2972291"/>
            <a:ext cx="2478530" cy="8209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</a:t>
            </a:r>
            <a:r>
              <a:rPr lang="en-US" altLang="zh-CN" sz="1600" dirty="0" smtClean="0"/>
              <a:t>mall Model</a:t>
            </a:r>
            <a:endParaRPr lang="zh-CN" altLang="en-US" sz="1600" dirty="0"/>
          </a:p>
        </p:txBody>
      </p:sp>
      <p:cxnSp>
        <p:nvCxnSpPr>
          <p:cNvPr id="28" name="曲线连接符 27"/>
          <p:cNvCxnSpPr/>
          <p:nvPr/>
        </p:nvCxnSpPr>
        <p:spPr>
          <a:xfrm>
            <a:off x="2136531" y="2386461"/>
            <a:ext cx="1266092" cy="868965"/>
          </a:xfrm>
          <a:prstGeom prst="curvedConnector3">
            <a:avLst>
              <a:gd name="adj1" fmla="val 44444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655896" y="1501680"/>
            <a:ext cx="1658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p: </a:t>
            </a:r>
            <a:r>
              <a:rPr lang="en-US" altLang="zh-CN" b="1" dirty="0" err="1" smtClean="0"/>
              <a:t>softmaxVector</a:t>
            </a:r>
            <a:r>
              <a:rPr lang="en-US" altLang="zh-CN" b="1" dirty="0" smtClean="0"/>
              <a:t> of original model</a:t>
            </a:r>
          </a:p>
        </p:txBody>
      </p:sp>
      <p:cxnSp>
        <p:nvCxnSpPr>
          <p:cNvPr id="33" name="曲线连接符 32"/>
          <p:cNvCxnSpPr/>
          <p:nvPr/>
        </p:nvCxnSpPr>
        <p:spPr>
          <a:xfrm>
            <a:off x="6134100" y="2014376"/>
            <a:ext cx="556845" cy="15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曲线连接符 33"/>
          <p:cNvCxnSpPr/>
          <p:nvPr/>
        </p:nvCxnSpPr>
        <p:spPr>
          <a:xfrm>
            <a:off x="6076484" y="3506059"/>
            <a:ext cx="556845" cy="15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曲线连接符 34"/>
          <p:cNvCxnSpPr/>
          <p:nvPr/>
        </p:nvCxnSpPr>
        <p:spPr>
          <a:xfrm>
            <a:off x="8203224" y="1856544"/>
            <a:ext cx="1793688" cy="948712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曲线连接符 36"/>
          <p:cNvCxnSpPr/>
          <p:nvPr/>
        </p:nvCxnSpPr>
        <p:spPr>
          <a:xfrm flipV="1">
            <a:off x="8065478" y="3140330"/>
            <a:ext cx="2801814" cy="405094"/>
          </a:xfrm>
          <a:prstGeom prst="curvedConnector3">
            <a:avLst>
              <a:gd name="adj1" fmla="val 101778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298938" y="3985370"/>
            <a:ext cx="2159976" cy="8209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Data in dataset</a:t>
            </a:r>
            <a:endParaRPr lang="zh-CN" alt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259470" y="4823092"/>
            <a:ext cx="5357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with T=1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曲线连接符 41"/>
          <p:cNvCxnSpPr/>
          <p:nvPr/>
        </p:nvCxnSpPr>
        <p:spPr>
          <a:xfrm>
            <a:off x="2516530" y="4328236"/>
            <a:ext cx="948540" cy="131907"/>
          </a:xfrm>
          <a:prstGeom prst="curvedConnector3">
            <a:avLst>
              <a:gd name="adj1" fmla="val 87227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3465070" y="4094096"/>
            <a:ext cx="2478530" cy="8209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</a:t>
            </a:r>
            <a:r>
              <a:rPr lang="en-US" altLang="zh-CN" sz="1600" dirty="0" smtClean="0"/>
              <a:t>mall Model</a:t>
            </a:r>
            <a:endParaRPr lang="zh-CN" altLang="en-US" sz="1600" dirty="0"/>
          </a:p>
        </p:txBody>
      </p:sp>
      <p:cxnSp>
        <p:nvCxnSpPr>
          <p:cNvPr id="47" name="曲线连接符 46"/>
          <p:cNvCxnSpPr/>
          <p:nvPr/>
        </p:nvCxnSpPr>
        <p:spPr>
          <a:xfrm>
            <a:off x="5938252" y="4569196"/>
            <a:ext cx="875786" cy="237080"/>
          </a:xfrm>
          <a:prstGeom prst="curvedConnector3">
            <a:avLst>
              <a:gd name="adj1" fmla="val 111436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曲线连接符 50"/>
          <p:cNvCxnSpPr/>
          <p:nvPr/>
        </p:nvCxnSpPr>
        <p:spPr>
          <a:xfrm rot="16200000" flipH="1">
            <a:off x="4092269" y="2736382"/>
            <a:ext cx="772094" cy="4671445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373922" y="5089602"/>
            <a:ext cx="10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label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422929" y="5780952"/>
            <a:ext cx="40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C=</a:t>
            </a:r>
            <a:r>
              <a:rPr lang="en-US" altLang="zh-CN" b="1" dirty="0" err="1" smtClean="0"/>
              <a:t>C_unlabeled</a:t>
            </a:r>
            <a:r>
              <a:rPr lang="en-US" altLang="zh-CN" b="1" dirty="0" smtClean="0"/>
              <a:t> *T^2+C_labeled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961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781" y="888129"/>
            <a:ext cx="6704762" cy="38476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169" y="112173"/>
            <a:ext cx="10884877" cy="978074"/>
          </a:xfrm>
        </p:spPr>
        <p:txBody>
          <a:bodyPr/>
          <a:lstStyle/>
          <a:p>
            <a:r>
              <a:rPr lang="en-US" altLang="zh-CN" b="1" dirty="0" smtClean="0"/>
              <a:t>Other </a:t>
            </a:r>
            <a:r>
              <a:rPr lang="en-US" altLang="zh-CN" b="1" dirty="0" smtClean="0"/>
              <a:t>Methods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84639" y="5196411"/>
            <a:ext cx="11869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Junho</a:t>
            </a:r>
            <a:r>
              <a:rPr lang="en-US" altLang="zh-CN" b="1" dirty="0"/>
              <a:t> </a:t>
            </a:r>
            <a:r>
              <a:rPr lang="en-US" altLang="zh-CN" b="1" dirty="0" err="1"/>
              <a:t>Yim</a:t>
            </a:r>
            <a:r>
              <a:rPr lang="en-US" altLang="zh-CN" b="1" dirty="0"/>
              <a:t>, A Gift from Knowledge Distillation: Fast Optimization, Network Minimization and Transfer Learning, CVPR 2017</a:t>
            </a:r>
          </a:p>
          <a:p>
            <a:r>
              <a:rPr lang="en-US" altLang="zh-CN" b="1" dirty="0"/>
              <a:t>Ji Wang, Private Model Compression via Knowledge Distillation, AAAI 2019</a:t>
            </a:r>
          </a:p>
          <a:p>
            <a:r>
              <a:rPr lang="en-US" altLang="zh-CN" b="1" dirty="0" err="1"/>
              <a:t>Sungsoo</a:t>
            </a:r>
            <a:r>
              <a:rPr lang="en-US" altLang="zh-CN" b="1" dirty="0"/>
              <a:t> </a:t>
            </a:r>
            <a:r>
              <a:rPr lang="en-US" altLang="zh-CN" b="1" dirty="0" err="1"/>
              <a:t>Ahn</a:t>
            </a:r>
            <a:r>
              <a:rPr lang="en-US" altLang="zh-CN" b="1" dirty="0"/>
              <a:t>, </a:t>
            </a:r>
            <a:r>
              <a:rPr lang="en-US" altLang="zh-CN" b="1" dirty="0" err="1"/>
              <a:t>Variational</a:t>
            </a:r>
            <a:r>
              <a:rPr lang="en-US" altLang="zh-CN" b="1" dirty="0"/>
              <a:t> Information Distillation for Knowledge </a:t>
            </a:r>
            <a:r>
              <a:rPr lang="en-US" altLang="zh-CN" b="1" dirty="0" err="1"/>
              <a:t>Transfer,CVPR</a:t>
            </a:r>
            <a:r>
              <a:rPr lang="en-US" altLang="zh-CN" b="1" dirty="0"/>
              <a:t> </a:t>
            </a:r>
            <a:r>
              <a:rPr lang="en-US" altLang="zh-CN" b="1" dirty="0" smtClean="0"/>
              <a:t>2019</a:t>
            </a:r>
          </a:p>
          <a:p>
            <a:r>
              <a:rPr lang="en-US" altLang="zh-CN" b="1" dirty="0"/>
              <a:t>Yu Liu, Search to Distill: Pearls are Everywhere but not the Eyes, </a:t>
            </a:r>
            <a:r>
              <a:rPr lang="en-US" altLang="zh-CN" b="1" dirty="0" smtClean="0"/>
              <a:t>? ? ?</a:t>
            </a:r>
            <a:endParaRPr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69" y="1011810"/>
            <a:ext cx="3461239" cy="16518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78909" y="4152762"/>
            <a:ext cx="2417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Distillation + attention</a:t>
            </a:r>
          </a:p>
          <a:p>
            <a:r>
              <a:rPr lang="en-US" altLang="zh-CN" dirty="0" smtClean="0"/>
              <a:t>Distillation + </a:t>
            </a:r>
            <a:r>
              <a:rPr lang="en-US" altLang="zh-CN" dirty="0" smtClean="0"/>
              <a:t>NAS</a:t>
            </a:r>
          </a:p>
          <a:p>
            <a:r>
              <a:rPr lang="en-US" altLang="zh-CN" dirty="0" smtClean="0"/>
              <a:t>Pruning + NAS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37" y="2727053"/>
            <a:ext cx="2941174" cy="24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8275</TotalTime>
  <Words>768</Words>
  <Application>Microsoft Office PowerPoint</Application>
  <PresentationFormat>宽屏</PresentationFormat>
  <Paragraphs>130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等线 Light</vt:lpstr>
      <vt:lpstr>Arial</vt:lpstr>
      <vt:lpstr>Arial Black</vt:lpstr>
      <vt:lpstr>Calibri</vt:lpstr>
      <vt:lpstr>Cambria Math</vt:lpstr>
      <vt:lpstr>Times New Roman</vt:lpstr>
      <vt:lpstr>Wingdings</vt:lpstr>
      <vt:lpstr>Office 主题​​</vt:lpstr>
      <vt:lpstr>Accelerate and Compress  Neural Network  using Hash Algorithms</vt:lpstr>
      <vt:lpstr>Contents</vt:lpstr>
      <vt:lpstr>Classical compression Method</vt:lpstr>
      <vt:lpstr>Pruning</vt:lpstr>
      <vt:lpstr>Quantization and parameter sharing</vt:lpstr>
      <vt:lpstr>Knowledge Distillation</vt:lpstr>
      <vt:lpstr>Knowledge Distillation</vt:lpstr>
      <vt:lpstr>Knowledge Distillation</vt:lpstr>
      <vt:lpstr>Other Methods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Accelarate and Compression DNN with Data Mining Algorithms</dc:title>
  <dc:creator>Windows 用户</dc:creator>
  <cp:lastModifiedBy>Windows 用户</cp:lastModifiedBy>
  <cp:revision>55</cp:revision>
  <dcterms:created xsi:type="dcterms:W3CDTF">2019-12-30T10:53:28Z</dcterms:created>
  <dcterms:modified xsi:type="dcterms:W3CDTF">2020-01-06T07:01:23Z</dcterms:modified>
</cp:coreProperties>
</file>