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0_0.xml" ContentType="application/vnd.ms-powerpoint.comment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475421-B93A-FAED-780E-44EE2D1385DE}" name="Rene Vidal" initials="RV" userId="S::rvidal1@jh.edu::db7569fe-a14f-444c-9eb7-119e713432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84103-53DC-B63B-1946-7DBA16BF98D8}" v="90" dt="2022-08-20T14:59:04.166"/>
    <p1510:client id="{756C9212-90EB-9F5E-BB64-07442782766D}" v="1" dt="2022-05-28T00:22:56.008"/>
    <p1510:client id="{9DB2E14A-4898-8763-1188-5634FB41A409}" v="23" dt="2022-08-28T18:19:25.020"/>
    <p1510:client id="{A2103677-073D-3D77-4E06-CD433F242D56}" v="252" dt="2022-05-28T00:20:40.002"/>
    <p1510:client id="{D19313B5-B0F7-0235-C090-E286D20EDAAD}" v="9" dt="2022-08-04T13:34:09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86" y="114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9D85B9-CC18-40D2-A362-8A0A856E58DC}" authorId="{A0475421-B93A-FAED-780E-44EE2D1385DE}" created="2022-08-04T13:00:39.60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5" creationId="{00000000-0000-0000-0000-000000000000}"/>
    </ac:deMkLst>
    <p188:txBody>
      <a:bodyPr/>
      <a:lstStyle/>
      <a:p>
        <a:r>
          <a:rPr lang="en-US"/>
          <a:t>Replace by slide 2 of presentation</a:t>
        </a:r>
      </a:p>
    </p188:txBody>
  </p188:cm>
  <p188:cm id="{AC94E251-D696-47E6-9673-CE13746338C5}" authorId="{A0475421-B93A-FAED-780E-44EE2D1385DE}" created="2022-08-04T13:01:05.24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5" creationId="{00000000-0000-0000-0000-000000000000}"/>
      <ac:txMk cp="21" len="1">
        <ac:context len="125" hash="2523157551"/>
      </ac:txMk>
    </ac:txMkLst>
    <p188:pos x="3454879" y="452886"/>
    <p188:txBody>
      <a:bodyPr/>
      <a:lstStyle/>
      <a:p>
        <a:r>
          <a:rPr lang="en-US"/>
          <a:t>Problem</a:t>
        </a:r>
      </a:p>
    </p188:txBody>
  </p188:cm>
  <p188:cm id="{42DBEC1B-D112-4635-AF10-0DB053A442D5}" authorId="{A0475421-B93A-FAED-780E-44EE2D1385DE}" created="2022-08-04T13:04:17.4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5" creationId="{00000000-0000-0000-0000-000000000000}"/>
      <ac:txMk cp="116">
        <ac:context len="125" hash="2523157551"/>
      </ac:txMk>
    </ac:txMkLst>
    <p188:pos x="12874924" y="15152298"/>
    <p188:txBody>
      <a:bodyPr/>
      <a:lstStyle/>
      <a:p>
        <a:r>
          <a:rPr lang="en-US"/>
          <a:t>Better to make a nice figure with x axis being scalability and y axis being accuracy. The figure in presentation is a good starting point, but its quality is not the desired quality</a:t>
        </a:r>
      </a:p>
    </p188:txBody>
  </p188:cm>
  <p188:cm id="{59912976-D7B2-4746-9A07-50D7EFCF5618}" authorId="{A0475421-B93A-FAED-780E-44EE2D1385DE}" created="2022-08-04T13:08:50.28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6" creationId="{00000000-0000-0000-0000-000000000000}"/>
      <ac:txMk cp="13" len="31">
        <ac:context len="831" hash="3916625113"/>
      </ac:txMk>
    </ac:txMkLst>
    <p188:pos x="12150305" y="3998343"/>
    <p188:txBody>
      <a:bodyPr/>
      <a:lstStyle/>
      <a:p>
        <a:r>
          <a:rPr lang="en-US"/>
          <a:t>The "key idea" that the norm of the point is preserved, and how one can match points to other points with the same norm, is missing. The fact that case 3 reduces to case 2 after this step is missing. A figure showing a point and its rotated version would help illustrate the point. Also, ARCS has never been defined. I think (1) present intuition of norm preservation (2) Define ARCS method for matching (3) State its complexity</a:t>
        </a:r>
      </a:p>
    </p188:txBody>
  </p188:cm>
  <p188:cm id="{7E000400-7503-4EB7-811F-4FED6FAF3D1F}" authorId="{A0475421-B93A-FAED-780E-44EE2D1385DE}" created="2022-08-04T13:16:43.7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6" creationId="{00000000-0000-0000-0000-000000000000}"/>
      <ac:txMk cp="0" len="12">
        <ac:context len="831" hash="3916625113"/>
      </ac:txMk>
    </ac:txMkLst>
    <p188:pos x="3623094" y="452886"/>
    <p188:txBody>
      <a:bodyPr/>
      <a:lstStyle/>
      <a:p>
        <a:r>
          <a:rPr lang="en-US"/>
          <a:t>Divvide section into (1) Establishing correspondences (2) Robust Rotation Search</a:t>
        </a:r>
      </a:p>
    </p188:txBody>
  </p188:cm>
  <p188:cm id="{3896A039-ABC2-4AC1-9B41-CC6A3D77963E}" authorId="{A0475421-B93A-FAED-780E-44EE2D1385DE}" created="2022-08-04T13:34:09.3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7" creationId="{00000000-0000-0000-0000-000000000000}"/>
      <ac:txMk cp="153" len="23">
        <ac:context len="237" hash="1496169145"/>
      </ac:txMk>
    </ac:txMkLst>
    <p188:pos x="4774720" y="7970807"/>
    <p188:txBody>
      <a:bodyPr/>
      <a:lstStyle/>
      <a:p>
        <a:r>
          <a:rPr lang="en-US"/>
          <a:t>Metric: percentage of the time that error is less than 10 degrees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0" y="351475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9/12/2022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18/10/relationships/comments" Target="../comments/modernComment_100_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754564" y="604839"/>
            <a:ext cx="34470975" cy="2078037"/>
          </a:xfrm>
        </p:spPr>
        <p:txBody>
          <a:bodyPr/>
          <a:lstStyle/>
          <a:p>
            <a:r>
              <a:rPr lang="en-US" altLang="en-US" sz="5400" b="1" dirty="0">
                <a:ea typeface="MS PGothic"/>
              </a:rPr>
              <a:t>ARCS: Accurate Rotation and Correspondence Search </a:t>
            </a:r>
            <a:r>
              <a:rPr lang="en-US" alt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5400" dirty="0">
                <a:ea typeface="MS PGothic"/>
              </a:rPr>
              <a:t>Liangzu Peng, </a:t>
            </a:r>
            <a:r>
              <a:rPr lang="en-US" altLang="en-US" sz="5400" dirty="0" err="1">
                <a:ea typeface="MS PGothic"/>
              </a:rPr>
              <a:t>Manolis</a:t>
            </a:r>
            <a:r>
              <a:rPr lang="en-US" altLang="en-US" sz="5400" dirty="0">
                <a:ea typeface="MS PGothic"/>
              </a:rPr>
              <a:t> C. </a:t>
            </a:r>
            <a:r>
              <a:rPr lang="en-US" altLang="en-US" sz="5400" dirty="0" err="1">
                <a:ea typeface="MS PGothic"/>
              </a:rPr>
              <a:t>Tsakiris</a:t>
            </a:r>
            <a:r>
              <a:rPr lang="en-US" altLang="en-US" sz="5400" dirty="0">
                <a:ea typeface="MS PGothic"/>
              </a:rPr>
              <a:t>, Rene Vidal </a:t>
            </a:r>
            <a: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0263" y="3462338"/>
                <a:ext cx="13415962" cy="17441862"/>
              </a:xfrm>
            </p:spPr>
            <p:txBody>
              <a:bodyPr>
                <a:normAutofit/>
              </a:bodyPr>
              <a:lstStyle/>
              <a:p>
                <a:pPr marL="565150" indent="-565150" defTabSz="2033588" eaLnBrk="1" hangingPunct="1">
                  <a:defRPr/>
                </a:pPr>
                <a:r>
                  <a:rPr lang="en-US" altLang="en-US" sz="40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MS PGothic"/>
                  </a:rPr>
                  <a:t>Problem and Prior Art.</a:t>
                </a:r>
                <a:endParaRPr lang="en-US" altLang="ja-JP" sz="3200" b="1" dirty="0" smtClean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sz="3200" b="1" dirty="0" smtClean="0"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r>
                  <a:rPr lang="en-US" sz="3600" b="1" dirty="0" smtClean="0">
                    <a:ea typeface="MS PGothic"/>
                  </a:rPr>
                  <a:t>Problem</a:t>
                </a:r>
                <a:r>
                  <a:rPr lang="en-US" sz="3600" b="1" dirty="0">
                    <a:ea typeface="MS PGothic"/>
                  </a:rPr>
                  <a:t>:</a:t>
                </a:r>
                <a:r>
                  <a:rPr lang="en-US" sz="3600" dirty="0">
                    <a:ea typeface="MS PGothic"/>
                  </a:rPr>
                  <a:t> Find a 3D rotation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MS PGothic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MS P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ea typeface="MS PGothic"/>
                  </a:rPr>
                  <a:t> to</a:t>
                </a:r>
                <a:r>
                  <a:rPr lang="en-US" sz="3600" dirty="0" smtClean="0">
                    <a:ea typeface="MS PGothic"/>
                  </a:rPr>
                  <a:t> </a:t>
                </a:r>
                <a:r>
                  <a:rPr lang="en-US" sz="3600" dirty="0">
                    <a:ea typeface="MS PGothic"/>
                  </a:rPr>
                  <a:t>“best” </a:t>
                </a:r>
                <a:r>
                  <a:rPr lang="en-US" sz="3600" dirty="0" smtClean="0">
                    <a:ea typeface="MS PGothic"/>
                  </a:rPr>
                  <a:t>align </a:t>
                </a:r>
                <a:r>
                  <a:rPr lang="en-US" sz="3600" dirty="0">
                    <a:ea typeface="MS PGothic"/>
                  </a:rPr>
                  <a:t>two point clouds</a:t>
                </a:r>
              </a:p>
              <a:p>
                <a:pPr marL="0" lvl="1" indent="0" defTabSz="2033588">
                  <a:buNone/>
                  <a:defRPr/>
                </a:pPr>
                <a:endParaRPr lang="en-US" altLang="ja-JP" sz="3200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r>
                  <a:rPr lang="en-US" altLang="ja-JP" sz="3200" b="1" dirty="0">
                    <a:solidFill>
                      <a:srgbClr val="000000"/>
                    </a:solidFill>
                    <a:ea typeface="MS PGothic"/>
                  </a:rPr>
                  <a:t>     </a:t>
                </a: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 smtClean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r>
                  <a:rPr lang="en-US" altLang="ja-JP" sz="3600" b="1" dirty="0" smtClean="0">
                    <a:solidFill>
                      <a:srgbClr val="000000"/>
                    </a:solidFill>
                    <a:ea typeface="MS PGothic"/>
                  </a:rPr>
                  <a:t>Prior </a:t>
                </a:r>
                <a:r>
                  <a:rPr lang="en-US" altLang="ja-JP" sz="3600" b="1" dirty="0">
                    <a:solidFill>
                      <a:srgbClr val="000000"/>
                    </a:solidFill>
                    <a:ea typeface="MS PGothic"/>
                  </a:rPr>
                  <a:t>Art</a:t>
                </a:r>
                <a:r>
                  <a:rPr lang="en-US" altLang="ja-JP" sz="3600" b="1" dirty="0" smtClean="0">
                    <a:solidFill>
                      <a:srgbClr val="000000"/>
                    </a:solidFill>
                    <a:ea typeface="MS PGothic"/>
                  </a:rPr>
                  <a:t>:</a:t>
                </a:r>
              </a:p>
              <a:p>
                <a:pPr marL="0" lvl="1" indent="0" defTabSz="2033588">
                  <a:buNone/>
                  <a:defRPr/>
                </a:pPr>
                <a:endParaRPr lang="en-US" altLang="ja-JP" sz="3600" b="1" dirty="0" smtClean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r>
                  <a:rPr lang="en-US" altLang="ja-JP" sz="3600" dirty="0" smtClean="0">
                    <a:solidFill>
                      <a:srgbClr val="000000"/>
                    </a:solidFill>
                    <a:ea typeface="MS PGothic"/>
                  </a:rPr>
                  <a:t>       (2) </a:t>
                </a:r>
                <a:r>
                  <a:rPr lang="en-US" altLang="ja-JP" sz="3600" dirty="0">
                    <a:solidFill>
                      <a:srgbClr val="000000"/>
                    </a:solidFill>
                    <a:ea typeface="MS PGothic"/>
                  </a:rPr>
                  <a:t>With </a:t>
                </a:r>
                <a:r>
                  <a:rPr lang="en-US" altLang="ja-JP" sz="3600" dirty="0" smtClean="0">
                    <a:solidFill>
                      <a:srgbClr val="FF0000"/>
                    </a:solidFill>
                    <a:ea typeface="MS PGothic"/>
                  </a:rPr>
                  <a:t>Outliers                        </a:t>
                </a:r>
                <a:r>
                  <a:rPr lang="en-US" altLang="ja-JP" sz="3600" dirty="0" smtClean="0">
                    <a:solidFill>
                      <a:srgbClr val="000000"/>
                    </a:solidFill>
                    <a:ea typeface="MS PGothic"/>
                  </a:rPr>
                  <a:t>(3) </a:t>
                </a:r>
                <a:r>
                  <a:rPr lang="en-US" altLang="ja-JP" sz="3200" dirty="0">
                    <a:solidFill>
                      <a:srgbClr val="000000"/>
                    </a:solidFill>
                    <a:ea typeface="MS PGothic"/>
                  </a:rPr>
                  <a:t>Correspondence-Less</a:t>
                </a: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dirty="0">
                  <a:solidFill>
                    <a:srgbClr val="000000"/>
                  </a:solidFill>
                  <a:ea typeface="MS PGothic"/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</a:endParaRPr>
              </a:p>
              <a:p>
                <a:pPr marL="0" lvl="1" indent="0" defTabSz="2033588">
                  <a:buNone/>
                  <a:defRPr/>
                </a:pPr>
                <a:endParaRPr lang="en-US" altLang="ja-JP" sz="3200" b="1" dirty="0">
                  <a:solidFill>
                    <a:srgbClr val="000000"/>
                  </a:solidFill>
                  <a:ea typeface="MS PGothic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0263" y="3462338"/>
                <a:ext cx="13415962" cy="17441862"/>
              </a:xfrm>
              <a:blipFill>
                <a:blip r:embed="rId3"/>
                <a:stretch>
                  <a:fillRect l="-136" t="-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0"/>
              </p:nvPr>
            </p:nvSpPr>
            <p:spPr>
              <a:xfrm>
                <a:off x="15125701" y="3462338"/>
                <a:ext cx="13783614" cy="17441862"/>
              </a:xfrm>
            </p:spPr>
            <p:txBody>
              <a:bodyPr>
                <a:normAutofit/>
              </a:bodyPr>
              <a:lstStyle/>
              <a:p>
                <a:pPr marL="565150" indent="-565150" defTabSz="2033588" eaLnBrk="1" hangingPunct="1">
                  <a:defRPr/>
                </a:pPr>
                <a:r>
                  <a:rPr lang="en-US" altLang="en-US" sz="40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MS PGothic"/>
                  </a:rPr>
                  <a:t>The ARCS Algorithm.</a:t>
                </a:r>
                <a:endParaRPr lang="en-US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b="1" dirty="0">
                    <a:ea typeface="MS PGothic"/>
                  </a:rPr>
                  <a:t>1. Establishing </a:t>
                </a:r>
                <a:r>
                  <a:rPr lang="en-US" altLang="en-US" sz="3600" b="1" dirty="0" smtClean="0">
                    <a:ea typeface="MS PGothic"/>
                  </a:rPr>
                  <a:t>Correspondences</a:t>
                </a:r>
                <a:endPara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 idea. 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Match point pairs whose</a:t>
                </a: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norms are roughly equal.</a:t>
                </a: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can be implemented </a:t>
                </a: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</a:t>
                </a:r>
                <a:r>
                  <a:rPr lang="en-US" altLang="en-US" sz="3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linear-logarithmic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  <a:endParaRPr lang="en-US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b="1" dirty="0">
                    <a:ea typeface="MS PGothic"/>
                  </a:rPr>
                  <a:t>2. </a:t>
                </a:r>
                <a:r>
                  <a:rPr lang="en-US" altLang="en-US" sz="3600" b="1" dirty="0" smtClean="0">
                    <a:ea typeface="MS PGothic"/>
                  </a:rPr>
                  <a:t>Robust Rotation </a:t>
                </a:r>
                <a:r>
                  <a:rPr lang="en-US" altLang="en-US" sz="3600" b="1" dirty="0">
                    <a:ea typeface="MS PGothic"/>
                  </a:rPr>
                  <a:t>Search </a:t>
                </a:r>
                <a:r>
                  <a:rPr lang="en-US" altLang="en-US" sz="3600" b="1" dirty="0" smtClean="0">
                    <a:ea typeface="MS PGothic"/>
                  </a:rPr>
                  <a:t>(With </a:t>
                </a:r>
                <a:r>
                  <a:rPr lang="en-US" altLang="en-US" sz="3600" b="1" dirty="0" smtClean="0">
                    <a:solidFill>
                      <a:srgbClr val="FF0000"/>
                    </a:solidFill>
                    <a:ea typeface="MS PGothic"/>
                  </a:rPr>
                  <a:t>Outliers</a:t>
                </a:r>
                <a:r>
                  <a:rPr lang="en-US" altLang="en-US" sz="3600" b="1" dirty="0" smtClean="0">
                    <a:ea typeface="MS PGothic"/>
                  </a:rPr>
                  <a:t>)</a:t>
                </a:r>
                <a:endParaRPr lang="en-US" altLang="en-US" sz="3600" dirty="0" smtClean="0">
                  <a:ea typeface="MS PGothic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b="1" dirty="0" smtClean="0">
                    <a:ea typeface="MS PGothic"/>
                  </a:rPr>
                  <a:t>2.1. Outlier Removal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ea typeface="MS PGothic"/>
                  </a:rPr>
                  <a:t> </a:t>
                </a:r>
                <a:endParaRPr lang="en-US" altLang="en-US" sz="3200" b="1" dirty="0" smtClean="0">
                  <a:ea typeface="MS PGothic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endParaRPr lang="en-US" altLang="en-US" sz="3200" b="1" dirty="0" smtClean="0">
                  <a:ea typeface="MS PGothic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200" b="1" dirty="0" smtClean="0">
                    <a:ea typeface="MS PGothic"/>
                  </a:rPr>
                  <a:t>                 </a:t>
                </a:r>
              </a:p>
              <a:p>
                <a:pPr marL="0" lvl="1" indent="0" defTabSz="2033588" eaLnBrk="1" hangingPunct="1">
                  <a:buNone/>
                  <a:defRPr/>
                </a:pPr>
                <a:endParaRPr lang="en-US" altLang="en-US" sz="3200" b="1" dirty="0" smtClean="0">
                  <a:ea typeface="MS PGothic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 smtClean="0">
                    <a:solidFill>
                      <a:srgbClr val="7030A0"/>
                    </a:solidFill>
                    <a:ea typeface="MS PGothic"/>
                  </a:rPr>
                  <a:t>Key idea. </a:t>
                </a:r>
                <a:r>
                  <a:rPr lang="en-US" altLang="en-US" sz="3600" dirty="0" smtClean="0">
                    <a:ea typeface="MS PGothic"/>
                  </a:rPr>
                  <a:t>Reduce the search space: SO(3</a:t>
                </a:r>
                <a:r>
                  <a:rPr lang="en-US" altLang="en-US" sz="3600" dirty="0">
                    <a:ea typeface="MS PGothic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600" dirty="0" smtClean="0">
                    <a:ea typeface="MS PGothic"/>
                  </a:rPr>
                  <a:t> 2-sphere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600" dirty="0" smtClean="0">
                    <a:ea typeface="MS PGothic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altLang="en-US" sz="360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altLang="en-US" sz="3600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π</m:t>
                        </m:r>
                      </m:e>
                    </m:d>
                  </m:oMath>
                </a14:m>
                <a:endParaRPr lang="en-US" altLang="en-US" sz="3600" dirty="0" smtClean="0">
                  <a:ea typeface="MS PGothic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dim(SO(3)) = 3</a:t>
                </a: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dim(2-sphere) = 2</a:t>
                </a: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dim(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altLang="en-US" sz="3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altLang="en-US" sz="3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= 1</a:t>
                </a:r>
              </a:p>
              <a:p>
                <a:pPr marL="0" lvl="1" indent="0" defTabSz="2033588" eaLnBrk="1" hangingPunct="1">
                  <a:buNone/>
                  <a:defRPr/>
                </a:pPr>
                <a:endParaRPr lang="en-US" alt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2.2. Rotation Refinement</a:t>
                </a:r>
              </a:p>
              <a:p>
                <a:pPr marL="0" lvl="1" indent="0" defTabSz="2033588" eaLnBrk="1" hangingPunct="1">
                  <a:buNone/>
                  <a:defRPr/>
                </a:pPr>
                <a:endParaRPr lang="en-US" altLang="en-US" sz="3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endParaRPr lang="en-US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 defTabSz="2033588" eaLnBrk="1" hangingPunct="1">
                  <a:buNone/>
                  <a:defRPr/>
                </a:pPr>
                <a:r>
                  <a:rPr lang="en-US" altLang="en-US" sz="3600" dirty="0" smtClean="0">
                    <a:solidFill>
                      <a:srgbClr val="7030A0"/>
                    </a:solidFill>
                    <a:ea typeface="MS PGothic"/>
                  </a:rPr>
                  <a:t>Key idea</a:t>
                </a:r>
                <a:r>
                  <a:rPr lang="en-US" altLang="en-US" sz="3600" dirty="0">
                    <a:solidFill>
                      <a:srgbClr val="7030A0"/>
                    </a:solidFill>
                    <a:ea typeface="MS PGothic"/>
                  </a:rPr>
                  <a:t>.</a:t>
                </a:r>
                <a:r>
                  <a:rPr lang="en-US" altLang="en-US" sz="3600" dirty="0" smtClean="0">
                    <a:solidFill>
                      <a:srgbClr val="7030A0"/>
                    </a:solidFill>
                    <a:ea typeface="MS PGothic"/>
                  </a:rPr>
                  <a:t> </a:t>
                </a:r>
                <a:r>
                  <a:rPr lang="en-US" altLang="en-US" sz="3600" dirty="0" smtClean="0">
                    <a:ea typeface="MS PGothic"/>
                  </a:rPr>
                  <a:t>Riemannian </a:t>
                </a:r>
                <a:r>
                  <a:rPr lang="en-US" altLang="en-US" sz="3600" dirty="0" err="1" smtClean="0">
                    <a:ea typeface="MS PGothic"/>
                  </a:rPr>
                  <a:t>subgradient</a:t>
                </a:r>
                <a:r>
                  <a:rPr lang="en-US" altLang="en-US" sz="3600" dirty="0" smtClean="0">
                    <a:ea typeface="MS PGothic"/>
                  </a:rPr>
                  <a:t> descent </a:t>
                </a:r>
                <a:r>
                  <a:rPr lang="en-US" altLang="en-US" sz="3600" i="1" dirty="0" smtClean="0">
                    <a:latin typeface="Arial" panose="020B0604020202020204" pitchFamily="34" charset="0"/>
                    <a:ea typeface="MS PGothic"/>
                    <a:cs typeface="Arial" panose="020B0604020202020204" pitchFamily="34" charset="0"/>
                  </a:rPr>
                  <a:t>over unit quaternions</a:t>
                </a:r>
              </a:p>
              <a:p>
                <a:pPr marL="0" lvl="1" indent="0" defTabSz="2033588" eaLnBrk="1" hangingPunct="1">
                  <a:buNone/>
                  <a:defRPr/>
                </a:pPr>
                <a:endParaRPr lang="en-US" altLang="en-US" sz="3200" dirty="0">
                  <a:latin typeface="Arial" panose="020B0604020202020204" pitchFamily="34" charset="0"/>
                  <a:ea typeface="MS PGothic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15125701" y="3462338"/>
                <a:ext cx="13783614" cy="17441862"/>
              </a:xfrm>
              <a:blipFill>
                <a:blip r:embed="rId4"/>
                <a:stretch>
                  <a:fillRect l="-133" t="-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 1"/>
              <p:cNvSpPr>
                <a:spLocks noGrp="1"/>
              </p:cNvSpPr>
              <p:nvPr>
                <p:ph sz="half" idx="11"/>
              </p:nvPr>
            </p:nvSpPr>
            <p:spPr>
              <a:xfrm>
                <a:off x="29421138" y="3462338"/>
                <a:ext cx="13415962" cy="17441862"/>
              </a:xfrm>
            </p:spPr>
            <p:txBody>
              <a:bodyPr/>
              <a:lstStyle/>
              <a:p>
                <a:pPr marL="565150" indent="-565150" defTabSz="2033588" eaLnBrk="1" hangingPunct="1">
                  <a:lnSpc>
                    <a:spcPct val="80000"/>
                  </a:lnSpc>
                  <a:defRPr/>
                </a:pPr>
                <a:r>
                  <a:rPr lang="en-US" altLang="en-US" sz="40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MS PGothic"/>
                  </a:rPr>
                  <a:t>Experiments.</a:t>
                </a:r>
                <a:endParaRPr lang="en-US" altLang="en-US" sz="3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r>
                  <a:rPr lang="en-US" alt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 on Correspondence-Less Point </a:t>
                </a:r>
                <a:r>
                  <a:rPr lang="en-US" altLang="en-US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Sets. </a:t>
                </a:r>
                <a:endParaRPr lang="en-US" altLang="en-US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r>
                  <a:rPr lang="en-US" alt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r>
                  <a:rPr lang="en-US" alt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 on </a:t>
                </a:r>
                <a:r>
                  <a:rPr lang="en-US" altLang="en-US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3D Match dataset. </a:t>
                </a:r>
              </a:p>
              <a:p>
                <a:pPr marL="565150" indent="-565150" defTabSz="2033588">
                  <a:defRPr/>
                </a:pP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percentage of the time that 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less 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en-US" sz="3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65150" indent="-565150" defTabSz="2033588">
                  <a:defRPr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16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1"/>
              </p:nvPr>
            </p:nvSpPr>
            <p:spPr>
              <a:xfrm>
                <a:off x="29421138" y="3462338"/>
                <a:ext cx="13415962" cy="17441862"/>
              </a:xfrm>
              <a:blipFill>
                <a:blip r:embed="rId5"/>
                <a:stretch>
                  <a:fillRect l="-136" t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42964" y="1371601"/>
            <a:ext cx="184731" cy="75713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lvl1pPr marL="565150" indent="-565150" defTabSz="2033588" eaLnBrk="0" hangingPunct="0"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defTabSz="2033588" eaLnBrk="0" hangingPunct="0"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eaLnBrk="0" hangingPunct="0"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eaLnBrk="0" hangingPunct="0"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eaLnBrk="0" hangingPunct="0"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endParaRPr lang="en-US" altLang="en-US" sz="5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6 2"/>
              <p:cNvSpPr txBox="1">
                <a:spLocks/>
              </p:cNvSpPr>
              <p:nvPr/>
            </p:nvSpPr>
            <p:spPr bwMode="auto">
              <a:xfrm>
                <a:off x="29767463" y="16001026"/>
                <a:ext cx="13415962" cy="5513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294846" tIns="147423" rIns="294846" bIns="14742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410256" indent="-410256" algn="l" defTabSz="14716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2900" kern="120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1pPr>
                <a:lvl2pPr marL="793247" indent="-655629" algn="l" defTabSz="14716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Ø"/>
                  <a:defRPr sz="2300" kern="120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2pPr>
                <a:lvl3pPr marL="929565" indent="-546573" algn="l" defTabSz="14716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3pPr>
                <a:lvl4pPr marL="1202201" indent="-655629" algn="l" defTabSz="14716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Arial"/>
                  </a:defRPr>
                </a:lvl4pPr>
                <a:lvl5pPr marL="1448875" indent="-1448875" algn="l" defTabSz="14716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+mn-cs"/>
                  </a:defRPr>
                </a:lvl5pPr>
                <a:lvl6pPr marL="8108236" indent="-737112" algn="l" defTabSz="1474225" rtl="0" eaLnBrk="1" latinLnBrk="0" hangingPunct="1">
                  <a:spcBef>
                    <a:spcPct val="20000"/>
                  </a:spcBef>
                  <a:buFont typeface="Arial"/>
                  <a:buChar char="•"/>
                  <a:defRPr sz="5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582462" indent="-737112" algn="l" defTabSz="1474225" rtl="0" eaLnBrk="1" latinLnBrk="0" hangingPunct="1">
                  <a:spcBef>
                    <a:spcPct val="20000"/>
                  </a:spcBef>
                  <a:buFont typeface="Arial"/>
                  <a:buChar char="•"/>
                  <a:defRPr sz="5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056684" indent="-737112" algn="l" defTabSz="1474225" rtl="0" eaLnBrk="1" latinLnBrk="0" hangingPunct="1">
                  <a:spcBef>
                    <a:spcPct val="20000"/>
                  </a:spcBef>
                  <a:buFont typeface="Arial"/>
                  <a:buChar char="•"/>
                  <a:defRPr sz="5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530909" indent="-737112" algn="l" defTabSz="1474225" rtl="0" eaLnBrk="1" latinLnBrk="0" hangingPunct="1">
                  <a:spcBef>
                    <a:spcPct val="20000"/>
                  </a:spcBef>
                  <a:buFont typeface="Arial"/>
                  <a:buChar char="•"/>
                  <a:defRPr sz="5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65150" indent="-565150" defTabSz="2033588" eaLnBrk="1" hangingPunct="1">
                  <a:lnSpc>
                    <a:spcPct val="80000"/>
                  </a:lnSpc>
                  <a:defRPr/>
                </a:pPr>
                <a:r>
                  <a:rPr lang="en-US" altLang="zh-CN" sz="40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Summary, Limitation, and Acknowledgement</a:t>
                </a:r>
                <a:endParaRPr lang="en-US" altLang="en-US" sz="4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5150" indent="-565150" defTabSz="2033588" eaLnBrk="1" hangingPunct="1">
                  <a:lnSpc>
                    <a:spcPct val="80000"/>
                  </a:lnSpc>
                  <a:defRPr/>
                </a:pPr>
                <a:r>
                  <a:rPr lang="en-US" altLang="en-US" sz="3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Summary: </a:t>
                </a:r>
                <a:r>
                  <a:rPr lang="en-US" altLang="en-US" sz="36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Our</a:t>
                </a:r>
                <a:r>
                  <a:rPr lang="en-US" altLang="en-US" sz="3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6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ARCS</a:t>
                </a:r>
                <a:r>
                  <a:rPr lang="en-US" altLang="en-US" sz="3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36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algorithm can handle</a:t>
                </a:r>
                <a:endParaRPr lang="en-US" altLang="en-US" sz="3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defTabSz="2033588" eaLnBrk="1" hangingPunct="1">
                  <a:lnSpc>
                    <a:spcPct val="8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correspondences at </a:t>
                </a:r>
                <a:r>
                  <a:rPr lang="en-US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outlier rates</a:t>
                </a:r>
              </a:p>
              <a:p>
                <a:pPr marL="457200" indent="-457200" defTabSz="2033588" eaLnBrk="1" hangingPunct="1">
                  <a:lnSpc>
                    <a:spcPct val="8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correspondence-less points in both sets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r>
                  <a:rPr lang="en-US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overlaps</a:t>
                </a:r>
              </a:p>
              <a:p>
                <a:pPr marL="0" indent="0" defTabSz="2033588" eaLnBrk="1" hangingPunct="1">
                  <a:lnSpc>
                    <a:spcPct val="80000"/>
                  </a:lnSpc>
                  <a:defRPr/>
                </a:pPr>
                <a:endParaRPr lang="en-US" alt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defTabSz="2033588" eaLnBrk="1" hangingPunct="1">
                  <a:lnSpc>
                    <a:spcPct val="80000"/>
                  </a:lnSpc>
                  <a:defRPr/>
                </a:pPr>
                <a:r>
                  <a:rPr lang="en-US" altLang="en-US" sz="3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Limitation: </a:t>
                </a:r>
                <a:r>
                  <a:rPr lang="en-US" altLang="en-US" sz="36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ARCS is limited to the rotation-only case</a:t>
                </a:r>
                <a:endPara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defTabSz="2033588" eaLnBrk="1" hangingPunct="1">
                  <a:lnSpc>
                    <a:spcPct val="80000"/>
                  </a:lnSpc>
                  <a:defRPr/>
                </a:pPr>
                <a:endParaRPr lang="en-US" alt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defTabSz="2033588" eaLnBrk="1" hangingPunct="1">
                  <a:lnSpc>
                    <a:spcPct val="80000"/>
                  </a:lnSpc>
                  <a:defRPr/>
                </a:pPr>
                <a:r>
                  <a:rPr lang="en-US" alt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Acknowledgement:</a:t>
                </a:r>
                <a:r>
                  <a:rPr lang="en-US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This work was supported by NSF Grants 1704458 and 1934979, and by the Northrop Grumman Mission Systems Research in Applications for Learning Machines (REALM) initiative.</a:t>
                </a:r>
                <a:endParaRPr lang="en-US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16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7463" y="16001026"/>
                <a:ext cx="13415962" cy="5513705"/>
              </a:xfrm>
              <a:prstGeom prst="rect">
                <a:avLst/>
              </a:prstGeom>
              <a:blipFill>
                <a:blip r:embed="rId6"/>
                <a:stretch>
                  <a:fillRect l="-136" t="-2544" r="-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9501E8A-5904-0B40-E574-F63D6D642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6" y="449384"/>
            <a:ext cx="6300744" cy="2384866"/>
          </a:xfrm>
          <a:prstGeom prst="rect">
            <a:avLst/>
          </a:prstGeom>
        </p:spPr>
      </p:pic>
      <p:pic>
        <p:nvPicPr>
          <p:cNvPr id="3" name="Picture 3 1" descr="A picture containing text&#10;&#10;Description automatically generated">
            <a:extLst>
              <a:ext uri="{FF2B5EF4-FFF2-40B4-BE49-F238E27FC236}">
                <a16:creationId xmlns:a16="http://schemas.microsoft.com/office/drawing/2014/main" id="{DD57E3D6-655C-CB22-FBE1-107EA7B0A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254" y="1102383"/>
            <a:ext cx="4633145" cy="12446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33269" y="13227106"/>
            <a:ext cx="8734425" cy="24532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43318" y="15008530"/>
            <a:ext cx="4308414" cy="1333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17508" y="9688993"/>
            <a:ext cx="5400691" cy="14021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225" y="13922529"/>
            <a:ext cx="6777733" cy="55895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56042" y="17317751"/>
            <a:ext cx="13553273" cy="27717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74100" y="5400675"/>
            <a:ext cx="11794328" cy="298611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33269" y="10481186"/>
            <a:ext cx="8734425" cy="2425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7644" y="5630066"/>
            <a:ext cx="13659385" cy="53189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13374" y="13227106"/>
            <a:ext cx="4677885" cy="4047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9784" y="17317752"/>
            <a:ext cx="4751476" cy="393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8230" y="10114580"/>
            <a:ext cx="6359278" cy="550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773525" y="15451319"/>
            <a:ext cx="5243983" cy="4960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744838" y="3699469"/>
            <a:ext cx="6337640" cy="4193469"/>
          </a:xfrm>
          <a:prstGeom prst="rect">
            <a:avLst/>
          </a:prstGeom>
        </p:spPr>
      </p:pic>
    </p:spTree>
  </p:cSld>
  <p:clrMapOvr>
    <a:masterClrMapping/>
  </p:clrMapOvr>
  <p:extLst mod="1">
    <p:ext uri="{6950BFC3-D8DA-4A85-94F7-54DA5524770B}">
      <p188:commentRel xmlns:p188="http://schemas.microsoft.com/office/powerpoint/2018/8/main" xmlns="" r:id="rId2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104</Words>
  <Application>Microsoft Office PowerPoint</Application>
  <PresentationFormat>自定义</PresentationFormat>
  <Paragraphs>65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Cambria Math</vt:lpstr>
      <vt:lpstr>Wingdings</vt:lpstr>
      <vt:lpstr>Office Theme</vt:lpstr>
      <vt:lpstr>ARCS: Accurate Rotation and Correspondence Search  Liangzu Peng, Manolis C. Tsakiris, Rene Vidal  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ARCS</dc:title>
  <dc:creator>Terry Boult</dc:creator>
  <cp:lastModifiedBy>T14</cp:lastModifiedBy>
  <cp:revision>135</cp:revision>
  <dcterms:created xsi:type="dcterms:W3CDTF">2014-05-29T01:41:03Z</dcterms:created>
  <dcterms:modified xsi:type="dcterms:W3CDTF">2022-09-12T06:04:13Z</dcterms:modified>
</cp:coreProperties>
</file>