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2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6"/>
    <p:restoredTop sz="96654"/>
  </p:normalViewPr>
  <p:slideViewPr>
    <p:cSldViewPr snapToGrid="0">
      <p:cViewPr varScale="1">
        <p:scale>
          <a:sx n="35" d="100"/>
          <a:sy n="35" d="100"/>
        </p:scale>
        <p:origin x="1572" y="132"/>
      </p:cViewPr>
      <p:guideLst>
        <p:guide orient="horz" pos="9536"/>
        <p:guide pos="134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05290" y="685800"/>
            <a:ext cx="4848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59139" y="4382765"/>
            <a:ext cx="39885900" cy="1208220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59100" y="16682409"/>
            <a:ext cx="39885900" cy="46653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59100" y="6510944"/>
            <a:ext cx="39885900" cy="1155750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700"/>
              <a:buNone/>
              <a:defRPr sz="59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59100" y="18554829"/>
            <a:ext cx="39885900" cy="7656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8001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59100" y="12660471"/>
            <a:ext cx="39885900" cy="49551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39885900" cy="20109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18723900" cy="20109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2620959" y="6783772"/>
            <a:ext cx="18723900" cy="20109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59100" y="3270408"/>
            <a:ext cx="13144500" cy="444810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59100" y="8179553"/>
            <a:ext cx="13144500" cy="187149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marL="914400" lvl="1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marL="1371600" lvl="2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marL="1828800" lvl="3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marL="2286000" lvl="4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marL="2743200" lvl="5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marL="3200400" lvl="6" indent="-6096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marL="3657600" lvl="7" indent="-609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marL="4114800" lvl="8" indent="-609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294910" y="2649702"/>
            <a:ext cx="29808300" cy="240795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402000" y="-736"/>
            <a:ext cx="2140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5200" tIns="455200" rIns="455200" bIns="455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42833" y="7258794"/>
            <a:ext cx="18936000" cy="8725200"/>
          </a:xfrm>
          <a:prstGeom prst="rect">
            <a:avLst/>
          </a:prstGeom>
        </p:spPr>
        <p:txBody>
          <a:bodyPr spcFirstLastPara="1" wrap="square" lIns="455200" tIns="455200" rIns="455200" bIns="4552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42833" y="16499640"/>
            <a:ext cx="18936000" cy="7270200"/>
          </a:xfrm>
          <a:prstGeom prst="rect">
            <a:avLst/>
          </a:prstGeom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122305" y="4262097"/>
            <a:ext cx="17961300" cy="217503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457200" lvl="0" indent="-8001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marL="914400" lvl="1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marL="1371600" lvl="2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marL="1828800" lvl="3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marL="2286000" lvl="4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marL="2743200" lvl="5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marL="3200400" lvl="6" indent="-6731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marL="3657600" lvl="7" indent="-6731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marL="4114800" lvl="8" indent="-6731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59100" y="24902282"/>
            <a:ext cx="28080900" cy="35616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59100" y="6783772"/>
            <a:ext cx="39885900" cy="201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t" anchorCtr="0">
            <a:normAutofit/>
          </a:bodyPr>
          <a:lstStyle>
            <a:lvl1pPr marL="457200" lvl="0" indent="-800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marL="914400" lvl="1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marL="1371600" lvl="2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marL="1828800" lvl="3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marL="2286000" lvl="4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marL="2743200" lvl="5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marL="3200400" lvl="6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marL="3657600" lvl="7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marL="4114800" lvl="8" indent="-673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9660442" y="27448926"/>
            <a:ext cx="2568600" cy="231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ctr" anchorCtr="0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notesSlide" Target="../notesSlides/notesSlide1.xml"/><Relationship Id="rId18" Type="http://schemas.openxmlformats.org/officeDocument/2006/relationships/image" Target="../media/image4.png"/><Relationship Id="rId26" Type="http://schemas.openxmlformats.org/officeDocument/2006/relationships/image" Target="../media/image12.png"/><Relationship Id="rId3" Type="http://schemas.openxmlformats.org/officeDocument/2006/relationships/tags" Target="../tags/tag3.xml"/><Relationship Id="rId21" Type="http://schemas.openxmlformats.org/officeDocument/2006/relationships/image" Target="../media/image7.jpeg"/><Relationship Id="rId34" Type="http://schemas.openxmlformats.org/officeDocument/2006/relationships/image" Target="../media/image21.png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1.jpeg"/><Relationship Id="rId25" Type="http://schemas.openxmlformats.org/officeDocument/2006/relationships/image" Target="../media/image11.png"/><Relationship Id="rId33" Type="http://schemas.openxmlformats.org/officeDocument/2006/relationships/image" Target="../media/image19.png"/><Relationship Id="rId2" Type="http://schemas.openxmlformats.org/officeDocument/2006/relationships/tags" Target="../tags/tag2.xml"/><Relationship Id="rId16" Type="http://schemas.openxmlformats.org/officeDocument/2006/relationships/image" Target="../media/image3.png"/><Relationship Id="rId20" Type="http://schemas.openxmlformats.org/officeDocument/2006/relationships/image" Target="../media/image6.png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0.png"/><Relationship Id="rId32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image" Target="../media/image2.png"/><Relationship Id="rId23" Type="http://schemas.openxmlformats.org/officeDocument/2006/relationships/image" Target="../media/image9.png"/><Relationship Id="rId28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image" Target="../media/image5.jpeg"/><Relationship Id="rId31" Type="http://schemas.openxmlformats.org/officeDocument/2006/relationships/image" Target="../media/image1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Relationship Id="rId22" Type="http://schemas.openxmlformats.org/officeDocument/2006/relationships/image" Target="../media/image8.png"/><Relationship Id="rId27" Type="http://schemas.openxmlformats.org/officeDocument/2006/relationships/image" Target="../media/image13.png"/><Relationship Id="rId30" Type="http://schemas.openxmlformats.org/officeDocument/2006/relationships/image" Target="../media/image17.png"/><Relationship Id="rId35" Type="http://schemas.openxmlformats.org/officeDocument/2006/relationships/image" Target="../media/image20.png"/><Relationship Id="rId8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4 1"/>
              <p:cNvSpPr txBox="1">
                <a:spLocks/>
              </p:cNvSpPr>
              <p:nvPr/>
            </p:nvSpPr>
            <p:spPr>
              <a:xfrm>
                <a:off x="411163" y="4800600"/>
                <a:ext cx="11475720" cy="2523744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1" defTabSz="2033588">
                  <a:defRPr/>
                </a:pPr>
                <a:r>
                  <a:rPr lang="en-US" altLang="ja-JP" sz="4800" b="1" dirty="0">
                    <a:solidFill>
                      <a:schemeClr val="accent1">
                        <a:lumMod val="75000"/>
                      </a:schemeClr>
                    </a:solidFill>
                  </a:rPr>
                  <a:t>Rotation Search: Problem Setup</a:t>
                </a:r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r>
                  <a:rPr lang="en-US" altLang="ja-JP" sz="4400" b="1" dirty="0"/>
                  <a:t>Goal</a:t>
                </a:r>
                <a:r>
                  <a:rPr lang="en-US" altLang="ja-JP" sz="4400" dirty="0"/>
                  <a:t>: </a:t>
                </a:r>
              </a:p>
              <a:p>
                <a:pPr marL="571500" lvl="1" indent="-571500" defTabSz="2033588"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/>
                  <a:t>Find 3D rotation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ja-JP" sz="4000" dirty="0"/>
                  <a:t> that best aligns 2 point sets</a:t>
                </a:r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spcBef>
                    <a:spcPts val="1200"/>
                  </a:spcBef>
                  <a:defRPr/>
                </a:pPr>
                <a:r>
                  <a:rPr lang="en-US" altLang="zh-CN" sz="4400" b="1" dirty="0"/>
                  <a:t>Case without Outliers </a:t>
                </a:r>
                <a:r>
                  <a:rPr lang="en-US" altLang="ja-JP" sz="44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ja-JP" sz="4400" dirty="0" err="1">
                    <a:solidFill>
                      <a:schemeClr val="bg1">
                        <a:lumMod val="50000"/>
                      </a:schemeClr>
                    </a:solidFill>
                  </a:rPr>
                  <a:t>Wahba</a:t>
                </a:r>
                <a:r>
                  <a:rPr lang="en-US" altLang="ja-JP" sz="4400" dirty="0">
                    <a:solidFill>
                      <a:schemeClr val="bg1">
                        <a:lumMod val="50000"/>
                      </a:schemeClr>
                    </a:solidFill>
                  </a:rPr>
                  <a:t>, 1965 [1])</a:t>
                </a:r>
                <a:r>
                  <a:rPr lang="en-US" altLang="ja-JP" sz="4400" dirty="0"/>
                  <a:t>:</a:t>
                </a:r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altLang="ja-JP" sz="4000" dirty="0"/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ja-JP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𝑆𝑂</m:t>
                    </m:r>
                    <m:d>
                      <m:d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altLang="ja-JP" sz="4000" dirty="0"/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/>
                  <a:t>Optimization problem:</a:t>
                </a:r>
              </a:p>
              <a:p>
                <a:pPr lvl="1" defTabSz="2033588">
                  <a:spcBef>
                    <a:spcPts val="1200"/>
                  </a:spcBef>
                  <a:spcAft>
                    <a:spcPts val="600"/>
                  </a:spcAft>
                  <a:defRPr/>
                </a:pPr>
                <a:endParaRPr lang="en-US" altLang="ja-JP" sz="4000" dirty="0"/>
              </a:p>
              <a:p>
                <a:pPr lvl="1" defTabSz="2033588">
                  <a:spcBef>
                    <a:spcPts val="1200"/>
                  </a:spcBef>
                  <a:spcAft>
                    <a:spcPts val="600"/>
                  </a:spcAft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r>
                  <a:rPr lang="en-US" altLang="ja-JP" sz="4400" b="1" dirty="0"/>
                  <a:t>Case with </a:t>
                </a:r>
                <a:r>
                  <a:rPr lang="en-US" altLang="ja-JP" sz="4400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altLang="ja-JP" sz="4400" b="1" dirty="0">
                    <a:solidFill>
                      <a:schemeClr val="tx1"/>
                    </a:solidFill>
                  </a:rPr>
                  <a:t>:</a:t>
                </a:r>
                <a:endParaRPr lang="en-US" altLang="ja-JP" sz="4400" dirty="0"/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>
                    <a:latin typeface="+mn-lt"/>
                  </a:rPr>
                  <a:t>Inliers: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ja-JP" sz="4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ja-JP" sz="4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sz="4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</m:t>
                            </m:r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ja-JP" sz="40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ja-JP" sz="4000" dirty="0">
                  <a:latin typeface="+mn-lt"/>
                </a:endParaRPr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>
                    <a:latin typeface="+mn-lt"/>
                  </a:rPr>
                  <a:t>Outliers: </a:t>
                </a:r>
                <a14:m>
                  <m:oMath xmlns:m="http://schemas.openxmlformats.org/officeDocument/2006/math"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ja-JP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ja-JP" sz="4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4000" dirty="0">
                    <a:latin typeface="+mn-lt"/>
                  </a:rPr>
                  <a:t> arbitrary</a:t>
                </a:r>
              </a:p>
              <a:p>
                <a:pPr marL="571500" lvl="1" indent="-571500" defTabSz="2033588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>
                    <a:latin typeface="+mn-lt"/>
                  </a:rPr>
                  <a:t>Optimization problem:</a:t>
                </a:r>
                <a:endParaRPr lang="en-US" altLang="ja-JP" sz="3200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algn="ctr" defTabSz="2033588">
                  <a:defRPr/>
                </a:pPr>
                <a:r>
                  <a:rPr lang="en-US" altLang="zh-CN" sz="4000" dirty="0">
                    <a:solidFill>
                      <a:schemeClr val="tx1"/>
                    </a:solidFill>
                  </a:rPr>
                  <a:t>Truncated Least-Squares </a:t>
                </a:r>
                <a:r>
                  <a:rPr lang="en-US" altLang="ja-JP" sz="4000" b="1" dirty="0">
                    <a:solidFill>
                      <a:schemeClr val="accent5"/>
                    </a:solidFill>
                  </a:rPr>
                  <a:t>(TLS-R) </a:t>
                </a:r>
                <a:r>
                  <a:rPr lang="en-US" altLang="ja-JP" sz="4000" dirty="0"/>
                  <a:t>[1]:</a:t>
                </a:r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r>
                  <a:rPr lang="en-US" altLang="ja-JP" sz="4000" b="1" dirty="0"/>
                  <a:t>                       </a:t>
                </a:r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r>
                  <a:rPr lang="en-US" altLang="ja-JP" sz="4000" dirty="0"/>
                  <a:t>(Huber, 1964 [2])                 Truncation Parameter</a:t>
                </a:r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 defTabSz="2033588">
                  <a:defRPr/>
                </a:pPr>
                <a:r>
                  <a:rPr lang="en-US" altLang="ja-JP" sz="4400" b="1" dirty="0"/>
                  <a:t>Key challenge:</a:t>
                </a:r>
                <a:endParaRPr lang="en-US" altLang="ja-JP" sz="4400" dirty="0"/>
              </a:p>
              <a:p>
                <a:pPr marL="571500" lvl="1" indent="-571500" defTabSz="2033588">
                  <a:buFont typeface="Arial" panose="020B0604020202020204" pitchFamily="34" charset="0"/>
                  <a:buChar char="•"/>
                  <a:defRPr/>
                </a:pPr>
                <a:r>
                  <a:rPr lang="en-US" altLang="ja-JP" sz="4000" dirty="0" smtClean="0"/>
                  <a:t>Under what conditions </a:t>
                </a:r>
                <a:r>
                  <a:rPr lang="en-US" altLang="ja-JP" sz="4000" dirty="0"/>
                  <a:t>can </a:t>
                </a:r>
                <a:r>
                  <a:rPr lang="en-US" altLang="ja-JP" sz="4000" dirty="0" smtClean="0"/>
                  <a:t>we solve </a:t>
                </a:r>
                <a:r>
                  <a:rPr lang="en-US" altLang="ja-JP" sz="4000" b="1" dirty="0" smtClean="0">
                    <a:solidFill>
                      <a:schemeClr val="accent5"/>
                    </a:solidFill>
                  </a:rPr>
                  <a:t>(TLS-R</a:t>
                </a:r>
                <a:r>
                  <a:rPr lang="en-US" altLang="ja-JP" sz="4000" b="1" dirty="0">
                    <a:solidFill>
                      <a:schemeClr val="accent5"/>
                    </a:solidFill>
                  </a:rPr>
                  <a:t>) </a:t>
                </a:r>
                <a:r>
                  <a:rPr lang="en-US" altLang="ja-JP" sz="4000" dirty="0" smtClean="0"/>
                  <a:t>to global optimality in polynomial time?</a:t>
                </a: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endParaRPr lang="en-US" altLang="ja-JP" sz="4400" dirty="0"/>
              </a:p>
            </p:txBody>
          </p:sp>
        </mc:Choice>
        <mc:Fallback xmlns="">
          <p:sp>
            <p:nvSpPr>
              <p:cNvPr id="5" name="Content Placeholder 14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3" y="4800600"/>
                <a:ext cx="11475720" cy="25237440"/>
              </a:xfrm>
              <a:prstGeom prst="rect">
                <a:avLst/>
              </a:prstGeom>
              <a:blipFill>
                <a:blip r:embed="rId14"/>
                <a:stretch>
                  <a:fillRect l="-2390" t="-580" r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4 2"/>
              <p:cNvSpPr txBox="1">
                <a:spLocks/>
              </p:cNvSpPr>
              <p:nvPr/>
            </p:nvSpPr>
            <p:spPr>
              <a:xfrm>
                <a:off x="12700202" y="4800600"/>
                <a:ext cx="17079932" cy="2514600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1" defTabSz="2033588">
                  <a:defRPr/>
                </a:pPr>
                <a:r>
                  <a:rPr lang="en-US" altLang="ja-JP" sz="4800" b="1" dirty="0">
                    <a:solidFill>
                      <a:schemeClr val="accent1">
                        <a:lumMod val="75000"/>
                      </a:schemeClr>
                    </a:solidFill>
                  </a:rPr>
                  <a:t>From (TLS-R) to Semidefinite Relaxations (SDR)</a:t>
                </a:r>
              </a:p>
              <a:p>
                <a:pPr lvl="1" algn="ctr" defTabSz="2033588">
                  <a:defRPr/>
                </a:pPr>
                <a:endParaRPr lang="en-US" altLang="ja-JP" sz="4000" dirty="0">
                  <a:solidFill>
                    <a:schemeClr val="tx1"/>
                  </a:solidFill>
                </a:endParaRPr>
              </a:p>
              <a:p>
                <a:pPr lvl="1" algn="ctr" defTabSz="2033588">
                  <a:defRPr/>
                </a:pPr>
                <a:r>
                  <a:rPr lang="en-US" altLang="ja-JP" sz="4400" b="1" dirty="0">
                    <a:solidFill>
                      <a:schemeClr val="accent5"/>
                    </a:solidFill>
                  </a:rPr>
                  <a:t>(TLS-R)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ja-JP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ja-JP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1)</m:t>
                        </m:r>
                      </m:e>
                    </m:groupChr>
                  </m:oMath>
                </a14:m>
                <a:r>
                  <a:rPr lang="en-US" altLang="ja-JP" sz="4400" b="1" dirty="0">
                    <a:solidFill>
                      <a:schemeClr val="accent5"/>
                    </a:solidFill>
                  </a:rPr>
                  <a:t> (TLS-Q) </a:t>
                </a:r>
                <a14:m>
                  <m:oMath xmlns:m="http://schemas.openxmlformats.org/officeDocument/2006/math">
                    <m:groupChr>
                      <m:groupChrPr>
                        <m:chr m:val="⇔"/>
                        <m:vertJc m:val="bot"/>
                        <m:ctrlP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ja-JP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(3)</m:t>
                        </m:r>
                      </m:e>
                    </m:groupChr>
                  </m:oMath>
                </a14:m>
                <a:r>
                  <a:rPr lang="en-US" altLang="ja-JP" sz="4400" b="1" dirty="0">
                    <a:solidFill>
                      <a:schemeClr val="accent5"/>
                    </a:solidFill>
                  </a:rPr>
                  <a:t> (QCQP)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d>
                          <m:dPr>
                            <m:ctrlPr>
                              <a:rPr lang="en-US" altLang="ja-JP" sz="4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2"/>
                              </m:rPr>
                              <a:rPr lang="en-US" altLang="ja-JP" sz="4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brk m:alnAt="2"/>
                          </m:rPr>
                          <a:rPr lang="en-US" altLang="ja-JP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4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lifting</m:t>
                        </m:r>
                      </m:e>
                    </m:groupChr>
                  </m:oMath>
                </a14:m>
                <a:r>
                  <a:rPr lang="en-US" altLang="ja-JP" sz="4400" b="1" dirty="0">
                    <a:solidFill>
                      <a:schemeClr val="accent5"/>
                    </a:solidFill>
                  </a:rPr>
                  <a:t> (SDR)</a:t>
                </a:r>
              </a:p>
              <a:p>
                <a:pPr lvl="1" defTabSz="2033588">
                  <a:defRPr/>
                </a:pPr>
                <a:endParaRPr lang="en-US" altLang="ja-JP" sz="4000" dirty="0"/>
              </a:p>
              <a:p>
                <a:pPr lvl="1" defTabSz="2033588">
                  <a:defRPr/>
                </a:pPr>
                <a:r>
                  <a:rPr lang="en-US" altLang="ja-JP" sz="4400" b="1" dirty="0"/>
                  <a:t>Step </a:t>
                </a:r>
                <a:r>
                  <a:rPr lang="en-US" altLang="ja-JP" sz="4400" b="1" dirty="0">
                    <a:solidFill>
                      <a:schemeClr val="tx1"/>
                    </a:solidFill>
                  </a:rPr>
                  <a:t>(1)</a:t>
                </a:r>
                <a:r>
                  <a:rPr lang="en-US" altLang="ja-JP" sz="4400" b="1" dirty="0"/>
                  <a:t>: </a:t>
                </a:r>
                <a:r>
                  <a:rPr lang="en-US" altLang="zh-CN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3D rotations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4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4400" i="1" dirty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⇔"/>
                        <m:pos m:val="top"/>
                        <m:ctrlPr>
                          <a:rPr lang="en-US" altLang="ja-JP" sz="440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1"/>
                          </m:rPr>
                          <a:rPr lang="en-US" altLang="ja-JP" sz="4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4400" i="1" dirty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groupChr>
                  </m:oMath>
                </a14:m>
                <a:r>
                  <a:rPr lang="en-US" altLang="ja-JP" sz="4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 quaternions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ja-JP" sz="4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r>
                  <a:rPr lang="en-US" altLang="ja-JP" sz="4400" b="1" dirty="0">
                    <a:solidFill>
                      <a:schemeClr val="tx1"/>
                    </a:solidFill>
                  </a:rPr>
                  <a:t>Step (2): </a:t>
                </a: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r>
                  <a:rPr lang="en-US" altLang="ja-JP" sz="4400" b="1" dirty="0">
                    <a:solidFill>
                      <a:schemeClr val="tx1"/>
                    </a:solidFill>
                  </a:rPr>
                  <a:t>Step (3):</a:t>
                </a: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accent5"/>
                  </a:solidFill>
                </a:endParaRPr>
              </a:p>
              <a:p>
                <a:pPr lvl="1" defTabSz="2033588">
                  <a:defRPr/>
                </a:pPr>
                <a:r>
                  <a:rPr lang="en-US" altLang="ja-JP" sz="4400" b="1" dirty="0">
                    <a:solidFill>
                      <a:schemeClr val="tx1"/>
                    </a:solidFill>
                  </a:rPr>
                  <a:t>Step (4): From </a:t>
                </a:r>
                <a:r>
                  <a:rPr lang="en-US" altLang="ja-JP" sz="4400" b="1" dirty="0">
                    <a:solidFill>
                      <a:schemeClr val="accent5"/>
                    </a:solidFill>
                  </a:rPr>
                  <a:t>(QCQP) </a:t>
                </a:r>
                <a:r>
                  <a:rPr lang="en-US" altLang="ja-JP" sz="4400" b="1" dirty="0">
                    <a:solidFill>
                      <a:schemeClr val="tx1"/>
                    </a:solidFill>
                  </a:rPr>
                  <a:t>to</a:t>
                </a:r>
                <a:r>
                  <a:rPr lang="en-US" altLang="ja-JP" sz="4400" b="1" dirty="0">
                    <a:solidFill>
                      <a:schemeClr val="accent5"/>
                    </a:solidFill>
                  </a:rPr>
                  <a:t> (SDR)</a:t>
                </a:r>
              </a:p>
              <a:p>
                <a:pPr lvl="1" defTabSz="2033588">
                  <a:defRPr/>
                </a:pPr>
                <a:endParaRPr lang="en-US" altLang="ja-JP" sz="4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14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0202" y="4800600"/>
                <a:ext cx="17079932" cy="25146000"/>
              </a:xfrm>
              <a:prstGeom prst="rect">
                <a:avLst/>
              </a:prstGeom>
              <a:blipFill>
                <a:blip r:embed="rId15"/>
                <a:stretch>
                  <a:fillRect l="-1634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4 3"/>
              <p:cNvSpPr txBox="1">
                <a:spLocks/>
              </p:cNvSpPr>
              <p:nvPr/>
            </p:nvSpPr>
            <p:spPr>
              <a:xfrm>
                <a:off x="30593453" y="4800600"/>
                <a:ext cx="11478472" cy="251460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1" defTabSz="2033588">
                  <a:defRPr/>
                </a:pPr>
                <a:r>
                  <a:rPr lang="en-US" altLang="ja-JP" sz="48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Tightness of (SDR)</a:t>
                </a:r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r>
                  <a:rPr lang="en-US" altLang="ja-JP" sz="4400" b="1" dirty="0"/>
                  <a:t>Definition (Tightness):</a:t>
                </a:r>
              </a:p>
              <a:p>
                <a:pPr lvl="1" defTabSz="2033588">
                  <a:defRPr/>
                </a:pPr>
                <a:r>
                  <a:rPr lang="en-US" altLang="ja-JP" sz="4000" dirty="0">
                    <a:latin typeface="+mn-lt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4(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ja-JP" sz="4000" dirty="0">
                    <a:latin typeface="+mn-lt"/>
                  </a:rPr>
                  <a:t> be a global minimizer of </a:t>
                </a:r>
                <a:r>
                  <a:rPr lang="en-US" altLang="ja-JP" sz="4000" b="1" dirty="0">
                    <a:solidFill>
                      <a:schemeClr val="accent5"/>
                    </a:solidFill>
                  </a:rPr>
                  <a:t>(QCQP)</a:t>
                </a:r>
                <a:r>
                  <a:rPr lang="en-US" altLang="ja-JP" sz="4000" dirty="0">
                    <a:latin typeface="+mn-lt"/>
                  </a:rPr>
                  <a:t>. We say </a:t>
                </a:r>
                <a:r>
                  <a:rPr lang="en-US" altLang="ja-JP" sz="4000" b="1" dirty="0">
                    <a:solidFill>
                      <a:schemeClr val="accent5"/>
                    </a:solidFill>
                  </a:rPr>
                  <a:t>(SDR)</a:t>
                </a:r>
                <a:r>
                  <a:rPr lang="en-US" altLang="ja-JP" sz="4000" dirty="0">
                    <a:solidFill>
                      <a:schemeClr val="accent5"/>
                    </a:solidFill>
                  </a:rPr>
                  <a:t> </a:t>
                </a:r>
                <a:r>
                  <a:rPr lang="en-US" altLang="ja-JP" sz="4000" dirty="0">
                    <a:solidFill>
                      <a:schemeClr val="tx1"/>
                    </a:solidFill>
                  </a:rPr>
                  <a:t>is tight if its solution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ja-JP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4000" i="1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ja-JP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4000" i="1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p>
                        <m:r>
                          <a:rPr lang="en-US" altLang="ja-JP" sz="4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4000" dirty="0">
                    <a:solidFill>
                      <a:schemeClr val="tx1"/>
                    </a:solidFill>
                    <a:uFill>
                      <a:solidFill>
                        <a:srgbClr val="000000"/>
                      </a:solidFill>
                    </a:uFill>
                  </a:rPr>
                  <a:t>.</a:t>
                </a: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r>
                  <a:rPr lang="en-US" altLang="ja-JP" sz="4400" b="1" dirty="0"/>
                  <a:t>Main Results:</a:t>
                </a:r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lvl="1" defTabSz="2033588">
                  <a:defRPr/>
                </a:pPr>
                <a:endParaRPr lang="en-US" altLang="ja-JP" sz="4000" b="1" dirty="0"/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endParaRPr lang="en-US" altLang="en-US" sz="4000" dirty="0" smtClean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Aft>
                    <a:spcPts val="600"/>
                  </a:spcAft>
                  <a:defRPr/>
                </a:pPr>
                <a:r>
                  <a:rPr lang="en-US" altLang="en-US" sz="4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Remarks</a:t>
                </a:r>
                <a:r>
                  <a:rPr lang="en-US" altLang="en-US" sz="4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571500" indent="-571500" defTabSz="2033588"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4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the exact definitions of noise function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4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outlier truncation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4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4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40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4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see our paper.</a:t>
                </a:r>
                <a:endParaRPr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571500" indent="-571500" defTabSz="2033588"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sz="40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“Adversarial” outliers can be point pairs that are defined by a rotation far from the ground-truth</a:t>
                </a:r>
                <a:r>
                  <a:rPr lang="en-US" altLang="zh-CN" sz="4000" dirty="0" smtClean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zh-CN" sz="40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defTabSz="2033588" eaLnBrk="1" hangingPunct="1">
                  <a:lnSpc>
                    <a:spcPct val="110000"/>
                  </a:lnSpc>
                  <a:spcBef>
                    <a:spcPts val="2400"/>
                  </a:spcBef>
                  <a:spcAft>
                    <a:spcPts val="1200"/>
                  </a:spcAft>
                  <a:defRPr/>
                </a:pPr>
                <a:r>
                  <a:rPr lang="en-US" alt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Acknowledgement:</a:t>
                </a: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 work supported by grants NSF 1704458, NSF 1934979, ONR MURI 503405-78051</a:t>
                </a:r>
                <a:r>
                  <a:rPr lang="en-US" altLang="en-US" sz="3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alt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defTabSz="2033588" eaLnBrk="1" hangingPunct="1">
                  <a:lnSpc>
                    <a:spcPct val="110000"/>
                  </a:lnSpc>
                  <a:spcBef>
                    <a:spcPts val="2400"/>
                  </a:spcBef>
                  <a:spcAft>
                    <a:spcPts val="600"/>
                  </a:spcAft>
                  <a:defRPr/>
                </a:pPr>
                <a:r>
                  <a:rPr lang="en-US" altLang="en-US" sz="3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References</a:t>
                </a:r>
              </a:p>
              <a:p>
                <a:pPr defTabSz="2033588">
                  <a:lnSpc>
                    <a:spcPct val="110000"/>
                  </a:lnSpc>
                  <a:spcBef>
                    <a:spcPts val="1200"/>
                  </a:spcBef>
                  <a:spcAft>
                    <a:spcPts val="600"/>
                  </a:spcAft>
                  <a:defRPr/>
                </a:pP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[1] G. </a:t>
                </a:r>
                <a:r>
                  <a:rPr lang="en-US" altLang="en-US" sz="36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Wahba</a:t>
                </a: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. A least squares estimate of satellite attitude. SIAM Review, 1965.</a:t>
                </a:r>
              </a:p>
              <a:p>
                <a:pPr defTabSz="2033588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en-US" sz="3600" dirty="0">
                    <a:latin typeface="Arial" panose="020B0604020202020204" pitchFamily="34" charset="0"/>
                    <a:cs typeface="Arial" panose="020B0604020202020204" pitchFamily="34" charset="0"/>
                  </a:rPr>
                  <a:t>[2] P. J. Huber. Robust estimation of a location parameter. Ann. Math. Stat., 1964.</a:t>
                </a:r>
                <a:endParaRPr lang="en-US" altLang="en-US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defTabSz="2033588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defRPr/>
                </a:pPr>
                <a:r>
                  <a:rPr lang="en-US" altLang="zh-CN" sz="3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[3] </a:t>
                </a:r>
                <a:r>
                  <a:rPr lang="zh-CN" altLang="en-US" sz="3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H. Yang </a:t>
                </a:r>
                <a:r>
                  <a:rPr lang="en-US" altLang="zh-CN" sz="3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&amp;</a:t>
                </a:r>
                <a:r>
                  <a:rPr lang="zh-CN" altLang="en-US" sz="3600" dirty="0"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 L. Carlone. A quaternion-based certifiably optimal solution to the Wahba problem with outliers. ICCV 2019.</a:t>
                </a:r>
                <a:endParaRPr lang="en-US" altLang="zh-CN" sz="3600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14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453" y="4800600"/>
                <a:ext cx="11478472" cy="25146000"/>
              </a:xfrm>
              <a:prstGeom prst="rect">
                <a:avLst/>
              </a:prstGeom>
              <a:blipFill>
                <a:blip r:embed="rId16"/>
                <a:stretch>
                  <a:fillRect l="-2443" t="-873" r="-27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9074467"/>
            <a:ext cx="4846320" cy="3634742"/>
          </a:xfrm>
          <a:prstGeom prst="rect">
            <a:avLst/>
          </a:prstGeom>
        </p:spPr>
      </p:pic>
      <p:pic>
        <p:nvPicPr>
          <p:cNvPr id="16" name="图片 15" descr="\documentclass{article}&#10;\usepackage{amsmath}&#10;\pagestyle{empty}&#10;\begin{document}&#10;&#10;&#10;$$\min_{R_0\in \text{SO}(3)} \sum_{i=1}^{\ell} \| y_i - R_0 x_i\|_2^2 $$&#10;&#10;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04" y="11391819"/>
            <a:ext cx="5346810" cy="1442036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3182073"/>
            <a:ext cx="4846320" cy="3511456"/>
          </a:xfrm>
          <a:prstGeom prst="rect">
            <a:avLst/>
          </a:prstGeom>
        </p:spPr>
      </p:pic>
      <p:pic>
        <p:nvPicPr>
          <p:cNvPr id="22" name="图片 21" descr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79" y="17782449"/>
            <a:ext cx="7890286" cy="1481143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" t="6463" r="7740"/>
          <a:stretch/>
        </p:blipFill>
        <p:spPr>
          <a:xfrm>
            <a:off x="2129598" y="20938420"/>
            <a:ext cx="7890287" cy="6154026"/>
          </a:xfrm>
          <a:prstGeom prst="rect">
            <a:avLst/>
          </a:prstGeom>
        </p:spPr>
      </p:pic>
      <p:pic>
        <p:nvPicPr>
          <p:cNvPr id="18" name="图片 17" descr="\documentclass{article}&#10;\usepackage{amsmath}&#10;\pagestyle{empty}&#10;\begin{document}&#10;&#10;&#10;\begin{align*}&#10;\min_{R_0\in\text{SO}(3)} \sum_{i=1}^{\ell} \min \Big\{ \big\| y_i - R_0 x_i \big\|_2^2, \ c_i^2 \Big\} \label{eq:TLS-R} &#10;\end{align*}&#10;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789" y="8464247"/>
            <a:ext cx="7975619" cy="1481143"/>
          </a:xfrm>
          <a:prstGeom prst="rect">
            <a:avLst/>
          </a:prstGeom>
        </p:spPr>
      </p:pic>
      <p:pic>
        <p:nvPicPr>
          <p:cNvPr id="30" name="图片 29" descr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872" y="18767974"/>
            <a:ext cx="9027047" cy="1737143"/>
          </a:xfrm>
          <a:prstGeom prst="rect">
            <a:avLst/>
          </a:prstGeom>
        </p:spPr>
      </p:pic>
      <p:pic>
        <p:nvPicPr>
          <p:cNvPr id="2" name="图片 1" descr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 title="IguanaTex Bitmap Display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812" y="10367892"/>
            <a:ext cx="6296380" cy="1481143"/>
          </a:xfrm>
          <a:prstGeom prst="rect">
            <a:avLst/>
          </a:prstGeom>
        </p:spPr>
      </p:pic>
      <p:cxnSp>
        <p:nvCxnSpPr>
          <p:cNvPr id="103" name="直接连接符 102"/>
          <p:cNvCxnSpPr/>
          <p:nvPr/>
        </p:nvCxnSpPr>
        <p:spPr>
          <a:xfrm flipH="1">
            <a:off x="17939280" y="9552250"/>
            <a:ext cx="839191" cy="655432"/>
          </a:xfrm>
          <a:prstGeom prst="line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4" name="直接连接符 103"/>
          <p:cNvCxnSpPr/>
          <p:nvPr/>
        </p:nvCxnSpPr>
        <p:spPr>
          <a:xfrm>
            <a:off x="17335500" y="9536452"/>
            <a:ext cx="603780" cy="650815"/>
          </a:xfrm>
          <a:prstGeom prst="line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prstDash val="sysDot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5" name="直接箭头连接符 104"/>
          <p:cNvCxnSpPr/>
          <p:nvPr/>
        </p:nvCxnSpPr>
        <p:spPr>
          <a:xfrm flipH="1">
            <a:off x="17630314" y="10238545"/>
            <a:ext cx="308966" cy="586589"/>
          </a:xfrm>
          <a:prstGeom prst="straightConnector1">
            <a:avLst/>
          </a:prstGeom>
          <a:noFill/>
          <a:ln w="57150" cap="flat">
            <a:solidFill>
              <a:schemeClr val="bg1">
                <a:lumMod val="50000"/>
              </a:schemeClr>
            </a:solidFill>
            <a:prstDash val="sysDot"/>
            <a:miter lim="400000"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29" name="图片 28" descr="\documentclass{article}&#10;\usepackage{amsmath,amssymb,color}&#10;\pagestyle{empty}&#10;\begin{document}&#10;&#10;\begin{align*}&#10;  \min_{ \substack{w_0\in \mathbb{S}^3 \\ \theta_i\in\{0,1\}}  } \sum_{i=1}^{\ell} \Big(\text{ \textcolor{red}{$\theta_i w_0^\top$}}   Q_i w_0 + (1-\textnormal{\textcolor{blue}{$\theta_i$}} )\ c_i^2 \Big) &#10;\end{align*}&#10;&#10;&#10;\end{document}" title="IguanaTex Bitmap Display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5606" y="14251915"/>
            <a:ext cx="8307809" cy="1737143"/>
          </a:xfrm>
          <a:prstGeom prst="rect">
            <a:avLst/>
          </a:prstGeom>
        </p:spPr>
      </p:pic>
      <p:pic>
        <p:nvPicPr>
          <p:cNvPr id="37" name="图片 36" descr="\documentclass{article}&#10;\usepackage{amsmath,bm,amssymb}&#10;\pagestyle{empty}&#10;\begin{document}&#10;&#10;$\bm{w}:=&#10;\begin{bmatrix}&#10;w_0 \\&#10;\vdots\\&#10;w_\ell&#10;\end{bmatrix}$&#10;&#10;&#10;\end{document}" title="IguanaTex Bitmap Display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6304" y="20218060"/>
            <a:ext cx="2334476" cy="2124190"/>
          </a:xfrm>
          <a:prstGeom prst="rect">
            <a:avLst/>
          </a:prstGeom>
        </p:spPr>
      </p:pic>
      <p:pic>
        <p:nvPicPr>
          <p:cNvPr id="31" name="图片 30" descr="\documentclass{article}&#10;\usepackage{amsmath,amssymb,bm,color}&#10;\pagestyle{empty}&#10;\begin{document}&#10;\newcommand{\pw}{\bm{w}}&#10;\newcommand{\pQ}{\bm{Q}}&#10;&#10;\begin{equation*}%\tag{QCQP}&#10;  \begin{split}&#10;\min_{\pw\in\mathbb{R}^{4(\ell+1)}} &amp;\ \ \textnormal{trace}\Big(\pQ \pw \pw^\top\Big)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*}&#10;&#10;&#10;\end{document}" title="IguanaTex Bitmap Display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898" y="22375733"/>
            <a:ext cx="10450286" cy="2706286"/>
          </a:xfrm>
          <a:prstGeom prst="rect">
            <a:avLst/>
          </a:prstGeom>
        </p:spPr>
      </p:pic>
      <p:sp>
        <p:nvSpPr>
          <p:cNvPr id="142" name="文本框 141"/>
          <p:cNvSpPr txBox="1"/>
          <p:nvPr/>
        </p:nvSpPr>
        <p:spPr>
          <a:xfrm>
            <a:off x="26651180" y="22961049"/>
            <a:ext cx="2704473" cy="841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4400" b="1" dirty="0">
                <a:solidFill>
                  <a:schemeClr val="accent5"/>
                </a:solidFill>
              </a:rPr>
              <a:t>(QCQP)</a:t>
            </a:r>
            <a:endParaRPr kumimoji="0" lang="zh-CN" alt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33" name="图片 32" descr="\documentclass{article}&#10;\usepackage{amsmath,amssymb,bm,color}&#10;\pagestyle{empty}&#10;\begin{document}&#10;\newcommand{\pw}{\bm{w}}&#10;\newcommand{\pW}{\bm{W}}&#10;\newcommand{\pQ}{\bm{Q}}&#10;&#10;\begin{equation*}&#10;  \begin{split}&#10;\min_{\pW\succeq 0 } &amp;\ \ \textnormal{trace}\Big(\pQ \pW\Big)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*}&#10;&#10;&#10;\end{document}" title="IguanaTex Bitmap Display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090" y="26634079"/>
            <a:ext cx="8368762" cy="2642286"/>
          </a:xfrm>
          <a:prstGeom prst="rect">
            <a:avLst/>
          </a:prstGeom>
        </p:spPr>
      </p:pic>
      <p:cxnSp>
        <p:nvCxnSpPr>
          <p:cNvPr id="159" name="直接箭头连接符 158"/>
          <p:cNvCxnSpPr/>
          <p:nvPr/>
        </p:nvCxnSpPr>
        <p:spPr>
          <a:xfrm>
            <a:off x="12953872" y="9900262"/>
            <a:ext cx="510764" cy="1335225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4" name="文本框 163"/>
          <p:cNvSpPr txBox="1"/>
          <p:nvPr/>
        </p:nvSpPr>
        <p:spPr>
          <a:xfrm>
            <a:off x="26463535" y="8711002"/>
            <a:ext cx="2704473" cy="841248"/>
          </a:xfrm>
          <a:prstGeom prst="rect">
            <a:avLst/>
          </a:prstGeom>
          <a:noFill/>
          <a:ln w="12700" cap="flat">
            <a:noFill/>
            <a:miter lim="400000"/>
          </a:ln>
          <a:effectLst>
            <a:reflection stA="45000" endPos="12000" dist="50800" dir="5400000" sy="-100000" algn="bl" rotWithShape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4400" dirty="0">
                <a:solidFill>
                  <a:schemeClr val="tx1"/>
                </a:solidFill>
              </a:rPr>
              <a:t> </a:t>
            </a:r>
            <a:r>
              <a:rPr lang="en-US" altLang="ja-JP" sz="4400" b="1" dirty="0">
                <a:solidFill>
                  <a:schemeClr val="accent5"/>
                </a:solidFill>
              </a:rPr>
              <a:t>(TLS-R) </a:t>
            </a:r>
            <a:endParaRPr kumimoji="0" lang="zh-CN" altLang="en-US" sz="4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26455540" y="10620292"/>
            <a:ext cx="2704473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4800" dirty="0">
                <a:solidFill>
                  <a:schemeClr val="tx1"/>
                </a:solidFill>
              </a:rPr>
              <a:t> </a:t>
            </a:r>
            <a:r>
              <a:rPr lang="en-US" altLang="ja-JP" sz="4400" b="1" dirty="0">
                <a:solidFill>
                  <a:schemeClr val="accent5"/>
                </a:solidFill>
              </a:rPr>
              <a:t>(TLS-Q)</a:t>
            </a:r>
            <a:endParaRPr lang="zh-CN" altLang="en-US" sz="4400" dirty="0">
              <a:solidFill>
                <a:schemeClr val="tx1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26887025" y="27311747"/>
            <a:ext cx="2704473" cy="8412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hangingPunct="0"/>
            <a:r>
              <a:rPr lang="en-US" altLang="ja-JP" sz="4400" b="1" dirty="0">
                <a:solidFill>
                  <a:schemeClr val="accent5"/>
                </a:solidFill>
              </a:rPr>
              <a:t>(SDR)</a:t>
            </a:r>
            <a:endParaRPr lang="zh-CN" altLang="en-US" sz="4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文本框 176"/>
              <p:cNvSpPr txBox="1"/>
              <p:nvPr/>
            </p:nvSpPr>
            <p:spPr>
              <a:xfrm>
                <a:off x="26416941" y="14243380"/>
                <a:ext cx="2704473" cy="84125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hangingPunct="0"/>
                <a:r>
                  <a:rPr lang="en-US" altLang="ja-JP" sz="48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ja-JP" sz="4400" b="1" dirty="0">
                    <a:solidFill>
                      <a:schemeClr val="tx1"/>
                    </a:solidFill>
                  </a:rPr>
                  <a:t>(TLS-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ja-JP" alt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4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4400" b="1" dirty="0">
                  <a:solidFill>
                    <a:schemeClr val="tx1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 xmlns="">
          <p:sp>
            <p:nvSpPr>
              <p:cNvPr id="177" name="文本框 1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941" y="14243380"/>
                <a:ext cx="2704473" cy="841256"/>
              </a:xfrm>
              <a:prstGeom prst="rect">
                <a:avLst/>
              </a:prstGeom>
              <a:blipFill>
                <a:blip r:embed="rId29"/>
                <a:stretch>
                  <a:fillRect l="-4206" t="-7463" r="-5607" b="-3283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文本框 178"/>
              <p:cNvSpPr txBox="1"/>
              <p:nvPr/>
            </p:nvSpPr>
            <p:spPr>
              <a:xfrm>
                <a:off x="26430961" y="18808335"/>
                <a:ext cx="3038992" cy="8412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hangingPunct="0"/>
                <a:r>
                  <a:rPr lang="en-US" altLang="ja-JP" sz="4400" b="1" dirty="0">
                    <a:solidFill>
                      <a:schemeClr val="tx1"/>
                    </a:solidFill>
                  </a:rPr>
                  <a:t> (TLS-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ja-JP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ja-JP" sz="4400" b="1" dirty="0">
                    <a:solidFill>
                      <a:schemeClr val="tx1"/>
                    </a:solidFill>
                  </a:rPr>
                  <a:t>) </a:t>
                </a:r>
                <a:endParaRPr lang="zh-CN" altLang="en-US" sz="4400" b="1" dirty="0">
                  <a:solidFill>
                    <a:schemeClr val="tx1"/>
                  </a:solidFill>
                  <a:uFill>
                    <a:solidFill>
                      <a:srgbClr val="000000"/>
                    </a:solidFill>
                  </a:uFill>
                </a:endParaRPr>
              </a:p>
            </p:txBody>
          </p:sp>
        </mc:Choice>
        <mc:Fallback xmlns="">
          <p:sp>
            <p:nvSpPr>
              <p:cNvPr id="179" name="文本框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961" y="18808335"/>
                <a:ext cx="3038992" cy="841248"/>
              </a:xfrm>
              <a:prstGeom prst="rect">
                <a:avLst/>
              </a:prstGeom>
              <a:blipFill>
                <a:blip r:embed="rId30"/>
                <a:stretch>
                  <a:fillRect l="-4583" t="-8824" b="-294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Title 13"/>
          <p:cNvSpPr txBox="1">
            <a:spLocks/>
          </p:cNvSpPr>
          <p:nvPr/>
        </p:nvSpPr>
        <p:spPr>
          <a:xfrm>
            <a:off x="4487864" y="48578"/>
            <a:ext cx="35783836" cy="4432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5200" tIns="455200" rIns="455200" bIns="4552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0"/>
              <a:buFont typeface="Arial"/>
              <a:buNone/>
              <a:defRPr sz="2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US" sz="8000" b="1" dirty="0">
                <a:ea typeface="MS PGothic"/>
              </a:rPr>
              <a:t>Semidefinite Relaxations of Truncated Least-Squares</a:t>
            </a:r>
            <a:br>
              <a:rPr lang="en-US" altLang="en-US" sz="8000" b="1" dirty="0">
                <a:ea typeface="MS PGothic"/>
              </a:rPr>
            </a:br>
            <a:r>
              <a:rPr lang="en-US" altLang="en-US" sz="8000" b="1" dirty="0">
                <a:ea typeface="MS PGothic"/>
              </a:rPr>
              <a:t>in Robust Rotation Search: Tight or Not</a:t>
            </a:r>
            <a: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sz="5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sz="5400" dirty="0" err="1">
                <a:ea typeface="MS PGothic"/>
              </a:rPr>
              <a:t>Liangzu</a:t>
            </a:r>
            <a:r>
              <a:rPr lang="en-US" altLang="en-US" sz="5400" dirty="0">
                <a:ea typeface="MS PGothic"/>
              </a:rPr>
              <a:t> Peng, </a:t>
            </a:r>
            <a:r>
              <a:rPr lang="en-US" altLang="zh-CN" sz="5400" dirty="0" err="1">
                <a:ea typeface="MS PGothic"/>
              </a:rPr>
              <a:t>Mahyar</a:t>
            </a:r>
            <a:r>
              <a:rPr lang="en-US" altLang="zh-CN" sz="5400" dirty="0">
                <a:ea typeface="MS PGothic"/>
              </a:rPr>
              <a:t> </a:t>
            </a:r>
            <a:r>
              <a:rPr lang="en-US" altLang="zh-CN" sz="5400" dirty="0" err="1">
                <a:ea typeface="MS PGothic"/>
              </a:rPr>
              <a:t>Fazlyab</a:t>
            </a:r>
            <a:r>
              <a:rPr lang="en-US" altLang="en-US" sz="5400" dirty="0">
                <a:ea typeface="MS PGothic"/>
              </a:rPr>
              <a:t>, René Vidal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0" name="直接箭头连接符 219"/>
          <p:cNvCxnSpPr>
            <a:cxnSpLocks/>
          </p:cNvCxnSpPr>
          <p:nvPr/>
        </p:nvCxnSpPr>
        <p:spPr>
          <a:xfrm flipV="1">
            <a:off x="4202723" y="18795078"/>
            <a:ext cx="852031" cy="1104986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cxnSpLocks/>
          </p:cNvCxnSpPr>
          <p:nvPr/>
        </p:nvCxnSpPr>
        <p:spPr>
          <a:xfrm flipV="1">
            <a:off x="9003323" y="18953640"/>
            <a:ext cx="185315" cy="946424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6" name="Google Shape;54;p13"/>
          <p:cNvPicPr preferRelativeResize="0"/>
          <p:nvPr/>
        </p:nvPicPr>
        <p:blipFill rotWithShape="1">
          <a:blip r:embed="rId31">
            <a:alphaModFix/>
          </a:blip>
          <a:srcRect r="79851"/>
          <a:stretch/>
        </p:blipFill>
        <p:spPr>
          <a:xfrm>
            <a:off x="38315899" y="166386"/>
            <a:ext cx="4318525" cy="3003518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文本框 94"/>
          <p:cNvSpPr txBox="1"/>
          <p:nvPr/>
        </p:nvSpPr>
        <p:spPr>
          <a:xfrm>
            <a:off x="27867910" y="12478238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(2)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97" name="上下箭头 96"/>
          <p:cNvSpPr/>
          <p:nvPr/>
        </p:nvSpPr>
        <p:spPr>
          <a:xfrm>
            <a:off x="27370890" y="11431987"/>
            <a:ext cx="484632" cy="2867624"/>
          </a:xfrm>
          <a:prstGeom prst="up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上下箭头 98"/>
          <p:cNvSpPr/>
          <p:nvPr/>
        </p:nvSpPr>
        <p:spPr>
          <a:xfrm>
            <a:off x="27370611" y="19545243"/>
            <a:ext cx="484632" cy="3469825"/>
          </a:xfrm>
          <a:prstGeom prst="up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上下箭头 100"/>
          <p:cNvSpPr/>
          <p:nvPr/>
        </p:nvSpPr>
        <p:spPr>
          <a:xfrm>
            <a:off x="27351741" y="15031872"/>
            <a:ext cx="484632" cy="3816808"/>
          </a:xfrm>
          <a:prstGeom prst="up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27867910" y="16560932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(3)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27351741" y="23887206"/>
            <a:ext cx="484632" cy="3377732"/>
          </a:xfrm>
          <a:prstGeom prst="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文本框 109"/>
          <p:cNvSpPr txBox="1"/>
          <p:nvPr/>
        </p:nvSpPr>
        <p:spPr>
          <a:xfrm>
            <a:off x="27867910" y="25032569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(4)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7867910" y="9728937"/>
            <a:ext cx="813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tx1"/>
                </a:solidFill>
              </a:rPr>
              <a:t>(1)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113" name="上下箭头 112"/>
          <p:cNvSpPr/>
          <p:nvPr/>
        </p:nvSpPr>
        <p:spPr>
          <a:xfrm>
            <a:off x="27370611" y="9531039"/>
            <a:ext cx="484632" cy="1105594"/>
          </a:xfrm>
          <a:prstGeom prst="upDownArrow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直接箭头连接符 114"/>
          <p:cNvCxnSpPr/>
          <p:nvPr/>
        </p:nvCxnSpPr>
        <p:spPr>
          <a:xfrm>
            <a:off x="15663070" y="17635525"/>
            <a:ext cx="670855" cy="1644218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>
            <a:off x="20163388" y="17812982"/>
            <a:ext cx="201532" cy="1313409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>
            <a:off x="16818798" y="19846177"/>
            <a:ext cx="166578" cy="2485148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图片 18" descr="\documentclass{article}&#10;\usepackage{amsmath,color}&#10;\pagestyle{empty}&#10;\begin{document}&#10;&#10;&#10;&#10;$$\min\{ a,b \}= \min_{\theta_i\in\{0, 1\}} \theta_i a + (1-\theta_i) b$$&#10;&#10;&#10;\end{document}" title="IguanaTex Bitmap Display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3316" y="13049151"/>
            <a:ext cx="7539809" cy="819810"/>
          </a:xfrm>
          <a:prstGeom prst="rect">
            <a:avLst/>
          </a:prstGeom>
        </p:spPr>
      </p:pic>
      <p:pic>
        <p:nvPicPr>
          <p:cNvPr id="51" name="图片 50" descr="\documentclass{article}&#10;\usepackage{amsmath,color}&#10;\pagestyle{empty}&#10;\begin{document}&#10; &#10;&#10;\textcolor{red}{$w_i := \theta_i w_0$}, so \textcolor{blue}{$\theta_i = w_i^\top w_0$} [3]&#10;&#10;\end{document}" title="IguanaTex Bitmap Display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7766" y="17021794"/>
            <a:ext cx="6290286" cy="563810"/>
          </a:xfrm>
          <a:prstGeom prst="rect">
            <a:avLst/>
          </a:prstGeom>
        </p:spPr>
      </p:pic>
      <p:cxnSp>
        <p:nvCxnSpPr>
          <p:cNvPr id="52" name="直接箭头连接符 51"/>
          <p:cNvCxnSpPr/>
          <p:nvPr/>
        </p:nvCxnSpPr>
        <p:spPr>
          <a:xfrm flipH="1">
            <a:off x="15760485" y="11483795"/>
            <a:ext cx="25376" cy="1186952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2169591" y="13546128"/>
            <a:ext cx="1272793" cy="1313877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>
            <a:off x="19547581" y="13587820"/>
            <a:ext cx="294714" cy="1160492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H="1">
            <a:off x="18911804" y="15356982"/>
            <a:ext cx="4592567" cy="1665529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17356109" y="15374135"/>
            <a:ext cx="2649773" cy="1663238"/>
          </a:xfrm>
          <a:prstGeom prst="straightConnector1">
            <a:avLst/>
          </a:prstGeom>
          <a:ln w="6032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30593453" y="9181690"/>
                <a:ext cx="11478472" cy="7136569"/>
              </a:xfrm>
              <a:prstGeom prst="rect">
                <a:avLst/>
              </a:prstGeom>
              <a:noFill/>
              <a:ln w="1016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ctr" hangingPunct="0"/>
                <a:r>
                  <a:rPr kumimoji="0" lang="en-US" altLang="zh-CN" sz="4000" b="1" u="none" strike="noStrike" cap="none" spc="0" normalizeH="0" baseline="0" dirty="0" smtClean="0">
                    <a:ln>
                      <a:noFill/>
                    </a:ln>
                    <a:solidFill>
                      <a:schemeClr val="accent1"/>
                    </a:solidFill>
                    <a:effectLst/>
                    <a:uFill>
                      <a:solidFill>
                        <a:srgbClr val="000000"/>
                      </a:solidFill>
                    </a:uFill>
                    <a:latin typeface="+mn-lt"/>
                    <a:sym typeface="Arial"/>
                  </a:rPr>
                  <a:t>Positive Result</a:t>
                </a:r>
                <a:endParaRPr lang="en-US" altLang="zh-CN" sz="4000" dirty="0">
                  <a:solidFill>
                    <a:schemeClr val="accent1"/>
                  </a:solidFill>
                  <a:uFill>
                    <a:solidFill>
                      <a:srgbClr val="000000"/>
                    </a:solidFill>
                  </a:uFill>
                  <a:latin typeface="+mn-lt"/>
                </a:endParaRPr>
              </a:p>
              <a:p>
                <a:pPr marL="571500" indent="-571500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4000" i="1" dirty="0">
                    <a:cs typeface="Arial" panose="020B0604020202020204" pitchFamily="34" charset="0"/>
                  </a:rPr>
                  <a:t>Inlier Assumption: </a:t>
                </a:r>
                <a:r>
                  <a:rPr lang="en-US" altLang="zh-CN" sz="4000" dirty="0" smtClean="0">
                    <a:cs typeface="Arial" panose="020B0604020202020204" pitchFamily="34" charset="0"/>
                  </a:rPr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𝑛𝑜𝑖𝑠𝑒</m:t>
                    </m:r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4000" dirty="0" smtClean="0">
                    <a:cs typeface="Arial" panose="020B0604020202020204" pitchFamily="34" charset="0"/>
                  </a:rPr>
                  <a:t> for </a:t>
                </a:r>
                <a:r>
                  <a:rPr lang="en-US" altLang="zh-CN" sz="4000" dirty="0">
                    <a:cs typeface="Arial" panose="020B0604020202020204" pitchFamily="34" charset="0"/>
                  </a:rPr>
                  <a:t>every inlier point 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.</a:t>
                </a:r>
                <a:r>
                  <a:rPr lang="en-US" altLang="zh-CN" sz="4000" dirty="0">
                    <a:cs typeface="Arial" panose="020B0604020202020204" pitchFamily="34" charset="0"/>
                  </a:rPr>
                  <a:t> Here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en-US" altLang="zh-CN" sz="4000" dirty="0">
                    <a:cs typeface="Arial" panose="020B0604020202020204" pitchFamily="34" charset="0"/>
                  </a:rPr>
                  <a:t> is a complicated function of noise </a:t>
                </a:r>
                <a:r>
                  <a:rPr lang="en-US" altLang="zh-CN" sz="4000" dirty="0" smtClean="0"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e>
                    </m:d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altLang="zh-CN" sz="4000" dirty="0">
                    <a:cs typeface="Arial" panose="020B0604020202020204" pitchFamily="34" charset="0"/>
                  </a:rPr>
                  <a:t>. </a:t>
                </a:r>
                <a:endParaRPr lang="en-US" altLang="zh-CN" sz="4000" dirty="0" smtClean="0">
                  <a:cs typeface="Arial" panose="020B0604020202020204" pitchFamily="34" charset="0"/>
                </a:endParaRPr>
              </a:p>
              <a:p>
                <a:pPr marL="571500" indent="-571500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4000" i="1" dirty="0"/>
                  <a:t>Outlier Assumption: </a:t>
                </a:r>
                <a:r>
                  <a:rPr lang="en-US" altLang="zh-CN" sz="4000" dirty="0" smtClean="0"/>
                  <a:t>Each outlier </a:t>
                </a:r>
                <a:r>
                  <a:rPr lang="en-US" altLang="zh-CN" sz="4000" dirty="0"/>
                  <a:t>pair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4000" dirty="0"/>
                  <a:t> is drawn independently and randomly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4000" dirty="0"/>
                  <a:t> according to some continuous probability distribution,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4000" dirty="0"/>
                  <a:t> is set small enough. </a:t>
                </a:r>
                <a:endParaRPr lang="en-US" altLang="ja-JP" sz="4000" b="1" dirty="0">
                  <a:solidFill>
                    <a:schemeClr val="accent5"/>
                  </a:solidFill>
                </a:endParaRPr>
              </a:p>
              <a:p>
                <a:pPr marL="571500" indent="-571500" hangingPunct="0">
                  <a:spcBef>
                    <a:spcPts val="12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4000" dirty="0" smtClean="0">
                    <a:cs typeface="Arial" panose="020B0604020202020204" pitchFamily="34" charset="0"/>
                  </a:rPr>
                  <a:t>Under the </a:t>
                </a:r>
                <a:r>
                  <a:rPr lang="en-US" altLang="zh-CN" sz="4000" i="1" dirty="0" smtClean="0">
                    <a:cs typeface="Arial" panose="020B0604020202020204" pitchFamily="34" charset="0"/>
                  </a:rPr>
                  <a:t>Inlier</a:t>
                </a:r>
                <a:r>
                  <a:rPr lang="en-US" altLang="zh-CN" sz="4000" dirty="0" smtClean="0">
                    <a:cs typeface="Arial" panose="020B0604020202020204" pitchFamily="34" charset="0"/>
                  </a:rPr>
                  <a:t> and </a:t>
                </a:r>
                <a:r>
                  <a:rPr lang="en-US" altLang="zh-CN" sz="4000" i="1" dirty="0" smtClean="0">
                    <a:cs typeface="Arial" panose="020B0604020202020204" pitchFamily="34" charset="0"/>
                  </a:rPr>
                  <a:t>Outlier</a:t>
                </a:r>
                <a:r>
                  <a:rPr lang="en-US" altLang="zh-CN" sz="4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zh-CN" sz="4000" i="1" dirty="0" smtClean="0">
                    <a:cs typeface="Arial" panose="020B0604020202020204" pitchFamily="34" charset="0"/>
                  </a:rPr>
                  <a:t>Assumption</a:t>
                </a:r>
                <a:r>
                  <a:rPr lang="en-US" altLang="zh-CN" sz="4000" dirty="0" smtClean="0">
                    <a:cs typeface="Arial" panose="020B0604020202020204" pitchFamily="34" charset="0"/>
                  </a:rPr>
                  <a:t>,</a:t>
                </a:r>
              </a:p>
              <a:p>
                <a:pPr lvl="1" algn="ctr" hangingPunct="0"/>
                <a:r>
                  <a:rPr lang="en-US" altLang="zh-CN" sz="4000" dirty="0" smtClean="0">
                    <a:cs typeface="Arial" panose="020B0604020202020204" pitchFamily="34" charset="0"/>
                  </a:rPr>
                  <a:t> </a:t>
                </a:r>
                <a:r>
                  <a:rPr lang="en-US" altLang="ja-JP" sz="4000" b="1" dirty="0">
                    <a:solidFill>
                      <a:schemeClr val="accent5"/>
                    </a:solidFill>
                  </a:rPr>
                  <a:t>(SDR)</a:t>
                </a:r>
                <a:r>
                  <a:rPr lang="en-US" altLang="zh-CN" sz="4000" dirty="0"/>
                  <a:t> is tight</a:t>
                </a:r>
                <a:r>
                  <a:rPr lang="en-US" altLang="zh-CN" sz="4000" dirty="0" smtClean="0"/>
                  <a:t>.</a:t>
                </a:r>
                <a:endParaRPr lang="en-US" altLang="zh-CN" sz="4000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3453" y="9181690"/>
                <a:ext cx="11478472" cy="7136569"/>
              </a:xfrm>
              <a:prstGeom prst="rect">
                <a:avLst/>
              </a:prstGeom>
              <a:blipFill>
                <a:blip r:embed="rId34"/>
                <a:stretch>
                  <a:fillRect l="-1632" t="-253" b="-2357"/>
                </a:stretch>
              </a:blipFill>
              <a:ln w="1016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30593453" y="17126335"/>
            <a:ext cx="11478472" cy="1333698"/>
          </a:xfrm>
          <a:prstGeom prst="rect">
            <a:avLst/>
          </a:prstGeom>
          <a:noFill/>
          <a:ln w="1016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hangingPunct="0"/>
            <a:r>
              <a:rPr kumimoji="0" lang="en-US" altLang="zh-CN" sz="4000" b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sym typeface="Arial"/>
              </a:rPr>
              <a:t>Negative Result</a:t>
            </a:r>
            <a:endParaRPr lang="en-US" altLang="zh-CN" sz="4000" dirty="0">
              <a:uFill>
                <a:solidFill>
                  <a:srgbClr val="000000"/>
                </a:solidFill>
              </a:uFill>
              <a:latin typeface="+mn-lt"/>
            </a:endParaRPr>
          </a:p>
          <a:p>
            <a:pPr algn="ctr"/>
            <a:r>
              <a:rPr lang="en-US" altLang="ja-JP" sz="4000" b="1" dirty="0">
                <a:solidFill>
                  <a:schemeClr val="accent5"/>
                </a:solidFill>
              </a:rPr>
              <a:t>(SDR)</a:t>
            </a:r>
            <a:r>
              <a:rPr lang="en-US" altLang="ja-JP" sz="4000" dirty="0">
                <a:solidFill>
                  <a:schemeClr val="accent5"/>
                </a:solidFill>
              </a:rPr>
              <a:t> </a:t>
            </a:r>
            <a:r>
              <a:rPr lang="en-US" altLang="en-US" sz="4000" dirty="0">
                <a:latin typeface="+mn-lt"/>
                <a:ea typeface="Cambria Math" panose="02040503050406030204" pitchFamily="18" charset="0"/>
                <a:cs typeface="Arial" panose="020B0604020202020204" pitchFamily="34" charset="0"/>
              </a:rPr>
              <a:t>is not tight </a:t>
            </a:r>
            <a:r>
              <a:rPr lang="en-US" altLang="en-US" sz="4000" dirty="0">
                <a:ea typeface="Cambria Math" panose="02040503050406030204" pitchFamily="18" charset="0"/>
                <a:cs typeface="Arial" panose="020B0604020202020204" pitchFamily="34" charset="0"/>
              </a:rPr>
              <a:t>for “adversarial” outliers.</a:t>
            </a:r>
            <a:endParaRPr lang="zh-CN" altLang="en-US" sz="4000" dirty="0">
              <a:latin typeface="+mn-lt"/>
            </a:endParaRPr>
          </a:p>
        </p:txBody>
      </p:sp>
      <p:pic>
        <p:nvPicPr>
          <p:cNvPr id="28" name="Picture 27" descr="Text&#10;&#10;Description automatically generated">
            <a:extLst>
              <a:ext uri="{FF2B5EF4-FFF2-40B4-BE49-F238E27FC236}">
                <a16:creationId xmlns:a16="http://schemas.microsoft.com/office/drawing/2014/main" id="{679764CB-4753-154B-BDF4-F63BE79A88C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11163" y="337326"/>
            <a:ext cx="7162800" cy="237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351.331"/>
  <p:tag name="LATEXADDIN" val="\documentclass{article}&#10;\usepackage{amsmath}&#10;\pagestyle{empty}&#10;\begin{document}&#10;&#10;&#10;$$\min_{R_0\in \text{SO}(3)} \sum_{i=1}^{\ell} \| y_i - R_0 x_i\|_2^2 $$&#10;&#10;&#10;\end{document}"/>
  <p:tag name="IGUANATEXSIZE" val="44"/>
  <p:tag name="IGUANATEXCURSOR" val="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1855.268"/>
  <p:tag name="LATEXADDIN" val="\documentclass{article}&#10;\usepackage{amsmath,color}&#10;\pagestyle{empty}&#10;\begin{document}&#10;&#10;&#10;&#10;$$\min\{ a,b \}= \min_{\theta_i\in\{0, 1\}} \theta_i a + (1-\theta_i) b$$&#10;&#10;&#10;\end{document}"/>
  <p:tag name="IGUANATEXSIZE" val="4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547.807"/>
  <p:tag name="LATEXADDIN" val="\documentclass{article}&#10;\usepackage{amsmath,color}&#10;\pagestyle{empty}&#10;\begin{document}&#10; &#10;&#10;\textcolor{red}{$w_i := \theta_i w_0$}, so \textcolor{blue}{$\theta_i = w_i^\top w_0$} [3]&#10;&#10;\end{document}"/>
  <p:tag name="IGUANATEXSIZE" val="40"/>
  <p:tag name="IGUANATEXCURSOR" val="17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41.507"/>
  <p:tag name="LATEXADDIN" val="\documentclass{article}&#10;\usepackage{amsmath,xcolor}&#10;\pagestyle{empty}&#10;\begin{document}&#10;&#10;&#10;\begin{align*}&#10;\min_{R_0\in\text{SO}(3)} \sum_{i=1}^{\ell} \text{\textcolor{red}{$\min$}} \Big\{ \big\| y_i - R_0 x_i \big\|_2^2, \ \text{\textcolor{red}{$c_i^2$}} \Big\} \label{eq:TLS-R} &#10;\end{align*}&#10;&#10;\end{document}"/>
  <p:tag name="IGUANATEXSIZE" val="40"/>
  <p:tag name="IGUANATEXCURSOR" val="1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962.505"/>
  <p:tag name="LATEXADDIN" val="\documentclass{article}&#10;\usepackage{amsmath}&#10;\pagestyle{empty}&#10;\begin{document}&#10;&#10;&#10;\begin{align*}&#10;\min_{R_0\in\text{SO}(3)} \sum_{i=1}^{\ell} \min \Big\{ \big\| y_i - R_0 x_i \big\|_2^2, \ c_i^2 \Big\} \label{eq:TLS-R} &#10;\end{align*}&#10;&#10;\end{document}"/>
  <p:tag name="IGUANATEXSIZE" val="40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2221.222"/>
  <p:tag name="LATEXADDIN" val="\documentclass{article}&#10;\usepackage{amsmath,amssymb,color}&#10;\pagestyle{empty}&#10;\begin{document}&#10;&#10;\begin{align*}&#10;  \min_{ \substack{w_0\in \mathbb{S}^3 \\ w_i\in\{0,w_0\}}  } \sum_{i=1}^{\ell} \Big( \textnormal{\textcolor{red}{$w_i^\top$}} Q_i w_0 + (1-\textnormal{\textcolor{blue}{$w_i^\top w_0$}})\ c_i^2 \Big)&#10;\end{align*}&#10;&#10;&#10;\end{document}"/>
  <p:tag name="IGUANATEXSIZE" val="40"/>
  <p:tag name="IGUANATEXCURSOR" val="10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549.306"/>
  <p:tag name="LATEXADDIN" val="\documentclass{article}&#10;\usepackage{amsmath,amssymb,color}&#10;\pagestyle{empty}&#10;\begin{document}&#10;&#10;\begin{align*}&#10;  \min_{w_0\in \mathbb{S}^3} \sum_{i=1}^{\ell} \min \Big\{ w_0^\top Q_i w_0,\ c_i^2 \Big\} \label{eq:TLS-Q} &#10;\end{align*}&#10;&#10;&#10;\end{document}"/>
  <p:tag name="IGUANATEXSIZE" val="40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7.4465"/>
  <p:tag name="ORIGINALWIDTH" val="2044.244"/>
  <p:tag name="LATEXADDIN" val="\documentclass{article}&#10;\usepackage{amsmath,amssymb,color}&#10;\pagestyle{empty}&#10;\begin{document}&#10;&#10;\begin{align*}&#10;  \min_{ \substack{w_0\in \mathbb{S}^3 \\ \theta_i\in\{0,1\}}  } \sum_{i=1}^{\ell} \Big(\text{ \textcolor{red}{$\theta_i w_0^\top$}}   Q_i w_0 + (1-\textnormal{\textcolor{blue}{$\theta_i$}} )\ c_i^2 \Big) &#10;\end{align*}&#10;&#10;&#10;\end{document}"/>
  <p:tag name="IGUANATEXSIZE" val="40"/>
  <p:tag name="IGUANATEXCURSOR" val="3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22.6846"/>
  <p:tag name="ORIGINALWIDTH" val="574.4282"/>
  <p:tag name="LATEXADDIN" val="\documentclass{article}&#10;\usepackage{amsmath,bm,amssymb}&#10;\pagestyle{empty}&#10;\begin{document}&#10;&#10;$\bm{w}:=&#10;\begin{bmatrix}&#10;w_0 \\&#10;\vdots\\&#10;w_\ell&#10;\end{bmatrix}$&#10;&#10;&#10;\end{document}"/>
  <p:tag name="IGUANATEXSIZE" val="40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65.9167"/>
  <p:tag name="ORIGINALWIDTH" val="2571.429"/>
  <p:tag name="LATEXADDIN" val="\documentclass{article}&#10;\usepackage{amsmath,amssymb,bm,color}&#10;\pagestyle{empty}&#10;\begin{document}&#10;\newcommand{\pw}{\bm{w}}&#10;\newcommand{\pQ}{\bm{Q}}&#10;&#10;\begin{equation*}%\tag{QCQP}&#10;  \begin{split}&#10;\min_{\pw\in\mathbb{R}^{4(\ell+1)}} &amp;\ \ \textnormal{trace}\Big(\pQ \pw \pw^\top\Big)  \\&#10;  \text{s.t.}&amp; \ \ \textnormal{\textcolor{red}{$[$}}\pw\pw^\top\textnormal{\textcolor{red}{$]$}}_{0i} = \textnormal{\textcolor{red}{$[$}} \pw\pw^\top\textnormal{\textcolor{red}{$]$}}_{ii}, \ \ \forall\ i\in\{1,\dots,\ell\} \\&#10;  &amp; \ \ \textnormal{trace}\big(\textnormal{\textcolor{red}{$[$}}\pw\pw^\top\textnormal{\textcolor{red}{$]$}}_{00}\big) =  1&#10;  \end{split}&#10;\end{equation*}&#10;&#10;&#10;\end{document}"/>
  <p:tag name="IGUANATEXSIZE" val="40"/>
  <p:tag name="IGUANATEXCURSOR" val="278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0.1688"/>
  <p:tag name="ORIGINALWIDTH" val="2059.242"/>
  <p:tag name="LATEXADDIN" val="\documentclass{article}&#10;\usepackage{amsmath,amssymb,bm,color}&#10;\pagestyle{empty}&#10;\begin{document}&#10;\newcommand{\pw}{\bm{w}}&#10;\newcommand{\pW}{\bm{W}}&#10;\newcommand{\pQ}{\bm{Q}}&#10;&#10;\begin{equation*}&#10;  \begin{split}&#10;\min_{\pW\succeq 0 } &amp;\ \ \textnormal{trace}\Big(\pQ \pW\Big) \\&#10;  \text{s.t.}&amp; \ \ \textnormal{\textcolor{red}{$[$}}\pW\textnormal{\textcolor{red}{$]$}}_{0i} = \textnormal{\textcolor{red}{$[$}} \pW\textnormal{\textcolor{red}{$]$}}_{ii}, \ \ \forall\ i\in\{1,\dots,\ell\} \\&#10;  &amp; \ \ \textnormal{trace}\big(\textnormal{\textcolor{red}{$[$}}\pW\textnormal{\textcolor{red}{$]$}}_{00}\big) =  1&#10;  \end{split}&#10;\end{equation*}&#10;&#10;&#10;\end{document}"/>
  <p:tag name="IGUANATEXSIZE" val="40"/>
  <p:tag name="IGUANATEXCURSOR" val="269"/>
  <p:tag name="TRANSPARENCY" val="True"/>
  <p:tag name="FILENAME" val=""/>
  <p:tag name="LATEXENGINEID" val="0"/>
  <p:tag name="TEMPFOLDER" val="c:\temp\"/>
  <p:tag name="LATEXFORMHEIGHT" val="373.5"/>
  <p:tag name="LATEXFORMWIDTH" val="597"/>
  <p:tag name="LATEXFORMWRAP" val="True"/>
  <p:tag name="BITMAPVECTOR" val="0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91</Words>
  <Application>Microsoft Office PowerPoint</Application>
  <PresentationFormat>自定义</PresentationFormat>
  <Paragraphs>116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MS PGothic</vt:lpstr>
      <vt:lpstr>宋体</vt:lpstr>
      <vt:lpstr>Arial</vt:lpstr>
      <vt:lpstr>Cambria Math</vt:lpstr>
      <vt:lpstr>Simple Light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T14</cp:lastModifiedBy>
  <cp:revision>195</cp:revision>
  <dcterms:modified xsi:type="dcterms:W3CDTF">2022-10-17T02:12:03Z</dcterms:modified>
</cp:coreProperties>
</file>