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326532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653064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979596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306128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1632661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1959193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2285725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2612257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225" autoAdjust="0"/>
    <p:restoredTop sz="92373" autoAdjust="0"/>
  </p:normalViewPr>
  <p:slideViewPr>
    <p:cSldViewPr snapToGrid="0" snapToObjects="1">
      <p:cViewPr varScale="1">
        <p:scale>
          <a:sx n="32" d="100"/>
          <a:sy n="32" d="100"/>
        </p:scale>
        <p:origin x="233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633155" latinLnBrk="0">
      <a:defRPr sz="3400">
        <a:latin typeface="+mn-lt"/>
        <a:ea typeface="+mn-ea"/>
        <a:cs typeface="+mn-cs"/>
        <a:sym typeface="Calibri"/>
      </a:defRPr>
    </a:lvl1pPr>
    <a:lvl2pPr indent="228600" defTabSz="2633155" latinLnBrk="0">
      <a:defRPr sz="3400">
        <a:latin typeface="+mn-lt"/>
        <a:ea typeface="+mn-ea"/>
        <a:cs typeface="+mn-cs"/>
        <a:sym typeface="Calibri"/>
      </a:defRPr>
    </a:lvl2pPr>
    <a:lvl3pPr indent="457200" defTabSz="2633155" latinLnBrk="0">
      <a:defRPr sz="3400">
        <a:latin typeface="+mn-lt"/>
        <a:ea typeface="+mn-ea"/>
        <a:cs typeface="+mn-cs"/>
        <a:sym typeface="Calibri"/>
      </a:defRPr>
    </a:lvl3pPr>
    <a:lvl4pPr indent="685800" defTabSz="2633155" latinLnBrk="0">
      <a:defRPr sz="3400">
        <a:latin typeface="+mn-lt"/>
        <a:ea typeface="+mn-ea"/>
        <a:cs typeface="+mn-cs"/>
        <a:sym typeface="Calibri"/>
      </a:defRPr>
    </a:lvl4pPr>
    <a:lvl5pPr indent="914400" defTabSz="2633155" latinLnBrk="0">
      <a:defRPr sz="3400">
        <a:latin typeface="+mn-lt"/>
        <a:ea typeface="+mn-ea"/>
        <a:cs typeface="+mn-cs"/>
        <a:sym typeface="Calibri"/>
      </a:defRPr>
    </a:lvl5pPr>
    <a:lvl6pPr indent="1143000" defTabSz="2633155" latinLnBrk="0">
      <a:defRPr sz="3400">
        <a:latin typeface="+mn-lt"/>
        <a:ea typeface="+mn-ea"/>
        <a:cs typeface="+mn-cs"/>
        <a:sym typeface="Calibri"/>
      </a:defRPr>
    </a:lvl6pPr>
    <a:lvl7pPr indent="1371600" defTabSz="2633155" latinLnBrk="0">
      <a:defRPr sz="3400">
        <a:latin typeface="+mn-lt"/>
        <a:ea typeface="+mn-ea"/>
        <a:cs typeface="+mn-cs"/>
        <a:sym typeface="Calibri"/>
      </a:defRPr>
    </a:lvl7pPr>
    <a:lvl8pPr indent="1600200" defTabSz="2633155" latinLnBrk="0">
      <a:defRPr sz="3400">
        <a:latin typeface="+mn-lt"/>
        <a:ea typeface="+mn-ea"/>
        <a:cs typeface="+mn-cs"/>
        <a:sym typeface="Calibri"/>
      </a:defRPr>
    </a:lvl8pPr>
    <a:lvl9pPr indent="1828800" defTabSz="2633155" latinLnBrk="0">
      <a:defRPr sz="34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9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45920" y="294640"/>
            <a:ext cx="29626561" cy="482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45920" y="5120640"/>
            <a:ext cx="29626561" cy="16824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910559" y="19756119"/>
            <a:ext cx="7680961" cy="1168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731556" marR="0" indent="-731556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2319804" marR="0" indent="-85669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3943547" marR="0" indent="-101732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5531594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699470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845782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9920933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138404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284716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26532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53064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979596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06128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632661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959193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285725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612257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5"/>
          <p:cNvSpPr txBox="1"/>
          <p:nvPr/>
        </p:nvSpPr>
        <p:spPr>
          <a:xfrm>
            <a:off x="57151" y="98721"/>
            <a:ext cx="32761118" cy="3585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sz="6000" dirty="0"/>
              <a:t>Global Linear </a:t>
            </a:r>
            <a:r>
              <a:rPr lang="en-US" altLang="zh-CN" sz="6000" dirty="0"/>
              <a:t>and</a:t>
            </a:r>
            <a:r>
              <a:rPr lang="en-US" sz="6000" dirty="0"/>
              <a:t> Local </a:t>
            </a:r>
            <a:r>
              <a:rPr lang="en-US" sz="6000" dirty="0" err="1"/>
              <a:t>Superlinear</a:t>
            </a:r>
            <a:r>
              <a:rPr lang="en-US" sz="6000" dirty="0"/>
              <a:t> Convergence of IRLS for Non-Smooth Robust Regression</a:t>
            </a:r>
          </a:p>
          <a:p>
            <a:pPr algn="ctr">
              <a:spcBef>
                <a:spcPts val="1200"/>
              </a:spcBef>
            </a:pPr>
            <a:r>
              <a:rPr lang="en-US" sz="4800" dirty="0"/>
              <a:t>Liangzu Peng</a:t>
            </a:r>
            <a:r>
              <a:rPr lang="en-US" sz="4800" baseline="30000" dirty="0"/>
              <a:t>1</a:t>
            </a:r>
            <a:r>
              <a:rPr lang="en-US" sz="4800" dirty="0"/>
              <a:t>           Christian Kümmerle</a:t>
            </a:r>
            <a:r>
              <a:rPr lang="en-US" sz="4800" baseline="30000" dirty="0"/>
              <a:t>2</a:t>
            </a:r>
            <a:r>
              <a:rPr lang="en-US" sz="4800" dirty="0"/>
              <a:t>           </a:t>
            </a:r>
            <a:r>
              <a:rPr lang="en-US" altLang="zh-CN" sz="4800" dirty="0"/>
              <a:t>Ren</a:t>
            </a:r>
            <a:r>
              <a:rPr lang="en-US" altLang="zh-CN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é</a:t>
            </a:r>
            <a:r>
              <a:rPr lang="en-US" altLang="zh-CN" sz="4800" dirty="0"/>
              <a:t> Vidal</a:t>
            </a:r>
            <a:r>
              <a:rPr lang="en-US" altLang="zh-CN" sz="4800" baseline="30000" dirty="0"/>
              <a:t>1</a:t>
            </a:r>
            <a:endParaRPr lang="en-US" sz="4800" dirty="0"/>
          </a:p>
          <a:p>
            <a:pPr algn="ctr">
              <a:spcBef>
                <a:spcPts val="1200"/>
              </a:spcBef>
            </a:pPr>
            <a:r>
              <a:rPr lang="en-US" altLang="zh-CN" sz="4400" baseline="30000" dirty="0"/>
              <a:t>1</a:t>
            </a:r>
            <a:r>
              <a:rPr lang="en-US" altLang="zh-CN" sz="4400" dirty="0"/>
              <a:t>Johns </a:t>
            </a:r>
            <a:r>
              <a:rPr lang="en-US" sz="4400" dirty="0"/>
              <a:t>Hopkins University                             </a:t>
            </a:r>
            <a:r>
              <a:rPr lang="en-US" sz="4400" baseline="30000" dirty="0"/>
              <a:t>2</a:t>
            </a:r>
            <a:r>
              <a:rPr lang="en-US" sz="4400" dirty="0"/>
              <a:t>University of North Carolina, Charlotte</a:t>
            </a:r>
          </a:p>
          <a:p>
            <a:pPr algn="ctr"/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8"/>
              <p:cNvSpPr txBox="1"/>
              <p:nvPr/>
            </p:nvSpPr>
            <p:spPr>
              <a:xfrm>
                <a:off x="470379" y="3580560"/>
                <a:ext cx="10257647" cy="1300394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defRPr sz="3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spcBef>
                    <a:spcPts val="1800"/>
                  </a:spcBef>
                </a:pPr>
                <a:r>
                  <a:rPr lang="en-US" sz="4400" dirty="0"/>
                  <a:t>Problem: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4400" dirty="0"/>
                  <a:t>-Regression</a:t>
                </a:r>
                <a:endParaRPr lang="en-US" sz="3200" dirty="0"/>
              </a:p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ar-AE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ar-AE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ar-AE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ar-AE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ar-AE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ar-AE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ar-AE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ar-AE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ar-AE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ar-AE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𝐴𝑥</m:t>
                                      </m:r>
                                      <m:r>
                                        <a:rPr lang="ar-AE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ar-AE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func>
                      <m:r>
                        <a:rPr lang="ar-AE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ar-AE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r-AE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ar-AE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ar-AE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ar-AE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ar-AE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ar-AE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ar-AE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r>
                        <a:rPr lang="ar-AE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200" dirty="0"/>
              </a:p>
              <a:p>
                <a:pPr marL="342900" indent="-342900">
                  <a:lnSpc>
                    <a:spcPct val="120000"/>
                  </a:lnSpc>
                  <a:spcBef>
                    <a:spcPts val="1200"/>
                  </a:spcBef>
                  <a:buSzPct val="100000"/>
                  <a:buFont typeface="Arial"/>
                  <a:buChar char="•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32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: Least-Absolute Deviation</a:t>
                </a:r>
              </a:p>
              <a:p>
                <a:pPr marL="342900" indent="-342900">
                  <a:lnSpc>
                    <a:spcPct val="120000"/>
                  </a:lnSpc>
                  <a:spcBef>
                    <a:spcPts val="1200"/>
                  </a:spcBef>
                  <a:buSzPct val="100000"/>
                  <a:buFont typeface="Arial"/>
                  <a:buChar char="•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32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32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: Non-Convex, Non-Smooth </a:t>
                </a:r>
              </a:p>
              <a:p>
                <a:pPr>
                  <a:lnSpc>
                    <a:spcPct val="120000"/>
                  </a:lnSpc>
                  <a:buSzPct val="100000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320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4400" dirty="0"/>
                  <a:t>Algorithm</a:t>
                </a:r>
                <a:endParaRPr lang="en-US" sz="7200" dirty="0"/>
              </a:p>
              <a:p>
                <a:pPr algn="ctr"/>
                <a:r>
                  <a:rPr lang="en-US" altLang="zh-CN" sz="3200" b="1" dirty="0">
                    <a:solidFill>
                      <a:schemeClr val="accent1"/>
                    </a:solidFill>
                  </a:rPr>
                  <a:t>Iteratively Reweighted least-Squares 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𝐈𝐑𝐋𝐒</m:t>
                        </m:r>
                      </m:e>
                      <m:sub>
                        <m:r>
                          <a:rPr lang="en-US" sz="32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</m:sub>
                    </m:sSub>
                  </m:oMath>
                </a14:m>
                <a:r>
                  <a:rPr lang="en-US" sz="3200" dirty="0"/>
                  <a:t>)</a:t>
                </a: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3200" dirty="0">
                    <a:solidFill>
                      <a:schemeClr val="tx1"/>
                    </a:solidFill>
                  </a:rPr>
                  <a:t>Input: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tx1"/>
                    </a:solidFill>
                  </a:rPr>
                  <a:t>Initialization: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,…: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algn="ctr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bSup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algn="ctr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sparse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algn="ctr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algn="ctr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/>
                          </m:limLow>
                        </m:fName>
                        <m:e>
                          <m:sSup>
                            <m:sSup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p>
                                        <m:sSupPr>
                                          <m:ctrlP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32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32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32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3200" dirty="0"/>
              </a:p>
              <a:p>
                <a:pPr algn="ctr">
                  <a:spcBef>
                    <a:spcPts val="600"/>
                  </a:spcBef>
                </a:pPr>
                <a:endParaRPr lang="en-US" sz="3200" dirty="0"/>
              </a:p>
              <a:p>
                <a:pPr>
                  <a:lnSpc>
                    <a:spcPct val="120000"/>
                  </a:lnSpc>
                  <a:buSzPct val="100000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3200" b="1" dirty="0">
                    <a:solidFill>
                      <a:schemeClr val="accent1"/>
                    </a:solidFill>
                  </a:rPr>
                  <a:t>Assumption </a:t>
                </a:r>
                <a:r>
                  <a:rPr lang="en-US" sz="3200" dirty="0">
                    <a:solidFill>
                      <a:schemeClr val="tx1"/>
                    </a:solidFill>
                  </a:rPr>
                  <a:t>(</a:t>
                </a:r>
                <a:r>
                  <a:rPr lang="en-US" sz="3200" u="sng" dirty="0">
                    <a:solidFill>
                      <a:schemeClr val="tx1"/>
                    </a:solidFill>
                  </a:rPr>
                  <a:t>Sparse Residual</a:t>
                </a:r>
                <a:r>
                  <a:rPr lang="en-US" sz="3200" dirty="0">
                    <a:solidFill>
                      <a:schemeClr val="tx1"/>
                    </a:solidFill>
                  </a:rPr>
                  <a:t>): </a:t>
                </a:r>
              </a:p>
              <a:p>
                <a:pPr marL="342900" indent="-342900">
                  <a:lnSpc>
                    <a:spcPct val="120000"/>
                  </a:lnSpc>
                  <a:buSzPct val="100000"/>
                  <a:buFont typeface="Arial"/>
                  <a:buChar char="•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p>
                      <m:sSup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ar-AE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r-A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ar-A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-sparse</a:t>
                </a:r>
              </a:p>
              <a:p>
                <a:pPr algn="ctr">
                  <a:spcBef>
                    <a:spcPts val="600"/>
                  </a:spcBef>
                </a:pPr>
                <a:endParaRPr lang="en-US" sz="3200" dirty="0"/>
              </a:p>
            </p:txBody>
          </p:sp>
        </mc:Choice>
        <mc:Fallback xmlns="">
          <p:sp>
            <p:nvSpPr>
              <p:cNvPr id="33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79" y="3580560"/>
                <a:ext cx="10257647" cy="13003944"/>
              </a:xfrm>
              <a:prstGeom prst="rect">
                <a:avLst/>
              </a:prstGeom>
              <a:blipFill>
                <a:blip r:embed="rId3"/>
                <a:stretch>
                  <a:fillRect l="-2852" t="-103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42"/>
          <p:cNvSpPr txBox="1"/>
          <p:nvPr/>
        </p:nvSpPr>
        <p:spPr>
          <a:xfrm>
            <a:off x="986246" y="5216796"/>
            <a:ext cx="9064534" cy="62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="" xmlns:m="http://schemas.openxmlformats.org/officeDocument/2006/math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44"/>
              <p:cNvSpPr txBox="1"/>
              <p:nvPr/>
            </p:nvSpPr>
            <p:spPr>
              <a:xfrm>
                <a:off x="11442611" y="3500830"/>
                <a:ext cx="10259568" cy="1731890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defRPr sz="21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2" indent="0">
                  <a:lnSpc>
                    <a:spcPct val="120000"/>
                  </a:lnSpc>
                  <a:buSzPct val="100000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4400" dirty="0">
                    <a:solidFill>
                      <a:schemeClr val="tx1"/>
                    </a:solidFill>
                  </a:rPr>
                  <a:t>Main Results</a:t>
                </a:r>
                <a:endParaRPr lang="en-US" sz="2800" dirty="0"/>
              </a:p>
              <a:p>
                <a:pPr>
                  <a:lnSpc>
                    <a:spcPct val="120000"/>
                  </a:lnSpc>
                  <a:buSzPct val="100000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3200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Definition 1 </a:t>
                </a:r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3200" u="sng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Stable Range Space Property</a:t>
                </a:r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):</a:t>
                </a:r>
              </a:p>
              <a:p>
                <a:pPr marL="342900" indent="-342900">
                  <a:lnSpc>
                    <a:spcPct val="120000"/>
                  </a:lnSpc>
                  <a:buSzPct val="100000"/>
                  <a:buFont typeface="Arial" panose="020B0604020202020204" pitchFamily="34" charset="0"/>
                  <a:buChar char="•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3200" dirty="0">
                    <a:solidFill>
                      <a:schemeClr val="tx1"/>
                    </a:solidFill>
                  </a:rPr>
                  <a:t>We say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satisfies the Stable Range Space Property of order</a:t>
                </a:r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with constant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𝜂</m:t>
                    </m:r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∈(</m:t>
                    </m:r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if the following holds for every subset </a:t>
                </a:r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of cardinality at most</a:t>
                </a:r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 </a:t>
                </a:r>
              </a:p>
              <a:p>
                <a:pPr algn="ctr">
                  <a:lnSpc>
                    <a:spcPct val="120000"/>
                  </a:lnSpc>
                  <a:spcBef>
                    <a:spcPts val="1200"/>
                  </a:spcBef>
                  <a:buSzPct val="100000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</m:e>
                      </m:nary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&lt;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𝜂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</m:e>
                      </m:nary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 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∀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ar-AE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r-AE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ar-AE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20000"/>
                  </a:lnSpc>
                  <a:spcBef>
                    <a:spcPts val="1200"/>
                  </a:spcBef>
                  <a:buSzPct val="100000"/>
                  <a:buFont typeface="Arial" panose="020B0604020202020204" pitchFamily="34" charset="0"/>
                  <a:buChar char="•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write stable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𝜂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-RSP for short.</a:t>
                </a:r>
                <a:endParaRPr lang="en-US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  <a:buSzPct val="100000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3200" dirty="0">
                  <a:solidFill>
                    <a:schemeClr val="tx1"/>
                  </a:solidFill>
                </a:endParaRPr>
              </a:p>
              <a:p>
                <a:r>
                  <a:rPr lang="en-US" sz="3200" b="1" dirty="0">
                    <a:solidFill>
                      <a:schemeClr val="accent1"/>
                    </a:solidFill>
                  </a:rPr>
                  <a:t>Theorem 1 </a:t>
                </a:r>
                <a:r>
                  <a:rPr lang="en-US" sz="3200" dirty="0">
                    <a:solidFill>
                      <a:schemeClr val="tx1"/>
                    </a:solidFill>
                  </a:rPr>
                  <a:t>(</a:t>
                </a:r>
                <a:r>
                  <a:rPr lang="en-US" sz="3200" u="sng" dirty="0">
                    <a:solidFill>
                      <a:schemeClr val="tx1"/>
                    </a:solidFill>
                  </a:rPr>
                  <a:t>Global Linear Convergence</a:t>
                </a:r>
                <a:r>
                  <a:rPr lang="en-US" sz="3200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IRLS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): If </a:t>
                </a:r>
                <a14:m>
                  <m:oMath xmlns:m="http://schemas.openxmlformats.org/officeDocument/2006/math">
                    <m:r>
                      <a:rPr lang="ar-AE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ar-AE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r-A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ar-A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ar-A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ar-AE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satisfies the stable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𝜂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-RSP with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𝜂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∈(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4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then the iterates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IRLS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satisfy</a:t>
                </a:r>
                <a:r>
                  <a:rPr lang="en-US" sz="3200" dirty="0">
                    <a:solidFill>
                      <a:schemeClr val="tx1"/>
                    </a:solidFill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𝜂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294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𝜂</m:t>
                                  </m:r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endParaRPr lang="en-US" sz="3200" dirty="0">
                  <a:solidFill>
                    <a:schemeClr val="tx1"/>
                  </a:solidFill>
                </a:endParaRPr>
              </a:p>
              <a:p>
                <a:r>
                  <a:rPr lang="en-US" sz="3200" b="1" dirty="0">
                    <a:solidFill>
                      <a:schemeClr val="accent1"/>
                    </a:solidFill>
                  </a:rPr>
                  <a:t>Remark 1</a:t>
                </a:r>
                <a:r>
                  <a:rPr lang="en-US" sz="32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342900" indent="-3429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accent1"/>
                    </a:solidFill>
                  </a:rPr>
                  <a:t>Theorem 1 </a:t>
                </a:r>
                <a:r>
                  <a:rPr lang="en-US" sz="3200" dirty="0">
                    <a:solidFill>
                      <a:schemeClr val="tx1"/>
                    </a:solidFill>
                  </a:rPr>
                  <a:t>is motivated by [1], where the authors proved a similar result for the basis pursuit problem.</a:t>
                </a:r>
              </a:p>
              <a:p>
                <a:pPr marL="342900" indent="-3429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accent1"/>
                    </a:solidFill>
                  </a:rPr>
                  <a:t>Theorem 1 </a:t>
                </a:r>
                <a:r>
                  <a:rPr lang="en-US" sz="3200" dirty="0">
                    <a:solidFill>
                      <a:schemeClr val="tx1"/>
                    </a:solidFill>
                  </a:rPr>
                  <a:t>is the first global linear convergence guarantee of IRLS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-regression that does not have a “</a:t>
                </a:r>
                <a:r>
                  <a:rPr lang="en-US" sz="3200" i="1" dirty="0"/>
                  <a:t>burn-in</a:t>
                </a:r>
                <a:r>
                  <a:rPr lang="en-US" sz="3200" dirty="0"/>
                  <a:t>” period (unlike [2]).</a:t>
                </a:r>
              </a:p>
              <a:p>
                <a:pPr>
                  <a:spcBef>
                    <a:spcPts val="1200"/>
                  </a:spcBef>
                </a:pPr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2800" dirty="0">
                    <a:solidFill>
                      <a:schemeClr val="tx1"/>
                    </a:solidFill>
                  </a:rPr>
                  <a:t>[1] C.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Kümmerle</a:t>
                </a:r>
                <a:r>
                  <a:rPr lang="en-US" sz="2800" dirty="0">
                    <a:solidFill>
                      <a:schemeClr val="tx1"/>
                    </a:solidFill>
                  </a:rPr>
                  <a:t>, C.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Mayrink</a:t>
                </a:r>
                <a:r>
                  <a:rPr lang="en-US" sz="2800" dirty="0">
                    <a:solidFill>
                      <a:schemeClr val="tx1"/>
                    </a:solidFill>
                  </a:rPr>
                  <a:t> Verdun, and D.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Stöger</a:t>
                </a:r>
                <a:r>
                  <a:rPr lang="en-US" sz="2800" dirty="0">
                    <a:solidFill>
                      <a:schemeClr val="tx1"/>
                    </a:solidFill>
                  </a:rPr>
                  <a:t>, “Iteratively reweighted least squares for basis pursuit with global linear convergence rate,” </a:t>
                </a:r>
                <a:r>
                  <a:rPr lang="en-US" altLang="zh-CN" sz="2800" dirty="0" err="1">
                    <a:solidFill>
                      <a:schemeClr val="tx1"/>
                    </a:solidFill>
                  </a:rPr>
                  <a:t>NeurIPS</a:t>
                </a:r>
                <a:r>
                  <a:rPr lang="en-US" sz="2800" dirty="0">
                    <a:solidFill>
                      <a:schemeClr val="tx1"/>
                    </a:solidFill>
                  </a:rPr>
                  <a:t> 2021.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2800" dirty="0">
                    <a:solidFill>
                      <a:schemeClr val="tx1"/>
                    </a:solidFill>
                  </a:rPr>
                  <a:t>[2] B.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Mukhoty</a:t>
                </a:r>
                <a:r>
                  <a:rPr lang="en-US" sz="2800" dirty="0">
                    <a:solidFill>
                      <a:schemeClr val="tx1"/>
                    </a:solidFill>
                  </a:rPr>
                  <a:t>, G.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Gopakumar</a:t>
                </a:r>
                <a:r>
                  <a:rPr lang="en-US" sz="2800" dirty="0">
                    <a:solidFill>
                      <a:schemeClr val="tx1"/>
                    </a:solidFill>
                  </a:rPr>
                  <a:t>, P. Jain, and P. Kar, “Globally-convergent iteratively reweighted least squares for robust regression problems,” AISTATS, 2019.</a:t>
                </a:r>
              </a:p>
            </p:txBody>
          </p:sp>
        </mc:Choice>
        <mc:Fallback xmlns="">
          <p:sp>
            <p:nvSpPr>
              <p:cNvPr id="38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2611" y="3500830"/>
                <a:ext cx="10259568" cy="17318908"/>
              </a:xfrm>
              <a:prstGeom prst="rect">
                <a:avLst/>
              </a:prstGeom>
              <a:blipFill>
                <a:blip r:embed="rId4"/>
                <a:stretch>
                  <a:fillRect l="-2852" t="-387" r="-255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51"/>
          <p:cNvSpPr txBox="1"/>
          <p:nvPr/>
        </p:nvSpPr>
        <p:spPr>
          <a:xfrm>
            <a:off x="22928580" y="3584474"/>
            <a:ext cx="9029701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53"/>
              <p:cNvSpPr txBox="1"/>
              <p:nvPr/>
            </p:nvSpPr>
            <p:spPr>
              <a:xfrm>
                <a:off x="22299353" y="3502152"/>
                <a:ext cx="10259568" cy="1840721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lang="en-US" sz="4400" dirty="0">
                    <a:solidFill>
                      <a:schemeClr val="tx1"/>
                    </a:solidFill>
                  </a:rPr>
                  <a:t>Main Results (Cont.)</a:t>
                </a:r>
                <a:endParaRPr lang="en-US" sz="4400" b="1" dirty="0">
                  <a:solidFill>
                    <a:srgbClr val="FF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3200" b="1" dirty="0">
                    <a:solidFill>
                      <a:schemeClr val="accent1"/>
                    </a:solidFill>
                  </a:rPr>
                  <a:t>Theorem 2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</a:rPr>
                  <a:t>(</a:t>
                </a:r>
                <a:r>
                  <a:rPr lang="en-US" sz="3200" u="sng" dirty="0">
                    <a:solidFill>
                      <a:schemeClr val="tx1"/>
                    </a:solidFill>
                  </a:rPr>
                  <a:t>Local </a:t>
                </a:r>
                <a:r>
                  <a:rPr lang="en-US" sz="3200" u="sng" dirty="0" err="1">
                    <a:solidFill>
                      <a:schemeClr val="tx1"/>
                    </a:solidFill>
                  </a:rPr>
                  <a:t>Superlinear</a:t>
                </a:r>
                <a:r>
                  <a:rPr lang="en-US" sz="3200" u="sng" dirty="0">
                    <a:solidFill>
                      <a:schemeClr val="tx1"/>
                    </a:solidFill>
                  </a:rPr>
                  <a:t> Convergence</a:t>
                </a:r>
                <a:r>
                  <a:rPr lang="en-US" sz="3200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IRLS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): </a:t>
                </a: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tx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satisfies the stable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𝜂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-RSP. </a:t>
                </a: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be the support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. </a:t>
                </a:r>
                <a:endPara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∈(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be a sufficiently small constant such that </a:t>
                </a: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𝜂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𝜂</m:t>
                          </m:r>
                          <m:r>
                            <a:rPr lang="en-US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tx1"/>
                    </a:solidFill>
                  </a:rPr>
                  <a:t>Assume the initialization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is </a:t>
                </a:r>
                <a:r>
                  <a:rPr lang="en-US" sz="3200" i="1" dirty="0">
                    <a:solidFill>
                      <a:schemeClr val="tx1"/>
                    </a:solidFill>
                  </a:rPr>
                  <a:t>close</a:t>
                </a:r>
                <a:r>
                  <a:rPr lang="en-US" sz="3200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, i.e.,</a:t>
                </a: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             </m:t>
                      </m:r>
                      <m:r>
                        <a:rPr lang="en-US" sz="32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(∗)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tx1"/>
                    </a:solidFill>
                  </a:rPr>
                  <a:t>Define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𝜂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𝜂</m:t>
                          </m:r>
                          <m:r>
                            <a:rPr lang="en-US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func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tx1"/>
                    </a:solidFill>
                  </a:rPr>
                  <a:t>With the above assumptions,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IRLS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 b="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∈[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achieves a </a:t>
                </a:r>
                <a:r>
                  <a:rPr lang="en-US" sz="3200" dirty="0" err="1">
                    <a:solidFill>
                      <a:schemeClr val="tx1"/>
                    </a:solidFill>
                  </a:rPr>
                  <a:t>superlinear</a:t>
                </a:r>
                <a:r>
                  <a:rPr lang="en-US" sz="3200" dirty="0">
                    <a:solidFill>
                      <a:schemeClr val="tx1"/>
                    </a:solidFill>
                  </a:rPr>
                  <a:t> convergence rate, i.e.,</a:t>
                </a:r>
              </a:p>
              <a:p>
                <a:pPr>
                  <a:spcBef>
                    <a:spcPts val="18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sz="3200" b="1" dirty="0">
                  <a:solidFill>
                    <a:schemeClr val="accent1"/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3200" b="1" dirty="0">
                    <a:solidFill>
                      <a:schemeClr val="accent1"/>
                    </a:solidFill>
                  </a:rPr>
                  <a:t>Remark 2</a:t>
                </a:r>
                <a:r>
                  <a:rPr lang="en-US" sz="32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accent1"/>
                    </a:solidFill>
                  </a:rPr>
                  <a:t>Theorem 2 </a:t>
                </a:r>
                <a:r>
                  <a:rPr lang="en-US" sz="3200" dirty="0">
                    <a:solidFill>
                      <a:schemeClr val="tx1"/>
                    </a:solidFill>
                  </a:rPr>
                  <a:t>is motivated by [3], where a similar result was proved for compressed sensing.</a:t>
                </a: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accent1"/>
                    </a:solidFill>
                  </a:rPr>
                  <a:t>Theorem 2 </a:t>
                </a:r>
                <a:r>
                  <a:rPr lang="en-US" sz="3200" dirty="0">
                    <a:solidFill>
                      <a:schemeClr val="tx1"/>
                    </a:solidFill>
                  </a:rPr>
                  <a:t>holds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, not just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∈(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[3].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tx1"/>
                    </a:solidFill>
                  </a:rPr>
                  <a:t>Our local convergence neighborhood defined in Equation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(∗)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is much larger than that of [3].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2800" dirty="0">
                    <a:solidFill>
                      <a:schemeClr val="tx1"/>
                    </a:solidFill>
                  </a:rPr>
                  <a:t>[3] I. Daubechies, R. DeVore, M.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Fornasier</a:t>
                </a:r>
                <a:r>
                  <a:rPr lang="en-US" sz="2800" dirty="0">
                    <a:solidFill>
                      <a:schemeClr val="tx1"/>
                    </a:solidFill>
                  </a:rPr>
                  <a:t>, and C. S.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Güntürk</a:t>
                </a:r>
                <a:r>
                  <a:rPr lang="en-US" sz="2800" dirty="0">
                    <a:solidFill>
                      <a:schemeClr val="tx1"/>
                    </a:solidFill>
                  </a:rPr>
                  <a:t>, “Iteratively reweighted least squares minimization for sparse recovery,”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Commun</a:t>
                </a:r>
                <a:r>
                  <a:rPr lang="en-US" sz="2800" dirty="0">
                    <a:solidFill>
                      <a:schemeClr val="tx1"/>
                    </a:solidFill>
                  </a:rPr>
                  <a:t>. Pure. Appl Math., 2010.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defRPr sz="1400"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2800" dirty="0">
                    <a:solidFill>
                      <a:schemeClr val="tx1"/>
                    </a:solidFill>
                  </a:rPr>
                  <a:t>Acknowledgements: This work was supported by grants NSF 1704458, NSF 1934979, NSF-IIS-1837991, ONR MURI 503405-78051, and the NSF-Simons Collaboration on the Mathematical Foundations of Deep Learning (NSF grant 2031985).</a:t>
                </a:r>
              </a:p>
            </p:txBody>
          </p:sp>
        </mc:Choice>
        <mc:Fallback xmlns="">
          <p:sp>
            <p:nvSpPr>
              <p:cNvPr id="4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9353" y="3502152"/>
                <a:ext cx="10259568" cy="18407219"/>
              </a:xfrm>
              <a:prstGeom prst="rect">
                <a:avLst/>
              </a:prstGeom>
              <a:blipFill>
                <a:blip r:embed="rId5"/>
                <a:stretch>
                  <a:fillRect l="-2852" t="-397" r="-130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61"/>
          <p:cNvSpPr txBox="1"/>
          <p:nvPr/>
        </p:nvSpPr>
        <p:spPr>
          <a:xfrm>
            <a:off x="22385809" y="21436637"/>
            <a:ext cx="8526810" cy="327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b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EF412BF-D2D2-0B01-9AC9-8316DF34D9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907" y="16562628"/>
            <a:ext cx="10582113" cy="4799595"/>
          </a:xfrm>
          <a:prstGeom prst="rect">
            <a:avLst/>
          </a:prstGeom>
        </p:spPr>
      </p:pic>
      <p:sp>
        <p:nvSpPr>
          <p:cNvPr id="14" name="TextBox 61">
            <a:extLst>
              <a:ext uri="{FF2B5EF4-FFF2-40B4-BE49-F238E27FC236}">
                <a16:creationId xmlns:a16="http://schemas.microsoft.com/office/drawing/2014/main" id="{FF86CDC9-1BBC-0D1C-FD15-9902CC89A626}"/>
              </a:ext>
            </a:extLst>
          </p:cNvPr>
          <p:cNvSpPr txBox="1"/>
          <p:nvPr/>
        </p:nvSpPr>
        <p:spPr>
          <a:xfrm>
            <a:off x="25883540" y="24144525"/>
            <a:ext cx="3994941" cy="327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b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B9E5C42-EA56-462C-C83B-AA78A36E1AB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8019" y="1014781"/>
            <a:ext cx="2338387" cy="2338387"/>
          </a:xfrm>
          <a:prstGeom prst="rect">
            <a:avLst/>
          </a:prstGeom>
        </p:spPr>
      </p:pic>
      <p:pic>
        <p:nvPicPr>
          <p:cNvPr id="12" name="neurips_logo.pdf" descr="neurips_logo.pdf">
            <a:extLst>
              <a:ext uri="{FF2B5EF4-FFF2-40B4-BE49-F238E27FC236}">
                <a16:creationId xmlns:a16="http://schemas.microsoft.com/office/drawing/2014/main" id="{77E35CC9-E2D7-CA16-4AF5-95A80482A9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5874" y="1248990"/>
            <a:ext cx="4309186" cy="19391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606</Words>
  <Application>Microsoft Office PowerPoint</Application>
  <PresentationFormat>Custom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Microsoft YaHei UI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T14</dc:creator>
  <cp:lastModifiedBy>Liangzu Peng</cp:lastModifiedBy>
  <cp:revision>358</cp:revision>
  <dcterms:modified xsi:type="dcterms:W3CDTF">2022-11-27T03:22:14Z</dcterms:modified>
</cp:coreProperties>
</file>