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1" autoAdjust="0"/>
    <p:restoredTop sz="94625"/>
  </p:normalViewPr>
  <p:slideViewPr>
    <p:cSldViewPr snapToGrid="0">
      <p:cViewPr varScale="1">
        <p:scale>
          <a:sx n="44" d="100"/>
          <a:sy n="44" d="100"/>
        </p:scale>
        <p:origin x="2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D6E0E-BCF7-48F4-8CE7-CBC3B6DB5F1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37124640" y="548640"/>
            <a:ext cx="6126480" cy="1923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754520" y="811279"/>
            <a:ext cx="34470720" cy="207756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5400" b="0" strike="noStrike" spc="-1" dirty="0">
                <a:solidFill>
                  <a:srgbClr val="000000"/>
                </a:solidFill>
                <a:latin typeface="Arial"/>
                <a:ea typeface="MS PGothic"/>
              </a:rPr>
              <a:t>On the Convergence of IRLS and Its Variants in Outlier-Robust Estimation</a:t>
            </a:r>
            <a:br>
              <a:rPr dirty="0"/>
            </a:b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Liangzu Peng</a:t>
            </a:r>
            <a:r>
              <a:rPr 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          Christian Kümmerle</a:t>
            </a:r>
            <a:r>
              <a:rPr 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altLang="zh-CN" sz="4500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é</a:t>
            </a:r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 Vidal</a:t>
            </a:r>
            <a:r>
              <a:rPr lang="en-US" altLang="zh-CN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zh-CN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Johns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Hopkins University                             </a:t>
            </a:r>
            <a:r>
              <a:rPr lang="en-US" sz="45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University of North Carolina at Charlotte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4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Shape 2"/>
              <p:cNvSpPr txBox="1"/>
              <p:nvPr/>
            </p:nvSpPr>
            <p:spPr>
              <a:xfrm>
                <a:off x="830160" y="3462480"/>
                <a:ext cx="13415760" cy="1744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94840" tIns="147600" rIns="294840" bIns="147600">
                <a:noAutofit/>
              </a:bodyPr>
              <a:lstStyle/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400" b="1" strike="noStrike" spc="-1" dirty="0">
                    <a:solidFill>
                      <a:srgbClr val="0000FF"/>
                    </a:solidFill>
                    <a:latin typeface="Arial"/>
                    <a:ea typeface="MS PGothic"/>
                  </a:rPr>
                  <a:t>Background</a:t>
                </a:r>
                <a:endParaRPr lang="en-US" sz="3600" b="0" strike="noStrike" spc="-1" dirty="0"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1. Outlier-Robust Estimation</a:t>
                </a: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trike="noStrike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                 </a:t>
                </a:r>
              </a:p>
              <a:p>
                <a:pPr marL="571860" indent="-571500">
                  <a:lnSpc>
                    <a:spcPct val="100000"/>
                  </a:lnSpc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Common residual functions </a:t>
                </a:r>
                <a14:m>
                  <m:oMath xmlns:m="http://schemas.openxmlformats.org/officeDocument/2006/math">
                    <m:r>
                      <a:rPr lang="en-US" sz="40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4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4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𝑣</m:t>
                        </m:r>
                        <m:r>
                          <a:rPr lang="en-US" sz="40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40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0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: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Linear regression: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sz="4000" i="1" spc="-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𝑑</m:t>
                        </m:r>
                      </m:e>
                      <m:sub>
                        <m:r>
                          <a:rPr lang="en-US" sz="4000" i="1" spc="-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sz="4000" b="0" i="1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=(</m:t>
                    </m:r>
                    <m:sSub>
                      <m:sSubPr>
                        <m:ctrlP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𝑎</m:t>
                        </m:r>
                      </m:e>
                      <m:sub>
                        <m: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sz="4000" b="0" i="1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,</m:t>
                    </m:r>
                    <m:sSub>
                      <m:sSubPr>
                        <m:ctrlP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𝑏</m:t>
                        </m:r>
                      </m:e>
                      <m:sub>
                        <m:r>
                          <a:rPr lang="en-US" sz="4000" b="0" i="1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</m:sSub>
                    <m:r>
                      <a:rPr lang="en-US" sz="4000" b="0" i="1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)</m:t>
                    </m:r>
                  </m:oMath>
                </a14:m>
                <a:r>
                  <a:rPr lang="en-US" sz="4000" b="0" strike="noStrike" spc="-1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ea typeface="MS PGothic"/>
                  </a:rPr>
                  <a:t>  </a:t>
                </a:r>
                <a:endParaRPr lang="en-US" sz="4000" b="0" strike="noStrike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457560" lvl="1"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trike="noStrike" spc="-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MS PGothic"/>
                        </a:rPr>
                        <m:t>𝑟</m:t>
                      </m:r>
                      <m:d>
                        <m:dPr>
                          <m:ctrlP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</m:ctrlPr>
                        </m:dPr>
                        <m:e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𝑣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, (</m:t>
                          </m:r>
                          <m:sSub>
                            <m:sSub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)</m:t>
                          </m:r>
                        </m:e>
                      </m:d>
                      <m:r>
                        <a:rPr lang="en-US" sz="4000" b="0" i="1" strike="noStrike" spc="-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MS PGothic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Sup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𝑣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strike="noStrike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Point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cloud registration:                 </a:t>
                </a:r>
                <a14:m>
                  <m:oMath xmlns:m="http://schemas.openxmlformats.org/officeDocument/2006/math">
                    <m:r>
                      <a:rPr lang="en-US" sz="4000" b="0" i="1" strike="noStrike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  <m:r>
                      <a:rPr lang="en-US" sz="4000" b="0" i="1" strike="noStrike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=</m:t>
                    </m:r>
                    <m:d>
                      <m:dPr>
                        <m:ctrlP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𝑅</m:t>
                        </m:r>
                        <m: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e>
                    </m:d>
                    <m:r>
                      <a:rPr lang="en-US" sz="4000" b="0" i="1" strike="noStrike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∈</m:t>
                    </m:r>
                    <m:r>
                      <a:rPr lang="en-US" sz="4000" b="0" i="1" strike="noStrike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PGothic"/>
                      </a:rPr>
                      <m:t>𝑆𝐸</m:t>
                    </m:r>
                    <m:d>
                      <m:dPr>
                        <m:ctrlP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r>
                          <a:rPr lang="en-US" sz="4000" b="0" i="1" strike="noStrike" spc="-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3</m:t>
                        </m:r>
                      </m:e>
                    </m:d>
                  </m:oMath>
                </a14:m>
                <a:endParaRPr lang="en-US" sz="4000" b="0" strike="noStrike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457560" lvl="1"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trike="noStrike" spc="-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MS PGothic"/>
                        </a:rPr>
                        <m:t>𝑟</m:t>
                      </m:r>
                      <m:d>
                        <m:dPr>
                          <m:ctrlP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</m:ctrlPr>
                        </m:dPr>
                        <m:e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(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𝑅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,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𝑡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), (</m:t>
                          </m:r>
                          <m:sSub>
                            <m:sSub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trike="noStrike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)</m:t>
                          </m:r>
                        </m:e>
                      </m:d>
                      <m:r>
                        <a:rPr lang="en-US" sz="4000" b="0" i="1" strike="noStrike" spc="-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MS PGothic"/>
                        </a:rPr>
                        <m:t>=</m:t>
                      </m:r>
                      <m:sSub>
                        <m:sSubPr>
                          <m:ctrlP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</m:ctrlPr>
                        </m:sSubPr>
                        <m:e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 spc="-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−</m:t>
                          </m:r>
                          <m:r>
                            <a:rPr lang="en-US" sz="4000" i="1" spc="-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sSubPr>
                            <m:e>
                              <m: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i="1" spc="-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 spc="-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−</m:t>
                          </m:r>
                          <m:r>
                            <a:rPr lang="en-US" sz="4000" i="1" spc="-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𝑡</m:t>
                          </m:r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|</m:t>
                          </m:r>
                          <m:r>
                            <a:rPr lang="en-US" sz="4000" b="0" i="1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|</m:t>
                          </m:r>
                        </m:e>
                        <m:sub>
                          <m:r>
                            <a:rPr lang="en-US" sz="4000" b="0" i="1" strike="noStrike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b="0" strike="noStrike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71860" indent="-571500">
                  <a:lnSpc>
                    <a:spcPct val="100000"/>
                  </a:lnSpc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Common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o</a:t>
                </a: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utlier-robust losses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: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4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:                    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4000" i="1" spc="-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en-US" sz="4000" spc="-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</a:t>
                </a:r>
                <a:endParaRPr lang="en-US" sz="4000" spc="-1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Truncated LS:  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 b="0" i="0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p>
                      <m:sSupPr>
                        <m:ctrlP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4000" b="1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3000"/>
                  </a:spcBef>
                  <a:tabLst>
                    <a:tab pos="0" algn="l"/>
                  </a:tabLst>
                </a:pPr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2. Graduated Non-Convexity (GNC)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Construct smoothing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486260" lvl="2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&amp;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&amp; repeat</a:t>
                </a:r>
              </a:p>
              <a:p>
                <a:pPr marL="1486260" lvl="2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Linear schedule [2]: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+1</m:t>
                        </m:r>
                      </m:sup>
                    </m:sSup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←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0.8</m:t>
                    </m:r>
                    <m:sSup>
                      <m:sSup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sup>
                    </m:sSup>
                  </m:oMath>
                </a14:m>
                <a:endParaRPr lang="en-US" sz="4000" b="1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3000"/>
                  </a:spcBef>
                  <a:tabLst>
                    <a:tab pos="0" algn="l"/>
                  </a:tabLst>
                </a:pPr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3. Iteratively Reweighted Least-Squares (IRLS)</a:t>
                </a: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Weight Update: </a:t>
                </a:r>
              </a:p>
              <a:p>
                <a:pPr marL="457560" lvl="1" algn="ctr"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Sup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𝑤</m:t>
                        </m:r>
                      </m:e>
                      <m:sub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𝑖</m:t>
                        </m:r>
                      </m:sub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+1</m:t>
                        </m:r>
                      </m:sup>
                    </m:sSubSup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←</m:t>
                    </m:r>
                    <m:f>
                      <m:fPr>
                        <m:ctrlP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4000" b="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b="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4000" b="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sSubSup>
                      <m:sSubSup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𝑟</m:t>
                    </m:r>
                    <m:d>
                      <m:d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pPr>
                          <m:e>
                            <m: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𝑡</m:t>
                            </m:r>
                          </m:sup>
                        </m:s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b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Variable Update: </a:t>
                </a:r>
              </a:p>
              <a:p>
                <a:pPr marL="457560" lvl="1" algn="ctr"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trike="noStrike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p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𝑡</m:t>
                            </m:r>
                          </m:sup>
                        </m:s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limLow>
                          <m:limLowPr>
                            <m:ctrlPr>
                              <a:rPr lang="en-US" sz="40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b="0" i="0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40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40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b="0" i="1" strike="noStrike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400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4000" b="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4000" b="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𝑡</m:t>
                                    </m:r>
                                    <m:r>
                                      <a:rPr lang="en-US" sz="4000" b="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400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pc="-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i="1" spc="-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</a:p>
              <a:p>
                <a:pPr marL="571860" indent="-571500">
                  <a:lnSpc>
                    <a:spcPct val="100000"/>
                  </a:lnSpc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b="1" strike="noStrike" spc="-1" dirty="0">
                    <a:solidFill>
                      <a:srgbClr val="FF0000"/>
                    </a:solidFill>
                    <a:latin typeface="Arial"/>
                    <a:ea typeface="MS PGothic"/>
                  </a:rPr>
                  <a:t>Challenge</a:t>
                </a:r>
                <a:r>
                  <a:rPr lang="en-US" sz="4000" b="0" strike="noStrike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: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Prove </a:t>
                </a:r>
                <a:r>
                  <a:rPr lang="en-US" altLang="zh-CN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correctness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for IRLS and GNC!</a:t>
                </a: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486260" lvl="2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b="0" strike="noStrike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000" spc="-1">
                    <a:solidFill>
                      <a:srgbClr val="000000"/>
                    </a:solidFill>
                    <a:latin typeface="Arial"/>
                    <a:ea typeface="MS PGothic"/>
                  </a:rPr>
                  <a:t>	</a:t>
                </a: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</p:txBody>
          </p:sp>
        </mc:Choice>
        <mc:Fallback>
          <p:sp>
            <p:nvSpPr>
              <p:cNvPr id="48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0" y="3462480"/>
                <a:ext cx="13415760" cy="17441640"/>
              </a:xfrm>
              <a:prstGeom prst="rect">
                <a:avLst/>
              </a:prstGeom>
              <a:blipFill>
                <a:blip r:embed="rId3"/>
                <a:stretch>
                  <a:fillRect l="-378" t="-146" b="-2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Shape 3"/>
              <p:cNvSpPr txBox="1"/>
              <p:nvPr/>
            </p:nvSpPr>
            <p:spPr>
              <a:xfrm>
                <a:off x="14476465" y="3314995"/>
                <a:ext cx="13899429" cy="18483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94840" tIns="147600" rIns="294840" bIns="147600">
                <a:noAutofit/>
              </a:bodyPr>
              <a:lstStyle/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000" b="1" spc="-1" dirty="0">
                  <a:solidFill>
                    <a:srgbClr val="C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000" b="1" spc="-1" dirty="0">
                  <a:solidFill>
                    <a:srgbClr val="C0000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pc="-1" dirty="0">
                  <a:solidFill>
                    <a:srgbClr val="0000FF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trike="noStrike" spc="-1" dirty="0">
                  <a:solidFill>
                    <a:srgbClr val="0000FF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pc="-1" dirty="0">
                  <a:solidFill>
                    <a:srgbClr val="0000FF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trike="noStrike" spc="-1" dirty="0">
                  <a:solidFill>
                    <a:srgbClr val="0000FF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pc="-1" dirty="0">
                  <a:solidFill>
                    <a:srgbClr val="0000FF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400" b="1" strike="noStrike" spc="-1" dirty="0">
                    <a:solidFill>
                      <a:srgbClr val="0000FF"/>
                    </a:solidFill>
                    <a:latin typeface="Arial"/>
                    <a:ea typeface="MS PGothic"/>
                  </a:rPr>
                  <a:t>Our Contributions</a:t>
                </a: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400" b="1" spc="-1" dirty="0">
                    <a:solidFill>
                      <a:srgbClr val="7030A0"/>
                    </a:solidFill>
                    <a:latin typeface="Arial"/>
                    <a:ea typeface="MS PGothic"/>
                  </a:rPr>
                  <a:t>IRLS + GNC with Theoretical Guarantees</a:t>
                </a: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000" b="1" spc="-1" dirty="0">
                  <a:solidFill>
                    <a:srgbClr val="7030A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000" b="1" spc="-1" dirty="0">
                    <a:latin typeface="Arial"/>
                    <a:ea typeface="MS PGothic"/>
                  </a:rPr>
                  <a:t>Key Insights:</a:t>
                </a:r>
              </a:p>
              <a:p>
                <a:pPr marL="36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4000" b="1" spc="-1" dirty="0">
                    <a:solidFill>
                      <a:srgbClr val="0000FF"/>
                    </a:solidFill>
                    <a:latin typeface="Arial"/>
                    <a:ea typeface="MS PGothic"/>
                  </a:rPr>
                  <a:t>S</a:t>
                </a:r>
                <a:r>
                  <a:rPr lang="en-US" sz="4000" b="1" strike="noStrike" spc="-1" dirty="0">
                    <a:solidFill>
                      <a:srgbClr val="0000FF"/>
                    </a:solidFill>
                    <a:latin typeface="Arial"/>
                    <a:ea typeface="MS PGothic"/>
                  </a:rPr>
                  <a:t>mooth Majorization</a:t>
                </a:r>
                <a:r>
                  <a:rPr lang="en-US" sz="4000" spc="-1" dirty="0">
                    <a:latin typeface="Arial"/>
                    <a:ea typeface="MS PGothic"/>
                  </a:rPr>
                  <a:t> (unlike [1,2], not just approximation)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4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spc="-1" dirty="0">
                    <a:latin typeface="Arial"/>
                    <a:ea typeface="MS PGothic"/>
                  </a:rPr>
                  <a:t>Asymptotic Convergence of IRLS + GNC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000" spc="-1" dirty="0">
                  <a:latin typeface="Arial"/>
                  <a:ea typeface="MS PGothic"/>
                </a:endParaRPr>
              </a:p>
              <a:p>
                <a:pPr marL="360">
                  <a:lnSpc>
                    <a:spcPct val="15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br>
                  <a:rPr lang="en-US" sz="4000" b="1" spc="-1" dirty="0">
                    <a:solidFill>
                      <a:srgbClr val="0000FF"/>
                    </a:solidFill>
                    <a:ea typeface="MS PGothic"/>
                  </a:rPr>
                </a:br>
                <a:r>
                  <a:rPr lang="en-US" sz="4000" b="1" spc="-1" dirty="0" err="1">
                    <a:solidFill>
                      <a:srgbClr val="0000FF"/>
                    </a:solidFill>
                    <a:ea typeface="MS PGothic"/>
                  </a:rPr>
                  <a:t>Superlinear</a:t>
                </a:r>
                <a:r>
                  <a:rPr lang="en-US" sz="4000" b="1" spc="-1" dirty="0">
                    <a:solidFill>
                      <a:srgbClr val="0000FF"/>
                    </a:solidFill>
                    <a:ea typeface="MS PGothic"/>
                  </a:rPr>
                  <a:t> Schedule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+1</m:t>
                        </m:r>
                      </m:sup>
                    </m:sSup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←</m:t>
                    </m:r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𝛽</m:t>
                    </m:r>
                    <m:sSup>
                      <m:sSup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(</m:t>
                        </m:r>
                        <m:sSup>
                          <m:sSup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sSup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𝑡</m:t>
                            </m:r>
                          </m:sup>
                        </m:s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)</m:t>
                        </m:r>
                      </m:e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2−</m:t>
                        </m:r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𝑝</m:t>
                        </m:r>
                      </m:sup>
                    </m:sSup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.    </m:t>
                    </m:r>
                    <m:r>
                      <a:rPr lang="en-US" sz="4000" b="0" i="1" spc="-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pc="-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r>
                      <a:rPr lang="en-US" sz="4000" b="0" i="1" spc="-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4000" b="0" i="1" spc="-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∈[0,1]</m:t>
                    </m:r>
                  </m:oMath>
                </a14:m>
                <a:endParaRPr lang="en-US" sz="4000" spc="-1" dirty="0">
                  <a:latin typeface="Arial"/>
                  <a:ea typeface="MS PGothic"/>
                </a:endParaRP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4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spc="-1" dirty="0">
                    <a:latin typeface="Arial"/>
                    <a:ea typeface="MS PGothic"/>
                  </a:rPr>
                  <a:t> Faster Convergence </a:t>
                </a:r>
                <a:r>
                  <a:rPr lang="en-US" sz="4000" spc="-1" dirty="0">
                    <a:ea typeface="MS PGothic"/>
                  </a:rPr>
                  <a:t>Rates of IRLS + GNC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4000" spc="-1" dirty="0">
                    <a:latin typeface="Arial"/>
                    <a:ea typeface="MS PGothic"/>
                  </a:rPr>
                  <a:t>No oracle knowledge needed for schedule (unlike [3])</a:t>
                </a:r>
              </a:p>
              <a:p>
                <a:pPr marL="1029060" lvl="1" indent="-571500">
                  <a:spcBef>
                    <a:spcPts val="799"/>
                  </a:spcBef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4400" b="1" spc="-1" dirty="0">
                  <a:solidFill>
                    <a:srgbClr val="7030A0"/>
                  </a:solidFill>
                  <a:latin typeface="Arial"/>
                  <a:ea typeface="MS PGothic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1" strike="noStrike" spc="-1" dirty="0">
                  <a:solidFill>
                    <a:srgbClr val="7030A0"/>
                  </a:solidFill>
                  <a:latin typeface="Arial"/>
                  <a:ea typeface="MS PGothic"/>
                </a:endParaRPr>
              </a:p>
              <a:p>
                <a:pPr marL="565200" indent="-564840" algn="ctr">
                  <a:lnSpc>
                    <a:spcPct val="100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4400" b="0" strike="noStrike" spc="-1" dirty="0">
                  <a:solidFill>
                    <a:srgbClr val="000000"/>
                  </a:solidFill>
                  <a:latin typeface="Calibri"/>
                </a:endParaRPr>
              </a:p>
              <a:p>
                <a:pPr marL="565200" indent="-564840">
                  <a:lnSpc>
                    <a:spcPct val="100000"/>
                  </a:lnSpc>
                  <a:spcBef>
                    <a:spcPts val="581"/>
                  </a:spcBef>
                  <a:tabLst>
                    <a:tab pos="0" algn="l"/>
                  </a:tabLst>
                </a:pPr>
                <a:endParaRPr lang="en-US" sz="3200" b="0" strike="noStrike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49" name="TextShap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465" y="3314995"/>
                <a:ext cx="13899429" cy="18483120"/>
              </a:xfrm>
              <a:prstGeom prst="rect">
                <a:avLst/>
              </a:prstGeom>
              <a:blipFill>
                <a:blip r:embed="rId4"/>
                <a:stretch>
                  <a:fillRect l="-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71A8E-3ACA-FED5-9D2D-7BD7B4225FDD}"/>
                  </a:ext>
                </a:extLst>
              </p:cNvPr>
              <p:cNvSpPr txBox="1"/>
              <p:nvPr/>
            </p:nvSpPr>
            <p:spPr>
              <a:xfrm>
                <a:off x="20158029" y="3678338"/>
                <a:ext cx="8010206" cy="364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TLS Approximation [1,2]</a:t>
                </a:r>
                <a:endParaRPr lang="en-US" sz="4000" i="1" spc="-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4000" i="1" spc="-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 spc="-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,</m:t>
                                </m:r>
                                <m:r>
                                  <a:rPr lang="en-US" sz="4000" b="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         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&amp;,</m:t>
                                </m:r>
                                <m:r>
                                  <a:rPr lang="en-US" sz="4000" b="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                      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eqArr>
                          </m:e>
                          <m:e>
                            <m:r>
                              <a:rPr lang="en-US" sz="4000" i="1" spc="-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rad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4000" i="1" spc="-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,  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spc="-1" dirty="0">
                    <a:solidFill>
                      <a:srgbClr val="C00000"/>
                    </a:solidFill>
                    <a:latin typeface="Arial"/>
                    <a:ea typeface="MS PGothic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71A8E-3ACA-FED5-9D2D-7BD7B422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029" y="3678338"/>
                <a:ext cx="8010206" cy="3641638"/>
              </a:xfrm>
              <a:prstGeom prst="rect">
                <a:avLst/>
              </a:prstGeom>
              <a:blipFill>
                <a:blip r:embed="rId5"/>
                <a:stretch>
                  <a:fillRect l="-1108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8342DE-ED1F-FEE0-1C43-4D6868C80C5B}"/>
              </a:ext>
            </a:extLst>
          </p:cNvPr>
          <p:cNvSpPr/>
          <p:nvPr/>
        </p:nvSpPr>
        <p:spPr>
          <a:xfrm>
            <a:off x="14696214" y="8732061"/>
            <a:ext cx="13415760" cy="1532815"/>
          </a:xfrm>
          <a:prstGeom prst="rect">
            <a:avLst/>
          </a:prstGeom>
          <a:noFill/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BF205-F874-C35C-EC22-33028B79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625" y="13175939"/>
            <a:ext cx="6245894" cy="5926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178B1-2CE7-97C7-2964-FB6EEACE1DCD}"/>
                  </a:ext>
                </a:extLst>
              </p:cNvPr>
              <p:cNvSpPr txBox="1"/>
              <p:nvPr/>
            </p:nvSpPr>
            <p:spPr>
              <a:xfrm>
                <a:off x="18736537" y="13925627"/>
                <a:ext cx="9311010" cy="348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TLS Smooth Majorizer</a:t>
                </a:r>
                <a:endParaRPr lang="en-US" sz="4000" i="1" spc="-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4000" i="1" spc="-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 spc="-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</m:ctrlPr>
                              </m:eqArrPr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,</m:t>
                                </m:r>
                                <m:r>
                                  <a:rPr lang="en-US" sz="4000" b="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         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&amp;,</m:t>
                                </m:r>
                                <m:r>
                                  <a:rPr lang="en-US" sz="4000" b="0" i="1" spc="-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                                     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  <m:e>
                            <m:r>
                              <a:rPr lang="en-US" sz="4000" i="1" spc="-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  <m:r>
                              <a:rPr lang="en-US" sz="4000" i="1" spc="-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,  </m:t>
                            </m:r>
                            <m:r>
                              <a:rPr lang="en-US" sz="4000" b="0" i="1" spc="-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        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4000" spc="-1" dirty="0">
                    <a:solidFill>
                      <a:srgbClr val="C00000"/>
                    </a:solidFill>
                    <a:latin typeface="Arial"/>
                    <a:ea typeface="MS PGothic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178B1-2CE7-97C7-2964-FB6EEACE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37" y="13925627"/>
                <a:ext cx="9311010" cy="3482685"/>
              </a:xfrm>
              <a:prstGeom prst="rect">
                <a:avLst/>
              </a:prstGeom>
              <a:blipFill>
                <a:blip r:embed="rId7"/>
                <a:stretch>
                  <a:fillRect l="-954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667B089-3951-6E6B-AAB8-BD58AA0B6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192" y="633703"/>
            <a:ext cx="2600862" cy="2600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4">
                <a:extLst>
                  <a:ext uri="{FF2B5EF4-FFF2-40B4-BE49-F238E27FC236}">
                    <a16:creationId xmlns:a16="http://schemas.microsoft.com/office/drawing/2014/main" id="{34B06FC9-2EEA-5CB7-DBDF-C8FF600F1C43}"/>
                  </a:ext>
                </a:extLst>
              </p:cNvPr>
              <p:cNvSpPr txBox="1"/>
              <p:nvPr/>
            </p:nvSpPr>
            <p:spPr>
              <a:xfrm>
                <a:off x="29427894" y="3462480"/>
                <a:ext cx="14345322" cy="1744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294840" tIns="147600" rIns="294840" bIns="147600">
                <a:noAutofit/>
              </a:bodyPr>
              <a:lstStyle/>
              <a:p>
                <a:r>
                  <a:rPr lang="en-US" sz="4400" b="1" strike="noStrike" spc="-1" dirty="0">
                    <a:solidFill>
                      <a:srgbClr val="0000FF"/>
                    </a:solidFill>
                    <a:latin typeface="Arial"/>
                    <a:ea typeface="MS PGothic"/>
                  </a:rPr>
                  <a:t>Theoretical Guarantees</a:t>
                </a:r>
              </a:p>
              <a:p>
                <a:r>
                  <a:rPr lang="en-US" sz="4000" b="1" spc="-1" dirty="0">
                    <a:latin typeface="Arial"/>
                    <a:ea typeface="MS PGothic"/>
                  </a:rPr>
                  <a:t>1. </a:t>
                </a:r>
                <a:r>
                  <a:rPr lang="en-US" sz="4000" b="1" strike="noStrike" spc="-1" dirty="0">
                    <a:latin typeface="Arial"/>
                    <a:ea typeface="MS PGothic"/>
                  </a:rPr>
                  <a:t>Convergence with Smooth Majorization</a:t>
                </a:r>
                <a:endParaRPr lang="en-US" sz="4000" b="1" spc="-1" dirty="0">
                  <a:latin typeface="Arial"/>
                  <a:ea typeface="MS PGothic"/>
                </a:endParaRPr>
              </a:p>
              <a:p>
                <a:r>
                  <a:rPr lang="en-US" sz="4000" i="1" u="sng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Theorem 1</a:t>
                </a:r>
                <a:r>
                  <a:rPr lang="en-US" sz="4000" i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(Informal)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.</a:t>
                </a:r>
                <a:r>
                  <a:rPr lang="en-US" sz="4000" b="1" spc="-1" dirty="0">
                    <a:solidFill>
                      <a:srgbClr val="000000"/>
                    </a:solidFill>
                    <a:ea typeface="MS PGothic"/>
                  </a:rPr>
                  <a:t>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Assume the following hold: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4000" b="1" spc="-1" dirty="0">
                    <a:solidFill>
                      <a:srgbClr val="000000"/>
                    </a:solidFill>
                    <a:ea typeface="MS PGothic"/>
                  </a:rPr>
                  <a:t>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is non-empty and closed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𝑟</m:t>
                        </m:r>
                        <m:d>
                          <m:d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dPr>
                          <m:e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𝑣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,</m:t>
                            </m:r>
                            <m:r>
                              <a:rPr lang="en-US" sz="4000" b="0" i="1" spc="-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2</m:t>
                        </m:r>
                      </m:sup>
                    </m:sSup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is smooth and “weakly coercive” in</a:t>
                </a:r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PGothic"/>
                      </a:rPr>
                      <m:t>𝑣</m:t>
                    </m:r>
                  </m:oMath>
                </a14:m>
                <a:endParaRPr lang="en-US" sz="4000" b="1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 admits smooth majorizer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 (parametrized by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)</a:t>
                </a:r>
                <a:endParaRPr lang="en-US" sz="4000" b="1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With a decreasing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</m:ctrlPr>
                              </m:sSupPr>
                              <m:e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chemeClr val="accent2"/>
                    </a:solidFill>
                    <a:ea typeface="MS PGothic"/>
                  </a:rPr>
                  <a:t>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that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</m:ctrlPr>
                      </m:sSupPr>
                      <m:e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 spc="-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PGothic"/>
                          </a:rPr>
                          <m:t>𝑡</m:t>
                        </m:r>
                      </m:sup>
                    </m:sSup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↘</m:t>
                    </m:r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, </a:t>
                </a:r>
                <a:r>
                  <a:rPr lang="en-US" sz="4000" b="1" spc="-1" dirty="0">
                    <a:solidFill>
                      <a:schemeClr val="accent4"/>
                    </a:solidFill>
                    <a:latin typeface="Arial"/>
                    <a:ea typeface="MS PGothic"/>
                  </a:rPr>
                  <a:t>IRLS + GNC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converges to a stationary point of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trike="noStrike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𝑖</m:t>
                            </m:r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spc="-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MS PGothic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𝑣</m:t>
                                    </m:r>
                                    <m:r>
                                      <a:rPr lang="en-US" sz="4000" i="1" spc="-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MS PGothic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4000" i="1" spc="-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MS PGothic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4000" i="1" spc="-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MS PGothic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4000" b="1" strike="noStrike" spc="-1" dirty="0">
                    <a:latin typeface="Arial"/>
                    <a:ea typeface="MS PGothic"/>
                  </a:rPr>
                  <a:t>2. Convergence Rates with </a:t>
                </a:r>
                <a:r>
                  <a:rPr lang="en-US" sz="4000" b="1" strike="noStrike" spc="-1" dirty="0" err="1">
                    <a:latin typeface="Arial"/>
                    <a:ea typeface="MS PGothic"/>
                  </a:rPr>
                  <a:t>Superlinear</a:t>
                </a:r>
                <a:r>
                  <a:rPr lang="en-US" sz="4000" b="1" strike="noStrike" spc="-1" dirty="0">
                    <a:latin typeface="Arial"/>
                    <a:ea typeface="MS PGothic"/>
                  </a:rPr>
                  <a:t> Schedule</a:t>
                </a:r>
                <a:endParaRPr lang="en-US" sz="4000" b="1" spc="-1" dirty="0">
                  <a:latin typeface="Arial"/>
                  <a:ea typeface="MS PGothic"/>
                </a:endParaRPr>
              </a:p>
              <a:p>
                <a:r>
                  <a:rPr lang="en-US" sz="4000" i="1" u="sng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Theorem 2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  <a:r>
                  <a:rPr lang="en-US" sz="4000" i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(Informal)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.</a:t>
                </a:r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Consider linear regression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4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-loss and its smooth majorizer [3]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pc="-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000" b="0" i="1" spc="-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 spc="-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PGothic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 spc="-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4000" i="1" spc="-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 spc="-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i="1" spc="-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4000" b="0" i="1" spc="-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4000" b="0" i="1" spc="-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,</m:t>
                              </m:r>
                              <m:r>
                                <a:rPr lang="en-US" sz="4000" b="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4000" i="1" spc="-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400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4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4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−1/2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 spc="-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4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40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 spc="-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400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,</m:t>
                              </m:r>
                              <m:r>
                                <a:rPr lang="en-US" sz="4000" b="0" i="1" spc="-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PGothic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4000" i="1" spc="-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With </a:t>
                </a:r>
                <a:r>
                  <a:rPr lang="en-US" sz="40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superlinear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schedule, with high probability over the randomness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pc="-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’s, </a:t>
                </a:r>
                <a:r>
                  <a:rPr lang="en-US" sz="4000" b="1" spc="-1" dirty="0">
                    <a:solidFill>
                      <a:schemeClr val="accent4"/>
                    </a:solidFill>
                    <a:ea typeface="MS PGothic"/>
                  </a:rPr>
                  <a:t>IRLS + GNC 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converges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at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“a global linear rate” if </a:t>
                </a:r>
                <a14:m>
                  <m:oMath xmlns:m="http://schemas.openxmlformats.org/officeDocument/2006/math"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at “a global </a:t>
                </a:r>
                <a:r>
                  <a:rPr lang="en-US" sz="40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superlinear</a:t>
                </a:r>
                <a:r>
                  <a:rPr lang="en-US" sz="40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rate” if </a:t>
                </a:r>
                <a14:m>
                  <m:oMath xmlns:m="http://schemas.openxmlformats.org/officeDocument/2006/math">
                    <m:r>
                      <a:rPr lang="en-US" sz="400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4000" b="0" i="1" spc="-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4000" i="1" spc="-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b="1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</a:t>
                </a:r>
                <a:r>
                  <a:rPr lang="en-US" sz="4000" spc="-1" dirty="0">
                    <a:solidFill>
                      <a:srgbClr val="000000"/>
                    </a:solidFill>
                    <a:ea typeface="MS PGothic"/>
                  </a:rPr>
                  <a:t> convergence within 10 iterations!</a:t>
                </a: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>
                  <a:spcBef>
                    <a:spcPts val="3000"/>
                  </a:spcBef>
                </a:pPr>
                <a:r>
                  <a:rPr lang="en-US" sz="3200" b="1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References</a:t>
                </a:r>
                <a:endParaRPr lang="en-US" sz="4000" spc="-1" dirty="0">
                  <a:solidFill>
                    <a:srgbClr val="000000"/>
                  </a:solidFill>
                  <a:latin typeface="Arial"/>
                  <a:ea typeface="MS PGothic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[1] A. Blake and A. Zisserman. Visual Reconstruction. MIT Press, 1987.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[2] H. Yang, P.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Antonante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, V.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Tzoumas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, and L.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Carlone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. Graduated non-convexity for robust spatial perception: From non-minimal solvers to global outlier rejection. RA-L, 2020.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[3] L. Peng, C.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K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ü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mmerle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, and R. Vidal. Global linear and local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superlinear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convergence of IRLS for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nonsmooth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robust regression.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Arial"/>
                    <a:ea typeface="MS PGothic"/>
                  </a:rPr>
                  <a:t>NeurIPS</a:t>
                </a:r>
                <a:r>
                  <a:rPr lang="en-US" sz="3200" spc="-1" dirty="0">
                    <a:solidFill>
                      <a:srgbClr val="000000"/>
                    </a:solidFill>
                    <a:latin typeface="Arial"/>
                    <a:ea typeface="MS PGothic"/>
                  </a:rPr>
                  <a:t> 2022.</a:t>
                </a:r>
              </a:p>
            </p:txBody>
          </p:sp>
        </mc:Choice>
        <mc:Fallback xmlns="">
          <p:sp>
            <p:nvSpPr>
              <p:cNvPr id="7" name="TextShape 4">
                <a:extLst>
                  <a:ext uri="{FF2B5EF4-FFF2-40B4-BE49-F238E27FC236}">
                    <a16:creationId xmlns:a16="http://schemas.microsoft.com/office/drawing/2014/main" id="{34B06FC9-2EEA-5CB7-DBDF-C8FF600F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7894" y="3462480"/>
                <a:ext cx="14345322" cy="17441640"/>
              </a:xfrm>
              <a:prstGeom prst="rect">
                <a:avLst/>
              </a:prstGeom>
              <a:blipFill>
                <a:blip r:embed="rId9"/>
                <a:stretch>
                  <a:fillRect l="-297" t="-175" b="-17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431D107-B057-EFA1-E223-526E4DF080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5963" y="3192846"/>
            <a:ext cx="5483796" cy="55055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483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Christian Kuemmerle</cp:lastModifiedBy>
  <cp:revision>257</cp:revision>
  <dcterms:created xsi:type="dcterms:W3CDTF">2014-05-29T01:41:03Z</dcterms:created>
  <dcterms:modified xsi:type="dcterms:W3CDTF">2023-05-31T06:09:30Z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