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2373" autoAdjust="0"/>
  </p:normalViewPr>
  <p:slideViewPr>
    <p:cSldViewPr snapToGrid="0" snapToObjects="1">
      <p:cViewPr>
        <p:scale>
          <a:sx n="33" d="100"/>
          <a:sy n="33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9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57151" y="98721"/>
            <a:ext cx="32761118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zh-CN" sz="7200" dirty="0"/>
              <a:t>The Ideal Continual Learner: An Agent That </a:t>
            </a:r>
            <a:r>
              <a:rPr lang="en-US" altLang="zh-CN" sz="7200" dirty="0">
                <a:solidFill>
                  <a:srgbClr val="FF0000"/>
                </a:solidFill>
              </a:rPr>
              <a:t>Never</a:t>
            </a:r>
            <a:r>
              <a:rPr lang="en-US" altLang="zh-CN" sz="7200" dirty="0"/>
              <a:t> </a:t>
            </a:r>
            <a:r>
              <a:rPr lang="en-US" altLang="zh-CN" sz="7200" dirty="0">
                <a:solidFill>
                  <a:srgbClr val="FF0000"/>
                </a:solidFill>
              </a:rPr>
              <a:t>Forgets</a:t>
            </a:r>
            <a:endParaRPr lang="en-US" sz="7200" dirty="0">
              <a:solidFill>
                <a:srgbClr val="FF0000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4800" dirty="0"/>
              <a:t>Liangzu Peng</a:t>
            </a:r>
            <a:r>
              <a:rPr lang="en-US" sz="4800" baseline="30000" dirty="0"/>
              <a:t>1</a:t>
            </a:r>
            <a:r>
              <a:rPr lang="en-US" sz="4800" dirty="0"/>
              <a:t>           Paris V. Giampouras</a:t>
            </a:r>
            <a:r>
              <a:rPr lang="en-US" sz="4800" baseline="30000" dirty="0"/>
              <a:t>1</a:t>
            </a:r>
            <a:r>
              <a:rPr lang="en-US" sz="4800" dirty="0"/>
              <a:t>          </a:t>
            </a:r>
            <a:r>
              <a:rPr lang="en-US" altLang="zh-CN" sz="4800" dirty="0"/>
              <a:t>Ren</a:t>
            </a:r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é</a:t>
            </a:r>
            <a:r>
              <a:rPr lang="en-US" altLang="zh-CN" sz="4800" dirty="0"/>
              <a:t> Vidal</a:t>
            </a:r>
            <a:r>
              <a:rPr lang="en-US" altLang="zh-CN" sz="4800" baseline="30000" dirty="0"/>
              <a:t>2,3</a:t>
            </a:r>
            <a:endParaRPr lang="en-US" sz="4800" dirty="0"/>
          </a:p>
          <a:p>
            <a:pPr algn="ctr">
              <a:spcBef>
                <a:spcPts val="1200"/>
              </a:spcBef>
            </a:pPr>
            <a:r>
              <a:rPr lang="en-US" altLang="zh-CN" sz="4000" baseline="30000" dirty="0"/>
              <a:t>1</a:t>
            </a:r>
            <a:r>
              <a:rPr lang="en-US" altLang="zh-CN" sz="4000" dirty="0"/>
              <a:t>Johns </a:t>
            </a:r>
            <a:r>
              <a:rPr lang="en-US" sz="4000" dirty="0"/>
              <a:t>Hopkins University      </a:t>
            </a:r>
            <a:r>
              <a:rPr lang="en-US" sz="4000" baseline="30000" dirty="0"/>
              <a:t>2</a:t>
            </a:r>
            <a:r>
              <a:rPr lang="en-US" sz="4000" dirty="0"/>
              <a:t>University of Pennsylvania      </a:t>
            </a:r>
            <a:r>
              <a:rPr lang="en-US" sz="4000" baseline="30000" dirty="0"/>
              <a:t>3</a:t>
            </a:r>
            <a:r>
              <a:rPr lang="en-US" sz="4000" dirty="0"/>
              <a:t>NORCE Norwegian Research Centre, Norway</a:t>
            </a:r>
          </a:p>
          <a:p>
            <a:pPr algn="ctr"/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8"/>
              <p:cNvSpPr txBox="1"/>
              <p:nvPr/>
            </p:nvSpPr>
            <p:spPr>
              <a:xfrm>
                <a:off x="512441" y="3227393"/>
                <a:ext cx="10257647" cy="1792503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spcBef>
                    <a:spcPts val="1800"/>
                  </a:spcBef>
                </a:pPr>
                <a:r>
                  <a:rPr lang="en-US" sz="4400" b="1" dirty="0"/>
                  <a:t>Continual Learning: Problem Setup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ar-A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ar-A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: Loss function of task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: Data for task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ar-AE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: Search space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: The set of global minimizers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dirty="0">
                    <a:solidFill>
                      <a:schemeClr val="tx1"/>
                    </a:solidFill>
                  </a:rPr>
                  <a:t>Tasks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are presented sequentially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b="1" dirty="0">
                    <a:solidFill>
                      <a:schemeClr val="accent1"/>
                    </a:solidFill>
                  </a:rPr>
                  <a:t>Goal</a:t>
                </a:r>
                <a:r>
                  <a:rPr lang="en-US" sz="4000" dirty="0">
                    <a:solidFill>
                      <a:schemeClr val="tx1"/>
                    </a:solidFill>
                  </a:rPr>
                  <a:t>: learn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that solves all tasks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b="1" dirty="0">
                    <a:solidFill>
                      <a:srgbClr val="FF0000"/>
                    </a:solidFill>
                  </a:rPr>
                  <a:t>Challenge</a:t>
                </a:r>
                <a:r>
                  <a:rPr lang="en-US" sz="4000" dirty="0">
                    <a:solidFill>
                      <a:schemeClr val="tx1"/>
                    </a:solidFill>
                  </a:rPr>
                  <a:t> (“</a:t>
                </a:r>
                <a:r>
                  <a:rPr lang="en-US" sz="4000" dirty="0">
                    <a:solidFill>
                      <a:srgbClr val="FF0000"/>
                    </a:solidFill>
                  </a:rPr>
                  <a:t>Catastrophic Forgetting</a:t>
                </a:r>
                <a:r>
                  <a:rPr lang="en-US" sz="4000" dirty="0">
                    <a:solidFill>
                      <a:schemeClr val="tx1"/>
                    </a:solidFill>
                  </a:rPr>
                  <a:t>”): </a:t>
                </a:r>
                <a:r>
                  <a:rPr lang="en-US" sz="3600" dirty="0">
                    <a:solidFill>
                      <a:schemeClr val="tx1"/>
                    </a:solidFill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may perform poorly on previous tasks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>
                    <a:solidFill>
                      <a:schemeClr val="tx1"/>
                    </a:solidFill>
                  </a:rPr>
                  <a:t>Methods to Prevent Forgetting</a:t>
                </a:r>
              </a:p>
              <a:p>
                <a:pPr marL="571500" indent="-5715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i="1" dirty="0">
                    <a:solidFill>
                      <a:schemeClr val="accent1"/>
                    </a:solidFill>
                  </a:rPr>
                  <a:t>Regularization-based</a:t>
                </a:r>
                <a:r>
                  <a:rPr lang="en-US" sz="4000" dirty="0">
                    <a:solidFill>
                      <a:schemeClr val="tx1"/>
                    </a:solidFill>
                  </a:rPr>
                  <a:t>, e.g.,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ar-A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571500" indent="-5715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i="1" dirty="0">
                    <a:solidFill>
                      <a:schemeClr val="accent1"/>
                    </a:solidFill>
                  </a:rPr>
                  <a:t>Memory-based</a:t>
                </a:r>
                <a:r>
                  <a:rPr lang="en-US" sz="4000" dirty="0">
                    <a:solidFill>
                      <a:schemeClr val="tx1"/>
                    </a:solidFill>
                  </a:rPr>
                  <a:t>, e.g., rehearsal: train with current data and part of previous data</a:t>
                </a:r>
              </a:p>
              <a:p>
                <a:pPr marL="571500" indent="-5715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i="1" dirty="0">
                    <a:solidFill>
                      <a:schemeClr val="accent1"/>
                    </a:solidFill>
                  </a:rPr>
                  <a:t>Expansion-based</a:t>
                </a:r>
                <a:r>
                  <a:rPr lang="en-US" sz="4000" dirty="0">
                    <a:solidFill>
                      <a:schemeClr val="tx1"/>
                    </a:solidFill>
                  </a:rPr>
                  <a:t>: tasks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parameters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, only train on new parameters</a:t>
                </a:r>
                <a:endParaRPr lang="en-US" sz="4000" dirty="0">
                  <a:solidFill>
                    <a:srgbClr val="344854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dirty="0">
                    <a:solidFill>
                      <a:schemeClr val="accent1"/>
                    </a:solidFill>
                  </a:rPr>
                  <a:t>These methods greatly improved empirical performance in the deep learning context!</a:t>
                </a:r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000" b="1" dirty="0">
                    <a:solidFill>
                      <a:srgbClr val="FF0000"/>
                    </a:solidFill>
                  </a:rPr>
                  <a:t>Theory that can explain their empirical success has been few and far between!!!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1" y="3227393"/>
                <a:ext cx="10257647" cy="17925035"/>
              </a:xfrm>
              <a:prstGeom prst="rect">
                <a:avLst/>
              </a:prstGeom>
              <a:blipFill>
                <a:blip r:embed="rId3"/>
                <a:stretch>
                  <a:fillRect l="-2852" t="-714" r="-3862" b="-4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42"/>
          <p:cNvSpPr txBox="1"/>
          <p:nvPr/>
        </p:nvSpPr>
        <p:spPr>
          <a:xfrm>
            <a:off x="986246" y="5216796"/>
            <a:ext cx="9064534" cy="62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m="http://schemas.openxmlformats.org/officeDocument/2006/math" xmlns="" xmlns:a14="http://schemas.microsoft.com/office/drawing/2010/main" xmlns:mc="http://schemas.openxmlformats.org/markup-compatibility/2006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44"/>
              <p:cNvSpPr txBox="1"/>
              <p:nvPr/>
            </p:nvSpPr>
            <p:spPr>
              <a:xfrm>
                <a:off x="11442611" y="3227832"/>
                <a:ext cx="10259568" cy="4972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sz="4400" b="1" dirty="0">
                    <a:solidFill>
                      <a:schemeClr val="tx1"/>
                    </a:solidFill>
                  </a:rPr>
                  <a:t>The Ideal Continual Learner (ICL)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4000" dirty="0">
                    <a:solidFill>
                      <a:schemeClr val="tx1"/>
                    </a:solidFill>
                  </a:rPr>
                  <a:t>With</a:t>
                </a:r>
                <a:r>
                  <a:rPr lang="en-US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ar-AE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, 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ICL</a:t>
                </a:r>
                <a:r>
                  <a:rPr lang="en-US" sz="4000" dirty="0">
                    <a:solidFill>
                      <a:schemeClr val="tx1"/>
                    </a:solidFill>
                  </a:rPr>
                  <a:t> is a method that solves 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𝒦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ar-A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ar-A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4000" dirty="0">
                    <a:solidFill>
                      <a:schemeClr val="tx1"/>
                    </a:solidFill>
                  </a:rPr>
                  <a:t>sequentially, for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n-US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611" y="3227832"/>
                <a:ext cx="10259568" cy="4972195"/>
              </a:xfrm>
              <a:prstGeom prst="rect">
                <a:avLst/>
              </a:prstGeom>
              <a:blipFill>
                <a:blip r:embed="rId4"/>
                <a:stretch>
                  <a:fillRect l="-2852" t="-147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51"/>
          <p:cNvSpPr txBox="1"/>
          <p:nvPr/>
        </p:nvSpPr>
        <p:spPr>
          <a:xfrm>
            <a:off x="22928580" y="3584474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44" name="TextBox 53"/>
          <p:cNvSpPr txBox="1"/>
          <p:nvPr/>
        </p:nvSpPr>
        <p:spPr>
          <a:xfrm>
            <a:off x="22299353" y="3227832"/>
            <a:ext cx="10259568" cy="18514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m="http://schemas.openxmlformats.org/officeDocument/2006/math" xmlns="" xmlns:a14="http://schemas.microsoft.com/office/drawing/2010/main" xmlns:mc="http://schemas.openxmlformats.org/markup-compatibility/2006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>
                <a:solidFill>
                  <a:schemeClr val="tx1"/>
                </a:solidFill>
              </a:rPr>
              <a:t>Take-Away Messages from ICL</a:t>
            </a:r>
            <a:endParaRPr lang="en-US" sz="4400" b="1" dirty="0">
              <a:solidFill>
                <a:srgbClr val="FF0000"/>
              </a:solidFill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>
                <a:solidFill>
                  <a:schemeClr val="tx1"/>
                </a:solidFill>
              </a:rPr>
              <a:t>Acknowledgements: Work supported by the project ULEARN “Unsupervised Lifelong Learning” and co-funded  under the grant number 316080 of the Research Council of Norway.</a:t>
            </a:r>
          </a:p>
        </p:txBody>
      </p:sp>
      <p:sp>
        <p:nvSpPr>
          <p:cNvPr id="14" name="TextBox 61">
            <a:extLst>
              <a:ext uri="{FF2B5EF4-FFF2-40B4-BE49-F238E27FC236}">
                <a16:creationId xmlns:a16="http://schemas.microsoft.com/office/drawing/2014/main" id="{FF86CDC9-1BBC-0D1C-FD15-9902CC89A626}"/>
              </a:ext>
            </a:extLst>
          </p:cNvPr>
          <p:cNvSpPr txBox="1"/>
          <p:nvPr/>
        </p:nvSpPr>
        <p:spPr>
          <a:xfrm>
            <a:off x="25883540" y="24144525"/>
            <a:ext cx="3994941" cy="32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generated QR Code">
            <a:extLst>
              <a:ext uri="{FF2B5EF4-FFF2-40B4-BE49-F238E27FC236}">
                <a16:creationId xmlns:a16="http://schemas.microsoft.com/office/drawing/2014/main" id="{CFF354C1-D61D-5F47-BB17-0F907CE5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252" y="405694"/>
            <a:ext cx="2637669" cy="26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Logo!">
            <a:extLst>
              <a:ext uri="{FF2B5EF4-FFF2-40B4-BE49-F238E27FC236}">
                <a16:creationId xmlns:a16="http://schemas.microsoft.com/office/drawing/2014/main" id="{3DC96FE2-8FBD-CAED-6AA7-63A1E70C5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6800" y="1082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832E7321-3FB5-360E-6C6D-D69A33373A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34" y="12477141"/>
            <a:ext cx="10430924" cy="86035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D27A96B-855E-941C-6A90-C50E2329BED1}"/>
              </a:ext>
            </a:extLst>
          </p:cNvPr>
          <p:cNvSpPr txBox="1"/>
          <p:nvPr/>
        </p:nvSpPr>
        <p:spPr>
          <a:xfrm>
            <a:off x="10185081" y="12733508"/>
            <a:ext cx="4031873" cy="584775"/>
          </a:xfrm>
          <a:prstGeom prst="rect">
            <a:avLst/>
          </a:prstGeom>
          <a:solidFill>
            <a:schemeClr val="bg1"/>
          </a:solidFill>
          <a:ln w="825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Chamon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et al. (2022)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F56D04-7BAD-8D25-FBB5-1533D8FD61E7}"/>
              </a:ext>
            </a:extLst>
          </p:cNvPr>
          <p:cNvSpPr txBox="1"/>
          <p:nvPr/>
        </p:nvSpPr>
        <p:spPr>
          <a:xfrm>
            <a:off x="11193371" y="21022353"/>
            <a:ext cx="3108960" cy="584775"/>
          </a:xfrm>
          <a:prstGeom prst="rect">
            <a:avLst/>
          </a:prstGeom>
          <a:solidFill>
            <a:schemeClr val="bg1"/>
          </a:solidFill>
          <a:ln w="825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Caruana </a:t>
            </a:r>
            <a:r>
              <a:rPr lang="en-US" altLang="zh-CN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(1998)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30F473-FC0E-9F8D-29B1-CC7B7CB144A1}"/>
              </a:ext>
            </a:extLst>
          </p:cNvPr>
          <p:cNvSpPr txBox="1"/>
          <p:nvPr/>
        </p:nvSpPr>
        <p:spPr>
          <a:xfrm>
            <a:off x="11736617" y="11287373"/>
            <a:ext cx="4572000" cy="1077218"/>
          </a:xfrm>
          <a:prstGeom prst="rect">
            <a:avLst/>
          </a:prstGeom>
          <a:solidFill>
            <a:schemeClr val="bg1"/>
          </a:solidFill>
          <a:ln w="82550"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Bunch &amp; Nielsen (1978)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Oja (1982),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Yang (1995)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2BF42E-0B9A-429C-F8F1-07F42D74B8CF}"/>
              </a:ext>
            </a:extLst>
          </p:cNvPr>
          <p:cNvSpPr txBox="1"/>
          <p:nvPr/>
        </p:nvSpPr>
        <p:spPr>
          <a:xfrm>
            <a:off x="17351405" y="11247631"/>
            <a:ext cx="4114800" cy="1569660"/>
          </a:xfrm>
          <a:prstGeom prst="rect">
            <a:avLst/>
          </a:prstGeom>
          <a:solidFill>
            <a:schemeClr val="bg1"/>
          </a:solidFill>
          <a:ln w="825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Witsenhausen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(1968)</a:t>
            </a:r>
          </a:p>
          <a:p>
            <a:pPr algn="ctr"/>
            <a:r>
              <a:rPr lang="en-US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Combettes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(1993)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Kieffer et al. (1998)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4F5DAE-B4A9-7B31-0F33-AB6B530A057E}"/>
              </a:ext>
            </a:extLst>
          </p:cNvPr>
          <p:cNvSpPr txBox="1"/>
          <p:nvPr/>
        </p:nvSpPr>
        <p:spPr>
          <a:xfrm>
            <a:off x="16175497" y="21022353"/>
            <a:ext cx="4846320" cy="584775"/>
          </a:xfrm>
          <a:prstGeom prst="rect">
            <a:avLst/>
          </a:prstGeom>
          <a:solidFill>
            <a:schemeClr val="bg1"/>
          </a:solidFill>
          <a:ln w="825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Vicente &amp;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Calamai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(1994)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C41853-DBF3-969C-3D5A-7D6E90DD1DD9}"/>
              </a:ext>
            </a:extLst>
          </p:cNvPr>
          <p:cNvCxnSpPr>
            <a:cxnSpLocks/>
          </p:cNvCxnSpPr>
          <p:nvPr/>
        </p:nvCxnSpPr>
        <p:spPr>
          <a:xfrm flipV="1">
            <a:off x="11718599" y="19526867"/>
            <a:ext cx="336646" cy="1495486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DAE9D0C-A68B-83AC-6ECB-22DB92A4566F}"/>
              </a:ext>
            </a:extLst>
          </p:cNvPr>
          <p:cNvCxnSpPr>
            <a:cxnSpLocks/>
          </p:cNvCxnSpPr>
          <p:nvPr/>
        </p:nvCxnSpPr>
        <p:spPr>
          <a:xfrm flipH="1" flipV="1">
            <a:off x="20255903" y="19535427"/>
            <a:ext cx="266770" cy="1486926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DDCA8B-0E7A-CBDC-1931-8E06DEBC46AD}"/>
              </a:ext>
            </a:extLst>
          </p:cNvPr>
          <p:cNvCxnSpPr>
            <a:cxnSpLocks/>
          </p:cNvCxnSpPr>
          <p:nvPr/>
        </p:nvCxnSpPr>
        <p:spPr>
          <a:xfrm>
            <a:off x="10412383" y="13430833"/>
            <a:ext cx="1059794" cy="875105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5B48968D-4CB9-09A5-B244-6587C1D86B60}"/>
              </a:ext>
            </a:extLst>
          </p:cNvPr>
          <p:cNvCxnSpPr>
            <a:cxnSpLocks/>
          </p:cNvCxnSpPr>
          <p:nvPr/>
        </p:nvCxnSpPr>
        <p:spPr>
          <a:xfrm>
            <a:off x="13735580" y="12383211"/>
            <a:ext cx="1255675" cy="444959"/>
          </a:xfrm>
          <a:prstGeom prst="straightConnector1">
            <a:avLst/>
          </a:prstGeom>
          <a:noFill/>
          <a:ln w="88900" cap="flat">
            <a:solidFill>
              <a:srgbClr val="FF0000">
                <a:alpha val="50000"/>
              </a:srgbClr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605A4D2-A2ED-BA82-8B6A-DC710634327F}"/>
              </a:ext>
            </a:extLst>
          </p:cNvPr>
          <p:cNvCxnSpPr>
            <a:cxnSpLocks/>
          </p:cNvCxnSpPr>
          <p:nvPr/>
        </p:nvCxnSpPr>
        <p:spPr>
          <a:xfrm flipH="1">
            <a:off x="19438373" y="12828170"/>
            <a:ext cx="817530" cy="869110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BF949BB-0A25-3A50-ECFA-BB64C1AAF6FC}"/>
              </a:ext>
            </a:extLst>
          </p:cNvPr>
          <p:cNvSpPr txBox="1"/>
          <p:nvPr/>
        </p:nvSpPr>
        <p:spPr>
          <a:xfrm>
            <a:off x="22311360" y="4267380"/>
            <a:ext cx="10259568" cy="1938990"/>
          </a:xfrm>
          <a:prstGeom prst="rect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09187"/>
                      <a:gd name="connsiteY0" fmla="*/ 0 h 914400"/>
                      <a:gd name="connsiteX1" fmla="*/ 7809187 w 7809187"/>
                      <a:gd name="connsiteY1" fmla="*/ 0 h 914400"/>
                      <a:gd name="connsiteX2" fmla="*/ 7809187 w 7809187"/>
                      <a:gd name="connsiteY2" fmla="*/ 914400 h 914400"/>
                      <a:gd name="connsiteX3" fmla="*/ 0 w 7809187"/>
                      <a:gd name="connsiteY3" fmla="*/ 914400 h 914400"/>
                      <a:gd name="connsiteX4" fmla="*/ 0 w 7809187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09187" h="914400" extrusionOk="0">
                        <a:moveTo>
                          <a:pt x="0" y="0"/>
                        </a:moveTo>
                        <a:cubicBezTo>
                          <a:pt x="3703509" y="118645"/>
                          <a:pt x="5275127" y="116012"/>
                          <a:pt x="7809187" y="0"/>
                        </a:cubicBezTo>
                        <a:cubicBezTo>
                          <a:pt x="7747897" y="201496"/>
                          <a:pt x="7862786" y="546232"/>
                          <a:pt x="7809187" y="914400"/>
                        </a:cubicBezTo>
                        <a:cubicBezTo>
                          <a:pt x="5124036" y="1049000"/>
                          <a:pt x="1256091" y="757204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History &amp; Future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(Figure in the middle)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Connections of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other topics 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shed light   on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historical remarks &amp; research avenues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72E80CF-6374-CBD0-975B-6280770F1B63}"/>
              </a:ext>
            </a:extLst>
          </p:cNvPr>
          <p:cNvSpPr txBox="1"/>
          <p:nvPr/>
        </p:nvSpPr>
        <p:spPr>
          <a:xfrm>
            <a:off x="22311360" y="6576937"/>
            <a:ext cx="10259568" cy="3785650"/>
          </a:xfrm>
          <a:prstGeom prst="rect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09187"/>
                      <a:gd name="connsiteY0" fmla="*/ 0 h 914400"/>
                      <a:gd name="connsiteX1" fmla="*/ 7809187 w 7809187"/>
                      <a:gd name="connsiteY1" fmla="*/ 0 h 914400"/>
                      <a:gd name="connsiteX2" fmla="*/ 7809187 w 7809187"/>
                      <a:gd name="connsiteY2" fmla="*/ 914400 h 914400"/>
                      <a:gd name="connsiteX3" fmla="*/ 0 w 7809187"/>
                      <a:gd name="connsiteY3" fmla="*/ 914400 h 914400"/>
                      <a:gd name="connsiteX4" fmla="*/ 0 w 7809187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09187" h="914400" extrusionOk="0">
                        <a:moveTo>
                          <a:pt x="0" y="0"/>
                        </a:moveTo>
                        <a:cubicBezTo>
                          <a:pt x="3703509" y="118645"/>
                          <a:pt x="5275127" y="116012"/>
                          <a:pt x="7809187" y="0"/>
                        </a:cubicBezTo>
                        <a:cubicBezTo>
                          <a:pt x="7747897" y="201496"/>
                          <a:pt x="7862786" y="546232"/>
                          <a:pt x="7809187" y="914400"/>
                        </a:cubicBezTo>
                        <a:cubicBezTo>
                          <a:pt x="5124036" y="1049000"/>
                          <a:pt x="1256091" y="757204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All Roads Lead to Rome</a:t>
            </a:r>
          </a:p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 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can be viewed as </a:t>
            </a:r>
            <a:r>
              <a:rPr lang="en-US" altLang="zh-CN" sz="4000" i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 </a:t>
            </a:r>
            <a:r>
              <a:rPr lang="en-US" altLang="zh-CN" sz="4000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regularization-based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altLang="zh-CN" sz="4000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memory-based</a:t>
            </a:r>
            <a:r>
              <a:rPr lang="en-US" altLang="zh-CN" sz="4000" i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(</a:t>
            </a:r>
            <a:r>
              <a:rPr lang="en-US" altLang="zh-CN" sz="4000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projection-based</a:t>
            </a:r>
            <a:r>
              <a:rPr lang="en-US" altLang="zh-CN" sz="4000" i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), 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or</a:t>
            </a:r>
            <a:r>
              <a:rPr lang="en-US" altLang="zh-CN" sz="4000" i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expansion-based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method. Put conversely,</a:t>
            </a:r>
          </a:p>
          <a:p>
            <a:pPr algn="ctr"/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these methods, designed via different insights, are all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Ideal Continual Learners.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9E6229D5-9285-88EB-6AAD-CA77B089BE62}"/>
                  </a:ext>
                </a:extLst>
              </p:cNvPr>
              <p:cNvSpPr txBox="1"/>
              <p:nvPr/>
            </p:nvSpPr>
            <p:spPr>
              <a:xfrm>
                <a:off x="11177016" y="7008100"/>
                <a:ext cx="10259568" cy="3642405"/>
              </a:xfrm>
              <a:prstGeom prst="rect">
                <a:avLst/>
              </a:prstGeom>
              <a:noFill/>
              <a:ln w="101600" cap="flat">
                <a:solidFill>
                  <a:schemeClr val="tx1"/>
                </a:solidFill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 Never Forgets by Design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4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4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. Then:</a:t>
                </a:r>
              </a:p>
              <a:p>
                <a:pPr marL="571500" indent="-57150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4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 </a:t>
                </a:r>
                <a:r>
                  <a: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 </a:t>
                </a:r>
                <a:r>
                  <a:rPr lang="en-US" sz="40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sufficient</a:t>
                </a:r>
                <a:r>
                  <a: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prevent forgetting</a:t>
                </a:r>
              </a:p>
              <a:p>
                <a:pPr marL="571500" indent="-57150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 storage consumption of </a:t>
                </a:r>
                <a:r>
                  <a:rPr lang="en-US" sz="4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</a:t>
                </a:r>
                <a:r>
                  <a: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</a:t>
                </a:r>
                <a:r>
                  <a:rPr lang="en-US" sz="40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minimal</a:t>
                </a:r>
                <a:r>
                  <a: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prevent catastrophic forgetting</a:t>
                </a:r>
              </a:p>
            </p:txBody>
          </p:sp>
        </mc:Choice>
        <mc:Fallback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9E6229D5-9285-88EB-6AAD-CA77B089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016" y="7008100"/>
                <a:ext cx="10259568" cy="3642405"/>
              </a:xfrm>
              <a:prstGeom prst="rect">
                <a:avLst/>
              </a:prstGeom>
              <a:blipFill>
                <a:blip r:embed="rId7"/>
                <a:stretch>
                  <a:fillRect l="-2059" t="-1629" r="-588" b="-4723"/>
                </a:stretch>
              </a:blipFill>
              <a:ln w="101600" cap="flat">
                <a:solidFill>
                  <a:schemeClr val="tx1"/>
                </a:solidFill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6" name="TextBox 1055">
            <a:extLst>
              <a:ext uri="{FF2B5EF4-FFF2-40B4-BE49-F238E27FC236}">
                <a16:creationId xmlns:a16="http://schemas.microsoft.com/office/drawing/2014/main" id="{52393441-7334-F833-86DC-3179ECB76C50}"/>
              </a:ext>
            </a:extLst>
          </p:cNvPr>
          <p:cNvSpPr txBox="1"/>
          <p:nvPr/>
        </p:nvSpPr>
        <p:spPr>
          <a:xfrm>
            <a:off x="22311360" y="10755515"/>
            <a:ext cx="10259568" cy="2554543"/>
          </a:xfrm>
          <a:prstGeom prst="rect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09187"/>
                      <a:gd name="connsiteY0" fmla="*/ 0 h 914400"/>
                      <a:gd name="connsiteX1" fmla="*/ 7809187 w 7809187"/>
                      <a:gd name="connsiteY1" fmla="*/ 0 h 914400"/>
                      <a:gd name="connsiteX2" fmla="*/ 7809187 w 7809187"/>
                      <a:gd name="connsiteY2" fmla="*/ 914400 h 914400"/>
                      <a:gd name="connsiteX3" fmla="*/ 0 w 7809187"/>
                      <a:gd name="connsiteY3" fmla="*/ 914400 h 914400"/>
                      <a:gd name="connsiteX4" fmla="*/ 0 w 7809187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09187" h="914400" extrusionOk="0">
                        <a:moveTo>
                          <a:pt x="0" y="0"/>
                        </a:moveTo>
                        <a:cubicBezTo>
                          <a:pt x="3703509" y="118645"/>
                          <a:pt x="5275127" y="116012"/>
                          <a:pt x="7809187" y="0"/>
                        </a:cubicBezTo>
                        <a:cubicBezTo>
                          <a:pt x="7747897" y="201496"/>
                          <a:pt x="7862786" y="546232"/>
                          <a:pt x="7809187" y="914400"/>
                        </a:cubicBezTo>
                        <a:cubicBezTo>
                          <a:pt x="5124036" y="1049000"/>
                          <a:pt x="1256091" y="757204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Rehearsal is an Ideal Continual Learner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We prove the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first generalization guarantee for rehearsal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 highly performant memory-based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7EAD3FD5-B177-A577-D5CF-29AFE46F3C88}"/>
                  </a:ext>
                </a:extLst>
              </p:cNvPr>
              <p:cNvSpPr txBox="1"/>
              <p:nvPr/>
            </p:nvSpPr>
            <p:spPr>
              <a:xfrm>
                <a:off x="22311360" y="13621612"/>
                <a:ext cx="10259568" cy="2554543"/>
              </a:xfrm>
              <a:prstGeom prst="rect">
                <a:avLst/>
              </a:prstGeom>
              <a:noFill/>
              <a:ln w="101600" cap="flat">
                <a:solidFill>
                  <a:schemeClr val="tx1"/>
                </a:solidFill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Wider Networks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Less Forgetting</a:t>
                </a:r>
              </a:p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By analyzing </a:t>
                </a:r>
                <a:r>
                  <a:rPr lang="en-US" sz="4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ICL</a:t>
                </a:r>
                <a:r>
                  <a: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we rigorously show, </a:t>
                </a:r>
                <a:r>
                  <a:rPr lang="en-US" sz="4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 the first time</a:t>
                </a:r>
                <a:r>
                  <a: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that wider neural networks forget less catastrophically. </a:t>
                </a:r>
              </a:p>
            </p:txBody>
          </p:sp>
        </mc:Choice>
        <mc:Fallback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7EAD3FD5-B177-A577-D5CF-29AFE46F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0" y="13621612"/>
                <a:ext cx="10259568" cy="2554543"/>
              </a:xfrm>
              <a:prstGeom prst="rect">
                <a:avLst/>
              </a:prstGeom>
              <a:blipFill>
                <a:blip r:embed="rId8"/>
                <a:stretch>
                  <a:fillRect t="-2294" b="-6881"/>
                </a:stretch>
              </a:blipFill>
              <a:ln w="101600" cap="flat">
                <a:solidFill>
                  <a:schemeClr val="tx1"/>
                </a:solidFill>
                <a:prstDash val="solid"/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809187"/>
                          <a:gd name="connsiteY0" fmla="*/ 0 h 914400"/>
                          <a:gd name="connsiteX1" fmla="*/ 7809187 w 7809187"/>
                          <a:gd name="connsiteY1" fmla="*/ 0 h 914400"/>
                          <a:gd name="connsiteX2" fmla="*/ 7809187 w 7809187"/>
                          <a:gd name="connsiteY2" fmla="*/ 914400 h 914400"/>
                          <a:gd name="connsiteX3" fmla="*/ 0 w 7809187"/>
                          <a:gd name="connsiteY3" fmla="*/ 914400 h 914400"/>
                          <a:gd name="connsiteX4" fmla="*/ 0 w 7809187"/>
                          <a:gd name="connsiteY4" fmla="*/ 0 h 91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809187" h="914400" extrusionOk="0">
                            <a:moveTo>
                              <a:pt x="0" y="0"/>
                            </a:moveTo>
                            <a:cubicBezTo>
                              <a:pt x="3703509" y="118645"/>
                              <a:pt x="5275127" y="116012"/>
                              <a:pt x="7809187" y="0"/>
                            </a:cubicBezTo>
                            <a:cubicBezTo>
                              <a:pt x="7747897" y="201496"/>
                              <a:pt x="7862786" y="546232"/>
                              <a:pt x="7809187" y="914400"/>
                            </a:cubicBezTo>
                            <a:cubicBezTo>
                              <a:pt x="5124036" y="1049000"/>
                              <a:pt x="1256091" y="757204"/>
                              <a:pt x="0" y="914400"/>
                            </a:cubicBezTo>
                            <a:cubicBezTo>
                              <a:pt x="73629" y="751884"/>
                              <a:pt x="1864" y="2677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8" name="TextBox 1057">
            <a:extLst>
              <a:ext uri="{FF2B5EF4-FFF2-40B4-BE49-F238E27FC236}">
                <a16:creationId xmlns:a16="http://schemas.microsoft.com/office/drawing/2014/main" id="{3277889C-BD10-13D9-448A-B6C86ADD6A69}"/>
              </a:ext>
            </a:extLst>
          </p:cNvPr>
          <p:cNvSpPr txBox="1"/>
          <p:nvPr/>
        </p:nvSpPr>
        <p:spPr>
          <a:xfrm>
            <a:off x="22311360" y="16558387"/>
            <a:ext cx="10259568" cy="3231652"/>
          </a:xfrm>
          <a:prstGeom prst="rect">
            <a:avLst/>
          </a:prstGeom>
          <a:noFill/>
          <a:ln w="101600" cap="flat">
            <a:noFill/>
            <a:prstDash val="solid"/>
            <a:miter lim="4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09187"/>
                      <a:gd name="connsiteY0" fmla="*/ 0 h 914400"/>
                      <a:gd name="connsiteX1" fmla="*/ 7809187 w 7809187"/>
                      <a:gd name="connsiteY1" fmla="*/ 0 h 914400"/>
                      <a:gd name="connsiteX2" fmla="*/ 7809187 w 7809187"/>
                      <a:gd name="connsiteY2" fmla="*/ 914400 h 914400"/>
                      <a:gd name="connsiteX3" fmla="*/ 0 w 7809187"/>
                      <a:gd name="connsiteY3" fmla="*/ 914400 h 914400"/>
                      <a:gd name="connsiteX4" fmla="*/ 0 w 7809187"/>
                      <a:gd name="connsiteY4" fmla="*/ 0 h 914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09187" h="914400" extrusionOk="0">
                        <a:moveTo>
                          <a:pt x="0" y="0"/>
                        </a:moveTo>
                        <a:cubicBezTo>
                          <a:pt x="3703509" y="118645"/>
                          <a:pt x="5275127" y="116012"/>
                          <a:pt x="7809187" y="0"/>
                        </a:cubicBezTo>
                        <a:cubicBezTo>
                          <a:pt x="7747897" y="201496"/>
                          <a:pt x="7862786" y="546232"/>
                          <a:pt x="7809187" y="914400"/>
                        </a:cubicBezTo>
                        <a:cubicBezTo>
                          <a:pt x="5124036" y="1049000"/>
                          <a:pt x="1256091" y="757204"/>
                          <a:pt x="0" y="914400"/>
                        </a:cubicBezTo>
                        <a:cubicBezTo>
                          <a:pt x="73629" y="751884"/>
                          <a:pt x="1864" y="2677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 &amp; Limitation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is the first general theoretical framework that never forgets by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Implementing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exactly is challenging, but approximating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is possible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2" grpId="0" animBg="1"/>
      <p:bldP spid="53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430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 UI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T14</dc:creator>
  <cp:lastModifiedBy>彭 良祖</cp:lastModifiedBy>
  <cp:revision>472</cp:revision>
  <dcterms:modified xsi:type="dcterms:W3CDTF">2023-07-10T03:09:31Z</dcterms:modified>
</cp:coreProperties>
</file>