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60" r:id="rId3"/>
    <p:sldId id="361" r:id="rId4"/>
    <p:sldId id="284" r:id="rId5"/>
    <p:sldId id="365" r:id="rId6"/>
    <p:sldId id="362" r:id="rId7"/>
    <p:sldId id="366" r:id="rId8"/>
    <p:sldId id="367" r:id="rId9"/>
    <p:sldId id="364" r:id="rId10"/>
    <p:sldId id="358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4" initials="T" lastIdx="1" clrIdx="0">
    <p:extLst>
      <p:ext uri="{19B8F6BF-5375-455C-9EA6-DF929625EA0E}">
        <p15:presenceInfo xmlns:p15="http://schemas.microsoft.com/office/powerpoint/2012/main" userId="6badf3b8c49f5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F34F2-AF58-1DD9-19BC-EA91EA416672}" v="2" dt="2022-10-02T15:29:24.594"/>
    <p1510:client id="{B538C4BF-9E6A-EF40-BE36-EEC6BB51A800}" v="353" dt="2022-10-02T15:53:44.309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14"/>
  </p:normalViewPr>
  <p:slideViewPr>
    <p:cSldViewPr snapToGrid="0" snapToObjects="1">
      <p:cViewPr varScale="1">
        <p:scale>
          <a:sx n="109" d="100"/>
          <a:sy n="109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pic>
        <p:nvPicPr>
          <p:cNvPr id="16" name="image3.jpg" descr="image3.jpg"/>
          <p:cNvPicPr>
            <a:picLocks/>
          </p:cNvPicPr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5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jhu.edu/index.php" TargetMode="External"/><Relationship Id="rId2" Type="http://schemas.openxmlformats.org/officeDocument/2006/relationships/hyperlink" Target="http://www.vision.jh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ds.jh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.xml"/><Relationship Id="rId7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7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0.xml"/><Relationship Id="rId7" Type="http://schemas.openxmlformats.org/officeDocument/2006/relationships/image" Target="../media/image2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29678"/>
            <a:ext cx="9144000" cy="1477618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sz="3800" dirty="0"/>
              <a:t>Semidefinite Relaxations of Truncated Least-Squares in Robust Rotation Search</a:t>
            </a:r>
            <a:endParaRPr sz="3800"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856605"/>
            <a:ext cx="9144000" cy="85509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err="1"/>
              <a:t>Liangzu</a:t>
            </a:r>
            <a:r>
              <a:rPr lang="en-US"/>
              <a:t> Peng              </a:t>
            </a:r>
            <a:r>
              <a:rPr lang="en-US" err="1"/>
              <a:t>Mahyar</a:t>
            </a:r>
            <a:r>
              <a:rPr lang="en-US"/>
              <a:t> </a:t>
            </a:r>
            <a:r>
              <a:rPr lang="en-US" err="1"/>
              <a:t>Fazlyab</a:t>
            </a:r>
            <a:r>
              <a:rPr lang="en-US"/>
              <a:t>                 René Vidal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sz="1200"/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/>
              <a:t>Mathematical Institute for Data Science, Johns Hopkins University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31641" y="717911"/>
            <a:ext cx="381235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b="1"/>
              <a:t>Orals 3 (Tue. pm) </a:t>
            </a: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@</a:t>
            </a:r>
            <a:r>
              <a:rPr kumimoji="0" lang="en-US" sz="1800" b="1" i="0" u="none" strike="noStrike" cap="none" spc="0" normalizeH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 ECCV 2022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026" name="Picture 2" descr="https://lh4.googleusercontent.com/eWGEQdVv5JDgAkGpD1kpfiJm8FTewrPNMmdpfJCbICtsepwlhD0unUsIAcbdiOn2rinnKH7rxYO4SqX8spsm_r9ZQ7G8-qIsgnPAQGQ-J3Ta9f4lzj_21t4jYwXTAXog2F4MNehi4EMjaNSQpbFGduKR8018Aq-GOB3vmc02UQUhlNGhY9CHU4fqcs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6188103"/>
            <a:ext cx="6858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ore Information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More Information</a:t>
            </a:r>
          </a:p>
        </p:txBody>
      </p:sp>
      <p:sp>
        <p:nvSpPr>
          <p:cNvPr id="75" name="Research supported by the Intelligence Advanced Research Projects Activity (IARPA) via Department of Interior/Interior Business Center (DOI/IBC) contract number D17PC00345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spcBef>
                <a:spcPts val="2500"/>
              </a:spcBef>
              <a:buSzTx/>
              <a:buNone/>
            </a:pPr>
            <a:r>
              <a:rPr lang="en-US" dirty="0"/>
              <a:t>This work was supported by grants NSF 1704458, NSF 1934979, and ONR MURI 503405-78051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Vision Lab @ JHU</a:t>
            </a:r>
            <a:br>
              <a:rPr dirty="0"/>
            </a:br>
            <a:r>
              <a:rPr u="sng" dirty="0">
                <a:hlinkClick r:id="rId2"/>
              </a:rPr>
              <a:t>http://www.vision.jhu.edu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Center for Imaging Science @ JHU</a:t>
            </a:r>
            <a:br>
              <a:rPr dirty="0"/>
            </a:br>
            <a:r>
              <a:rPr u="sng" dirty="0">
                <a:hlinkClick r:id="rId3"/>
              </a:rPr>
              <a:t>http://www.cis.jhu.edu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Mathematical Institute for Data Science @ JHU</a:t>
            </a:r>
            <a:br>
              <a:rPr dirty="0"/>
            </a:br>
            <a:r>
              <a:rPr u="sng" dirty="0">
                <a:hlinkClick r:id="rId4"/>
              </a:rPr>
              <a:t>http://www.minds.jhu.edu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5049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Outlier-Free Rotation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Goal</a:t>
                </a:r>
                <a:r>
                  <a:rPr lang="en-US" sz="2800" dirty="0"/>
                  <a:t>:</a:t>
                </a:r>
              </a:p>
              <a:p>
                <a:pPr lvl="1"/>
                <a:r>
                  <a:rPr lang="en-US" altLang="ja-JP" sz="2400" dirty="0"/>
                  <a:t>Find 3D rotation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ja-JP" sz="2400" dirty="0"/>
                  <a:t> that best aligns 2 point clouds</a:t>
                </a:r>
              </a:p>
              <a:p>
                <a:pPr lvl="1"/>
                <a:endParaRPr lang="en-US" altLang="ja-JP" sz="2400" dirty="0"/>
              </a:p>
              <a:p>
                <a:r>
                  <a:rPr lang="en-US" sz="2800" b="1" dirty="0"/>
                  <a:t>Case 1</a:t>
                </a:r>
                <a:r>
                  <a:rPr lang="en-US" sz="2800" dirty="0"/>
                  <a:t>: Without Outliers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 (</a:t>
                </a:r>
                <a:r>
                  <a:rPr lang="en-US" altLang="zh-CN" sz="2800" dirty="0" err="1">
                    <a:solidFill>
                      <a:schemeClr val="bg1">
                        <a:lumMod val="50000"/>
                      </a:schemeClr>
                    </a:solidFill>
                  </a:rPr>
                  <a:t>Wahba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, 1965)</a:t>
                </a:r>
                <a:r>
                  <a:rPr lang="en-US" altLang="ja-JP" sz="2800" dirty="0"/>
                  <a:t>:</a:t>
                </a:r>
                <a:endParaRPr lang="en-US" altLang="zh-CN" sz="2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ja-JP" sz="2400" dirty="0"/>
              </a:p>
              <a:p>
                <a:pPr lvl="1"/>
                <a:r>
                  <a:rPr lang="en-US" altLang="ja-JP" sz="2400" dirty="0"/>
                  <a:t>Optimization (Least-Squares)</a:t>
                </a:r>
                <a:r>
                  <a:rPr lang="en-US" altLang="zh-CN" sz="2400" dirty="0"/>
                  <a:t>: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808" t="-1405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\documentclass{article}&#10;\usepackage{amsmath}&#10;\pagestyle{empty}&#10;\begin{document}&#10;&#10;$$\min_{R_0\in \text{SO}(3)} \sum_{i=1}^{\ell} \| y_i - R_0 x_i\|_2^2 $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15" y="3881208"/>
            <a:ext cx="3295086" cy="888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218" y="4099115"/>
            <a:ext cx="2763578" cy="2072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193552"/>
            <a:ext cx="694944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lang="en-US" altLang="zh-CN" sz="1400">
                <a:solidFill>
                  <a:srgbClr val="0048AA"/>
                </a:solidFill>
              </a:rPr>
              <a:t>[1] G. </a:t>
            </a:r>
            <a:r>
              <a:rPr lang="en-US" altLang="zh-CN" sz="1400" err="1">
                <a:solidFill>
                  <a:srgbClr val="0048AA"/>
                </a:solidFill>
              </a:rPr>
              <a:t>Wahba</a:t>
            </a:r>
            <a:r>
              <a:rPr lang="en-US" altLang="zh-CN" sz="1400">
                <a:solidFill>
                  <a:srgbClr val="0048AA"/>
                </a:solidFill>
              </a:rPr>
              <a:t>. A least squares estimate of satellite attitude. SIAM Review, 1965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48AA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339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Outlier-Robust Rotation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b="1"/>
                  <a:t>Goal</a:t>
                </a:r>
                <a:r>
                  <a:rPr lang="en-US" sz="2800"/>
                  <a:t>:</a:t>
                </a:r>
              </a:p>
              <a:p>
                <a:pPr lvl="1"/>
                <a:r>
                  <a:rPr lang="en-US" altLang="ja-JP" sz="2400"/>
                  <a:t>Find 3D rotation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ja-JP" sz="2400"/>
                  <a:t> that best aligns 2 point clouds</a:t>
                </a:r>
              </a:p>
              <a:p>
                <a:pPr lvl="1"/>
                <a:endParaRPr lang="en-US" altLang="ja-JP" sz="2400"/>
              </a:p>
              <a:p>
                <a:r>
                  <a:rPr lang="en-US" altLang="ja-JP" sz="2800" b="1"/>
                  <a:t>Case 2</a:t>
                </a:r>
                <a:r>
                  <a:rPr lang="en-US" altLang="ja-JP" sz="2800"/>
                  <a:t>: With Outliers</a:t>
                </a:r>
                <a:r>
                  <a:rPr lang="en-US" sz="2800"/>
                  <a:t>: </a:t>
                </a:r>
              </a:p>
              <a:p>
                <a:pPr lvl="1"/>
                <a:r>
                  <a:rPr lang="en-US" sz="2400"/>
                  <a:t>Only part of point pairs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/>
                  <a:t> </a:t>
                </a:r>
                <a:r>
                  <a:rPr lang="en-US" sz="2400"/>
                  <a:t>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400"/>
              </a:p>
              <a:p>
                <a:pPr lvl="2"/>
                <a:r>
                  <a:rPr lang="en-US" sz="2000"/>
                  <a:t>called inliers</a:t>
                </a:r>
              </a:p>
              <a:p>
                <a:pPr lvl="1"/>
                <a:r>
                  <a:rPr lang="en-US" sz="2400"/>
                  <a:t>Other </a:t>
                </a:r>
                <a:r>
                  <a:rPr lang="en-US" altLang="zh-CN" sz="2400"/>
                  <a:t>point pairs can be 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arbitrary</a:t>
                </a:r>
              </a:p>
              <a:p>
                <a:pPr lvl="2"/>
                <a:r>
                  <a:rPr lang="en-US" sz="2000"/>
                  <a:t>called </a:t>
                </a:r>
                <a:r>
                  <a:rPr lang="en-US" sz="2000">
                    <a:solidFill>
                      <a:srgbClr val="FF0000"/>
                    </a:solidFill>
                  </a:rPr>
                  <a:t>outliers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08" t="-1405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80" y="4087280"/>
            <a:ext cx="2864752" cy="20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22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A611-B6D8-944E-99A4-54EC01E8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Least-Squares (Rotation)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E6A3E-7718-7E4E-BB85-940A9BC7E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00" y="3189100"/>
            <a:ext cx="4017922" cy="29112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99697" y="2817708"/>
            <a:ext cx="524612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 dirty="0"/>
              <a:t>(Huber, 1964)            Truncation Parameter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338295" y="1191281"/>
            <a:ext cx="15865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stA="45000" endPos="12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2800" dirty="0">
                <a:solidFill>
                  <a:schemeClr val="accent6"/>
                </a:solidFill>
              </a:rPr>
              <a:t> </a:t>
            </a:r>
            <a:r>
              <a:rPr lang="en-US" altLang="ja-JP" sz="2800" b="1" dirty="0">
                <a:solidFill>
                  <a:schemeClr val="accent6"/>
                </a:solidFill>
              </a:rPr>
              <a:t>(TLS-R)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9" name="图片 18" descr="\documentclass{article}&#10;\usepackage{amsmath,xcolor}&#10;\pagestyle{empty}&#10;\begin{document}&#10;&#10;&#10;\begin{align*}&#10;\min_{R_0\in\text{SO}(3)} \sum_{i=1}^{\ell} \text{\textcolor{red}{$\min$}} \Big\{ \big\| y_i - R_0 x_i \big\|_2^2, \ \text{\textcolor{red}{$c_i^2$}} \Big\} \label{eq:TLS-R}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8" y="1029026"/>
            <a:ext cx="4734171" cy="8886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992" y="3833720"/>
            <a:ext cx="4482286" cy="20877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Challenges 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of solving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2400" b="1" i="0" u="none" strike="noStrike" cap="none" spc="0" normalizeH="0" dirty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(TLS-R)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Non-Convexity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Non-Smoothness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Inapproximable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Antonante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et al., 2021)</a:t>
            </a:r>
            <a:endParaRPr lang="en-US" sz="2000" dirty="0"/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C9120C99-18C3-3C40-80F0-211AAFBB5F57}"/>
              </a:ext>
            </a:extLst>
          </p:cNvPr>
          <p:cNvSpPr txBox="1"/>
          <p:nvPr/>
        </p:nvSpPr>
        <p:spPr>
          <a:xfrm>
            <a:off x="0" y="6193552"/>
            <a:ext cx="694944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[1] H. Yang and L. </a:t>
            </a:r>
            <a:r>
              <a:rPr kumimoji="0" lang="en-US" altLang="zh-CN" sz="1400" b="0" i="0" u="none" strike="noStrike" cap="none" spc="0" normalizeH="0" baseline="0" err="1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Carlone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. A quaternion-based certifiably optimal solution to the Wahba problem with outliers. ICCV 2019.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43490" y="1634477"/>
            <a:ext cx="729022" cy="1216750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351627" y="1621502"/>
            <a:ext cx="729022" cy="1216750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73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Derive a </a:t>
                </a:r>
                <a:r>
                  <a:rPr lang="en-US" altLang="zh-CN" sz="2800" dirty="0"/>
                  <a:t>semidefinite relaxation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(SDR) </a:t>
                </a:r>
                <a:r>
                  <a:rPr lang="en-US" altLang="zh-CN" sz="2800" dirty="0"/>
                  <a:t>of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(TLS-R)</a:t>
                </a:r>
              </a:p>
              <a:p>
                <a:pPr lvl="1"/>
                <a:r>
                  <a:rPr lang="en-US" altLang="zh-CN" sz="2400" dirty="0"/>
                  <a:t>based on and simplifying the derivation of [1]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sz="2800" dirty="0"/>
                  <a:t>We provide conditions, under which</a:t>
                </a:r>
              </a:p>
              <a:p>
                <a:pPr lvl="1"/>
                <a:r>
                  <a:rPr lang="en-US" altLang="ja-JP" sz="2400" b="1" dirty="0">
                    <a:solidFill>
                      <a:schemeClr val="accent6"/>
                    </a:solidFill>
                  </a:rPr>
                  <a:t>(SDR) </a:t>
                </a:r>
                <a:r>
                  <a:rPr lang="en-US" altLang="zh-CN" sz="2400" dirty="0"/>
                  <a:t>is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tight</a:t>
                </a:r>
                <a:r>
                  <a:rPr lang="en-US" altLang="zh-CN" sz="2400" dirty="0"/>
                  <a:t>: solving </a:t>
                </a:r>
                <a:r>
                  <a:rPr lang="en-US" altLang="zh-CN" sz="2400" b="1" dirty="0">
                    <a:solidFill>
                      <a:schemeClr val="accent6"/>
                    </a:solidFill>
                  </a:rPr>
                  <a:t>(SDR)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</m:oMath>
                </a14:m>
                <a:r>
                  <a:rPr lang="en-US" altLang="zh-CN" sz="2400" dirty="0"/>
                  <a:t> solving </a:t>
                </a:r>
                <a:r>
                  <a:rPr lang="en-US" altLang="ja-JP" sz="2400" b="1" dirty="0">
                    <a:solidFill>
                      <a:schemeClr val="accent6"/>
                    </a:solidFill>
                  </a:rPr>
                  <a:t>(TLS-R)</a:t>
                </a:r>
              </a:p>
              <a:p>
                <a:pPr lvl="1"/>
                <a:r>
                  <a:rPr lang="en-US" altLang="ja-JP" sz="2400" b="1" dirty="0">
                    <a:solidFill>
                      <a:schemeClr val="accent6"/>
                    </a:solidFill>
                  </a:rPr>
                  <a:t>(SDR) </a:t>
                </a:r>
                <a:r>
                  <a:rPr lang="en-US" altLang="zh-CN" sz="2400" dirty="0"/>
                  <a:t>is 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not tight</a:t>
                </a:r>
                <a:r>
                  <a:rPr lang="en-US" altLang="zh-CN" sz="2400" dirty="0"/>
                  <a:t>: solving </a:t>
                </a:r>
                <a:r>
                  <a:rPr lang="en-US" altLang="zh-CN" sz="2400" b="1" dirty="0">
                    <a:solidFill>
                      <a:schemeClr val="accent6"/>
                    </a:solidFill>
                  </a:rPr>
                  <a:t>(SDR) </a:t>
                </a:r>
                <a:r>
                  <a:rPr lang="en-US" altLang="zh-CN" sz="2400" dirty="0"/>
                  <a:t>might not be a good choice</a:t>
                </a:r>
                <a:endParaRPr lang="en-US" altLang="ja-JP" sz="2400" b="1" dirty="0">
                  <a:solidFill>
                    <a:schemeClr val="accent6"/>
                  </a:solidFill>
                </a:endParaRPr>
              </a:p>
              <a:p>
                <a:pPr lvl="1"/>
                <a:endParaRPr lang="en-US" altLang="ja-JP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808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338295" y="1191281"/>
            <a:ext cx="15865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stA="45000" endPos="12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2800" dirty="0">
                <a:solidFill>
                  <a:schemeClr val="accent6"/>
                </a:solidFill>
              </a:rPr>
              <a:t> </a:t>
            </a:r>
            <a:r>
              <a:rPr lang="en-US" altLang="ja-JP" sz="2800" b="1" dirty="0">
                <a:solidFill>
                  <a:schemeClr val="accent6"/>
                </a:solidFill>
              </a:rPr>
              <a:t>(TLS-R)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" name="图片 6" descr="\documentclass{article}&#10;\usepackage{amsmath,xcolor}&#10;\pagestyle{empty}&#10;\begin{document}&#10;&#10;&#10;\begin{align*}&#10;\min_{R_0\in\text{SO}(3)} \sum_{i=1}^{\ell} \min \Big\{ \big\| y_i - R_0 x_i \big\|_2^2, \ c_i^2 \Big\} \label{eq:TLS-R}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8" y="1029026"/>
            <a:ext cx="4785372" cy="888686"/>
          </a:xfrm>
          <a:prstGeom prst="rect">
            <a:avLst/>
          </a:prstGeom>
        </p:spPr>
      </p:pic>
      <p:sp>
        <p:nvSpPr>
          <p:cNvPr id="9" name="文本框 6">
            <a:extLst>
              <a:ext uri="{FF2B5EF4-FFF2-40B4-BE49-F238E27FC236}">
                <a16:creationId xmlns:a16="http://schemas.microsoft.com/office/drawing/2014/main" id="{E922B33B-4993-4345-990C-D7F7461F9574}"/>
              </a:ext>
            </a:extLst>
          </p:cNvPr>
          <p:cNvSpPr txBox="1"/>
          <p:nvPr/>
        </p:nvSpPr>
        <p:spPr>
          <a:xfrm>
            <a:off x="0" y="6193552"/>
            <a:ext cx="694944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[1] H. Yang and L. </a:t>
            </a:r>
            <a:r>
              <a:rPr kumimoji="0" lang="en-US" altLang="zh-CN" sz="1400" b="0" i="0" u="none" strike="noStrike" cap="none" spc="0" normalizeH="0" baseline="0" err="1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Carlone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. A quaternion-based certifiably optimal solution to the Wahba problem with outliers. ICCV 2019.</a:t>
            </a:r>
          </a:p>
        </p:txBody>
      </p:sp>
    </p:spTree>
    <p:extLst>
      <p:ext uri="{BB962C8B-B14F-4D97-AF65-F5344CB8AC3E}">
        <p14:creationId xmlns:p14="http://schemas.microsoft.com/office/powerpoint/2010/main" val="769635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Derivation: From </a:t>
            </a:r>
            <a:r>
              <a:rPr lang="en-US" altLang="zh-CN" b="1">
                <a:solidFill>
                  <a:schemeClr val="accent6"/>
                </a:solidFill>
              </a:rPr>
              <a:t>(TLS-R) </a:t>
            </a:r>
            <a:r>
              <a:rPr lang="en-US" altLang="zh-CN"/>
              <a:t>to </a:t>
            </a:r>
            <a:r>
              <a:rPr lang="en-US" altLang="ja-JP" b="1">
                <a:solidFill>
                  <a:schemeClr val="accent6"/>
                </a:solidFill>
              </a:rPr>
              <a:t>(SDR)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r>
                  <a:rPr lang="en-US" altLang="ja-JP" sz="2800" b="1" dirty="0">
                    <a:solidFill>
                      <a:schemeClr val="accent6"/>
                    </a:solidFill>
                  </a:rPr>
                  <a:t>(TLS-R)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groupChr>
                  </m:oMath>
                </a14:m>
                <a:r>
                  <a:rPr lang="en-US" altLang="ja-JP" sz="28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(TLS-Q)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(3)</m:t>
                        </m:r>
                      </m:e>
                    </m:groupChr>
                  </m:oMath>
                </a14:m>
                <a:r>
                  <a:rPr lang="en-US" altLang="ja-JP" sz="28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(QCQP)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lifting</m:t>
                        </m:r>
                      </m:e>
                    </m:groupChr>
                  </m:oMath>
                </a14:m>
                <a:r>
                  <a:rPr lang="en-US" altLang="ja-JP" sz="28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(SDR)</a:t>
                </a:r>
              </a:p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endParaRPr lang="en-US" dirty="0"/>
              </a:p>
              <a:p>
                <a:r>
                  <a:rPr lang="en-US" dirty="0"/>
                  <a:t>Step (1): </a:t>
                </a:r>
                <a:r>
                  <a:rPr lang="en-US" altLang="zh-CN" dirty="0">
                    <a:cs typeface="Arial" panose="020B0604020202020204" pitchFamily="34" charset="0"/>
                  </a:rPr>
                  <a:t>3D rotations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</m:oMath>
                </a14:m>
                <a:r>
                  <a:rPr lang="en-US" altLang="ja-JP" dirty="0">
                    <a:cs typeface="Arial" panose="020B0604020202020204" pitchFamily="34" charset="0"/>
                  </a:rPr>
                  <a:t> unit quaternions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(2):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-</a:t>
                </a:r>
                <a:r>
                  <a:rPr lang="en-US" dirty="0" err="1"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cs typeface="Arial" panose="020B0604020202020204" pitchFamily="34" charset="0"/>
                  </a:rPr>
                  <a:t> inner min.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</m:oMath>
                </a14:m>
                <a:r>
                  <a:rPr lang="en-US" dirty="0"/>
                  <a:t> binary choice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 descr="\documentclass{article}&#10;\usepackage{amsmath,color}&#10;\pagestyle{empty}&#10;\begin{document}&#10;&#10;&#10;&#10;$$\min\{ a,b \}= \min_{\theta_i\in\{0, 1\}} \theta_i a + (1-\theta_i) b$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372" y="4776585"/>
            <a:ext cx="4523886" cy="49188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174752" y="2469790"/>
            <a:ext cx="12984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ja-JP" sz="2400" b="1">
                <a:solidFill>
                  <a:schemeClr val="accent6"/>
                </a:solidFill>
              </a:rPr>
              <a:t>(TLS-R) 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pic>
        <p:nvPicPr>
          <p:cNvPr id="4" name="图片 3" descr="\documentclass{article}&#10;\usepackage{amsmath,amssymb,color}&#10;\pagestyle{empty}&#10;\begin{document}&#10;&#10;\begin{align*}&#10;  \min_{w_0\in \mathbb{S}^3} \sum_{i=1}^{\ell} \min \Big\{ w_0^\top Q_i w_0,\ c_i^2 \Big\} \label{eq:TLS-Q} &#10;\end{alig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30" y="3246869"/>
            <a:ext cx="3463009" cy="8146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77684" y="3431087"/>
            <a:ext cx="13144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ja-JP" sz="2400" b="1" dirty="0">
                <a:solidFill>
                  <a:schemeClr val="accent6"/>
                </a:solidFill>
              </a:rPr>
              <a:t>(TLS-</a:t>
            </a:r>
            <a:r>
              <a:rPr lang="en-US" altLang="zh-CN" sz="2400" b="1" dirty="0">
                <a:solidFill>
                  <a:schemeClr val="accent6"/>
                </a:solidFill>
              </a:rPr>
              <a:t>Q</a:t>
            </a:r>
            <a:r>
              <a:rPr lang="en-US" altLang="ja-JP" sz="2400" b="1" dirty="0">
                <a:solidFill>
                  <a:schemeClr val="accent6"/>
                </a:solidFill>
              </a:rPr>
              <a:t>) 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254" y="857112"/>
            <a:ext cx="3261946" cy="914400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7529" y="852227"/>
            <a:ext cx="3628677" cy="914400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图片 4" descr="\documentclass{article}&#10;\usepackage{amsmath,xcolor}&#10;\pagestyle{empty}&#10;\begin{document}&#10;&#10;&#10;\begin{align*}&#10;\min_{R_0\in\text{SO}(3)} \sum_{i=1}^{\ell} \min \Big\{ \big\| y_i - R_0 x_i \big\|_2^2, \ c_i^2 \Big\} \label{eq:TLS-R} 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18" y="2364050"/>
            <a:ext cx="4386590" cy="814628"/>
          </a:xfrm>
          <a:prstGeom prst="rect">
            <a:avLst/>
          </a:prstGeom>
        </p:spPr>
      </p:pic>
      <p:pic>
        <p:nvPicPr>
          <p:cNvPr id="10" name="图片 9" descr="\documentclass{article}&#10;\usepackage{amsmath,amssymb,color}&#10;\pagestyle{empty}&#10;\begin{document}&#10;&#10;\begin{align*}&#10;  \min_{ w_0\in \mathbb{S}^3,  \theta_i\in\{0,1\}  } \sum\nolimits_{i=1}^{\ell} \Big(\theta_i w_0^\top   Q_i w_0 + (1-\theta_i)\ c_i^2 \Big) &#10;\end{align*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51" y="5422561"/>
            <a:ext cx="6059885" cy="656457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1804416" y="3082670"/>
            <a:ext cx="130514" cy="753700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725853" y="5031330"/>
            <a:ext cx="278964" cy="534318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568317" y="5043762"/>
            <a:ext cx="228723" cy="576750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474971" y="6351864"/>
            <a:ext cx="8223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accent5"/>
                </a:solidFill>
              </a:rPr>
              <a:t>cubic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4639056" y="5974157"/>
            <a:ext cx="86797" cy="513334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>
            <a:off x="3862795" y="5944439"/>
            <a:ext cx="1434517" cy="0"/>
          </a:xfrm>
          <a:prstGeom prst="straightConnector1">
            <a:avLst/>
          </a:prstGeom>
          <a:noFill/>
          <a:ln w="22225" cap="flat">
            <a:solidFill>
              <a:schemeClr val="accent5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56496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8" grpId="1" animBg="1"/>
      <p:bldP spid="17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Derivation: From </a:t>
            </a:r>
            <a:r>
              <a:rPr lang="en-US" altLang="zh-CN" b="1">
                <a:solidFill>
                  <a:schemeClr val="accent6"/>
                </a:solidFill>
              </a:rPr>
              <a:t>(TLS-R) </a:t>
            </a:r>
            <a:r>
              <a:rPr lang="en-US" altLang="zh-CN"/>
              <a:t>to </a:t>
            </a:r>
            <a:r>
              <a:rPr lang="en-US" altLang="ja-JP" b="1">
                <a:solidFill>
                  <a:schemeClr val="accent6"/>
                </a:solidFill>
              </a:rPr>
              <a:t>(SDR)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r>
                  <a:rPr lang="en-US" altLang="ja-JP" sz="2800" b="1" dirty="0">
                    <a:solidFill>
                      <a:schemeClr val="accent6"/>
                    </a:solidFill>
                  </a:rPr>
                  <a:t>(TLS-R)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groupChr>
                  </m:oMath>
                </a14:m>
                <a:r>
                  <a:rPr lang="en-US" altLang="ja-JP" sz="28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(TLS-Q)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(3)</m:t>
                        </m:r>
                      </m:e>
                    </m:groupChr>
                  </m:oMath>
                </a14:m>
                <a:r>
                  <a:rPr lang="en-US" altLang="ja-JP" sz="28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(QCQP)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lifting</m:t>
                        </m:r>
                      </m:e>
                    </m:groupChr>
                  </m:oMath>
                </a14:m>
                <a:r>
                  <a:rPr lang="en-US" altLang="ja-JP" sz="28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(SDR)</a:t>
                </a:r>
              </a:p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Step </a:t>
                </a:r>
                <a:r>
                  <a:rPr lang="en-US" dirty="0"/>
                  <a:t>(3): “binary clone” [1</a:t>
                </a:r>
                <a:r>
                  <a:rPr lang="en-US" dirty="0" smtClean="0"/>
                  <a:t>]: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5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517529" y="852227"/>
            <a:ext cx="3628677" cy="914400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638DBB47-F75A-C543-8CF1-AF8861D9F06B}"/>
              </a:ext>
            </a:extLst>
          </p:cNvPr>
          <p:cNvSpPr txBox="1"/>
          <p:nvPr/>
        </p:nvSpPr>
        <p:spPr>
          <a:xfrm>
            <a:off x="0" y="6193552"/>
            <a:ext cx="694944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[1] H. Yang and L. </a:t>
            </a:r>
            <a:r>
              <a:rPr kumimoji="0" lang="en-US" altLang="zh-CN" sz="1400" b="0" i="0" u="none" strike="noStrike" cap="none" spc="0" normalizeH="0" baseline="0" err="1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Carlone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. A quaternion-based certifiably optimal solution to the Wahba problem with outliers. ICCV 2019.</a:t>
            </a:r>
          </a:p>
        </p:txBody>
      </p:sp>
      <p:pic>
        <p:nvPicPr>
          <p:cNvPr id="7" name="图片 6" descr="\documentclass{article}&#10;\usepackage{amsmath,amssymb,color}&#10;\pagestyle{empty}&#10;\begin{document}&#10;&#10;\begin{align*}&#10;  \min_{ \substack{w_0\in \mathbb{S}^3 \\ w_i\in\{0,w_0\}}  } \sum_{i=1}^{\ell} \Big( \textnormal{\textcolor{red}{$w_i^\top$}} Q_i w_0 + (1-\textnormal{\textcolor{blue}{$w_i^\top w_0$}})\ c_i^2 \Big)&#10;\end{alig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08" y="4355959"/>
            <a:ext cx="5416229" cy="1042286"/>
          </a:xfrm>
          <a:prstGeom prst="rect">
            <a:avLst/>
          </a:prstGeom>
        </p:spPr>
      </p:pic>
      <p:pic>
        <p:nvPicPr>
          <p:cNvPr id="6" name="图片 5" descr="\documentclass{article}&#10;\usepackage{amsmath,amssymb,color}&#10;\pagestyle{empty}&#10;\begin{document}&#10;&#10;\begin{align*}&#10;  \min_{ \substack{w_0\in \mathbb{S}^3 \\ \theta_i\in\{0,1\}}  } \sum_{i=1}^{\ell} \Big(\text{ \textcolor{red}{$\theta_i w_0^\top$}}   Q_i w_0 + (1-\textnormal{\textcolor{blue}{$\theta_i$}} )\ c_i^2 \Big) &#10;\end{alig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70" y="2353504"/>
            <a:ext cx="4984686" cy="1042286"/>
          </a:xfrm>
          <a:prstGeom prst="rect">
            <a:avLst/>
          </a:prstGeom>
        </p:spPr>
      </p:pic>
      <p:pic>
        <p:nvPicPr>
          <p:cNvPr id="10" name="图片 9" descr="\documentclass{article}&#10;\usepackage{amsmath,color}&#10;\pagestyle{empty}&#10;\begin{document}&#10; &#10;&#10;\textcolor{red}{$w_i := \theta_i w_0$}, so \textcolor{blue}{$\theta_i = w_i^\top w_0$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23" y="3722423"/>
            <a:ext cx="3360914" cy="338286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3950208" y="2987040"/>
            <a:ext cx="1127760" cy="735383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004560" y="2942951"/>
            <a:ext cx="323088" cy="790410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194048" y="4029326"/>
            <a:ext cx="249936" cy="653266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713074" y="4104995"/>
            <a:ext cx="474110" cy="577597"/>
          </a:xfrm>
          <a:prstGeom prst="straightConnector1">
            <a:avLst/>
          </a:prstGeom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44614" y="4595423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ja-JP" sz="2400" b="1" dirty="0" smtClean="0">
                <a:solidFill>
                  <a:schemeClr val="accent6"/>
                </a:solidFill>
              </a:rPr>
              <a:t>(QCQP)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96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Derivation: From </a:t>
            </a:r>
            <a:r>
              <a:rPr lang="en-US" altLang="zh-CN" b="1">
                <a:solidFill>
                  <a:schemeClr val="accent6"/>
                </a:solidFill>
              </a:rPr>
              <a:t>(TLS-R) </a:t>
            </a:r>
            <a:r>
              <a:rPr lang="en-US" altLang="zh-CN"/>
              <a:t>to </a:t>
            </a:r>
            <a:r>
              <a:rPr lang="en-US" altLang="ja-JP" b="1">
                <a:solidFill>
                  <a:schemeClr val="accent6"/>
                </a:solidFill>
              </a:rPr>
              <a:t>(SDR)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r>
                  <a:rPr lang="en-US" altLang="ja-JP" sz="2800" b="1" dirty="0">
                    <a:solidFill>
                      <a:schemeClr val="accent6"/>
                    </a:solidFill>
                  </a:rPr>
                  <a:t>(TLS-R)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groupChr>
                  </m:oMath>
                </a14:m>
                <a:r>
                  <a:rPr lang="en-US" altLang="ja-JP" sz="28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(TLS-Q)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(3)</m:t>
                        </m:r>
                      </m:e>
                    </m:groupChr>
                  </m:oMath>
                </a14:m>
                <a:r>
                  <a:rPr lang="en-US" altLang="ja-JP" sz="28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(QCQP)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altLang="ja-JP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lifting</m:t>
                        </m:r>
                      </m:e>
                    </m:groupChr>
                  </m:oMath>
                </a14:m>
                <a:r>
                  <a:rPr lang="en-US" altLang="ja-JP" sz="2800" b="1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2800" b="1" dirty="0">
                    <a:solidFill>
                      <a:schemeClr val="accent6"/>
                    </a:solidFill>
                  </a:rPr>
                  <a:t>(SDR)</a:t>
                </a:r>
              </a:p>
              <a:p>
                <a:pPr marL="0" lvl="1" indent="0" algn="ctr">
                  <a:spcBef>
                    <a:spcPts val="500"/>
                  </a:spcBef>
                  <a:buClr>
                    <a:srgbClr val="0048AA"/>
                  </a:buClr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Step (4): Lifting (a very standard step)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6">
            <a:extLst>
              <a:ext uri="{FF2B5EF4-FFF2-40B4-BE49-F238E27FC236}">
                <a16:creationId xmlns:a16="http://schemas.microsoft.com/office/drawing/2014/main" id="{638DBB47-F75A-C543-8CF1-AF8861D9F06B}"/>
              </a:ext>
            </a:extLst>
          </p:cNvPr>
          <p:cNvSpPr txBox="1"/>
          <p:nvPr/>
        </p:nvSpPr>
        <p:spPr>
          <a:xfrm>
            <a:off x="0" y="6193552"/>
            <a:ext cx="694944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[1] H. Yang and L. </a:t>
            </a:r>
            <a:r>
              <a:rPr kumimoji="0" lang="en-US" altLang="zh-CN" sz="1400" b="0" i="0" u="none" strike="noStrike" cap="none" spc="0" normalizeH="0" baseline="0" err="1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Carlone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48AA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. A quaternion-based certifiably optimal solution to the Wahba problem with outliers. ICCV 2019.</a:t>
            </a:r>
          </a:p>
        </p:txBody>
      </p:sp>
      <p:pic>
        <p:nvPicPr>
          <p:cNvPr id="7" name="图片 6" descr="\documentclass{article}&#10;\usepackage{amsmath,amssymb,color}&#10;\pagestyle{empty}&#10;\begin{document}&#10;&#10;\begin{align*}&#10;  \min_{ \substack{w_0\in \mathbb{S}^3 \\ w_i\in\{0,w_0\}}  } \sum_{i=1}^{\ell} \Big( \textnormal{\textcolor{red}{$w_i^\top$}} Q_i w_0 + (1-\textnormal{\textcolor{blue}{$w_i^\top w_0$}})\ c_i^2 \Big)&#10;\end{alig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12" y="2063863"/>
            <a:ext cx="5416229" cy="104228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7572006" y="2205791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ja-JP" sz="2400" b="1" dirty="0" smtClean="0">
                <a:solidFill>
                  <a:schemeClr val="accent6"/>
                </a:solidFill>
              </a:rPr>
              <a:t>(QCQP)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pic>
        <p:nvPicPr>
          <p:cNvPr id="9" name="图片 8" descr="\documentclass{article}&#10;\usepackage{amsmath,amssymb,bm,color}&#10;\pagestyle{empty}&#10;\begin{document}&#10;\newcommand{\pw}{\bm{w}}&#10;\newcommand{\pW}{\bm{W}}&#10;\newcommand{\pQ}{\bm{Q}}&#10;\newcommand{\pA}{\bm{A}}&#10;&#10;\begin{equation*}&#10;  \begin{split}&#10;\min_{\pW\succeq 0 } &amp;\ \ \textnormal{trace}\Big(\pQ \pW\Big) \\&#10;  \text{s.t.}&amp; \ \ \text{trace}(\pA_i \pW) = b_i,\ \ \ \forall i=1,\dots,10\ell+1 &#10;  \end{split}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71" y="4231742"/>
            <a:ext cx="5941032" cy="106971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815253" y="855163"/>
            <a:ext cx="3676893" cy="914400"/>
          </a:xfrm>
          <a:prstGeom prst="rect">
            <a:avLst/>
          </a:prstGeom>
          <a:noFill/>
          <a:ln w="41275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06118" y="4503983"/>
            <a:ext cx="9585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ja-JP" sz="2400" b="1" dirty="0" smtClean="0">
                <a:solidFill>
                  <a:schemeClr val="accent6"/>
                </a:solidFill>
              </a:rPr>
              <a:t>(SDR)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36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Tightness of </a:t>
            </a:r>
            <a:r>
              <a:rPr lang="en-US" b="1" dirty="0">
                <a:solidFill>
                  <a:schemeClr val="accent6"/>
                </a:solidFill>
              </a:rPr>
              <a:t>(SDR)</a:t>
            </a:r>
            <a:r>
              <a:rPr lang="en-US" dirty="0"/>
              <a:t>: </a:t>
            </a:r>
            <a:r>
              <a:rPr lang="en-US"/>
              <a:t>Main Results (Informal)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Adversarial outliers can be some point pairs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bg1">
                        <a:lumMod val="50000"/>
                      </a:schemeClr>
                    </a:solidFill>
                  </a:rPr>
                  <a:t> that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are related by a different rotation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than ground-truth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 e.g.,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𝑅𝑥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for some indices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06248" y="1626111"/>
            <a:ext cx="8759952" cy="841256"/>
          </a:xfrm>
          <a:prstGeom prst="rect">
            <a:avLst/>
          </a:prstGeom>
          <a:noFill/>
          <a:ln w="635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kumimoji="0" lang="en-US" altLang="zh-CN" sz="24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Arial"/>
              </a:rPr>
              <a:t>Positive Result</a:t>
            </a:r>
            <a:r>
              <a:rPr lang="en-US" altLang="zh-CN" sz="2400" dirty="0">
                <a:uFill>
                  <a:solidFill>
                    <a:srgbClr val="000000"/>
                  </a:solidFill>
                </a:uFill>
                <a:latin typeface="+mn-lt"/>
              </a:rPr>
              <a:t>: </a:t>
            </a:r>
          </a:p>
          <a:p>
            <a:pPr algn="ctr" hangingPunct="0"/>
            <a:r>
              <a:rPr lang="en-US" altLang="en-US" sz="24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n-US" altLang="zh-CN" sz="24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SDR)</a:t>
            </a:r>
            <a:r>
              <a:rPr lang="en-US" altLang="zh-CN" sz="2400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+mn-lt"/>
                <a:cs typeface="Arial" panose="020B0604020202020204" pitchFamily="34" charset="0"/>
              </a:rPr>
              <a:t>is tight for small noise and random outliers.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024" y="3297616"/>
            <a:ext cx="8759952" cy="841256"/>
          </a:xfrm>
          <a:prstGeom prst="rect">
            <a:avLst/>
          </a:prstGeom>
          <a:noFill/>
          <a:ln w="635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kumimoji="0" lang="en-US" altLang="zh-CN" sz="2400" b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Arial"/>
              </a:rPr>
              <a:t>Negative Result</a:t>
            </a:r>
            <a:r>
              <a:rPr lang="en-US" altLang="zh-CN" sz="2400" dirty="0">
                <a:uFill>
                  <a:solidFill>
                    <a:srgbClr val="000000"/>
                  </a:solidFill>
                </a:uFill>
                <a:latin typeface="+mn-lt"/>
              </a:rPr>
              <a:t>: </a:t>
            </a:r>
          </a:p>
          <a:p>
            <a:pPr algn="ctr"/>
            <a:r>
              <a:rPr lang="en-US" altLang="en-US" sz="2400" b="1" dirty="0">
                <a:solidFill>
                  <a:schemeClr val="accent6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rPr>
              <a:t>(SDR)</a:t>
            </a:r>
            <a:r>
              <a:rPr lang="en-US" altLang="en-US" sz="2400" dirty="0">
                <a:solidFill>
                  <a:schemeClr val="accent6"/>
                </a:solidFill>
                <a:latin typeface="+mn-lt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+mn-lt"/>
                <a:ea typeface="Cambria Math" panose="02040503050406030204" pitchFamily="18" charset="0"/>
                <a:cs typeface="Arial" panose="020B0604020202020204" pitchFamily="34" charset="0"/>
              </a:rPr>
              <a:t>is not tight </a:t>
            </a:r>
            <a:r>
              <a:rPr lang="en-US" altLang="en-US" sz="2400" dirty="0">
                <a:ea typeface="Cambria Math" panose="02040503050406030204" pitchFamily="18" charset="0"/>
                <a:cs typeface="Arial" panose="020B0604020202020204" pitchFamily="34" charset="0"/>
              </a:rPr>
              <a:t>for “adversarial” outliers</a:t>
            </a:r>
            <a:r>
              <a:rPr lang="en-US" altLang="en-US" sz="2400" dirty="0">
                <a:latin typeface="+mn-lt"/>
                <a:ea typeface="Cambria Math" panose="02040503050406030204" pitchFamily="18" charset="0"/>
                <a:cs typeface="Arial" panose="020B0604020202020204" pitchFamily="34" charset="0"/>
              </a:rPr>
              <a:t>, even without noise.</a:t>
            </a:r>
            <a:endParaRPr lang="zh-CN" altLang="en-US" sz="2400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61647" y="2521342"/>
            <a:ext cx="45719" cy="5168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190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351.331"/>
  <p:tag name="LATEXADDIN" val="\documentclass{article}&#10;\usepackage{amsmath}&#10;\pagestyle{empty}&#10;\begin{document}&#10;&#10;$$\min_{R_0\in \text{SO}(3)} \sum_{i=1}^{\ell} \| y_i - R_0 x_i\|_2^2 $$&#10;&#10;&#10;\end{document}"/>
  <p:tag name="IGUANATEXSIZE" val="24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378.328"/>
  <p:tag name="LATEXADDIN" val="\documentclass{article}&#10;\usepackage{amsmath,color}&#10;\pagestyle{empty}&#10;\begin{document}&#10; &#10;&#10;\textcolor{red}{$w_i := \theta_i w_0$}, so \textcolor{blue}{$\theta_i = w_i^\top w_0$}&#10;&#10;\end{document}"/>
  <p:tag name="IGUANATEXSIZE" val="24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2221.222"/>
  <p:tag name="LATEXADDIN" val="\documentclass{article}&#10;\usepackage{amsmath,amssymb,color}&#10;\pagestyle{empty}&#10;\begin{document}&#10;&#10;\begin{align*}&#10;  \min_{ \substack{w_0\in \mathbb{S}^3 \\ w_i\in\{0,w_0\}}  } \sum_{i=1}^{\ell} \Big( \textnormal{\textcolor{red}{$w_i^\top$}} Q_i w_0 + (1-\textnormal{\textcolor{blue}{$w_i^\top w_0$}})\ c_i^2 \Big)&#10;\end{align*}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8.6952"/>
  <p:tag name="ORIGINALWIDTH" val="2436.445"/>
  <p:tag name="LATEXADDIN" val="\documentclass{article}&#10;\usepackage{amsmath,amssymb,bm,color}&#10;\pagestyle{empty}&#10;\begin{document}&#10;\newcommand{\pw}{\bm{w}}&#10;\newcommand{\pW}{\bm{W}}&#10;\newcommand{\pQ}{\bm{Q}}&#10;\newcommand{\pA}{\bm{A}}&#10;&#10;\begin{equation*}&#10;  \begin{split}&#10;\min_{\pW\succeq 0 } &amp;\ \ \textnormal{trace}\Big(\pQ \pW\Big) \\&#10;  \text{s.t.}&amp; \ \ \text{trace}(\pA_i \pW) = b_i,\ \ \ \forall i=1,\dots,10\ell+1 &#10;  \end{split}&#10;\end{equation*}&#10;&#10;&#10;\end{document}"/>
  <p:tag name="IGUANATEXSIZE" val="24"/>
  <p:tag name="IGUANATEXCURSOR" val="378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41.507"/>
  <p:tag name="LATEXADDIN" val="\documentclass{article}&#10;\usepackage{amsmath,xcolor}&#10;\pagestyle{empty}&#10;\begin{document}&#10;&#10;&#10;\begin{align*}&#10;\min_{R_0\in\text{SO}(3)} \sum_{i=1}^{\ell} \text{\textcolor{red}{$\min$}} \Big\{ \big\| y_i - R_0 x_i \big\|_2^2, \ \text{\textcolor{red}{$c_i^2$}} \Big\} \label{eq:TLS-R} &#10;\end{align*}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62.505"/>
  <p:tag name="LATEXADDIN" val="\documentclass{article}&#10;\usepackage{amsmath,xcolor}&#10;\pagestyle{empty}&#10;\begin{document}&#10;&#10;&#10;\begin{align*}&#10;\min_{R_0\in\text{SO}(3)} \sum_{i=1}^{\ell} \min \Big\{ \big\| y_i - R_0 x_i \big\|_2^2, \ c_i^2 \Big\} \label{eq:TLS-R} &#10;\end{align*}&#10;&#10;\end{document}"/>
  <p:tag name="IGUANATEXSIZE" val="24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248"/>
  <p:tag name="ORIGINALWIDTH" val="1855.268"/>
  <p:tag name="LATEXADDIN" val="\documentclass{article}&#10;\usepackage{amsmath,color}&#10;\pagestyle{empty}&#10;\begin{document}&#10;&#10;&#10;&#10;$$\min\{ a,b \}= \min_{\theta_i\in\{0, 1\}} \theta_i a + (1-\theta_i) b$$&#10;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549.306"/>
  <p:tag name="LATEXADDIN" val="\documentclass{article}&#10;\usepackage{amsmath,amssymb,color}&#10;\pagestyle{empty}&#10;\begin{document}&#10;&#10;\begin{align*}&#10;  \min_{w_0\in \mathbb{S}^3} \sum_{i=1}^{\ell} \min \Big\{ w_0^\top Q_i w_0,\ c_i^2 \Big\} \label{eq:TLS-Q} &#10;\end{align*}&#10;&#10;&#10;\end{document}"/>
  <p:tag name="IGUANATEXSIZE" val="22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62.505"/>
  <p:tag name="LATEXADDIN" val="\documentclass{article}&#10;\usepackage{amsmath,xcolor}&#10;\pagestyle{empty}&#10;\begin{document}&#10;&#10;&#10;\begin{align*}&#10;\min_{R_0\in\text{SO}(3)} \sum_{i=1}^{\ell} \min \Big\{ \big\| y_i - R_0 x_i \big\|_2^2, \ c_i^2 \Big\} \label{eq:TLS-R} &#10;\end{align*}&#10;&#10;\end{document}"/>
  <p:tag name="IGUANATEXSIZE" val="22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2485.189"/>
  <p:tag name="LATEXADDIN" val="\documentclass{article}&#10;\usepackage{amsmath,amssymb,color}&#10;\pagestyle{empty}&#10;\begin{document}&#10;&#10;\begin{align*}&#10;  \min_{ w_0\in \mathbb{S}^3,  \theta_i\in\{0,1\}  } \sum\nolimits_{i=1}^{\ell} \Big(\theta_i w_0^\top   Q_i w_0 + (1-\theta_i)\ c_i^2 \Big) &#10;\end{align*}&#10;&#10;&#10;\end{document}"/>
  <p:tag name="IGUANATEXSIZE" val="24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2221.222"/>
  <p:tag name="LATEXADDIN" val="\documentclass{article}&#10;\usepackage{amsmath,amssymb,color}&#10;\pagestyle{empty}&#10;\begin{document}&#10;&#10;\begin{align*}&#10;  \min_{ \substack{w_0\in \mathbb{S}^3 \\ w_i\in\{0,w_0\}}  } \sum_{i=1}^{\ell} \Big( \textnormal{\textcolor{red}{$w_i^\top$}} Q_i w_0 + (1-\textnormal{\textcolor{blue}{$w_i^\top w_0$}})\ c_i^2 \Big)&#10;\end{align*}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2044.244"/>
  <p:tag name="LATEXADDIN" val="\documentclass{article}&#10;\usepackage{amsmath,amssymb,color}&#10;\pagestyle{empty}&#10;\begin{document}&#10;&#10;\begin{align*}&#10;  \min_{ \substack{w_0\in \mathbb{S}^3 \\ \theta_i\in\{0,1\}}  } \sum_{i=1}^{\ell} \Big(\text{ \textcolor{red}{$\theta_i w_0^\top$}}   Q_i w_0 + (1-\textnormal{\textcolor{blue}{$\theta_i$}} )\ c_i^2 \Big) &#10;\end{align*}&#10;&#10;&#10;\end{document}"/>
  <p:tag name="IGUANATEXSIZE" val="24"/>
  <p:tag name="IGUANATEXCURSOR" val="3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pril 8 - Semantic Tags" id="{F0EDB558-3B09-7B49-8CCF-FD939711803E}" vid="{C40062AE-E166-D74A-B880-4F679BEE3D0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ICCOPT-2022</Template>
  <TotalTime>5446</TotalTime>
  <Words>383</Words>
  <Application>Microsoft Office PowerPoint</Application>
  <PresentationFormat>全屏显示(4:3)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Cambria Math</vt:lpstr>
      <vt:lpstr>White</vt:lpstr>
      <vt:lpstr>Semidefinite Relaxations of Truncated Least-Squares in Robust Rotation Search</vt:lpstr>
      <vt:lpstr>Problem: Outlier-Free Rotation Search</vt:lpstr>
      <vt:lpstr>Problem: Outlier-Robust Rotation Search</vt:lpstr>
      <vt:lpstr>Truncated Least-Squares (Rotation)</vt:lpstr>
      <vt:lpstr>Our Contributions</vt:lpstr>
      <vt:lpstr>Derivation: From (TLS-R) to (SDR) </vt:lpstr>
      <vt:lpstr>Derivation: From (TLS-R) to (SDR) </vt:lpstr>
      <vt:lpstr>Derivation: From (TLS-R) to (SDR) </vt:lpstr>
      <vt:lpstr>Tightness of (SDR): Main Results (Informal)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Semidefinite Relaxations in Robust Rotation Search: Tight or Not</dc:title>
  <dc:creator>T14</dc:creator>
  <cp:lastModifiedBy>T14</cp:lastModifiedBy>
  <cp:revision>1004</cp:revision>
  <dcterms:created xsi:type="dcterms:W3CDTF">2022-07-19T20:56:25Z</dcterms:created>
  <dcterms:modified xsi:type="dcterms:W3CDTF">2022-10-02T22:20:21Z</dcterms:modified>
</cp:coreProperties>
</file>