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60" r:id="rId3"/>
    <p:sldId id="362" r:id="rId4"/>
    <p:sldId id="366" r:id="rId5"/>
    <p:sldId id="367" r:id="rId6"/>
    <p:sldId id="368" r:id="rId7"/>
    <p:sldId id="364" r:id="rId8"/>
    <p:sldId id="369" r:id="rId9"/>
    <p:sldId id="370" r:id="rId10"/>
    <p:sldId id="361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F34F2-AF58-1DD9-19BC-EA91EA416672}" v="2" dt="2022-10-02T15:29:24.594"/>
    <p1510:client id="{B538C4BF-9E6A-EF40-BE36-EEC6BB51A800}" v="353" dt="2022-10-02T15:53:44.30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11" d="100"/>
          <a:sy n="11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.jhu.edu/" TargetMode="External"/><Relationship Id="rId2" Type="http://schemas.openxmlformats.org/officeDocument/2006/relationships/hyperlink" Target="http://www.vision.jhu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29677"/>
            <a:ext cx="9144000" cy="141033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sz="3600" dirty="0"/>
              <a:t>On the Convergence of IRLS and Its Variants in Outlier-Robust Estimation</a:t>
            </a:r>
            <a:endParaRPr sz="3600"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640014"/>
            <a:ext cx="9144000" cy="10716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/>
              <a:t>Liangzu Peng ⃰              Christian </a:t>
            </a:r>
            <a:r>
              <a:rPr lang="en-US" dirty="0" err="1"/>
              <a:t>Kümmerle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°</a:t>
            </a:r>
            <a:r>
              <a:rPr lang="en-US" dirty="0"/>
              <a:t>                René Vidal ⃰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sz="1200" dirty="0"/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/>
              <a:t> ⃰ : Johns Hopkins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UPenn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°: </a:t>
            </a:r>
            <a:r>
              <a:rPr lang="en-US" dirty="0"/>
              <a:t>University of North Carolina at Charlotte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31642" y="440913"/>
            <a:ext cx="332928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/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@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CVPR 2023 (Highlight)</a:t>
            </a:r>
          </a:p>
          <a:p>
            <a:pPr algn="r"/>
            <a:endParaRPr lang="en-US" b="1" baseline="0" dirty="0"/>
          </a:p>
          <a:p>
            <a:pPr algn="r"/>
            <a:r>
              <a:rPr kumimoji="0" lang="en-US" altLang="zh-CN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THU-AM-127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Information</a:t>
            </a:r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r>
              <a:rPr lang="en-US" sz="4000" b="1" dirty="0"/>
              <a:t>Please Come to Our Poster Session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lang="en-US" sz="4000" b="1" dirty="0"/>
              <a:t>THU-AM-127</a:t>
            </a:r>
            <a:endParaRPr lang="en-US" dirty="0"/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Vision 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lang="en-US" dirty="0"/>
              <a:t>Innovation in Data Engineering and Science (IDEAS) </a:t>
            </a:r>
            <a:r>
              <a:rPr dirty="0"/>
              <a:t>@ </a:t>
            </a:r>
            <a:r>
              <a:rPr lang="en-US" dirty="0"/>
              <a:t>UPenn</a:t>
            </a:r>
            <a:br>
              <a:rPr dirty="0"/>
            </a:br>
            <a:r>
              <a:rPr lang="en-US" u="sng" dirty="0">
                <a:hlinkClick r:id="rId3"/>
              </a:rPr>
              <a:t>https://research.seas.upenn.edu/initiatives/data-science/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lang="en-US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04339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+ GNC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Outlier-Robust Estimation: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: residual                </a:t>
                </a:r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: outlier-robust loss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Graduated Non-Convexity (GNC):</a:t>
                </a:r>
              </a:p>
              <a:p>
                <a:pPr lvl="1"/>
                <a:r>
                  <a:rPr lang="en-US" altLang="zh-CN" sz="2800" dirty="0"/>
                  <a:t>smoothing </a:t>
                </a:r>
                <a14:m>
                  <m:oMath xmlns:m="http://schemas.openxmlformats.org/officeDocument/2006/math">
                    <m:r>
                      <a:rPr lang="en-US" sz="28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/>
                  <a:t> by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spc="-1" dirty="0">
                    <a:solidFill>
                      <a:schemeClr val="accent5"/>
                    </a:solidFill>
                    <a:ea typeface="MS PGothic"/>
                  </a:rPr>
                  <a:t> </a:t>
                </a:r>
                <a:endParaRPr lang="en-US" altLang="zh-CN" sz="2800" dirty="0">
                  <a:solidFill>
                    <a:schemeClr val="accent5"/>
                  </a:solidFill>
                </a:endParaRPr>
              </a:p>
              <a:p>
                <a:pPr lvl="1"/>
                <a:endParaRPr lang="en-US" altLang="zh-CN" sz="2800" dirty="0"/>
              </a:p>
              <a:p>
                <a:r>
                  <a:rPr lang="en-US" altLang="zh-CN" sz="2800" dirty="0"/>
                  <a:t>Contribution: </a:t>
                </a:r>
              </a:p>
              <a:p>
                <a:pPr lvl="1"/>
                <a:r>
                  <a:rPr lang="en-US" altLang="zh-CN" sz="2400" dirty="0"/>
                  <a:t>we prove IRLS + GNC converges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0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9AB99C-389F-0190-7403-6C55328C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17" y="2967487"/>
            <a:ext cx="3092901" cy="29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39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+ GNC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Outlier-Robust Estimation: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: residual                             </a:t>
                </a:r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: outlier-robust loss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Graduated Non-Convexity (GNC):</a:t>
                </a:r>
              </a:p>
              <a:p>
                <a:pPr lvl="1"/>
                <a:r>
                  <a:rPr lang="en-US" altLang="zh-CN" sz="2800" dirty="0"/>
                  <a:t>smoothing </a:t>
                </a:r>
                <a14:m>
                  <m:oMath xmlns:m="http://schemas.openxmlformats.org/officeDocument/2006/math">
                    <m:r>
                      <a:rPr lang="en-US" sz="28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/>
                  <a:t> by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spc="-1" dirty="0">
                    <a:solidFill>
                      <a:schemeClr val="accent5"/>
                    </a:solidFill>
                    <a:ea typeface="MS PGothic"/>
                  </a:rPr>
                  <a:t> </a:t>
                </a:r>
                <a:endParaRPr lang="en-US" altLang="zh-CN" sz="2800" dirty="0">
                  <a:solidFill>
                    <a:schemeClr val="accent5"/>
                  </a:solidFill>
                </a:endParaRPr>
              </a:p>
              <a:p>
                <a:pPr lvl="1"/>
                <a:endParaRPr lang="en-US" altLang="zh-CN" sz="2800" dirty="0"/>
              </a:p>
              <a:p>
                <a:r>
                  <a:rPr lang="en-US" altLang="zh-CN" sz="2800" dirty="0"/>
                  <a:t>Iteratively Reweighted Least-Squares (IRLS)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0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9AB99C-389F-0190-7403-6C55328C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53" y="2967487"/>
            <a:ext cx="1785665" cy="17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9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+ GNC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Outlier-Robust Estimation:</a:t>
                </a:r>
              </a:p>
              <a:p>
                <a:pPr marL="0" indent="0">
                  <a:buNone/>
                </a:pPr>
                <a:r>
                  <a:rPr lang="en-US" sz="2800" spc="-1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: residual                             </a:t>
                </a:r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: outlier-robust loss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0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0473648-7DD9-3602-E46D-7D2787F6B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82" y="3027873"/>
                <a:ext cx="4238446" cy="3579962"/>
              </a:xfrm>
              <a:prstGeom prst="rect">
                <a:avLst/>
              </a:prstGeom>
              <a:ln w="44450">
                <a:solidFill>
                  <a:schemeClr val="accent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dirty="0"/>
                  <a:t>Linear Regression: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⊤</m:t>
                            </m:r>
                          </m:sup>
                        </m:sSubSup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spc="-1" dirty="0">
                  <a:solidFill>
                    <a:schemeClr val="accent5"/>
                  </a:solidFill>
                  <a:ea typeface="MS PGothic"/>
                </a:endParaRPr>
              </a:p>
              <a:p>
                <a:r>
                  <a:rPr lang="en-US" dirty="0"/>
                  <a:t>Point Cloud Registration: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=(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𝑅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,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𝑡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r>
                      <m:rPr>
                        <m:lit/>
                      </m:rP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Essential Matrix Estimation: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⊤</m:t>
                            </m:r>
                          </m:sup>
                        </m:sSubSup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𝐸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0473648-7DD9-3602-E46D-7D2787F6B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2" y="3027873"/>
                <a:ext cx="4238446" cy="3579962"/>
              </a:xfrm>
              <a:prstGeom prst="rect">
                <a:avLst/>
              </a:prstGeom>
              <a:blipFill>
                <a:blip r:embed="rId3"/>
                <a:stretch>
                  <a:fillRect l="-2707" t="-1010" r="-1282"/>
                </a:stretch>
              </a:blipFill>
              <a:ln w="44450">
                <a:solidFill>
                  <a:schemeClr val="accent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0F4640E-C097-B549-EFF8-5A690E3030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5555" y="3024991"/>
                <a:ext cx="4060645" cy="2931309"/>
              </a:xfrm>
              <a:prstGeom prst="rect">
                <a:avLst/>
              </a:prstGeom>
              <a:ln w="4445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0F4640E-C097-B549-EFF8-5A690E30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5" y="3024991"/>
                <a:ext cx="4060645" cy="2931309"/>
              </a:xfrm>
              <a:prstGeom prst="rect">
                <a:avLst/>
              </a:prstGeom>
              <a:blipFill>
                <a:blip r:embed="rId4"/>
                <a:stretch>
                  <a:fillRect l="-3120" t="-1230"/>
                </a:stretch>
              </a:blipFill>
              <a:ln w="4445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B962AA8-E95B-E7A1-0579-A68E522A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930" y="782538"/>
            <a:ext cx="229584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+ GNC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Outlier-Robust Estimation:</a:t>
                </a:r>
              </a:p>
              <a:p>
                <a:pPr marL="0" indent="0">
                  <a:buNone/>
                </a:pPr>
                <a:r>
                  <a:rPr lang="en-US" sz="2800" spc="-1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: residual                             </a:t>
                </a:r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: outlier-robust loss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0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0473648-7DD9-3602-E46D-7D2787F6B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82" y="3027873"/>
                <a:ext cx="4238446" cy="3579962"/>
              </a:xfrm>
              <a:prstGeom prst="rect">
                <a:avLst/>
              </a:prstGeom>
              <a:ln w="44450">
                <a:solidFill>
                  <a:schemeClr val="accent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dirty="0"/>
                  <a:t>Linear regression: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⊤</m:t>
                            </m:r>
                          </m:sup>
                        </m:sSubSup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spc="-1" dirty="0">
                  <a:solidFill>
                    <a:schemeClr val="accent5"/>
                  </a:solidFill>
                  <a:ea typeface="MS PGothic"/>
                </a:endParaRPr>
              </a:p>
              <a:p>
                <a:r>
                  <a:rPr lang="en-US" dirty="0"/>
                  <a:t>Point Cloud Registration: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=(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𝑅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,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𝑡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r>
                      <m:rPr>
                        <m:lit/>
                      </m:rP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Essential Matrix Estimation: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⊤</m:t>
                            </m:r>
                          </m:sup>
                        </m:sSubSup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𝐸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0473648-7DD9-3602-E46D-7D2787F6B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2" y="3027873"/>
                <a:ext cx="4238446" cy="3579962"/>
              </a:xfrm>
              <a:prstGeom prst="rect">
                <a:avLst/>
              </a:prstGeom>
              <a:blipFill>
                <a:blip r:embed="rId3"/>
                <a:stretch>
                  <a:fillRect l="-2707" t="-1010" r="-1282"/>
                </a:stretch>
              </a:blipFill>
              <a:ln w="44450">
                <a:solidFill>
                  <a:schemeClr val="accent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0F4640E-C097-B549-EFF8-5A690E3030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5555" y="3024991"/>
                <a:ext cx="4060645" cy="2931309"/>
              </a:xfrm>
              <a:prstGeom prst="rect">
                <a:avLst/>
              </a:prstGeom>
              <a:ln w="4445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Geman-McClure (GM):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spc="-1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0F4640E-C097-B549-EFF8-5A690E30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5" y="3024991"/>
                <a:ext cx="4060645" cy="2931309"/>
              </a:xfrm>
              <a:prstGeom prst="rect">
                <a:avLst/>
              </a:prstGeom>
              <a:blipFill>
                <a:blip r:embed="rId4"/>
                <a:stretch>
                  <a:fillRect l="-3120" t="-1230"/>
                </a:stretch>
              </a:blipFill>
              <a:ln w="4445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B962AA8-E95B-E7A1-0579-A68E522A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930" y="782539"/>
            <a:ext cx="1491469" cy="1132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14BFD-F23F-69F3-F41F-D4CDD1BE6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850" y="801590"/>
            <a:ext cx="215295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2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IRLS + GNC for Outlier-Robust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Outlier-Robust Estimation:</a:t>
                </a:r>
              </a:p>
              <a:p>
                <a:pPr marL="0" indent="0">
                  <a:buNone/>
                </a:pPr>
                <a:r>
                  <a:rPr lang="en-US" sz="2800" spc="-1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8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2800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sz="2400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: residual                             </a:t>
                </a:r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: outlier-robust loss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0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0473648-7DD9-3602-E46D-7D2787F6B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82" y="3027873"/>
                <a:ext cx="4238446" cy="3579962"/>
              </a:xfrm>
              <a:prstGeom prst="rect">
                <a:avLst/>
              </a:prstGeom>
              <a:ln w="44450">
                <a:solidFill>
                  <a:schemeClr val="accent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dirty="0"/>
                  <a:t>Linear regression: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⊤</m:t>
                            </m:r>
                          </m:sup>
                        </m:sSubSup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spc="-1" dirty="0">
                  <a:solidFill>
                    <a:schemeClr val="accent5"/>
                  </a:solidFill>
                  <a:ea typeface="MS PGothic"/>
                </a:endParaRPr>
              </a:p>
              <a:p>
                <a:r>
                  <a:rPr lang="en-US" dirty="0"/>
                  <a:t>Point Cloud Registration: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=(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𝑅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,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𝑡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r>
                      <m:rPr>
                        <m:lit/>
                      </m:rP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−</m:t>
                        </m:r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Essential Matrix Estimation: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⊤</m:t>
                            </m:r>
                          </m:sup>
                        </m:sSubSup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𝐸</m:t>
                        </m:r>
                        <m:sSub>
                          <m:sSub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0473648-7DD9-3602-E46D-7D2787F6B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2" y="3027873"/>
                <a:ext cx="4238446" cy="3579962"/>
              </a:xfrm>
              <a:prstGeom prst="rect">
                <a:avLst/>
              </a:prstGeom>
              <a:blipFill>
                <a:blip r:embed="rId3"/>
                <a:stretch>
                  <a:fillRect l="-2707" t="-1010" r="-1282"/>
                </a:stretch>
              </a:blipFill>
              <a:ln w="44450">
                <a:solidFill>
                  <a:schemeClr val="accent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0F4640E-C097-B549-EFF8-5A690E3030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5555" y="3024991"/>
                <a:ext cx="4060645" cy="2931309"/>
              </a:xfrm>
              <a:prstGeom prst="rect">
                <a:avLst/>
              </a:prstGeom>
              <a:ln w="4445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 spc="-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Geman-McClure (GM):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pc="-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spc="-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spc="-1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TLS: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pc="-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pc="-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pc="-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pc="-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0F4640E-C097-B549-EFF8-5A690E30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5" y="3024991"/>
                <a:ext cx="4060645" cy="2931309"/>
              </a:xfrm>
              <a:prstGeom prst="rect">
                <a:avLst/>
              </a:prstGeom>
              <a:blipFill>
                <a:blip r:embed="rId4"/>
                <a:stretch>
                  <a:fillRect l="-3120" t="-1230"/>
                </a:stretch>
              </a:blipFill>
              <a:ln w="4445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B962AA8-E95B-E7A1-0579-A68E522A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931" y="782539"/>
            <a:ext cx="1173376" cy="890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14BFD-F23F-69F3-F41F-D4CDD1BE6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307" y="782539"/>
            <a:ext cx="1112501" cy="890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A6118-F162-F34E-D7CD-C86222B9C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9154" y="843229"/>
            <a:ext cx="1838582" cy="171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73FDC2-6959-169B-D62F-638548BC34EC}"/>
              </a:ext>
            </a:extLst>
          </p:cNvPr>
          <p:cNvSpPr txBox="1"/>
          <p:nvPr/>
        </p:nvSpPr>
        <p:spPr>
          <a:xfrm>
            <a:off x="140128" y="2042878"/>
            <a:ext cx="7449155" cy="471924"/>
          </a:xfrm>
          <a:prstGeom prst="rect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Challenge: Non-Smooth Non-Conve</a:t>
            </a:r>
            <a:r>
              <a:rPr lang="en-US" sz="2400" b="1" dirty="0"/>
              <a:t>x Optimization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11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02AF-D49C-3FC5-B185-BA00114A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IRLS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2A196B-AEE9-04C2-6994-57763453FA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199" y="901700"/>
                <a:ext cx="4463691" cy="52070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/>
                  <a:t>IRLS:        </a:t>
                </a:r>
              </a:p>
              <a:p>
                <a:pPr lvl="1"/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Alternate:</a:t>
                </a:r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2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2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2A196B-AEE9-04C2-6994-57763453F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199" y="901700"/>
                <a:ext cx="4463691" cy="5207000"/>
              </a:xfrm>
              <a:blipFill>
                <a:blip r:embed="rId2"/>
                <a:stretch>
                  <a:fillRect l="-3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8989FBC-EC5F-336B-0F4C-72C6C9D7D3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2166" y="901700"/>
                <a:ext cx="4144034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2400" dirty="0">
                    <a:solidFill>
                      <a:schemeClr val="accent6"/>
                    </a:solidFill>
                  </a:rPr>
                  <a:t>Weight Update</a:t>
                </a:r>
                <a:endParaRPr lang="en-US" dirty="0"/>
              </a:p>
              <a:p>
                <a:pPr lvl="1"/>
                <a:r>
                  <a:rPr lang="en-US" dirty="0"/>
                  <a:t>Typically done in closed form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sz="24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dirty="0"/>
                  <a:t>Assume it can be done efficiently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Not well-defined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not differentiable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8989FBC-EC5F-336B-0F4C-72C6C9D7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6" y="901700"/>
                <a:ext cx="4144034" cy="5207000"/>
              </a:xfrm>
              <a:prstGeom prst="rect">
                <a:avLst/>
              </a:prstGeom>
              <a:blipFill>
                <a:blip r:embed="rId3"/>
                <a:stretch>
                  <a:fillRect l="-3235" t="-937" r="-20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2E31DF-A4AC-F6FE-20D6-BD88E182921F}"/>
              </a:ext>
            </a:extLst>
          </p:cNvPr>
          <p:cNvSpPr txBox="1"/>
          <p:nvPr/>
        </p:nvSpPr>
        <p:spPr>
          <a:xfrm>
            <a:off x="338536" y="5553829"/>
            <a:ext cx="8398133" cy="471924"/>
          </a:xfrm>
          <a:prstGeom prst="rect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Challenge: Proof of Correctness</a:t>
            </a:r>
            <a:r>
              <a:rPr kumimoji="0" lang="en-US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 &amp; Convergence (Rates)!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446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8AB-2AE2-13BA-7F02-486BA10D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Graduated Non-Convexity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8FDD71-7B00-F4AC-9B2F-BD371CC0C7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36234" y="901700"/>
                <a:ext cx="3729966" cy="5207000"/>
              </a:xfrm>
            </p:spPr>
            <p:txBody>
              <a:bodyPr/>
              <a:lstStyle/>
              <a:p>
                <a:r>
                  <a:rPr lang="en-US" dirty="0"/>
                  <a:t>GNC</a:t>
                </a:r>
              </a:p>
              <a:p>
                <a:pPr lvl="1"/>
                <a:r>
                  <a:rPr lang="en-US" b="0" dirty="0"/>
                  <a:t>Construct </a:t>
                </a:r>
                <a:r>
                  <a:rPr lang="en-US" dirty="0"/>
                  <a:t>a smoothing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decrease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repeat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8FDD71-7B00-F4AC-9B2F-BD371CC0C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36234" y="901700"/>
                <a:ext cx="3729966" cy="5207000"/>
              </a:xfrm>
              <a:blipFill>
                <a:blip r:embed="rId2"/>
                <a:stretch>
                  <a:fillRect l="-3595" t="-937" r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0B2347-5350-8C99-CBC0-1CE9721D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2" y="3205020"/>
            <a:ext cx="3021297" cy="2903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E3B1F-0890-BB71-9A39-0B36BE3D9355}"/>
              </a:ext>
            </a:extLst>
          </p:cNvPr>
          <p:cNvSpPr txBox="1"/>
          <p:nvPr/>
        </p:nvSpPr>
        <p:spPr>
          <a:xfrm>
            <a:off x="306716" y="6213655"/>
            <a:ext cx="6206827" cy="471924"/>
          </a:xfrm>
          <a:prstGeom prst="rect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Challenge: Proof of </a:t>
            </a:r>
            <a:r>
              <a:rPr kumimoji="0" lang="en-US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Convergence (Rates)!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10EB85F-F5E8-B6AB-B1EF-8E89ADE36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199" y="901700"/>
                <a:ext cx="4679351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IRLS + GNC</a:t>
                </a:r>
                <a:r>
                  <a:rPr lang="en-US" sz="2800" dirty="0"/>
                  <a:t>:        </a:t>
                </a:r>
              </a:p>
              <a:p>
                <a:pPr lvl="1"/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Alternate:</a:t>
                </a:r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200" dirty="0"/>
                  <a:t>:</a:t>
                </a:r>
              </a:p>
              <a:p>
                <a:pPr marL="457200" lvl="1" indent="0" algn="ctr"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	</a:t>
                </a:r>
              </a:p>
              <a:p>
                <a:pPr marL="457200" lvl="1" indent="0" algn="ctr">
                  <a:buFontTx/>
                  <a:buNone/>
                </a:pPr>
                <a:endParaRPr lang="en-US" sz="2400" dirty="0"/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200" dirty="0"/>
                  <a:t>:</a:t>
                </a: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      </a:t>
                </a:r>
              </a:p>
              <a:p>
                <a:pPr lvl="2"/>
                <a:r>
                  <a:rPr lang="en-US" sz="2000" dirty="0">
                    <a:solidFill>
                      <a:schemeClr val="accent6"/>
                    </a:solidFill>
                  </a:rPr>
                  <a:t>Smoothing Parameter Update:</a:t>
                </a:r>
              </a:p>
              <a:p>
                <a:pPr marL="1371600" lvl="3" indent="0">
                  <a:buNone/>
                </a:pPr>
                <a:r>
                  <a:rPr lang="en-US" sz="1800" dirty="0"/>
                  <a:t>decrease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1800" dirty="0"/>
                  <a:t>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10EB85F-F5E8-B6AB-B1EF-8E89ADE3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901700"/>
                <a:ext cx="4679351" cy="5207000"/>
              </a:xfrm>
              <a:prstGeom prst="rect">
                <a:avLst/>
              </a:prstGeom>
              <a:blipFill>
                <a:blip r:embed="rId4"/>
                <a:stretch>
                  <a:fillRect l="-3385" r="-1823" b="-1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83DAF7-BF89-E530-3D27-77AA8AC659B6}"/>
              </a:ext>
            </a:extLst>
          </p:cNvPr>
          <p:cNvSpPr txBox="1"/>
          <p:nvPr/>
        </p:nvSpPr>
        <p:spPr>
          <a:xfrm>
            <a:off x="2208368" y="3144638"/>
            <a:ext cx="1457861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88DDD-6280-ECB5-1716-79DF3EEF46D1}"/>
              </a:ext>
            </a:extLst>
          </p:cNvPr>
          <p:cNvSpPr txBox="1"/>
          <p:nvPr/>
        </p:nvSpPr>
        <p:spPr>
          <a:xfrm>
            <a:off x="1040923" y="5350606"/>
            <a:ext cx="3841627" cy="65659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435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8AB-2AE2-13BA-7F02-486BA10D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8FDD71-7B00-F4AC-9B2F-BD371CC0C7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36234" y="901700"/>
                <a:ext cx="3729966" cy="5207000"/>
              </a:xfrm>
            </p:spPr>
            <p:txBody>
              <a:bodyPr/>
              <a:lstStyle/>
              <a:p>
                <a:r>
                  <a:rPr lang="en-US" sz="2800" dirty="0"/>
                  <a:t>Theorem (Informal):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dirty="0"/>
                  <a:t>Under mild assumptions,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IRLS + GNC </a:t>
                </a:r>
                <a:r>
                  <a:rPr lang="en-US" dirty="0"/>
                  <a:t>converges </a:t>
                </a:r>
                <a:r>
                  <a:rPr lang="en-US" dirty="0">
                    <a:solidFill>
                      <a:schemeClr val="tx1"/>
                    </a:solidFill>
                  </a:rPr>
                  <a:t>eventually.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IRLS </a:t>
                </a:r>
                <a:r>
                  <a:rPr lang="en-US" dirty="0"/>
                  <a:t>converges </a:t>
                </a:r>
                <a:r>
                  <a:rPr lang="en-US" dirty="0">
                    <a:solidFill>
                      <a:schemeClr val="tx1"/>
                    </a:solidFill>
                  </a:rPr>
                  <a:t>at a sublinear rate</a:t>
                </a:r>
                <a:r>
                  <a:rPr lang="en-US" dirty="0"/>
                  <a:t> [1].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linear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-loss, </a:t>
                </a:r>
                <a:r>
                  <a:rPr lang="en-US" dirty="0">
                    <a:solidFill>
                      <a:srgbClr val="FF0000"/>
                    </a:solidFill>
                  </a:rPr>
                  <a:t>IRLS + GNC </a:t>
                </a:r>
                <a:r>
                  <a:rPr lang="en-US" dirty="0"/>
                  <a:t>converges at </a:t>
                </a:r>
                <a:r>
                  <a:rPr lang="en-US" dirty="0">
                    <a:solidFill>
                      <a:schemeClr val="tx1"/>
                    </a:solidFill>
                  </a:rPr>
                  <a:t>a linear rate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or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superlinear</a:t>
                </a:r>
                <a:r>
                  <a:rPr lang="en-US" dirty="0">
                    <a:solidFill>
                      <a:schemeClr val="tx1"/>
                    </a:solidFill>
                  </a:rPr>
                  <a:t> rate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8FDD71-7B00-F4AC-9B2F-BD371CC0C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36234" y="901700"/>
                <a:ext cx="3729966" cy="5207000"/>
              </a:xfrm>
              <a:blipFill>
                <a:blip r:embed="rId2"/>
                <a:stretch>
                  <a:fillRect l="-4412" t="-1405" r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CE20740-ACA1-BE21-3BCD-C8E774F924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199" y="901700"/>
                <a:ext cx="4679351" cy="52070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38100" tIns="38100" rIns="38100" bIns="38100">
                <a:noAutofit/>
              </a:bodyPr>
              <a:lstStyle>
                <a:lvl1pPr marL="342900" marR="0" indent="-34290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742950" marR="0" indent="-28575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A8AA"/>
                  </a:buClr>
                  <a:buSzPct val="100000"/>
                  <a:buFontTx/>
                  <a:buChar char="–"/>
                  <a:tabLst/>
                  <a:defRPr sz="20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143000" marR="0" indent="-228600" algn="l" defTabSz="91440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•"/>
                  <a:tabLst/>
                  <a:defRPr sz="18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6002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–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057400" marR="0" indent="-228600" algn="l" defTabSz="91440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48AA"/>
                  </a:buClr>
                  <a:buSzPct val="100000"/>
                  <a:buFontTx/>
                  <a:buChar char="»"/>
                  <a:tabLst/>
                  <a:defRPr sz="16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33083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6639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40195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375150" marR="0" indent="-857250" algn="l" defTabSz="91440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8AA"/>
                  </a:buClr>
                  <a:buSzPct val="171000"/>
                  <a:buFontTx/>
                  <a:buChar char="•"/>
                  <a:tabLst/>
                  <a:defRPr sz="2400" b="0" i="0" u="none" strike="noStrike" cap="none" spc="0" baseline="0">
                    <a:solidFill>
                      <a:srgbClr val="0048AA"/>
                    </a:solidFill>
                    <a:uFill>
                      <a:solidFill>
                        <a:srgbClr val="0048AA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pc="-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i="1" spc="-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 spc="-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IRLS + GNC</a:t>
                </a:r>
                <a:r>
                  <a:rPr lang="en-US" sz="2800" dirty="0"/>
                  <a:t>:        </a:t>
                </a:r>
              </a:p>
              <a:p>
                <a:pPr lvl="1"/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Alternate:</a:t>
                </a:r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</a:rPr>
                  <a:t>Weight Update</a:t>
                </a:r>
                <a:r>
                  <a:rPr lang="en-US" sz="2200" dirty="0"/>
                  <a:t>:</a:t>
                </a:r>
              </a:p>
              <a:p>
                <a:pPr marL="457200" lvl="1" indent="0" algn="ctr"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	</a:t>
                </a:r>
              </a:p>
              <a:p>
                <a:pPr marL="457200" lvl="1" indent="0" algn="ctr">
                  <a:buFontTx/>
                  <a:buNone/>
                </a:pPr>
                <a:endParaRPr lang="en-US" sz="2400" dirty="0"/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</a:rPr>
                  <a:t>Variable Update</a:t>
                </a:r>
                <a:r>
                  <a:rPr lang="en-US" sz="2200" dirty="0"/>
                  <a:t>:</a:t>
                </a: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      </a:t>
                </a:r>
              </a:p>
              <a:p>
                <a:pPr lvl="2"/>
                <a:r>
                  <a:rPr lang="en-US" sz="2000" dirty="0">
                    <a:solidFill>
                      <a:schemeClr val="accent6"/>
                    </a:solidFill>
                  </a:rPr>
                  <a:t>Smoothing Parameter </a:t>
                </a:r>
                <a:r>
                  <a:rPr lang="en-US" sz="2000" dirty="0" err="1">
                    <a:solidFill>
                      <a:schemeClr val="accent6"/>
                    </a:solidFill>
                  </a:rPr>
                  <a:t>Update:</a:t>
                </a:r>
                <a:endParaRPr lang="en-US" sz="2000" dirty="0">
                  <a:solidFill>
                    <a:schemeClr val="accent6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800" dirty="0"/>
                  <a:t>decrease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1800" dirty="0"/>
                  <a:t>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CE20740-ACA1-BE21-3BCD-C8E774F9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901700"/>
                <a:ext cx="4679351" cy="5207000"/>
              </a:xfrm>
              <a:prstGeom prst="rect">
                <a:avLst/>
              </a:prstGeom>
              <a:blipFill>
                <a:blip r:embed="rId3"/>
                <a:stretch>
                  <a:fillRect l="-3385" r="-1823" b="-1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304ACA-37B0-56BF-5347-19BE45A1FABC}"/>
              </a:ext>
            </a:extLst>
          </p:cNvPr>
          <p:cNvSpPr txBox="1"/>
          <p:nvPr/>
        </p:nvSpPr>
        <p:spPr>
          <a:xfrm>
            <a:off x="2208368" y="3144638"/>
            <a:ext cx="1457861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3C364-2CBD-3A9D-9F6B-FF34A6EAD295}"/>
              </a:ext>
            </a:extLst>
          </p:cNvPr>
          <p:cNvSpPr txBox="1"/>
          <p:nvPr/>
        </p:nvSpPr>
        <p:spPr>
          <a:xfrm>
            <a:off x="1040923" y="5350606"/>
            <a:ext cx="3841627" cy="65659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99A094-4849-1F47-020C-F7FF3116F73B}"/>
              </a:ext>
            </a:extLst>
          </p:cNvPr>
          <p:cNvSpPr txBox="1">
            <a:spLocks/>
          </p:cNvSpPr>
          <p:nvPr/>
        </p:nvSpPr>
        <p:spPr>
          <a:xfrm>
            <a:off x="271446" y="6216650"/>
            <a:ext cx="6738955" cy="41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8AA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43000" marR="0" indent="-228600" algn="l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–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57400" marR="0" indent="-228600" algn="l" defTabSz="91440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8AA"/>
              </a:buClr>
              <a:buSzPct val="100000"/>
              <a:buFontTx/>
              <a:buChar char="»"/>
              <a:tabLst/>
              <a:defRPr sz="16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33083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36639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40195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4375150" marR="0" indent="-857250" algn="l" defTabSz="9144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8AA"/>
              </a:buClr>
              <a:buSzPct val="171000"/>
              <a:buFontTx/>
              <a:buChar char="•"/>
              <a:tabLst/>
              <a:defRPr sz="2400" b="0" i="0" u="none" strike="noStrike" cap="none" spc="0" baseline="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fr-FR" sz="1400" dirty="0"/>
              <a:t>[1] </a:t>
            </a:r>
            <a:r>
              <a:rPr lang="en-US" sz="1400" dirty="0"/>
              <a:t>L. Peng and R. Vidal. Block Coordinate Descent on Smooth Manifolds. </a:t>
            </a:r>
            <a:r>
              <a:rPr lang="en-US" sz="1400" i="1" dirty="0"/>
              <a:t>arXiv:2305.14744 [</a:t>
            </a:r>
            <a:r>
              <a:rPr lang="en-US" sz="1400" i="1" dirty="0" err="1"/>
              <a:t>math.OC</a:t>
            </a:r>
            <a:r>
              <a:rPr lang="en-US" sz="1400" i="1" dirty="0"/>
              <a:t>]</a:t>
            </a:r>
            <a:r>
              <a:rPr lang="en-US" sz="1400" dirty="0"/>
              <a:t> 2023.</a:t>
            </a:r>
          </a:p>
        </p:txBody>
      </p:sp>
    </p:spTree>
    <p:extLst>
      <p:ext uri="{BB962C8B-B14F-4D97-AF65-F5344CB8AC3E}">
        <p14:creationId xmlns:p14="http://schemas.microsoft.com/office/powerpoint/2010/main" val="2371349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6612</TotalTime>
  <Words>636</Words>
  <Application>Microsoft Office PowerPoint</Application>
  <PresentationFormat>On-screen Show (4:3)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Microsoft YaHei UI</vt:lpstr>
      <vt:lpstr>Arial</vt:lpstr>
      <vt:lpstr>Cambria Math</vt:lpstr>
      <vt:lpstr>White</vt:lpstr>
      <vt:lpstr>On the Convergence of IRLS and Its Variants in Outlier-Robust Estimation</vt:lpstr>
      <vt:lpstr>IRLS + GNC for Outlier-Robust Estimation</vt:lpstr>
      <vt:lpstr>IRLS + GNC for Outlier-Robust Estimation</vt:lpstr>
      <vt:lpstr>IRLS + GNC for Outlier-Robust Estimation</vt:lpstr>
      <vt:lpstr>IRLS + GNC for Outlier-Robust Estimation</vt:lpstr>
      <vt:lpstr>IRLS + GNC for Outlier-Robust Estimation</vt:lpstr>
      <vt:lpstr>IRLS </vt:lpstr>
      <vt:lpstr>Graduated Non-Convexity </vt:lpstr>
      <vt:lpstr>Main Results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彭 良祖</cp:lastModifiedBy>
  <cp:revision>1476</cp:revision>
  <dcterms:created xsi:type="dcterms:W3CDTF">2022-07-19T20:56:25Z</dcterms:created>
  <dcterms:modified xsi:type="dcterms:W3CDTF">2023-05-28T00:42:15Z</dcterms:modified>
</cp:coreProperties>
</file>