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3" r:id="rId4"/>
    <p:sldId id="284" r:id="rId5"/>
    <p:sldId id="288" r:id="rId6"/>
    <p:sldId id="285" r:id="rId7"/>
    <p:sldId id="287" r:id="rId8"/>
    <p:sldId id="286" r:id="rId9"/>
    <p:sldId id="260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1990-FD71-E145-BCD8-C8D3209D74D7}" v="2059" dt="2021-04-29T18:32:06.165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1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2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6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jhu.edu/index.php" TargetMode="External"/><Relationship Id="rId2" Type="http://schemas.openxmlformats.org/officeDocument/2006/relationships/hyperlink" Target="http://www.vision.jh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s.jh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722994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ARCS: </a:t>
            </a:r>
            <a:br>
              <a:rPr lang="en-US" dirty="0" smtClean="0"/>
            </a:br>
            <a:r>
              <a:rPr lang="en-US" dirty="0" smtClean="0"/>
              <a:t>Accurate Rotation and Correspondence Search</a:t>
            </a:r>
            <a:endParaRPr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929112"/>
            <a:ext cx="9144000" cy="19767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/>
              <a:t>Liangzu Peng, </a:t>
            </a:r>
            <a:r>
              <a:rPr lang="en-US" dirty="0" err="1" smtClean="0"/>
              <a:t>Manolis</a:t>
            </a:r>
            <a:r>
              <a:rPr lang="en-US" dirty="0" smtClean="0"/>
              <a:t> C. </a:t>
            </a:r>
            <a:r>
              <a:rPr lang="en-US" dirty="0" err="1" smtClean="0"/>
              <a:t>Tsakiris</a:t>
            </a:r>
            <a:r>
              <a:rPr lang="en-US" dirty="0" smtClean="0"/>
              <a:t>, Rene Vidal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Oral Session 3.1.3 &amp; Poster Session 3.1 @ CVPR 2022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/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 smtClean="0"/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altLang="zh-CN" sz="1800" b="1" dirty="0">
                <a:solidFill>
                  <a:schemeClr val="tx1"/>
                </a:solidFill>
              </a:rPr>
              <a:t>Video Recording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Date: June 1, 2022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altLang="zh-CN" sz="1800" b="1" dirty="0">
                <a:solidFill>
                  <a:schemeClr val="tx1"/>
                </a:solidFill>
              </a:rPr>
              <a:t>In-Person Presentation Date: June 23, 2022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 smtClean="0"/>
          </a:p>
          <a:p>
            <a:pPr>
              <a:lnSpc>
                <a:spcPct val="90000"/>
              </a:lnSpc>
              <a:buClrTx/>
              <a:defRPr sz="1800" b="1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Rotation Search: Problem Setup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Body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Goal: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Find a 3D rotation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“best” aligns two point clouds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Three Different Cases: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6" name="Body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  <a:blipFill>
                <a:blip r:embed="rId2"/>
                <a:stretch>
                  <a:fillRect l="-1669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4" y="2573261"/>
            <a:ext cx="2038607" cy="15289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6" y="2573261"/>
            <a:ext cx="2110182" cy="15289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299" y="2894369"/>
            <a:ext cx="3086531" cy="11241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8205" y="4367928"/>
            <a:ext cx="1744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(1) Outlier-Free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1969" y="4366470"/>
            <a:ext cx="17697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(2) With </a:t>
            </a:r>
            <a:r>
              <a:rPr lang="en-US" altLang="zh-CN" dirty="0" smtClean="0">
                <a:solidFill>
                  <a:srgbClr val="FF0000"/>
                </a:solidFill>
              </a:rPr>
              <a:t>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9217" y="4229429"/>
            <a:ext cx="271869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(3) Correspondence-Less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(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all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blipFill>
                <a:blip r:embed="rId6"/>
                <a:stretch>
                  <a:fillRect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blipFill>
                <a:blip r:embed="rId7"/>
                <a:stretch>
                  <a:fillRect r="-913"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blipFill>
                <a:blip r:embed="rId8"/>
                <a:stretch>
                  <a:fillRect r="-2974" b="-135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 animBg="1"/>
      <p:bldP spid="7" grpId="0"/>
      <p:bldP spid="11" grpId="0"/>
      <p:bldP spid="1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00DF5A-83FD-B640-ACF4-B38F588BBB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chemeClr val="tx1"/>
                    </a:solidFill>
                  </a:rPr>
                  <a:t>Curse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of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“Dimensionality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”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more than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 million points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in a real-world point cloud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quadratically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many candidate correspondences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Blessing of “Dimensionality”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	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“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ICP versus Go-ICP Dilemma”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 Our Solution </a:t>
                </a:r>
                <a:r>
                  <a:rPr lang="en-US" altLang="zh-CN" b="1" dirty="0" smtClean="0">
                    <a:solidFill>
                      <a:srgbClr val="0000FF"/>
                    </a:solidFill>
                  </a:rPr>
                  <a:t>ARCS+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00DF5A-83FD-B640-ACF4-B38F588BB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69" t="-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025D837-DA17-7F46-819C-83FC1B0C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on </a:t>
            </a:r>
            <a:r>
              <a:rPr lang="en-US" altLang="zh-CN" dirty="0" smtClean="0"/>
              <a:t>Case 3 (Correspondence-Less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4E027D-9205-D243-B3A5-C6458FC09806}"/>
                  </a:ext>
                </a:extLst>
              </p14:cNvPr>
              <p14:cNvContentPartPr/>
              <p14:nvPr/>
            </p14:nvContentPartPr>
            <p14:xfrm>
              <a:off x="-1729473" y="172269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4E027D-9205-D243-B3A5-C6458FC098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38473" y="17140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6F1F385-5CDA-B940-B6D9-9393A6C01D19}"/>
              </a:ext>
            </a:extLst>
          </p:cNvPr>
          <p:cNvSpPr/>
          <p:nvPr/>
        </p:nvSpPr>
        <p:spPr>
          <a:xfrm>
            <a:off x="862446" y="2182091"/>
            <a:ext cx="997527" cy="841664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C6ACAC-2F1B-E14E-B16B-6EC83EBF36C3}"/>
                  </a:ext>
                </a:extLst>
              </p14:cNvPr>
              <p14:cNvContentPartPr/>
              <p14:nvPr/>
            </p14:nvContentPartPr>
            <p14:xfrm>
              <a:off x="-1122562" y="311733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C6ACAC-2F1B-E14E-B16B-6EC83EBF36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31562" y="31083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721" y="2250005"/>
            <a:ext cx="2382479" cy="867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22" y="3219042"/>
            <a:ext cx="3850606" cy="288965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4664511" y="5058561"/>
            <a:ext cx="133792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0" y="6146217"/>
            <a:ext cx="698802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Go-ICP: </a:t>
            </a:r>
            <a:r>
              <a:rPr lang="en-US" altLang="zh-CN" sz="1400" dirty="0" smtClean="0"/>
              <a:t>J</a:t>
            </a:r>
            <a:r>
              <a:rPr lang="en-US" altLang="zh-CN" sz="1400" dirty="0"/>
              <a:t>. Yang, H. Li, D. Campbell,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Go-ICP</a:t>
            </a:r>
            <a:r>
              <a:rPr lang="en-US" altLang="zh-CN" sz="1400" dirty="0"/>
              <a:t>: A Globally Optimal Solution to 3D ICP Point-Set </a:t>
            </a:r>
            <a:r>
              <a:rPr lang="en-US" altLang="zh-CN" sz="1400" dirty="0" smtClean="0"/>
              <a:t>Registration”, </a:t>
            </a:r>
            <a:r>
              <a:rPr lang="en-US" altLang="zh-CN" sz="1400" dirty="0"/>
              <a:t>TPAMI 2016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ICP</a:t>
            </a:r>
            <a:r>
              <a:rPr lang="en-US" altLang="zh-CN" sz="1400" dirty="0" smtClean="0"/>
              <a:t>: P.J. </a:t>
            </a:r>
            <a:r>
              <a:rPr lang="en-US" altLang="zh-CN" sz="1400" dirty="0" err="1" smtClean="0"/>
              <a:t>Besl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N.D. </a:t>
            </a:r>
            <a:r>
              <a:rPr lang="en-US" altLang="zh-CN" sz="1400" dirty="0" smtClean="0"/>
              <a:t>McKay, “A </a:t>
            </a:r>
            <a:r>
              <a:rPr lang="en-US" altLang="zh-CN" sz="1400" dirty="0"/>
              <a:t>Method for Registration of 3-D </a:t>
            </a:r>
            <a:r>
              <a:rPr lang="en-US" altLang="zh-CN" sz="1400" dirty="0" smtClean="0"/>
              <a:t>Shapes”. TPAMI 1992.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931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A611-B6D8-944E-99A4-54EC01E8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ARCS+ </a:t>
            </a:r>
            <a:r>
              <a:rPr lang="en-US" dirty="0" smtClean="0"/>
              <a:t>Algorithm: Step 1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528" y="1087377"/>
            <a:ext cx="903494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b="1" dirty="0" smtClean="0"/>
              <a:t>Step 1</a:t>
            </a:r>
            <a:r>
              <a:rPr lang="en-US" altLang="zh-CN" dirty="0" smtClean="0"/>
              <a:t>: </a:t>
            </a:r>
            <a:r>
              <a:rPr lang="en-US" altLang="zh-CN" dirty="0"/>
              <a:t>Establish correspondences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(by matching points whose norms are close)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   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Key Idea: </a:t>
            </a:r>
            <a:r>
              <a:rPr lang="en-US" altLang="zh-CN" dirty="0" smtClean="0">
                <a:solidFill>
                  <a:schemeClr val="tx1"/>
                </a:solidFill>
              </a:rPr>
              <a:t>Step 1 c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an be </a:t>
            </a:r>
            <a:r>
              <a:rPr lang="en-US" altLang="zh-CN" dirty="0" smtClean="0">
                <a:solidFill>
                  <a:schemeClr val="tx1"/>
                </a:solidFill>
              </a:rPr>
              <a:t>implemented in </a:t>
            </a:r>
            <a:r>
              <a:rPr lang="en-US" altLang="zh-CN" dirty="0" smtClean="0">
                <a:solidFill>
                  <a:srgbClr val="0000FF"/>
                </a:solidFill>
              </a:rPr>
              <a:t>linear-logarithmic time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(in input size)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056" y="2487112"/>
            <a:ext cx="903494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Step 1 reduces</a:t>
            </a:r>
            <a:r>
              <a:rPr kumimoji="0" lang="en-US" altLang="zh-CN" sz="1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Case 3 </a:t>
            </a:r>
            <a:r>
              <a:rPr kumimoji="0" lang="en-US" altLang="zh-CN" sz="1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to</a:t>
            </a:r>
            <a:r>
              <a:rPr kumimoji="0" lang="en-US" altLang="zh-CN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Case 2</a:t>
            </a:r>
            <a:r>
              <a:rPr kumimoji="0" lang="en-US" altLang="zh-CN" sz="1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a task of </a:t>
            </a:r>
            <a:r>
              <a:rPr lang="en-US" altLang="zh-CN" dirty="0" smtClean="0">
                <a:solidFill>
                  <a:srgbClr val="FF0000"/>
                </a:solidFill>
              </a:rPr>
              <a:t>Robust Rotation Search</a:t>
            </a:r>
            <a:endParaRPr kumimoji="0" lang="zh-CN" altLang="en-US" sz="18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21" y="3389915"/>
            <a:ext cx="3229954" cy="2340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168617" y="4461284"/>
                <a:ext cx="13378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17" y="4461284"/>
                <a:ext cx="1337802" cy="656590"/>
              </a:xfrm>
              <a:prstGeom prst="rect">
                <a:avLst/>
              </a:prstGeom>
              <a:blipFill>
                <a:blip r:embed="rId3"/>
                <a:stretch>
                  <a:fillRect r="-913"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273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on Case 2 (Robust Rotation Search)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0" y="793750"/>
            <a:ext cx="4077050" cy="305959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720517" y="1409146"/>
            <a:ext cx="1681993" cy="2823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/>
          <p:cNvSpPr txBox="1"/>
          <p:nvPr/>
        </p:nvSpPr>
        <p:spPr>
          <a:xfrm>
            <a:off x="234892" y="1083531"/>
            <a:ext cx="461209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1"/>
                </a:solidFill>
              </a:rPr>
              <a:t>“</a:t>
            </a:r>
            <a:r>
              <a:rPr lang="en-US" altLang="zh-CN" b="1" dirty="0" smtClean="0">
                <a:solidFill>
                  <a:schemeClr val="accent2"/>
                </a:solidFill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</a:rPr>
              <a:t>calability versus </a:t>
            </a:r>
            <a:r>
              <a:rPr lang="en-US" altLang="zh-CN" b="1" dirty="0" smtClean="0">
                <a:solidFill>
                  <a:schemeClr val="accent2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ccuracy </a:t>
            </a:r>
            <a:r>
              <a:rPr lang="en-US" altLang="zh-CN" b="1" dirty="0" smtClean="0">
                <a:solidFill>
                  <a:schemeClr val="accent2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ilemma</a:t>
            </a:r>
            <a:r>
              <a:rPr lang="en-US" altLang="zh-CN" b="1" dirty="0" smtClean="0">
                <a:solidFill>
                  <a:schemeClr val="tx1"/>
                </a:solidFill>
              </a:rPr>
              <a:t>”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Our </a:t>
            </a:r>
            <a:r>
              <a:rPr lang="en-US" altLang="zh-CN" b="1" dirty="0" smtClean="0">
                <a:solidFill>
                  <a:srgbClr val="0000FF"/>
                </a:solidFill>
              </a:rPr>
              <a:t>Solution (ARCS+, Steps 2 and 3)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199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E0F3-4943-2242-956C-9C0633B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ARCS+</a:t>
            </a:r>
            <a:r>
              <a:rPr lang="en-US" altLang="zh-CN" dirty="0" smtClean="0"/>
              <a:t>: Steps 2 and 3 for Case 2 (Outliers)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6" y="4924338"/>
            <a:ext cx="1712492" cy="1240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34891" y="3747220"/>
                <a:ext cx="8170878" cy="2354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zh-CN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Step 2</a:t>
                </a:r>
                <a:r>
                  <a:rPr kumimoji="0" lang="en-US" altLang="zh-CN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: </a:t>
                </a:r>
                <a:r>
                  <a:rPr lang="en-US" altLang="zh-CN" dirty="0"/>
                  <a:t>Outlier Removal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by approximate consensus maximization.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Key Idea: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Reduce the search space from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SO(3)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2-sphere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          </a:t>
                </a:r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>
                    <a:solidFill>
                      <a:srgbClr val="000000"/>
                    </a:solidFill>
                  </a:uFill>
                  <a:sym typeface="Arial"/>
                </a:endParaRPr>
              </a:p>
              <a:p>
                <a:r>
                  <a:rPr kumimoji="0" lang="en-US" altLang="zh-CN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Arial"/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sphere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=2</m:t>
                    </m:r>
                  </m:oMath>
                </a14:m>
                <a:endParaRPr lang="en-US" altLang="zh-CN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=1</m:t>
                    </m:r>
                  </m:oMath>
                </a14:m>
                <a:endParaRPr lang="en-US" altLang="zh-CN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    In other words, Step 2 is to maximize the “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Blessing of Dimensionality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”!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" y="3747220"/>
                <a:ext cx="8170878" cy="2354234"/>
              </a:xfrm>
              <a:prstGeom prst="rect">
                <a:avLst/>
              </a:prstGeom>
              <a:blipFill>
                <a:blip r:embed="rId3"/>
                <a:stretch>
                  <a:fillRect l="-1194" t="-777" b="-33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0" y="793750"/>
            <a:ext cx="4077050" cy="3059592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3720517" y="1409146"/>
            <a:ext cx="1681993" cy="2823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234892" y="6323211"/>
            <a:ext cx="672797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See our paper for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references and a review on prior works.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4892" y="1083531"/>
            <a:ext cx="461209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1"/>
                </a:solidFill>
              </a:rPr>
              <a:t>“</a:t>
            </a:r>
            <a:r>
              <a:rPr lang="en-US" altLang="zh-CN" b="1" dirty="0" smtClean="0">
                <a:solidFill>
                  <a:schemeClr val="accent2"/>
                </a:solidFill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</a:rPr>
              <a:t>calability versus </a:t>
            </a:r>
            <a:r>
              <a:rPr lang="en-US" altLang="zh-CN" b="1" dirty="0" smtClean="0">
                <a:solidFill>
                  <a:schemeClr val="accent2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ccuracy </a:t>
            </a:r>
            <a:r>
              <a:rPr lang="en-US" altLang="zh-CN" b="1" dirty="0" smtClean="0">
                <a:solidFill>
                  <a:schemeClr val="accent2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ilemma</a:t>
            </a:r>
            <a:r>
              <a:rPr lang="en-US" altLang="zh-CN" b="1" dirty="0" smtClean="0">
                <a:solidFill>
                  <a:schemeClr val="tx1"/>
                </a:solidFill>
              </a:rPr>
              <a:t>”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Our </a:t>
            </a:r>
            <a:r>
              <a:rPr lang="en-US" altLang="zh-CN" b="1" dirty="0" smtClean="0">
                <a:solidFill>
                  <a:srgbClr val="0000FF"/>
                </a:solidFill>
              </a:rPr>
              <a:t>Solution (ARCS+, Steps 2 and 3)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280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300B-0CF0-B94F-BCD3-473B03A3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ARCS+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Steps </a:t>
            </a:r>
            <a:r>
              <a:rPr lang="en-US" altLang="zh-CN" dirty="0">
                <a:solidFill>
                  <a:schemeClr val="bg1"/>
                </a:solidFill>
              </a:rPr>
              <a:t>2 and 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/>
              <a:t>for Case 2 (Outliers)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892" y="3846201"/>
                <a:ext cx="8212822" cy="2041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zh-CN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Step 3</a:t>
                </a:r>
                <a:r>
                  <a:rPr kumimoji="0" lang="en-US" altLang="zh-CN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: Rotation Refinement by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Riemannian </a:t>
                </a:r>
                <a:r>
                  <a:rPr lang="en-US" altLang="zh-CN" i="1" dirty="0" err="1" smtClean="0">
                    <a:solidFill>
                      <a:schemeClr val="tx1"/>
                    </a:solidFill>
                  </a:rPr>
                  <a:t>subgradient</a:t>
                </a:r>
                <a:r>
                  <a:rPr lang="en-US" altLang="zh-CN" i="1" dirty="0" smtClean="0">
                    <a:solidFill>
                      <a:schemeClr val="tx1"/>
                    </a:solidFill>
                  </a:rPr>
                  <a:t> decent</a:t>
                </a:r>
                <a:r>
                  <a:rPr kumimoji="0" lang="en-US" altLang="zh-CN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.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  Key Idea: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minimization reformulation over</a:t>
                </a:r>
                <a:r>
                  <a:rPr lang="en-US" altLang="zh-CN" b="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unit quaternions</a:t>
                </a:r>
              </a:p>
              <a:p>
                <a:r>
                  <a:rPr kumimoji="0" lang="en-US" altLang="zh-CN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Arial"/>
                  </a:rPr>
                  <a:t>          </a:t>
                </a:r>
                <a:r>
                  <a:rPr kumimoji="0" lang="en-US" altLang="zh-CN" sz="1800" b="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Arial"/>
                  </a:rPr>
                  <a:t>which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eases theoretical </a:t>
                </a:r>
                <a:r>
                  <a:rPr kumimoji="0" lang="en-US" altLang="zh-CN" sz="1800" b="0" i="0" u="none" strike="noStrike" cap="none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Arial"/>
                  </a:rPr>
                  <a:t>analysis</a:t>
                </a:r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000000"/>
                    </a:solidFill>
                  </a:uFill>
                  <a:sym typeface="Arial"/>
                </a:endParaRPr>
              </a:p>
              <a:p>
                <a:r>
                  <a:rPr kumimoji="0" lang="en-US" altLang="zh-CN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Arial"/>
                  </a:rPr>
                  <a:t>            </a:t>
                </a:r>
              </a:p>
              <a:p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>
                    <a:solidFill>
                      <a:srgbClr val="000000"/>
                    </a:solidFill>
                  </a:uFill>
                  <a:sym typeface="Arial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   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Theorem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(informal)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: Riemannian 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subgradient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      decent converges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locally at a linear rate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under mild conditions.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2" y="3846201"/>
                <a:ext cx="8212822" cy="2041585"/>
              </a:xfrm>
              <a:prstGeom prst="rect">
                <a:avLst/>
              </a:prstGeom>
              <a:blipFill>
                <a:blip r:embed="rId3"/>
                <a:stretch>
                  <a:fillRect l="-1188" t="-896" b="-388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6" y="4924338"/>
            <a:ext cx="1712492" cy="1240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0" y="793750"/>
            <a:ext cx="4077050" cy="30595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4892" y="6323211"/>
            <a:ext cx="672797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See our paper for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references and a review on prior works.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720517" y="1409146"/>
            <a:ext cx="1681993" cy="2823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234892" y="1083531"/>
            <a:ext cx="461209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1"/>
                </a:solidFill>
              </a:rPr>
              <a:t>“</a:t>
            </a:r>
            <a:r>
              <a:rPr lang="en-US" altLang="zh-CN" b="1" dirty="0" smtClean="0">
                <a:solidFill>
                  <a:schemeClr val="accent2"/>
                </a:solidFill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</a:rPr>
              <a:t>calability versus </a:t>
            </a:r>
            <a:r>
              <a:rPr lang="en-US" altLang="zh-CN" b="1" dirty="0" smtClean="0">
                <a:solidFill>
                  <a:schemeClr val="accent2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ccuracy </a:t>
            </a:r>
            <a:r>
              <a:rPr lang="en-US" altLang="zh-CN" b="1" dirty="0" smtClean="0">
                <a:solidFill>
                  <a:schemeClr val="accent2"/>
                </a:solidFill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</a:rPr>
              <a:t>ilemma</a:t>
            </a:r>
            <a:r>
              <a:rPr lang="en-US" altLang="zh-CN" b="1" dirty="0" smtClean="0">
                <a:solidFill>
                  <a:schemeClr val="tx1"/>
                </a:solidFill>
              </a:rPr>
              <a:t>”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Our </a:t>
            </a:r>
            <a:r>
              <a:rPr lang="en-US" altLang="zh-CN" b="1" dirty="0" smtClean="0">
                <a:solidFill>
                  <a:srgbClr val="0000FF"/>
                </a:solidFill>
              </a:rPr>
              <a:t>Solution (ARCS+, Steps 2 and 3)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742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en-US" altLang="zh-CN" dirty="0" smtClean="0"/>
              <a:t>: Scalability &amp; Accuracy in Numbers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0" y="793750"/>
            <a:ext cx="4077050" cy="3059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3750"/>
            <a:ext cx="4077051" cy="30595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724" y="3853342"/>
            <a:ext cx="890910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dirty="0" smtClean="0">
                <a:solidFill>
                  <a:srgbClr val="0000FF"/>
                </a:solidFill>
              </a:rPr>
              <a:t>ARCS+ </a:t>
            </a:r>
            <a:r>
              <a:rPr lang="en-US" altLang="zh-CN" dirty="0" smtClean="0">
                <a:solidFill>
                  <a:schemeClr val="tx1"/>
                </a:solidFill>
              </a:rPr>
              <a:t>is correspondence-free and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can handle: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more than 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million</a:t>
            </a:r>
            <a:r>
              <a:rPr lang="en-US" altLang="zh-CN" dirty="0" smtClean="0">
                <a:solidFill>
                  <a:schemeClr val="tx1"/>
                </a:solidFill>
              </a:rPr>
              <a:t> number of points with 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overlapping points </a:t>
            </a:r>
            <a:r>
              <a:rPr lang="en-US" altLang="zh-CN" dirty="0" smtClean="0"/>
              <a:t>without noise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roughly </a:t>
            </a:r>
            <a:r>
              <a:rPr lang="en-US" altLang="zh-CN" b="1" dirty="0" smtClean="0">
                <a:solidFill>
                  <a:schemeClr val="tx1"/>
                </a:solidFill>
              </a:rPr>
              <a:t>ten thousand</a:t>
            </a:r>
            <a:r>
              <a:rPr lang="en-US" altLang="zh-CN" dirty="0" smtClean="0">
                <a:solidFill>
                  <a:schemeClr val="tx1"/>
                </a:solidFill>
              </a:rPr>
              <a:t> points with </a:t>
            </a:r>
            <a:r>
              <a:rPr lang="en-US" altLang="zh-CN" b="1" dirty="0" smtClean="0">
                <a:solidFill>
                  <a:schemeClr val="tx1"/>
                </a:solidFill>
              </a:rPr>
              <a:t>20% </a:t>
            </a:r>
            <a:r>
              <a:rPr lang="en-US" altLang="zh-CN" dirty="0" smtClean="0">
                <a:solidFill>
                  <a:schemeClr val="tx1"/>
                </a:solidFill>
              </a:rPr>
              <a:t>overlaps </a:t>
            </a:r>
            <a:r>
              <a:rPr lang="en-US" altLang="zh-CN" dirty="0" smtClean="0"/>
              <a:t>under small noise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24" y="5011297"/>
            <a:ext cx="884199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ARCS+ (Steps 2 and 3)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can handle: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b="1" dirty="0" smtClean="0"/>
              <a:t>ten million</a:t>
            </a:r>
            <a:r>
              <a:rPr lang="en-US" altLang="zh-CN" dirty="0" smtClean="0"/>
              <a:t> point pairs with </a:t>
            </a:r>
            <a:r>
              <a:rPr lang="en-US" altLang="zh-CN" b="1" dirty="0" smtClean="0"/>
              <a:t>0.03% inliers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724" y="6322681"/>
            <a:ext cx="5771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See our paper for more formal experimental report.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22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</a:t>
            </a:r>
            <a:r>
              <a:rPr dirty="0" smtClean="0"/>
              <a:t>Information</a:t>
            </a:r>
            <a:endParaRPr dirty="0"/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Research supported by </a:t>
            </a:r>
            <a:r>
              <a:rPr lang="en-US" dirty="0"/>
              <a:t>NSF Grants 1704458 and 1934979, and by the Northrop Grumman Mission Systems Research in Applications for Learning Machines (REALM) </a:t>
            </a:r>
            <a:r>
              <a:rPr lang="en-US" dirty="0" smtClean="0"/>
              <a:t>initiative</a:t>
            </a:r>
            <a:r>
              <a:rPr dirty="0" smtClean="0"/>
              <a:t>.</a:t>
            </a:r>
            <a:endParaRPr dirty="0"/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Vision 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Center for Imaging Science @ JHU</a:t>
            </a:r>
            <a:br>
              <a:rPr dirty="0"/>
            </a:br>
            <a:r>
              <a:rPr u="sng" dirty="0">
                <a:hlinkClick r:id="rId3"/>
              </a:rPr>
              <a:t>http://www.cis.jhu.edu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Mathematical Institute for Data Science @ JHU</a:t>
            </a:r>
            <a:br>
              <a:rPr dirty="0"/>
            </a:br>
            <a:r>
              <a:rPr u="sng" dirty="0">
                <a:hlinkClick r:id="rId4"/>
              </a:rPr>
              <a:t>http://www.minds.jhu.edu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sz="5400" b="1" dirty="0"/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CVPR22PresentationSlides</Template>
  <TotalTime>237</TotalTime>
  <Words>460</Words>
  <Application>Microsoft Office PowerPoint</Application>
  <PresentationFormat>全屏显示(4:3)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White</vt:lpstr>
      <vt:lpstr>ARCS:  Accurate Rotation and Correspondence Search</vt:lpstr>
      <vt:lpstr>Rotation Search: Problem Setup</vt:lpstr>
      <vt:lpstr>More on Case 3 (Correspondence-Less）</vt:lpstr>
      <vt:lpstr>The ARCS+ Algorithm: Step 1</vt:lpstr>
      <vt:lpstr>More on Case 2 (Robust Rotation Search)</vt:lpstr>
      <vt:lpstr>ARCS+: Steps 2 and 3 for Case 2 (Outliers)</vt:lpstr>
      <vt:lpstr>ARCS+: Steps 2 and 3 for Case 2 (Outliers)</vt:lpstr>
      <vt:lpstr>ARCS+: Scalability &amp; Accuracy in Numbers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ARCS:  Accurate Rotation and Correspondence Search</dc:title>
  <dc:creator>T14</dc:creator>
  <cp:lastModifiedBy>T14</cp:lastModifiedBy>
  <cp:revision>92</cp:revision>
  <dcterms:created xsi:type="dcterms:W3CDTF">2022-06-02T00:39:01Z</dcterms:created>
  <dcterms:modified xsi:type="dcterms:W3CDTF">2022-06-02T02:11:48Z</dcterms:modified>
</cp:coreProperties>
</file>