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60" r:id="rId3"/>
    <p:sldId id="367" r:id="rId4"/>
    <p:sldId id="361" r:id="rId5"/>
    <p:sldId id="363" r:id="rId6"/>
    <p:sldId id="365" r:id="rId7"/>
    <p:sldId id="358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4" initials="T" lastIdx="1" clrIdx="0">
    <p:extLst>
      <p:ext uri="{19B8F6BF-5375-455C-9EA6-DF929625EA0E}">
        <p15:presenceInfo xmlns:p15="http://schemas.microsoft.com/office/powerpoint/2012/main" userId="6badf3b8c49f5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F34F2-AF58-1DD9-19BC-EA91EA416672}" v="2" dt="2022-10-02T15:29:24.594"/>
    <p1510:client id="{B538C4BF-9E6A-EF40-BE36-EEC6BB51A800}" v="353" dt="2022-10-02T15:53:44.309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14"/>
  </p:normalViewPr>
  <p:slideViewPr>
    <p:cSldViewPr snapToGrid="0" snapToObjects="1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jhu.edu/index.php" TargetMode="External"/><Relationship Id="rId2" Type="http://schemas.openxmlformats.org/officeDocument/2006/relationships/hyperlink" Target="http://www.vision.jh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ds.jh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29677"/>
            <a:ext cx="9144000" cy="141033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sz="3600" dirty="0"/>
              <a:t>Global Linear and Local </a:t>
            </a:r>
            <a:r>
              <a:rPr lang="en-US" sz="3600" dirty="0" err="1"/>
              <a:t>Superlinear</a:t>
            </a:r>
            <a:r>
              <a:rPr lang="en-US" sz="3600" dirty="0"/>
              <a:t> Convergence of IRLS for Robust Regression</a:t>
            </a:r>
            <a:endParaRPr sz="3600"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640014"/>
            <a:ext cx="9144000" cy="10716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dirty="0"/>
              <a:t>Liangzu Peng ⃰              Christian </a:t>
            </a:r>
            <a:r>
              <a:rPr lang="en-US" dirty="0" err="1"/>
              <a:t>Kümmerle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°</a:t>
            </a:r>
            <a:r>
              <a:rPr lang="en-US" dirty="0"/>
              <a:t>                René Vidal ⃰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sz="1200" dirty="0"/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/>
              <a:t> ⃰ : Mathematical Institute for Data Science, Johns Hopkins University</a:t>
            </a: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°: </a:t>
            </a:r>
            <a:r>
              <a:rPr lang="en-US" dirty="0"/>
              <a:t>Department of Computer Science, University of North Carolina at Charlotte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31641" y="717911"/>
            <a:ext cx="381235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@</a:t>
            </a:r>
            <a:r>
              <a:rPr kumimoji="0" lang="en-US" sz="1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 </a:t>
            </a:r>
            <a:r>
              <a:rPr kumimoji="0" lang="en-US" altLang="zh-CN" sz="18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NeurIPS</a:t>
            </a:r>
            <a:r>
              <a:rPr kumimoji="0" lang="en-US" sz="1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 2022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(Robust)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800" b="1" dirty="0"/>
                  <a:t>Optimization Problem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: L</a:t>
                </a:r>
                <a:r>
                  <a:rPr lang="en-US" altLang="zh-CN" sz="2800" dirty="0"/>
                  <a:t>east-Squares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: Smooth &amp; Convex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: application in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graph based semi-supervised learning  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: Non-Smooth (and Non-Convex)</a:t>
                </a:r>
              </a:p>
              <a:p>
                <a:pPr lvl="1"/>
                <a:r>
                  <a:rPr lang="en-US" sz="2400" b="1" dirty="0">
                    <a:solidFill>
                      <a:srgbClr val="FF0000"/>
                    </a:solidFill>
                  </a:rPr>
                  <a:t>The focus of our work</a:t>
                </a:r>
                <a:endParaRPr lang="en-US" sz="2400" dirty="0"/>
              </a:p>
              <a:p>
                <a:pPr lvl="1"/>
                <a:r>
                  <a:rPr lang="en-US" sz="2400" dirty="0"/>
                  <a:t>application in </a:t>
                </a:r>
                <a:r>
                  <a:rPr lang="en-US" sz="2400" dirty="0">
                    <a:solidFill>
                      <a:schemeClr val="tx1"/>
                    </a:solidFill>
                  </a:rPr>
                  <a:t>outlier-robust estimation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140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\documentclass{article}&#10;\usepackage{amsmath,amssymb}&#10;\pagestyle{empty}&#10;\begin{document}&#10;&#10;$$\min_{x\in\mathbb{R}^n } \|Ax - y \|_p\ \ \ \ \ \ \ \ \ \ A\in\mathbb{R}^{m\times n}  $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15" y="1484932"/>
            <a:ext cx="4397714" cy="449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92369" y="1480638"/>
                <a:ext cx="1869230" cy="434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-Regression)</a:t>
                </a:r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1480638"/>
                <a:ext cx="1869230" cy="434030"/>
              </a:xfrm>
              <a:prstGeom prst="rect">
                <a:avLst/>
              </a:prstGeom>
              <a:blipFill>
                <a:blip r:embed="rId5"/>
                <a:stretch>
                  <a:fillRect l="-5556" t="-5634" r="-4575" b="-183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339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Non-Smooth </a:t>
                </a:r>
                <a:r>
                  <a:rPr lang="en-US" dirty="0"/>
                  <a:t>Robust Regression: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: Convex and Non-Smooth</a:t>
                </a:r>
              </a:p>
              <a:p>
                <a:pPr lvl="1"/>
                <a:r>
                  <a:rPr lang="en-US" sz="2400" dirty="0"/>
                  <a:t>“least absolute deviation”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: NP-Hard </a:t>
                </a:r>
                <a:r>
                  <a:rPr 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[1, Exercise 2.10]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z="2800" dirty="0"/>
                  <a:t>Assumptions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sparse residual</a:t>
                </a:r>
                <a:r>
                  <a:rPr lang="en-US" sz="2800" dirty="0"/>
                  <a:t>: </a:t>
                </a:r>
              </a:p>
              <a:p>
                <a:pPr marL="1200150" lvl="2" indent="-342900"/>
                <a:r>
                  <a:rPr lang="en-US" sz="2400" dirty="0"/>
                  <a:t>there exists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for which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-sparse</a:t>
                </a:r>
                <a:endParaRPr lang="en-US" sz="22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stable RSP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satisfies a “stable</a:t>
                </a:r>
                <a:r>
                  <a:rPr lang="en-US" sz="2400" b="1" dirty="0"/>
                  <a:t> </a:t>
                </a:r>
                <a:r>
                  <a:rPr lang="en-US" sz="2400" dirty="0"/>
                  <a:t>range space property”</a:t>
                </a:r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200" dirty="0"/>
                  <a:t> “stable </a:t>
                </a:r>
                <a:r>
                  <a:rPr lang="en-US" sz="2200" dirty="0" err="1"/>
                  <a:t>nullspace</a:t>
                </a:r>
                <a:r>
                  <a:rPr lang="en-US" sz="2200" dirty="0"/>
                  <a:t> property” in compressed sensing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08" r="-974" b="-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\documentclass{article}&#10;\usepackage{amsmath,amssymb}&#10;\pagestyle{empty}&#10;\begin{document}&#10;&#10;$$\min_{x\in\mathbb{R}^n } \|Ax - y \|_p\ \ \ \ \ \ \ \ \ \ A\in\mathbb{R}^{m\times n}  $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15" y="957395"/>
            <a:ext cx="4397714" cy="449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92369" y="953101"/>
                <a:ext cx="1869230" cy="434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-Regression)</a:t>
                </a:r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953101"/>
                <a:ext cx="1869230" cy="434030"/>
              </a:xfrm>
              <a:prstGeom prst="rect">
                <a:avLst/>
              </a:prstGeom>
              <a:blipFill>
                <a:blip r:embed="rId6"/>
                <a:stretch>
                  <a:fillRect l="-5556" t="-5556" r="-4575" b="-180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39700" y="6216650"/>
            <a:ext cx="7051431" cy="559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CN" sz="1400" dirty="0">
                <a:solidFill>
                  <a:srgbClr val="0048AA"/>
                </a:solidFill>
              </a:rPr>
              <a:t>[1] S. </a:t>
            </a:r>
            <a:r>
              <a:rPr lang="en-US" altLang="zh-CN" sz="1400" dirty="0" err="1">
                <a:solidFill>
                  <a:srgbClr val="0048AA"/>
                </a:solidFill>
              </a:rPr>
              <a:t>Foucart</a:t>
            </a:r>
            <a:r>
              <a:rPr lang="en-US" altLang="zh-CN" sz="1400" dirty="0">
                <a:solidFill>
                  <a:srgbClr val="0048AA"/>
                </a:solidFill>
              </a:rPr>
              <a:t> and H. </a:t>
            </a:r>
            <a:r>
              <a:rPr lang="en-US" altLang="zh-CN" sz="1400" dirty="0" err="1">
                <a:solidFill>
                  <a:srgbClr val="0048AA"/>
                </a:solidFill>
              </a:rPr>
              <a:t>Rauhut</a:t>
            </a:r>
            <a:r>
              <a:rPr lang="en-US" altLang="zh-CN" sz="1400" dirty="0">
                <a:solidFill>
                  <a:srgbClr val="0048AA"/>
                </a:solidFill>
              </a:rPr>
              <a:t>, “A Mathematical Introduction to Compressive Sensing. Springer”, 2013.</a:t>
            </a:r>
          </a:p>
        </p:txBody>
      </p:sp>
    </p:spTree>
    <p:extLst>
      <p:ext uri="{BB962C8B-B14F-4D97-AF65-F5344CB8AC3E}">
        <p14:creationId xmlns:p14="http://schemas.microsoft.com/office/powerpoint/2010/main" val="4099174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Iteratively Reweighted Least-Squares (IRLS)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Basic Idea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IRLS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alternates between least-squares </a:t>
                </a:r>
                <a:r>
                  <a:rPr lang="en-US" sz="2400" dirty="0">
                    <a:solidFill>
                      <a:schemeClr val="tx1"/>
                    </a:solidFill>
                  </a:rPr>
                  <a:t>(2) </a:t>
                </a:r>
                <a:r>
                  <a:rPr lang="en-US" sz="2400" dirty="0"/>
                  <a:t>&amp; weight update </a:t>
                </a:r>
                <a:r>
                  <a:rPr lang="en-US" sz="2400" dirty="0">
                    <a:solidFill>
                      <a:schemeClr val="tx1"/>
                    </a:solidFill>
                  </a:rPr>
                  <a:t>(3)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IRLS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variants differ in 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updated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\documentclass{article}&#10;\usepackage{amsmath,amssymb}&#10;\pagestyle{empty}&#10;\begin{document}&#10;&#10;$$\min_{x\in\mathbb{R}^n } \|Ax - y \|_p\ \ \ \ \ \ \ \ \ \ A\in\mathbb{R}^{m\times n}  $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15" y="957395"/>
            <a:ext cx="4397714" cy="449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92369" y="953101"/>
                <a:ext cx="1869230" cy="434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-Regression)</a:t>
                </a:r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953101"/>
                <a:ext cx="1869230" cy="434030"/>
              </a:xfrm>
              <a:prstGeom prst="rect">
                <a:avLst/>
              </a:prstGeom>
              <a:blipFill>
                <a:blip r:embed="rId5"/>
                <a:stretch>
                  <a:fillRect l="-5556" t="-5556" r="-4575" b="-180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36" y="3505200"/>
            <a:ext cx="844032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70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Contribution #1: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sz="2800" b="1" dirty="0"/>
              </a:p>
              <a:p>
                <a:endParaRPr lang="en-US" sz="2800" b="1" dirty="0"/>
              </a:p>
              <a:p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b="1" dirty="0"/>
                  <a:t>Message 1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decreasing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per </a:t>
                </a:r>
                <a:r>
                  <a:rPr lang="en-US" sz="2400" dirty="0" err="1"/>
                  <a:t>iter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dirty="0"/>
                  <a:t> stronger theoretical guarantees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08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9699" y="5583887"/>
            <a:ext cx="7051431" cy="12875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zh-CN" sz="1200" dirty="0">
                <a:solidFill>
                  <a:srgbClr val="0048AA"/>
                </a:solidFill>
              </a:rPr>
              <a:t>[1] A. Beck, “On the convergence of alternating minimization for convex programming with applications to iteratively reweighted least squares and decomposition schemes”, SIAM J. </a:t>
            </a:r>
            <a:r>
              <a:rPr lang="en-US" altLang="zh-CN" sz="1200" dirty="0" err="1">
                <a:solidFill>
                  <a:srgbClr val="0048AA"/>
                </a:solidFill>
              </a:rPr>
              <a:t>Optim</a:t>
            </a:r>
            <a:r>
              <a:rPr lang="en-US" altLang="zh-CN" sz="1200" dirty="0">
                <a:solidFill>
                  <a:srgbClr val="0048AA"/>
                </a:solidFill>
              </a:rPr>
              <a:t>., 2015.</a:t>
            </a:r>
          </a:p>
          <a:p>
            <a:pPr>
              <a:spcBef>
                <a:spcPts val="200"/>
              </a:spcBef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[2] </a:t>
            </a:r>
            <a:r>
              <a:rPr lang="en-US" altLang="zh-CN" sz="1200" dirty="0">
                <a:solidFill>
                  <a:srgbClr val="0048AA"/>
                </a:solidFill>
              </a:rPr>
              <a:t>T.F. Chan &amp; P. </a:t>
            </a:r>
            <a:r>
              <a:rPr lang="en-US" altLang="zh-CN" sz="1200" dirty="0" err="1">
                <a:solidFill>
                  <a:srgbClr val="0048AA"/>
                </a:solidFill>
              </a:rPr>
              <a:t>Mulet</a:t>
            </a:r>
            <a:r>
              <a:rPr lang="en-US" altLang="zh-CN" sz="1200" dirty="0">
                <a:solidFill>
                  <a:srgbClr val="0048AA"/>
                </a:solidFill>
              </a:rPr>
              <a:t>, “On the convergence of the lagged diffusivity fixed point method in total variation image restoration”, SIAM J. </a:t>
            </a:r>
            <a:r>
              <a:rPr lang="en-US" altLang="zh-CN" sz="1200" dirty="0" err="1">
                <a:solidFill>
                  <a:srgbClr val="0048AA"/>
                </a:solidFill>
              </a:rPr>
              <a:t>Numer</a:t>
            </a:r>
            <a:r>
              <a:rPr lang="en-US" altLang="zh-CN" sz="1200" dirty="0">
                <a:solidFill>
                  <a:srgbClr val="0048AA"/>
                </a:solidFill>
              </a:rPr>
              <a:t>. Anal., 1999</a:t>
            </a:r>
          </a:p>
          <a:p>
            <a:pPr>
              <a:spcBef>
                <a:spcPts val="200"/>
              </a:spcBef>
            </a:pPr>
            <a:r>
              <a:rPr lang="en-US" altLang="zh-CN" sz="1200" dirty="0">
                <a:solidFill>
                  <a:srgbClr val="0048AA"/>
                </a:solidFill>
              </a:rPr>
              <a:t>[3] </a:t>
            </a:r>
            <a:r>
              <a:rPr lang="sv-SE" altLang="zh-CN" sz="1200" dirty="0">
                <a:solidFill>
                  <a:srgbClr val="0048AA"/>
                </a:solidFill>
              </a:rPr>
              <a:t>B. Mukhoty, G. Gopakumar, P. Jain, and P. Kar,</a:t>
            </a:r>
            <a:r>
              <a:rPr lang="zh-CN" altLang="en-US" sz="1200" dirty="0">
                <a:solidFill>
                  <a:srgbClr val="0048AA"/>
                </a:solidFill>
              </a:rPr>
              <a:t> </a:t>
            </a:r>
            <a:r>
              <a:rPr lang="en-US" altLang="zh-CN" sz="1200" dirty="0">
                <a:solidFill>
                  <a:srgbClr val="0048AA"/>
                </a:solidFill>
              </a:rPr>
              <a:t>“Globally-convergent iteratively reweighted least squares for robust regression problems”,</a:t>
            </a:r>
            <a:r>
              <a:rPr lang="zh-CN" altLang="en-US" sz="1200" dirty="0">
                <a:solidFill>
                  <a:srgbClr val="0048AA"/>
                </a:solidFill>
              </a:rPr>
              <a:t> </a:t>
            </a:r>
            <a:r>
              <a:rPr lang="en-US" altLang="zh-CN" sz="1200" dirty="0">
                <a:solidFill>
                  <a:srgbClr val="0048AA"/>
                </a:solidFill>
              </a:rPr>
              <a:t>AISTATS 2019.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745946"/>
                  </p:ext>
                </p:extLst>
              </p:nvPr>
            </p:nvGraphicFramePr>
            <p:xfrm>
              <a:off x="231141" y="2234362"/>
              <a:ext cx="8684264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5151">
                      <a:extLst>
                        <a:ext uri="{9D8B030D-6E8A-4147-A177-3AD203B41FA5}">
                          <a16:colId xmlns:a16="http://schemas.microsoft.com/office/drawing/2014/main" val="2252087023"/>
                        </a:ext>
                      </a:extLst>
                    </a:gridCol>
                    <a:gridCol w="6049113">
                      <a:extLst>
                        <a:ext uri="{9D8B030D-6E8A-4147-A177-3AD203B41FA5}">
                          <a16:colId xmlns:a16="http://schemas.microsoft.com/office/drawing/2014/main" val="21605739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IRLS Variants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>
                              <a:solidFill>
                                <a:srgbClr val="0048AA"/>
                              </a:solidFill>
                            </a:rPr>
                            <a:t>Convergence </a:t>
                          </a:r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Rates </a:t>
                          </a:r>
                          <a:r>
                            <a:rPr lang="en-US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(under mild assumptions)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002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[1] (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fix</a:t>
                          </a:r>
                          <a:r>
                            <a:rPr lang="en-US" sz="2000" baseline="0" dirty="0">
                              <a:solidFill>
                                <a:srgbClr val="0048AA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Global</a:t>
                          </a:r>
                          <a:r>
                            <a:rPr lang="en-US" sz="2000" baseline="0" dirty="0">
                              <a:solidFill>
                                <a:srgbClr val="0048AA"/>
                              </a:solidFill>
                            </a:rPr>
                            <a:t> </a:t>
                          </a:r>
                          <a:r>
                            <a:rPr lang="en-US" sz="2000" baseline="0" dirty="0">
                              <a:solidFill>
                                <a:srgbClr val="FF0000"/>
                              </a:solidFill>
                            </a:rPr>
                            <a:t>Sublinear</a:t>
                          </a:r>
                          <a:endParaRPr lang="en-US" sz="2000" dirty="0">
                            <a:solidFill>
                              <a:srgbClr val="0048AA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82211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[2] (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fix</a:t>
                          </a:r>
                          <a:r>
                            <a:rPr lang="en-US" sz="2000" baseline="0" dirty="0">
                              <a:solidFill>
                                <a:srgbClr val="0048AA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Local</a:t>
                          </a:r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 Linear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7629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[3] (decrease</a:t>
                          </a:r>
                          <a:r>
                            <a:rPr lang="en-US" sz="2000" baseline="0" dirty="0">
                              <a:solidFill>
                                <a:srgbClr val="0048AA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Global Linear (</a:t>
                          </a:r>
                          <a:r>
                            <a:rPr lang="en-US" altLang="zh-CN" sz="2000" dirty="0" err="1">
                              <a:solidFill>
                                <a:srgbClr val="FF0000"/>
                              </a:solidFill>
                            </a:rPr>
                            <a:t>w.h.p</a:t>
                          </a:r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</a:rPr>
                            <a:t>.</a:t>
                          </a:r>
                          <a:r>
                            <a:rPr lang="en-US" altLang="zh-CN" sz="2000" dirty="0">
                              <a:solidFill>
                                <a:srgbClr val="0048AA"/>
                              </a:solidFill>
                            </a:rPr>
                            <a:t>)</a:t>
                          </a:r>
                          <a:endParaRPr lang="en-US" sz="2000" dirty="0">
                            <a:solidFill>
                              <a:srgbClr val="0048AA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24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rgbClr val="0048AA"/>
                              </a:solidFill>
                            </a:rPr>
                            <a:t>Ours</a:t>
                          </a:r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 (decrease</a:t>
                          </a:r>
                          <a:r>
                            <a:rPr lang="en-US" sz="2000" baseline="0" dirty="0">
                              <a:solidFill>
                                <a:srgbClr val="0048AA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Global Linear (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deterministic</a:t>
                          </a:r>
                          <a:r>
                            <a:rPr lang="en-US" sz="2000" dirty="0">
                              <a:solidFill>
                                <a:srgbClr val="0048AA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954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745946"/>
                  </p:ext>
                </p:extLst>
              </p:nvPr>
            </p:nvGraphicFramePr>
            <p:xfrm>
              <a:off x="231141" y="2234362"/>
              <a:ext cx="8684264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35151">
                      <a:extLst>
                        <a:ext uri="{9D8B030D-6E8A-4147-A177-3AD203B41FA5}">
                          <a16:colId xmlns:a16="http://schemas.microsoft.com/office/drawing/2014/main" val="2252087023"/>
                        </a:ext>
                      </a:extLst>
                    </a:gridCol>
                    <a:gridCol w="6049113">
                      <a:extLst>
                        <a:ext uri="{9D8B030D-6E8A-4147-A177-3AD203B41FA5}">
                          <a16:colId xmlns:a16="http://schemas.microsoft.com/office/drawing/2014/main" val="21605739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rgbClr val="0048AA"/>
                              </a:solidFill>
                            </a:rPr>
                            <a:t>IRLS Variants</a:t>
                          </a:r>
                          <a:endParaRPr lang="en-US" sz="2000" dirty="0">
                            <a:solidFill>
                              <a:srgbClr val="0048AA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>
                              <a:solidFill>
                                <a:srgbClr val="0048AA"/>
                              </a:solidFill>
                            </a:rPr>
                            <a:t>Convergence </a:t>
                          </a:r>
                          <a:r>
                            <a:rPr lang="en-US" sz="2000" dirty="0" smtClean="0">
                              <a:solidFill>
                                <a:srgbClr val="0048AA"/>
                              </a:solidFill>
                            </a:rPr>
                            <a:t>Rates </a:t>
                          </a:r>
                          <a:r>
                            <a:rPr lang="en-US" sz="20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(under mild assumptions)</a:t>
                          </a:r>
                          <a:endParaRPr 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002440"/>
                      </a:ext>
                    </a:extLst>
                  </a:tr>
                  <a:tr h="408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1" t="-102985" r="-229792" b="-3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rgbClr val="0048AA"/>
                              </a:solidFill>
                            </a:rPr>
                            <a:t>Global</a:t>
                          </a:r>
                          <a:r>
                            <a:rPr lang="en-US" sz="2000" baseline="0" dirty="0" smtClean="0">
                              <a:solidFill>
                                <a:srgbClr val="0048AA"/>
                              </a:solidFill>
                            </a:rPr>
                            <a:t> </a:t>
                          </a:r>
                          <a:r>
                            <a:rPr lang="en-US" sz="2000" baseline="0" dirty="0" smtClean="0">
                              <a:solidFill>
                                <a:srgbClr val="FF0000"/>
                              </a:solidFill>
                            </a:rPr>
                            <a:t>Sublinear</a:t>
                          </a:r>
                          <a:endParaRPr lang="en-US" sz="2000" dirty="0">
                            <a:solidFill>
                              <a:srgbClr val="0048AA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8221115"/>
                      </a:ext>
                    </a:extLst>
                  </a:tr>
                  <a:tr h="408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1" t="-200000" r="-22979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rgbClr val="FF0000"/>
                              </a:solidFill>
                            </a:rPr>
                            <a:t>Local</a:t>
                          </a:r>
                          <a:r>
                            <a:rPr lang="en-US" sz="2000" dirty="0" smtClean="0">
                              <a:solidFill>
                                <a:srgbClr val="0048AA"/>
                              </a:solidFill>
                            </a:rPr>
                            <a:t> Linear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7629820"/>
                      </a:ext>
                    </a:extLst>
                  </a:tr>
                  <a:tr h="408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1" t="-304478" r="-229792" b="-128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rgbClr val="0048AA"/>
                              </a:solidFill>
                            </a:rPr>
                            <a:t>Global Linear (</a:t>
                          </a:r>
                          <a:r>
                            <a:rPr lang="en-US" altLang="zh-CN" sz="2000" dirty="0" err="1" smtClean="0">
                              <a:solidFill>
                                <a:srgbClr val="FF0000"/>
                              </a:solidFill>
                            </a:rPr>
                            <a:t>w.h.p</a:t>
                          </a:r>
                          <a:r>
                            <a:rPr lang="en-US" altLang="zh-CN" sz="2000" dirty="0" smtClean="0">
                              <a:solidFill>
                                <a:srgbClr val="FF0000"/>
                              </a:solidFill>
                            </a:rPr>
                            <a:t>.</a:t>
                          </a:r>
                          <a:r>
                            <a:rPr lang="en-US" altLang="zh-CN" sz="2000" dirty="0" smtClean="0">
                              <a:solidFill>
                                <a:srgbClr val="0048AA"/>
                              </a:solidFill>
                            </a:rPr>
                            <a:t>)</a:t>
                          </a:r>
                          <a:endParaRPr lang="en-US" sz="2000" dirty="0">
                            <a:solidFill>
                              <a:srgbClr val="0048AA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24908"/>
                      </a:ext>
                    </a:extLst>
                  </a:tr>
                  <a:tr h="4089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1" t="-404478" r="-229792" b="-28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solidFill>
                                <a:srgbClr val="0048AA"/>
                              </a:solidFill>
                            </a:rPr>
                            <a:t>Global Linear (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</a:rPr>
                            <a:t>deterministic</a:t>
                          </a:r>
                          <a:r>
                            <a:rPr lang="en-US" sz="2000" dirty="0" smtClean="0">
                              <a:solidFill>
                                <a:srgbClr val="0048AA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9544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>
          <a:xfrm>
            <a:off x="3996104" y="3303688"/>
            <a:ext cx="6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图片 7" descr="\documentclass{article}&#10;\usepackage{amsmath,amssymb}&#10;\pagestyle{empty}&#10;\begin{document}&#10;&#10;$$\min_{x\in\mathbb{R}^n } \|Ax - y \|_1\ \ \ \ \ \ \ \ \ \ A\in\mathbb{R}^{m\times n}  $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16" y="957395"/>
            <a:ext cx="4392227" cy="449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92369" y="964931"/>
                <a:ext cx="1919821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-Regression)</a:t>
                </a:r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964931"/>
                <a:ext cx="1919821" cy="410369"/>
              </a:xfrm>
              <a:prstGeom prst="rect">
                <a:avLst/>
              </a:prstGeom>
              <a:blipFill>
                <a:blip r:embed="rId7"/>
                <a:stretch>
                  <a:fillRect l="-5397" t="-4412" r="-635" b="-25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240" y="1490985"/>
            <a:ext cx="4314151" cy="4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83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Contribution #2: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600" t="-230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800" b="1" dirty="0"/>
              </a:p>
              <a:p>
                <a:r>
                  <a:rPr lang="en-US" sz="2800" b="1" dirty="0"/>
                  <a:t>Assumptions: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sparse residual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chemeClr val="tx1"/>
                    </a:solidFill>
                  </a:rPr>
                  <a:t>stable RSP</a:t>
                </a:r>
              </a:p>
              <a:p>
                <a:pPr lvl="1"/>
                <a:r>
                  <a:rPr lang="en-US" sz="2400" dirty="0"/>
                  <a:t>good initialization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lvl="2"/>
                <a:endParaRPr lang="en-US" sz="2200" dirty="0"/>
              </a:p>
              <a:p>
                <a:pPr lvl="1"/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latin typeface="Cambria Math" panose="02040503050406030204" pitchFamily="18" charset="0"/>
                          </a:rPr>
                          <m:t>𝐈𝐑𝐋𝐒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800" b="1" dirty="0"/>
                  <a:t> converges at a </a:t>
                </a:r>
                <a:r>
                  <a:rPr lang="en-US" sz="2800" b="1" dirty="0" err="1"/>
                  <a:t>superlinear</a:t>
                </a:r>
                <a:r>
                  <a:rPr lang="en-US" sz="2800" b="1" dirty="0"/>
                  <a:t> rate</a:t>
                </a:r>
                <a:r>
                  <a:rPr lang="en-US" sz="2600" dirty="0"/>
                  <a:t>:</a:t>
                </a:r>
                <a:endParaRPr lang="en-US" sz="2800" b="1" dirty="0"/>
              </a:p>
              <a:p>
                <a:pPr lvl="1"/>
                <a:endParaRPr lang="en-US" sz="2400" b="1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r>
                  <a:rPr lang="en-US" sz="2800" b="1" dirty="0"/>
                  <a:t>Message 2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smaller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dirty="0"/>
                  <a:t> faster convergence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 l="-1808" b="-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996104" y="3303688"/>
            <a:ext cx="65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1" name="图片 10" descr="\documentclass{article}&#10;\usepackage{amsmath,amssymb}&#10;\pagestyle{empty}&#10;\begin{document}&#10;&#10;$$\min_{x\in\mathbb{R}^n } \|Ax - y \|_p\ \ \ \ \ \ \ \ \ \ A\in\mathbb{R}^{m\times n}  $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15" y="957395"/>
            <a:ext cx="4397714" cy="449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92369" y="953101"/>
                <a:ext cx="1869230" cy="434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-Regression)</a:t>
                </a:r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953101"/>
                <a:ext cx="1869230" cy="434030"/>
              </a:xfrm>
              <a:prstGeom prst="rect">
                <a:avLst/>
              </a:prstGeom>
              <a:blipFill>
                <a:blip r:embed="rId8"/>
                <a:stretch>
                  <a:fillRect l="-5556" t="-5556" r="-4575" b="-1805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376" y="4117787"/>
            <a:ext cx="2407824" cy="1964061"/>
          </a:xfrm>
          <a:prstGeom prst="rect">
            <a:avLst/>
          </a:prstGeom>
        </p:spPr>
      </p:pic>
      <p:pic>
        <p:nvPicPr>
          <p:cNvPr id="17" name="图片 16" descr="\documentclass{article}&#10;\usepackage{amsmath,amssymb}&#10;\pagestyle{empty}&#10;\begin{document}&#10;&#10;&#10;$\|Ax^{(1)} - Ax^* \|_1 \leq f(x^*)$\ \ \ \ for some $f:\mathbb{R}^n\to \mathbb{R}_{\geq 0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2808934"/>
            <a:ext cx="6615773" cy="354743"/>
          </a:xfrm>
          <a:prstGeom prst="rect">
            <a:avLst/>
          </a:prstGeom>
        </p:spPr>
      </p:pic>
      <p:pic>
        <p:nvPicPr>
          <p:cNvPr id="24" name="图片 23" descr="\documentclass{article}&#10;\usepackage{amsmath,amssymb}&#10;\pagestyle{empty}&#10;\begin{document}&#10;&#10;&#10;$\|Ax^{(t+1)} - Ax^* \|_1 \leq \mu^{(2-p)^{t}}$ for some $\mu\in (0,1)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4" y="4073903"/>
            <a:ext cx="6171428" cy="374857"/>
          </a:xfrm>
          <a:prstGeom prst="rect">
            <a:avLst/>
          </a:prstGeom>
        </p:spPr>
      </p:pic>
      <p:sp>
        <p:nvSpPr>
          <p:cNvPr id="25" name="下箭头 24"/>
          <p:cNvSpPr/>
          <p:nvPr/>
        </p:nvSpPr>
        <p:spPr>
          <a:xfrm>
            <a:off x="351651" y="1880347"/>
            <a:ext cx="281436" cy="1700339"/>
          </a:xfrm>
          <a:prstGeom prst="down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9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ore Information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More Information</a:t>
            </a:r>
          </a:p>
        </p:txBody>
      </p:sp>
      <p:sp>
        <p:nvSpPr>
          <p:cNvPr id="75" name="Research supported by the Intelligence Advanced Research Projects Activity (IARPA) via Department of Interior/Interior Business Center (DOI/IBC) contract number D17PC0034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  <a:buSzTx/>
              <a:buNone/>
            </a:pPr>
            <a:r>
              <a:rPr lang="en-US" dirty="0"/>
              <a:t>This work was supported by grants NSF 1704458, NSF 1934979, and NSF 2031985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Vision Lab @ JHU</a:t>
            </a:r>
            <a:br>
              <a:rPr dirty="0"/>
            </a:br>
            <a:r>
              <a:rPr u="sng" dirty="0">
                <a:hlinkClick r:id="rId2"/>
              </a:rPr>
              <a:t>http://www.vision.jhu.edu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Center for Imaging Science @ JHU</a:t>
            </a:r>
            <a:br>
              <a:rPr dirty="0"/>
            </a:br>
            <a:r>
              <a:rPr u="sng" dirty="0">
                <a:hlinkClick r:id="rId3"/>
              </a:rPr>
              <a:t>http://www.cis.jhu.edu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Mathematical Institute for Data Science @ JHU</a:t>
            </a:r>
            <a:br>
              <a:rPr dirty="0"/>
            </a:br>
            <a:r>
              <a:rPr u="sng" dirty="0">
                <a:hlinkClick r:id="rId4"/>
              </a:rPr>
              <a:t>http://www.minds.jhu.edu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504972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4769"/>
  <p:tag name="ORIGINALWIDTH" val="1803.525"/>
  <p:tag name="LATEXADDIN" val="\documentclass{article}&#10;\usepackage{amsmath,amssymb}&#10;\pagestyle{empty}&#10;\begin{document}&#10;&#10;$$\min_{x\in\mathbb{R}^n } \|Ax - y \|_p\ \ \ \ \ \ \ \ \ \ A\in\mathbb{R}^{m\times n}  $$&#10;&#10;&#10;&#10;\end{document}"/>
  <p:tag name="IGUANATEXSIZE" val="24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4769"/>
  <p:tag name="ORIGINALWIDTH" val="1803.525"/>
  <p:tag name="LATEXADDIN" val="\documentclass{article}&#10;\usepackage{amsmath,amssymb}&#10;\pagestyle{empty}&#10;\begin{document}&#10;&#10;$$\min_{x\in\mathbb{R}^n } \|Ax - y \|_p\ \ \ \ \ \ \ \ \ \ A\in\mathbb{R}^{m\times n}  $$&#10;&#10;&#10;&#10;\end{document}"/>
  <p:tag name="IGUANATEXSIZE" val="24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4769"/>
  <p:tag name="ORIGINALWIDTH" val="1803.525"/>
  <p:tag name="LATEXADDIN" val="\documentclass{article}&#10;\usepackage{amsmath,amssymb}&#10;\pagestyle{empty}&#10;\begin{document}&#10;&#10;$$\min_{x\in\mathbb{R}^n } \|Ax - y \|_p\ \ \ \ \ \ \ \ \ \ A\in\mathbb{R}^{m\times n}  $$&#10;&#10;&#10;&#10;\end{document}"/>
  <p:tag name="IGUANATEXSIZE" val="24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4769"/>
  <p:tag name="ORIGINALWIDTH" val="1801.275"/>
  <p:tag name="LATEXADDIN" val="\documentclass{article}&#10;\usepackage{amsmath,amssymb}&#10;\pagestyle{empty}&#10;\begin{document}&#10;&#10;$$\min_{x\in\mathbb{R}^n } \|Ax - y \|_1\ \ \ \ \ \ \ \ \ \ A\in\mathbb{R}^{m\times n}  $$&#10;&#10;&#10;&#10;\end{document}"/>
  <p:tag name="IGUANATEXSIZE" val="24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.4769"/>
  <p:tag name="ORIGINALWIDTH" val="1803.525"/>
  <p:tag name="LATEXADDIN" val="\documentclass{article}&#10;\usepackage{amsmath,amssymb}&#10;\pagestyle{empty}&#10;\begin{document}&#10;&#10;$$\min_{x\in\mathbb{R}^n } \|Ax - y \|_p\ \ \ \ \ \ \ \ \ \ A\in\mathbb{R}^{m\times n}  $$&#10;&#10;&#10;&#10;\end{document}"/>
  <p:tag name="IGUANATEXSIZE" val="24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2713.161"/>
  <p:tag name="LATEXADDIN" val="\documentclass{article}&#10;\usepackage{amsmath,amssymb}&#10;\pagestyle{empty}&#10;\begin{document}&#10;&#10;&#10;$\|Ax^{(1)} - Ax^* \|_1 \leq f(x^*)$\ \ \ \ for some $f:\mathbb{R}^n\to \mathbb{R}_{\geq 0}$&#10;&#10;\end{document}"/>
  <p:tag name="IGUANATEXSIZE" val="24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2530.934"/>
  <p:tag name="LATEXADDIN" val="\documentclass{article}&#10;\usepackage{amsmath,amssymb}&#10;\pagestyle{empty}&#10;\begin{document}&#10;&#10;&#10;$\|Ax^{(t+1)} - Ax^* \|_1 \leq \mu^{(2-p)^{t}}$ for some $\mu\in (0,1)$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6194</TotalTime>
  <Words>536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Microsoft YaHei UI</vt:lpstr>
      <vt:lpstr>Arial</vt:lpstr>
      <vt:lpstr>Cambria Math</vt:lpstr>
      <vt:lpstr>White</vt:lpstr>
      <vt:lpstr>Global Linear and Local Superlinear Convergence of IRLS for Robust Regression</vt:lpstr>
      <vt:lpstr>(Robust) Linear Regression</vt:lpstr>
      <vt:lpstr>Non-Smooth Robust Regression: 0&lt;p≤1</vt:lpstr>
      <vt:lpstr>Iteratively Reweighted Least-Squares (IRLS)</vt:lpstr>
      <vt:lpstr>Contribution #1: (p=1)</vt:lpstr>
      <vt:lpstr>Contribution #2: (0&lt;p&lt;1)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彭 良祖</cp:lastModifiedBy>
  <cp:revision>1347</cp:revision>
  <dcterms:created xsi:type="dcterms:W3CDTF">2022-07-19T20:56:25Z</dcterms:created>
  <dcterms:modified xsi:type="dcterms:W3CDTF">2022-10-21T16:02:29Z</dcterms:modified>
</cp:coreProperties>
</file>