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0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326532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653064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979596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306128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632661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1959193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2285725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2612257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0475421-B93A-FAED-780E-44EE2D1385DE}" name="Rene Vidal" initials="RV" userId="S::rvidal1@jh.edu::db7569fe-a14f-444c-9eb7-119e71343214" providerId="AD"/>
  <p188:author id="{6ACB7978-2475-8BFB-A3F2-4AD3115FD03F}" name="Liangzu Peng" initials="LP" userId="S::lpeng25@jh.edu::7c3ff511-c7d8-4994-8b54-0c10cc384bc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1B5D24-101C-E84B-9D59-8767BB91C335}" v="51" dt="2023-07-25T01:18:42.516"/>
    <p1510:client id="{E19714CA-E06C-4E46-B037-B06C59DA0B64}" v="498" dt="2023-07-24T05:42:42.49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1" autoAdjust="0"/>
    <p:restoredTop sz="92382" autoAdjust="0"/>
  </p:normalViewPr>
  <p:slideViewPr>
    <p:cSldViewPr snapToGrid="0">
      <p:cViewPr>
        <p:scale>
          <a:sx n="53" d="100"/>
          <a:sy n="53" d="100"/>
        </p:scale>
        <p:origin x="-3176" y="-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8/10/relationships/authors" Target="authors.xml"/></Relationships>
</file>

<file path=ppt/comments/modernComment_10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BDD5484-1840-3E46-B4DE-9C94B1B552EE}" authorId="{A0475421-B93A-FAED-780E-44EE2D1385DE}" created="2023-07-23T04:06:23.2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15" creationId="{00000000-0000-0000-0000-000000000000}"/>
      <ac:txMk cp="80" len="51">
        <ac:context len="203" hash="4226030104"/>
      </ac:txMk>
    </ac:txMkLst>
    <p188:replyLst>
      <p188:reply id="{417E6C28-BD1B-4E3B-817E-BD44082355CF}" authorId="{6ACB7978-2475-8BFB-A3F2-4AD3115FD03F}" created="2023-07-23T05:23:57.636">
        <p188:txBody>
          <a:bodyPr/>
          <a:lstStyle/>
          <a:p>
            <a:r>
              <a:rPr lang="en-US"/>
              <a:t>I guess you mean in the right column, "the affine subspace K_t"? I think it is K_t (or more precisely K_{t-1}), because we need an affine basis to express the constraint "w\in K_{t-1}" in matrix form.</a:t>
            </a:r>
          </a:p>
        </p188:txBody>
      </p188:reply>
      <p188:reply id="{C19AC8C4-50EC-3A4A-837D-C10E4A50E2F4}" authorId="{A0475421-B93A-FAED-780E-44EE2D1385DE}" created="2023-07-23T16:38:28.709">
        <p188:txBody>
          <a:bodyPr/>
          <a:lstStyle/>
          <a:p>
            <a:r>
              <a:rPr lang="en-US"/>
              <a:t>No: I mean on first column is G_t, in the second column where ICL is defined it s K_t</a:t>
            </a:r>
          </a:p>
        </p188:txBody>
      </p188:reply>
      <p188:reply id="{AA9D347C-2430-B946-98FE-FFBB45368E86}" authorId="{A0475421-B93A-FAED-780E-44EE2D1385DE}" created="2023-07-23T16:39:16.806">
        <p188:txBody>
          <a:bodyPr/>
          <a:lstStyle/>
          <a:p>
            <a:r>
              <a:rPr lang="en-US"/>
              <a:t>Also, on the first column , how does the equation define continual learning? It is defining only loss for task t, not for the CL problem</a:t>
            </a:r>
          </a:p>
        </p188:txBody>
      </p188:reply>
      <p188:reply id="{6B25BAB1-B8BB-4F44-A5F3-A8C751DBE7B1}" authorId="{6ACB7978-2475-8BFB-A3F2-4AD3115FD03F}" created="2023-07-23T16:52:19.610">
        <p188:txBody>
          <a:bodyPr/>
          <a:lstStyle/>
          <a:p>
            <a:r>
              <a:rPr lang="en-US"/>
              <a:t>ok I see. Then it’s K_t. The optimization problem in the first column is constrained on W. The optimization problem in the second column is constrained on K_(t-1). So global minimizers of the two problems are different. If the intersection of G_t’s is not empty, then one can show by induction that K_t is equal to precisely that intersection.</a:t>
            </a:r>
          </a:p>
        </p188:txBody>
      </p188:reply>
      <p188:reply id="{E65F407C-4F14-B545-9B69-3A88E3A2F497}" authorId="{A0475421-B93A-FAED-780E-44EE2D1385DE}" created="2023-07-23T20:08:03.783">
        <p188:txBody>
          <a:bodyPr/>
          <a:lstStyle/>
          <a:p>
            <a:r>
              <a:rPr lang="en-US"/>
              <a:t>Yes, I get that, but what you are saying here is not evident when reading the poster. Arguably, the property you just started should be mentioned.</a:t>
            </a:r>
          </a:p>
        </p188:txBody>
      </p188:reply>
    </p188:replyLst>
    <p188:txBody>
      <a:bodyPr/>
      <a:lstStyle/>
      <a:p>
        <a:r>
          <a:rPr lang="en-US"/>
          <a:t>[@Liangzu Peng]: is it K_t or G_t?</a:t>
        </a:r>
      </a:p>
    </p188:txBody>
  </p188:cm>
  <p188:cm id="{B08D6BC9-2B0E-744E-9560-5FDE57B5330D}" authorId="{A0475421-B93A-FAED-780E-44EE2D1385DE}" created="2023-07-23T16:41:12.76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5" creationId="{00000000-0000-0000-0000-000000000000}"/>
      <ac:txMk cp="34" len="92">
        <ac:context len="692" hash="408660818"/>
      </ac:txMk>
    </ac:txMkLst>
    <p188:txBody>
      <a:bodyPr/>
      <a:lstStyle/>
      <a:p>
        <a:r>
          <a:rPr lang="en-US"/>
          <a:t>Goal: learn a model 𝑤 ̂_𝑇 that solves T tasks, 1,…, 𝑇, presented sequentially to the learner
</a:t>
        </a:r>
      </a:p>
    </p188:txBody>
  </p188:cm>
  <p188:cm id="{EFE01AED-5B0A-AC40-BDF8-39CF13CF659B}" authorId="{A0475421-B93A-FAED-780E-44EE2D1385DE}" created="2023-07-23T16:42:06.16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40" creationId="{10D39D1B-AB65-8E4B-9737-3C7D664941B0}"/>
      <ac:txMk cp="0">
        <ac:context len="26" hash="1974197643"/>
      </ac:txMk>
    </ac:txMkLst>
    <p188:pos x="948620" y="558188"/>
    <p188:txBody>
      <a:bodyPr/>
      <a:lstStyle/>
      <a:p>
        <a:r>
          <a:rPr lang="en-US"/>
          <a:t>Loss and data for task t?</a:t>
        </a:r>
      </a:p>
    </p188:txBody>
  </p188:cm>
  <p188:cm id="{E4D34BAB-B20F-2E4F-9A2C-6BAE464E21E0}" authorId="{A0475421-B93A-FAED-780E-44EE2D1385DE}" created="2023-07-23T16:42:41.50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41" creationId="{345E454C-9793-5A48-A5D3-FA9D7DD9E106}"/>
      <ac:txMk cp="0">
        <ac:context len="30" hash="790452853"/>
      </ac:txMk>
    </ac:txMkLst>
    <p188:pos x="5674424" y="560379"/>
    <p188:replyLst>
      <p188:reply id="{B550C58E-7D43-4F09-AE27-8DDE43D7AE57}" authorId="{6ACB7978-2475-8BFB-A3F2-4AD3115FD03F}" created="2023-07-23T16:55:54.461">
        <p188:txBody>
          <a:bodyPr/>
          <a:lstStyle/>
          <a:p>
            <a:r>
              <a:rPr lang="en-US"/>
              <a:t>Yes, good point</a:t>
            </a:r>
          </a:p>
        </p188:txBody>
      </p188:reply>
    </p188:replyLst>
    <p188:txBody>
      <a:bodyPr/>
      <a:lstStyle/>
      <a:p>
        <a:r>
          <a:rPr lang="en-US"/>
          <a:t>Shall we say that there is a common search space?</a:t>
        </a:r>
      </a:p>
    </p188:txBody>
  </p188:cm>
  <p188:cm id="{179B21F1-0A9B-CD4D-B04A-4F257CBCE13B}" authorId="{A0475421-B93A-FAED-780E-44EE2D1385DE}" created="2023-07-23T16:42:58.27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41" creationId="{345E454C-9793-5A48-A5D3-FA9D7DD9E106}"/>
      <ac:txMk cp="0">
        <ac:context len="30" hash="790452853"/>
      </ac:txMk>
    </ac:txMkLst>
    <p188:pos x="3788474" y="1360479"/>
    <p188:replyLst>
      <p188:reply id="{42DACEE0-6EC0-48E3-BE08-814AC7421F0E}" authorId="{6ACB7978-2475-8BFB-A3F2-4AD3115FD03F}" created="2023-07-23T17:52:43.785">
        <p188:txBody>
          <a:bodyPr/>
          <a:lstStyle/>
          <a:p>
            <a:r>
              <a:rPr lang="en-US"/>
              <a:t>Addressed</a:t>
            </a:r>
          </a:p>
        </p188:txBody>
      </p188:reply>
    </p188:replyLst>
    <p188:txBody>
      <a:bodyPr/>
      <a:lstStyle/>
      <a:p>
        <a:r>
          <a:rPr lang="en-US"/>
          <a:t>for task t?</a:t>
        </a:r>
      </a:p>
    </p188:txBody>
  </p188:cm>
  <p188:cm id="{B2C92DE0-F66E-1D48-A0F5-74422931A1C9}" authorId="{A0475421-B93A-FAED-780E-44EE2D1385DE}" created="2023-07-23T16:43:33.43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5" creationId="{00000000-0000-0000-0000-000000000000}"/>
      <ac:txMk cp="215" len="44">
        <ac:context len="692" hash="408660818"/>
      </ac:txMk>
    </ac:txMkLst>
    <p188:txBody>
      <a:bodyPr/>
      <a:lstStyle/>
      <a:p>
        <a:r>
          <a:rPr lang="en-US"/>
          <a:t>overall this gives the impression that we are solving only task t, nothing online or contnual about t</a:t>
        </a:r>
      </a:p>
    </p188:txBody>
  </p188:cm>
  <p188:cm id="{CE14F365-A9E1-2742-A2B9-2F30F6EDE0F5}" authorId="{A0475421-B93A-FAED-780E-44EE2D1385DE}" created="2023-07-23T16:47:08.01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6" creationId="{00000000-0000-0000-0000-000000000000}"/>
      <ac:txMk cp="39" len="10">
        <ac:context len="203" hash="4226030104"/>
      </ac:txMk>
    </ac:txMkLst>
    <p188:replyLst>
      <p188:reply id="{A726B485-FD37-40F6-BE71-5E61992FFE9D}" authorId="{6ACB7978-2475-8BFB-A3F2-4AD3115FD03F}" created="2023-07-23T16:54:38.974">
        <p188:txBody>
          <a:bodyPr/>
          <a:lstStyle/>
          <a:p>
            <a:r>
              <a:rPr lang="en-US"/>
              <a:t>Yes, you are correct.</a:t>
            </a:r>
          </a:p>
        </p188:txBody>
      </p188:reply>
    </p188:replyLst>
    <p188:txBody>
      <a:bodyPr/>
      <a:lstStyle/>
      <a:p>
        <a:r>
          <a:rPr lang="en-US"/>
          <a:t>K_0 = W?</a:t>
        </a:r>
      </a:p>
    </p188:txBody>
  </p188:cm>
  <p188:cm id="{91239CF5-B6E0-9345-B3A7-2A47C4311776}" authorId="{A0475421-B93A-FAED-780E-44EE2D1385DE}" created="2023-07-23T16:47:50.68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1055" creationId="{9E6229D5-9285-88EB-6AAD-CA77B089BE62}"/>
      <ac:txMk cp="28" len="18">
        <ac:context len="120" hash="68773034"/>
      </ac:txMk>
    </ac:txMkLst>
    <p188:pos x="3967425" y="1098575"/>
    <p188:txBody>
      <a:bodyPr/>
      <a:lstStyle/>
      <a:p>
        <a:r>
          <a:rPr lang="en-US"/>
          <a:t>very confusing to have G_t and K_t</a:t>
        </a:r>
      </a:p>
    </p188:txBody>
  </p188:cm>
  <p188:cm id="{4F6554C8-357E-9644-B012-2206FDD6E6B1}" authorId="{A0475421-B93A-FAED-780E-44EE2D1385DE}" created="2023-07-24T05:07:30.55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9" creationId="{00000000-0000-0000-0000-000000000000}"/>
      <ac:txMk cp="726" len="74">
        <ac:context len="801" hash="613434772"/>
      </ac:txMk>
    </ac:txMkLst>
    <p188:txBody>
      <a:bodyPr/>
      <a:lstStyle/>
      <a:p>
        <a:r>
          <a:rPr lang="en-US"/>
          <a:t>Very related. Instead better to say  ICL for Wider Networks =&gt; Less Forgetting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633155" latinLnBrk="0">
      <a:defRPr sz="3400">
        <a:latin typeface="+mn-lt"/>
        <a:ea typeface="+mn-ea"/>
        <a:cs typeface="+mn-cs"/>
        <a:sym typeface="Calibri"/>
      </a:defRPr>
    </a:lvl1pPr>
    <a:lvl2pPr indent="228600" defTabSz="2633155" latinLnBrk="0">
      <a:defRPr sz="3400">
        <a:latin typeface="+mn-lt"/>
        <a:ea typeface="+mn-ea"/>
        <a:cs typeface="+mn-cs"/>
        <a:sym typeface="Calibri"/>
      </a:defRPr>
    </a:lvl2pPr>
    <a:lvl3pPr indent="457200" defTabSz="2633155" latinLnBrk="0">
      <a:defRPr sz="3400">
        <a:latin typeface="+mn-lt"/>
        <a:ea typeface="+mn-ea"/>
        <a:cs typeface="+mn-cs"/>
        <a:sym typeface="Calibri"/>
      </a:defRPr>
    </a:lvl3pPr>
    <a:lvl4pPr indent="685800" defTabSz="2633155" latinLnBrk="0">
      <a:defRPr sz="3400">
        <a:latin typeface="+mn-lt"/>
        <a:ea typeface="+mn-ea"/>
        <a:cs typeface="+mn-cs"/>
        <a:sym typeface="Calibri"/>
      </a:defRPr>
    </a:lvl4pPr>
    <a:lvl5pPr indent="914400" defTabSz="2633155" latinLnBrk="0">
      <a:defRPr sz="3400">
        <a:latin typeface="+mn-lt"/>
        <a:ea typeface="+mn-ea"/>
        <a:cs typeface="+mn-cs"/>
        <a:sym typeface="Calibri"/>
      </a:defRPr>
    </a:lvl5pPr>
    <a:lvl6pPr indent="1143000" defTabSz="2633155" latinLnBrk="0">
      <a:defRPr sz="3400">
        <a:latin typeface="+mn-lt"/>
        <a:ea typeface="+mn-ea"/>
        <a:cs typeface="+mn-cs"/>
        <a:sym typeface="Calibri"/>
      </a:defRPr>
    </a:lvl6pPr>
    <a:lvl7pPr indent="1371600" defTabSz="2633155" latinLnBrk="0">
      <a:defRPr sz="3400">
        <a:latin typeface="+mn-lt"/>
        <a:ea typeface="+mn-ea"/>
        <a:cs typeface="+mn-cs"/>
        <a:sym typeface="Calibri"/>
      </a:defRPr>
    </a:lvl7pPr>
    <a:lvl8pPr indent="1600200" defTabSz="2633155" latinLnBrk="0">
      <a:defRPr sz="3400">
        <a:latin typeface="+mn-lt"/>
        <a:ea typeface="+mn-ea"/>
        <a:cs typeface="+mn-cs"/>
        <a:sym typeface="Calibri"/>
      </a:defRPr>
    </a:lvl8pPr>
    <a:lvl9pPr indent="1828800" defTabSz="2633155" latinLnBrk="0">
      <a:defRPr sz="34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9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45920" y="294640"/>
            <a:ext cx="29626561" cy="482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45920" y="5120640"/>
            <a:ext cx="29626561" cy="1682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731556" marR="0" indent="-731556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2319804" marR="0" indent="-85669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3943547" marR="0" indent="-101732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5531594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699470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845782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9920933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138404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284716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26532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53064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979596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06128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632661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959193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285725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612257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eg"/><Relationship Id="rId3" Type="http://schemas.microsoft.com/office/2018/10/relationships/comments" Target="../comments/modernComment_100_0.xml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8"/>
              <p:cNvSpPr txBox="1"/>
              <p:nvPr/>
            </p:nvSpPr>
            <p:spPr>
              <a:xfrm>
                <a:off x="512441" y="3522364"/>
                <a:ext cx="10257647" cy="1752005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defRPr sz="3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spcBef>
                    <a:spcPts val="1800"/>
                  </a:spcBef>
                </a:pPr>
                <a:r>
                  <a:rPr lang="en-US" sz="4400" b="1"/>
                  <a:t>Continual Learning: Problem Setup</a:t>
                </a:r>
                <a:endParaRPr lang="en-US" sz="4000" b="1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20000"/>
                  </a:lnSpc>
                  <a:spcBef>
                    <a:spcPts val="1200"/>
                  </a:spcBef>
                  <a:buSzPct val="100000"/>
                  <a:buFont typeface="Arial"/>
                  <a:buChar char="•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4000" b="1">
                    <a:solidFill>
                      <a:srgbClr val="0048AA"/>
                    </a:solidFill>
                  </a:rPr>
                  <a:t>Learning Tasks</a:t>
                </a:r>
                <a:r>
                  <a:rPr lang="en-US" sz="4000">
                    <a:solidFill>
                      <a:schemeClr val="tx1"/>
                    </a:solidFill>
                  </a:rPr>
                  <a:t>: Given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4000">
                    <a:solidFill>
                      <a:schemeClr val="tx1"/>
                    </a:solidFill>
                  </a:rPr>
                  <a:t> tasks,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4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4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…, </m:t>
                    </m:r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400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𝒢</m:t>
                          </m:r>
                        </m:e>
                        <m:sub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ar-AE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ar-AE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ar-AE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4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400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20000"/>
                  </a:lnSpc>
                  <a:spcBef>
                    <a:spcPts val="1200"/>
                  </a:spcBef>
                  <a:buSzPct val="100000"/>
                  <a:buFont typeface="Arial"/>
                  <a:buChar char="•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400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4000">
                  <a:solidFill>
                    <a:srgbClr val="0048AA"/>
                  </a:solidFill>
                </a:endParaRPr>
              </a:p>
              <a:p>
                <a:pPr marL="342900" indent="-342900">
                  <a:lnSpc>
                    <a:spcPct val="120000"/>
                  </a:lnSpc>
                  <a:spcBef>
                    <a:spcPts val="1200"/>
                  </a:spcBef>
                  <a:buSzPct val="100000"/>
                  <a:buFont typeface="Arial"/>
                  <a:buChar char="•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4000" b="1">
                    <a:solidFill>
                      <a:srgbClr val="0048AA"/>
                    </a:solidFill>
                  </a:rPr>
                  <a:t>Goal</a:t>
                </a:r>
                <a:r>
                  <a:rPr lang="en-US" sz="4000">
                    <a:solidFill>
                      <a:schemeClr val="tx1"/>
                    </a:solidFill>
                  </a:rPr>
                  <a:t>: learn a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sz="4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4000">
                    <a:solidFill>
                      <a:schemeClr val="tx1"/>
                    </a:solidFill>
                  </a:rPr>
                  <a:t> that solves all tasks when presented </a:t>
                </a:r>
                <a:r>
                  <a:rPr lang="en-US" sz="4000">
                    <a:solidFill>
                      <a:srgbClr val="0048AA"/>
                    </a:solidFill>
                  </a:rPr>
                  <a:t>sequentially</a:t>
                </a:r>
                <a:r>
                  <a:rPr lang="en-US" sz="4000">
                    <a:solidFill>
                      <a:schemeClr val="tx1"/>
                    </a:solidFill>
                  </a:rPr>
                  <a:t> to the learner.</a:t>
                </a:r>
              </a:p>
              <a:p>
                <a:pPr marL="342900" indent="-342900">
                  <a:lnSpc>
                    <a:spcPct val="120000"/>
                  </a:lnSpc>
                  <a:spcBef>
                    <a:spcPts val="1200"/>
                  </a:spcBef>
                  <a:buSzPct val="100000"/>
                  <a:buFont typeface="Arial"/>
                  <a:buChar char="•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4000" b="1">
                    <a:solidFill>
                      <a:srgbClr val="C00000"/>
                    </a:solidFill>
                  </a:rPr>
                  <a:t>Catastrophic Forgetting Challenge</a:t>
                </a:r>
                <a:r>
                  <a:rPr lang="en-US" sz="4000">
                    <a:solidFill>
                      <a:schemeClr val="tx1"/>
                    </a:solidFill>
                  </a:rPr>
                  <a:t>: </a:t>
                </a:r>
                <a:r>
                  <a:rPr lang="en-US" sz="3600">
                    <a:solidFill>
                      <a:schemeClr val="tx1"/>
                    </a:solidFill>
                  </a:rPr>
                  <a:t>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3600">
                    <a:solidFill>
                      <a:schemeClr val="tx1"/>
                    </a:solidFill>
                  </a:rPr>
                  <a:t> may perform poorly on previous tasks</a:t>
                </a:r>
                <a:endParaRPr lang="en-US" sz="440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  <a:spcBef>
                    <a:spcPts val="4800"/>
                  </a:spcBef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4400" b="1">
                    <a:solidFill>
                      <a:schemeClr val="tx1"/>
                    </a:solidFill>
                  </a:rPr>
                  <a:t>Methods to Prevent Forgetting</a:t>
                </a:r>
              </a:p>
              <a:p>
                <a:pPr marL="571500" indent="-571500">
                  <a:lnSpc>
                    <a:spcPct val="120000"/>
                  </a:lnSpc>
                  <a:spcBef>
                    <a:spcPts val="1200"/>
                  </a:spcBef>
                  <a:buSzPct val="100000"/>
                  <a:buFont typeface="Arial" panose="020B0604020202020204" pitchFamily="34" charset="0"/>
                  <a:buChar char="•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4000" i="1">
                    <a:solidFill>
                      <a:srgbClr val="0048AA"/>
                    </a:solidFill>
                  </a:rPr>
                  <a:t>Regularization-based</a:t>
                </a:r>
                <a:r>
                  <a:rPr lang="en-US" sz="4000">
                    <a:solidFill>
                      <a:schemeClr val="tx1"/>
                    </a:solidFill>
                  </a:rPr>
                  <a:t>, e.g.,</a:t>
                </a:r>
                <a:endParaRPr lang="en-US" sz="180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40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ar-AE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4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4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sz="4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4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40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40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40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40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4000">
                  <a:solidFill>
                    <a:schemeClr val="tx1"/>
                  </a:solidFill>
                </a:endParaRPr>
              </a:p>
              <a:p>
                <a:pPr marL="571500" indent="-571500">
                  <a:lnSpc>
                    <a:spcPct val="120000"/>
                  </a:lnSpc>
                  <a:spcBef>
                    <a:spcPts val="1200"/>
                  </a:spcBef>
                  <a:buSzPct val="100000"/>
                  <a:buFont typeface="Arial" panose="020B0604020202020204" pitchFamily="34" charset="0"/>
                  <a:buChar char="•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4000" i="1">
                    <a:solidFill>
                      <a:srgbClr val="0048AA"/>
                    </a:solidFill>
                  </a:rPr>
                  <a:t>Memory-based</a:t>
                </a:r>
                <a:r>
                  <a:rPr lang="en-US" sz="4000">
                    <a:solidFill>
                      <a:schemeClr val="tx1"/>
                    </a:solidFill>
                  </a:rPr>
                  <a:t>, e.g., train with current data and part of previous data (rehearsal)</a:t>
                </a:r>
              </a:p>
              <a:p>
                <a:pPr marL="571500" indent="-571500">
                  <a:lnSpc>
                    <a:spcPct val="120000"/>
                  </a:lnSpc>
                  <a:spcBef>
                    <a:spcPts val="1200"/>
                  </a:spcBef>
                  <a:buSzPct val="100000"/>
                  <a:buFont typeface="Arial" panose="020B0604020202020204" pitchFamily="34" charset="0"/>
                  <a:buChar char="•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4000" i="1">
                    <a:solidFill>
                      <a:srgbClr val="0048AA"/>
                    </a:solidFill>
                  </a:rPr>
                  <a:t>Expansion-based</a:t>
                </a:r>
                <a:r>
                  <a:rPr lang="en-US" sz="4000" i="1">
                    <a:solidFill>
                      <a:schemeClr val="tx1"/>
                    </a:solidFill>
                  </a:rPr>
                  <a:t>: </a:t>
                </a:r>
                <a:r>
                  <a:rPr lang="en-US" sz="4000">
                    <a:solidFill>
                      <a:schemeClr val="tx1"/>
                    </a:solidFill>
                  </a:rPr>
                  <a:t>add new parameters for new tasks and learn only new parameters</a:t>
                </a:r>
                <a:endParaRPr lang="en-US" sz="4000">
                  <a:solidFill>
                    <a:srgbClr val="344854"/>
                  </a:solidFill>
                </a:endParaRPr>
              </a:p>
              <a:p>
                <a:pPr marL="571500" indent="-571500">
                  <a:lnSpc>
                    <a:spcPct val="120000"/>
                  </a:lnSpc>
                  <a:spcBef>
                    <a:spcPts val="1200"/>
                  </a:spcBef>
                  <a:buSzPct val="100000"/>
                  <a:buFont typeface="Wingdings" pitchFamily="2" charset="2"/>
                  <a:buChar char="ü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4000">
                    <a:solidFill>
                      <a:srgbClr val="0048AA"/>
                    </a:solidFill>
                  </a:rPr>
                  <a:t>These methods greatly improve empirical performance in the deep learning context</a:t>
                </a:r>
                <a:r>
                  <a:rPr lang="en-US" sz="4000">
                    <a:solidFill>
                      <a:schemeClr val="accent1"/>
                    </a:solidFill>
                  </a:rPr>
                  <a:t>.</a:t>
                </a:r>
                <a:r>
                  <a:rPr lang="en-US" sz="4000">
                    <a:solidFill>
                      <a:schemeClr val="tx1"/>
                    </a:solidFill>
                  </a:rPr>
                  <a:t> </a:t>
                </a:r>
              </a:p>
              <a:p>
                <a:pPr marL="571500" indent="-571500">
                  <a:lnSpc>
                    <a:spcPct val="120000"/>
                  </a:lnSpc>
                  <a:spcBef>
                    <a:spcPts val="1200"/>
                  </a:spcBef>
                  <a:buSzPct val="100000"/>
                  <a:buFont typeface="System Font Regular"/>
                  <a:buChar char="✗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4000">
                    <a:solidFill>
                      <a:srgbClr val="C00000"/>
                    </a:solidFill>
                  </a:rPr>
                  <a:t>However, there is limited theory explaining their empirical success.</a:t>
                </a:r>
                <a:endParaRPr lang="en-US" sz="32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41" y="3522364"/>
                <a:ext cx="10257647" cy="17520053"/>
              </a:xfrm>
              <a:prstGeom prst="rect">
                <a:avLst/>
              </a:prstGeom>
              <a:blipFill>
                <a:blip r:embed="rId4"/>
                <a:stretch>
                  <a:fillRect l="-2843" t="-725" r="-3708" b="-58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44"/>
              <p:cNvSpPr txBox="1"/>
              <p:nvPr/>
            </p:nvSpPr>
            <p:spPr>
              <a:xfrm>
                <a:off x="11290211" y="3520440"/>
                <a:ext cx="10259568" cy="171594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defRPr sz="21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2" indent="0">
                  <a:lnSpc>
                    <a:spcPct val="120000"/>
                  </a:lnSpc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altLang="zh-CN" sz="4400" b="1">
                    <a:solidFill>
                      <a:schemeClr val="tx1"/>
                    </a:solidFill>
                  </a:rPr>
                  <a:t>The Ideal Continual Learner (ICL)</a:t>
                </a:r>
                <a:endParaRPr lang="en-US" sz="2800" b="1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4000">
                    <a:solidFill>
                      <a:schemeClr val="tx1"/>
                    </a:solidFill>
                  </a:rPr>
                  <a:t>With</a:t>
                </a:r>
                <a:r>
                  <a:rPr lang="en-US" sz="4000" b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4000">
                    <a:solidFill>
                      <a:schemeClr val="tx1"/>
                    </a:solidFill>
                  </a:rPr>
                  <a:t>, </a:t>
                </a:r>
                <a:r>
                  <a:rPr lang="en-US" sz="4000" b="1">
                    <a:solidFill>
                      <a:schemeClr val="tx1"/>
                    </a:solidFill>
                  </a:rPr>
                  <a:t>ICL</a:t>
                </a:r>
                <a:r>
                  <a:rPr lang="en-US" sz="4000">
                    <a:solidFill>
                      <a:schemeClr val="tx1"/>
                    </a:solidFill>
                  </a:rPr>
                  <a:t> is a method that solves 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𝒦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ar-AE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ar-AE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40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ar-AE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𝒦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400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sz="4000">
                    <a:solidFill>
                      <a:schemeClr val="tx1"/>
                    </a:solidFill>
                  </a:rPr>
                  <a:t>sequentially, for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400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4000">
                    <a:solidFill>
                      <a:srgbClr val="0048AA"/>
                    </a:solidFill>
                  </a:rPr>
                  <a:t>Assumption 1</a:t>
                </a:r>
                <a:r>
                  <a:rPr lang="en-US" sz="4000">
                    <a:solidFill>
                      <a:schemeClr val="tx1"/>
                    </a:solidFill>
                  </a:rPr>
                  <a:t> (</a:t>
                </a:r>
                <a:r>
                  <a:rPr lang="en-US" sz="4000"/>
                  <a:t>Shared Multitask Model)</a:t>
                </a:r>
                <a:r>
                  <a:rPr lang="en-US" sz="4000" b="1">
                    <a:solidFill>
                      <a:schemeClr val="tx1"/>
                    </a:solidFill>
                  </a:rPr>
                  <a:t>:</a:t>
                </a: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𝒢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4000" b="1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endParaRPr lang="en-US" sz="400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endParaRPr lang="en-US" sz="400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endParaRPr lang="en-US" sz="400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endParaRPr lang="en-US" sz="4400" b="1">
                  <a:solidFill>
                    <a:schemeClr val="tx1"/>
                  </a:solidFill>
                </a:endParaRPr>
              </a:p>
              <a:p>
                <a:r>
                  <a:rPr lang="en-US" sz="4400" b="1">
                    <a:solidFill>
                      <a:schemeClr val="tx1"/>
                    </a:solidFill>
                  </a:rPr>
                  <a:t>ICL Example: Continual Regression</a:t>
                </a:r>
                <a:endParaRPr lang="en-US" sz="4400" b="1">
                  <a:solidFill>
                    <a:srgbClr val="FF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d>
                            <m:d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571500" indent="-5715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is an affine subspace: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𝒢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00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571500" indent="-5715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400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Under </a:t>
                </a:r>
                <a:r>
                  <a:rPr lang="en-US" sz="4000">
                    <a:solidFill>
                      <a:srgbClr val="0048AA"/>
                    </a:solidFill>
                  </a:rPr>
                  <a:t>Assumption 1</a:t>
                </a:r>
                <a:r>
                  <a:rPr lang="en-US" sz="400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is the intersection of the first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r>
                  <a:rPr lang="en-US" sz="400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subspaces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):</a:t>
                </a:r>
              </a:p>
              <a:p>
                <a:endParaRPr lang="en-US" sz="400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en-US" sz="400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en-US" sz="400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en-US" sz="400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endParaRPr lang="en-US" sz="4000" b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spcBef>
                    <a:spcPts val="1200"/>
                  </a:spcBef>
                </a:pPr>
                <a:endParaRPr lang="en-US" sz="4000" b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211" y="3520440"/>
                <a:ext cx="10259568" cy="17159441"/>
              </a:xfrm>
              <a:prstGeom prst="rect">
                <a:avLst/>
              </a:prstGeom>
              <a:blipFill>
                <a:blip r:embed="rId5"/>
                <a:stretch>
                  <a:fillRect l="-2843" t="-370" r="-358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51"/>
          <p:cNvSpPr txBox="1"/>
          <p:nvPr/>
        </p:nvSpPr>
        <p:spPr>
          <a:xfrm>
            <a:off x="22928580" y="3584474"/>
            <a:ext cx="9029701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53"/>
              <p:cNvSpPr txBox="1"/>
              <p:nvPr/>
            </p:nvSpPr>
            <p:spPr>
              <a:xfrm>
                <a:off x="22299352" y="3520440"/>
                <a:ext cx="10271575" cy="1454487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lang="en-US" sz="4000" b="1">
                    <a:solidFill>
                      <a:srgbClr val="0048AA"/>
                    </a:solidFill>
                  </a:rPr>
                  <a:t>Representing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 smtClean="0">
                            <a:solidFill>
                              <a:srgbClr val="0048A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 smtClean="0">
                            <a:solidFill>
                              <a:srgbClr val="0048A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𝓚</m:t>
                        </m:r>
                      </m:e>
                      <m:sub>
                        <m:r>
                          <a:rPr lang="en-US" sz="4000" b="1" i="1" smtClean="0">
                            <a:solidFill>
                              <a:srgbClr val="0048A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4000" b="1" i="1" smtClean="0">
                        <a:solidFill>
                          <a:srgbClr val="0048A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400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We need extra notations:</a:t>
                </a:r>
                <a:endParaRPr lang="en-US" sz="400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400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 shared solution to tasks </a:t>
                </a:r>
                <a14:m>
                  <m:oMath xmlns:m="http://schemas.openxmlformats.org/officeDocument/2006/math">
                    <m:r>
                      <a:rPr lang="en-US" sz="4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sz="4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400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4000" b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 orthonormal basis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m:rPr>
                        <m:sty m:val="p"/>
                      </m:rPr>
                      <a:rPr lang="en-US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nullspace</m:t>
                    </m:r>
                    <m:r>
                      <a:rPr lang="en-US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00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sz="4000" b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4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4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400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400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.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4000" b="1">
                    <a:solidFill>
                      <a:srgbClr val="0048AA"/>
                    </a:solidFill>
                  </a:rPr>
                  <a:t>Implementing ICL</a:t>
                </a:r>
                <a:r>
                  <a:rPr lang="en-US" sz="4000">
                    <a:solidFill>
                      <a:srgbClr val="0048AA"/>
                    </a:solidFill>
                  </a:rPr>
                  <a:t>.</a:t>
                </a:r>
                <a:r>
                  <a:rPr lang="en-US" sz="400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It suffices to maintain and update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4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400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: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0048A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0" i="1" smtClean="0">
                        <a:solidFill>
                          <a:srgbClr val="0048AA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000" b="0" i="1" smtClean="0">
                        <a:solidFill>
                          <a:srgbClr val="0048AA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solidFill>
                          <a:srgbClr val="0048AA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4000" b="0" i="1" smtClean="0">
                        <a:solidFill>
                          <a:srgbClr val="0048AA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Compute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4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from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400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by using an SVD on</a:t>
                </a:r>
                <a:r>
                  <a:rPr lang="en-US" sz="4000" b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and solving task 1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0048A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1" i="1">
                        <a:solidFill>
                          <a:srgbClr val="0048AA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4000" b="1" i="1" smtClean="0">
                        <a:solidFill>
                          <a:srgbClr val="0048AA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4000" b="1" i="1">
                        <a:solidFill>
                          <a:srgbClr val="0048AA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4000" b="1" i="1">
                        <a:solidFill>
                          <a:srgbClr val="0048AA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b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400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Compute</a:t>
                </a:r>
                <a:r>
                  <a:rPr lang="en-US" sz="4000" b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4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from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400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and</a:t>
                </a:r>
                <a:r>
                  <a:rPr lang="en-US" sz="400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4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by solving: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func>
                        <m:funcPr>
                          <m:ctrlPr>
                            <a:rPr lang="ar-AE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ar-AE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ar-AE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𝒦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func>
                        <m:func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4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4000" i="1" dirty="0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40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40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4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sz="40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40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4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4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4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sz="40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40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4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  <m:r>
                                        <a:rPr lang="en-US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sz="400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spcBef>
                    <a:spcPts val="4800"/>
                  </a:spcBef>
                </a:pPr>
                <a:r>
                  <a:rPr lang="en-US" sz="4400" b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Our Paper Furthermore Discusses: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400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generalization &amp; optimization of </a:t>
                </a:r>
                <a:r>
                  <a:rPr lang="en-US" sz="4000" b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ICL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zh-CN" sz="400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w</a:t>
                </a:r>
                <a:r>
                  <a:rPr lang="en-US" sz="400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ider networks </a:t>
                </a:r>
                <a14:m>
                  <m:oMath xmlns:m="http://schemas.openxmlformats.org/officeDocument/2006/math"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less forgetting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400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how </a:t>
                </a:r>
                <a:r>
                  <a:rPr lang="en-US" sz="4000" b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ICL</a:t>
                </a:r>
                <a:r>
                  <a:rPr lang="en-US" sz="400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unifies many existing methods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4000" b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ICL</a:t>
                </a:r>
                <a:r>
                  <a:rPr lang="en-US" sz="400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connections to many other topics</a:t>
                </a:r>
              </a:p>
            </p:txBody>
          </p:sp>
        </mc:Choice>
        <mc:Fallback xmlns="">
          <p:sp>
            <p:nvSpPr>
              <p:cNvPr id="4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9352" y="3520440"/>
                <a:ext cx="10271575" cy="14544879"/>
              </a:xfrm>
              <a:prstGeom prst="rect">
                <a:avLst/>
              </a:prstGeom>
              <a:blipFill>
                <a:blip r:embed="rId6"/>
                <a:stretch>
                  <a:fillRect l="-2840" t="-436" r="-1481" b="-78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61">
            <a:extLst>
              <a:ext uri="{FF2B5EF4-FFF2-40B4-BE49-F238E27FC236}">
                <a16:creationId xmlns:a16="http://schemas.microsoft.com/office/drawing/2014/main" id="{FF86CDC9-1BBC-0D1C-FD15-9902CC89A626}"/>
              </a:ext>
            </a:extLst>
          </p:cNvPr>
          <p:cNvSpPr txBox="1"/>
          <p:nvPr/>
        </p:nvSpPr>
        <p:spPr>
          <a:xfrm>
            <a:off x="25883540" y="24144525"/>
            <a:ext cx="3994941" cy="327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45719" rIns="45719" anchor="b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AutoShape 10" descr="Logo!">
            <a:extLst>
              <a:ext uri="{FF2B5EF4-FFF2-40B4-BE49-F238E27FC236}">
                <a16:creationId xmlns:a16="http://schemas.microsoft.com/office/drawing/2014/main" id="{3DC96FE2-8FBD-CAED-6AA7-63A1E70C52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98456" y="218816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6" name="Picture 45" descr="Diagram&#10;&#10;Description automatically generated">
            <a:extLst>
              <a:ext uri="{FF2B5EF4-FFF2-40B4-BE49-F238E27FC236}">
                <a16:creationId xmlns:a16="http://schemas.microsoft.com/office/drawing/2014/main" id="{832E7321-3FB5-360E-6C6D-D69A33373AA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5231" y="23272964"/>
            <a:ext cx="10430924" cy="86035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D27A96B-855E-941C-6A90-C50E2329BED1}"/>
              </a:ext>
            </a:extLst>
          </p:cNvPr>
          <p:cNvSpPr txBox="1"/>
          <p:nvPr/>
        </p:nvSpPr>
        <p:spPr>
          <a:xfrm>
            <a:off x="32976035" y="23359206"/>
            <a:ext cx="3583896" cy="523220"/>
          </a:xfrm>
          <a:prstGeom prst="rect">
            <a:avLst/>
          </a:prstGeom>
          <a:solidFill>
            <a:schemeClr val="bg1"/>
          </a:solidFill>
          <a:ln w="825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0" i="0" u="none" strike="noStrike" baseline="0" err="1">
                <a:latin typeface="Arial" panose="020B0604020202020204" pitchFamily="34" charset="0"/>
                <a:cs typeface="Arial" panose="020B0604020202020204" pitchFamily="34" charset="0"/>
              </a:rPr>
              <a:t>Chamon</a:t>
            </a:r>
            <a:r>
              <a:rPr lang="en-US" sz="2800" b="0" i="0" u="none" strike="noStrike" baseline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b="0" i="0" u="none" strike="noStrike" baseline="0">
                <a:latin typeface="Arial" panose="020B0604020202020204" pitchFamily="34" charset="0"/>
                <a:cs typeface="Arial" panose="020B0604020202020204" pitchFamily="34" charset="0"/>
              </a:rPr>
              <a:t>et al. (2022)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F56D04-7BAD-8D25-FBB5-1533D8FD61E7}"/>
              </a:ext>
            </a:extLst>
          </p:cNvPr>
          <p:cNvSpPr txBox="1"/>
          <p:nvPr/>
        </p:nvSpPr>
        <p:spPr>
          <a:xfrm>
            <a:off x="33159268" y="31818176"/>
            <a:ext cx="2751229" cy="523220"/>
          </a:xfrm>
          <a:prstGeom prst="rect">
            <a:avLst/>
          </a:prstGeom>
          <a:solidFill>
            <a:schemeClr val="bg1"/>
          </a:solidFill>
          <a:ln w="825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0" i="0" u="none" strike="noStrike" baseline="0">
                <a:latin typeface="Arial" panose="020B0604020202020204" pitchFamily="34" charset="0"/>
                <a:cs typeface="Arial" panose="020B0604020202020204" pitchFamily="34" charset="0"/>
              </a:rPr>
              <a:t>Caruana </a:t>
            </a:r>
            <a:r>
              <a:rPr lang="en-US" altLang="zh-CN" sz="2800" b="0" i="0" u="none" strike="noStrike" baseline="0">
                <a:latin typeface="Arial" panose="020B0604020202020204" pitchFamily="34" charset="0"/>
                <a:cs typeface="Arial" panose="020B0604020202020204" pitchFamily="34" charset="0"/>
              </a:rPr>
              <a:t>(1998)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30F473-FC0E-9F8D-29B1-CC7B7CB144A1}"/>
              </a:ext>
            </a:extLst>
          </p:cNvPr>
          <p:cNvSpPr txBox="1"/>
          <p:nvPr/>
        </p:nvSpPr>
        <p:spPr>
          <a:xfrm>
            <a:off x="34738832" y="22083196"/>
            <a:ext cx="4114801" cy="954107"/>
          </a:xfrm>
          <a:prstGeom prst="rect">
            <a:avLst/>
          </a:prstGeom>
          <a:solidFill>
            <a:schemeClr val="bg1"/>
          </a:solidFill>
          <a:ln w="82550">
            <a:solidFill>
              <a:srgbClr val="FF0000">
                <a:alpha val="50000"/>
              </a:srgb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u="none" strike="noStrike" baseline="0">
                <a:latin typeface="Arial" panose="020B0604020202020204" pitchFamily="34" charset="0"/>
                <a:cs typeface="Arial" panose="020B0604020202020204" pitchFamily="34" charset="0"/>
              </a:rPr>
              <a:t>Bunch &amp; Nielsen (1978)</a:t>
            </a:r>
          </a:p>
          <a:p>
            <a:pPr algn="ctr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Oja (1982), </a:t>
            </a: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Yang (1995)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2BF42E-0B9A-429C-F8F1-07F42D74B8CF}"/>
              </a:ext>
            </a:extLst>
          </p:cNvPr>
          <p:cNvSpPr txBox="1"/>
          <p:nvPr/>
        </p:nvSpPr>
        <p:spPr>
          <a:xfrm>
            <a:off x="39251795" y="22275441"/>
            <a:ext cx="3670412" cy="1384995"/>
          </a:xfrm>
          <a:prstGeom prst="rect">
            <a:avLst/>
          </a:prstGeom>
          <a:solidFill>
            <a:schemeClr val="bg1"/>
          </a:solidFill>
          <a:ln w="825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u="none" strike="noStrike" baseline="0" err="1">
                <a:latin typeface="Arial" panose="020B0604020202020204" pitchFamily="34" charset="0"/>
                <a:cs typeface="Arial" panose="020B0604020202020204" pitchFamily="34" charset="0"/>
              </a:rPr>
              <a:t>Witsenhausen</a:t>
            </a:r>
            <a:r>
              <a:rPr lang="en-US" sz="2800" b="0" i="0" u="none" strike="noStrike" baseline="0">
                <a:latin typeface="Arial" panose="020B0604020202020204" pitchFamily="34" charset="0"/>
                <a:cs typeface="Arial" panose="020B0604020202020204" pitchFamily="34" charset="0"/>
              </a:rPr>
              <a:t> (1968)</a:t>
            </a:r>
          </a:p>
          <a:p>
            <a:pPr algn="ctr"/>
            <a:r>
              <a:rPr lang="en-US" sz="2800" b="0" i="0" u="none" strike="noStrike" baseline="0" err="1">
                <a:latin typeface="Arial" panose="020B0604020202020204" pitchFamily="34" charset="0"/>
                <a:cs typeface="Arial" panose="020B0604020202020204" pitchFamily="34" charset="0"/>
              </a:rPr>
              <a:t>Combettes</a:t>
            </a:r>
            <a:r>
              <a:rPr lang="en-US" sz="2800" b="0" i="0" u="none" strike="noStrike" baseline="0">
                <a:latin typeface="Arial" panose="020B0604020202020204" pitchFamily="34" charset="0"/>
                <a:cs typeface="Arial" panose="020B0604020202020204" pitchFamily="34" charset="0"/>
              </a:rPr>
              <a:t> (1993)</a:t>
            </a:r>
          </a:p>
          <a:p>
            <a:pPr algn="ctr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Kieffer et al. (1998)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4F5DAE-B4A9-7B31-0F33-AB6B530A057E}"/>
              </a:ext>
            </a:extLst>
          </p:cNvPr>
          <p:cNvSpPr txBox="1"/>
          <p:nvPr/>
        </p:nvSpPr>
        <p:spPr>
          <a:xfrm>
            <a:off x="38579544" y="31818176"/>
            <a:ext cx="4347176" cy="523220"/>
          </a:xfrm>
          <a:prstGeom prst="rect">
            <a:avLst/>
          </a:prstGeom>
          <a:solidFill>
            <a:schemeClr val="bg1"/>
          </a:solidFill>
          <a:ln w="825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>
                <a:latin typeface="Arial" panose="020B0604020202020204" pitchFamily="34" charset="0"/>
                <a:cs typeface="Arial" panose="020B0604020202020204" pitchFamily="34" charset="0"/>
              </a:rPr>
              <a:t>Vicente &amp; </a:t>
            </a:r>
            <a:r>
              <a:rPr lang="fr-FR" sz="2800" err="1">
                <a:latin typeface="Arial" panose="020B0604020202020204" pitchFamily="34" charset="0"/>
                <a:cs typeface="Arial" panose="020B0604020202020204" pitchFamily="34" charset="0"/>
              </a:rPr>
              <a:t>Calamai</a:t>
            </a:r>
            <a:r>
              <a:rPr lang="fr-FR" sz="2800">
                <a:latin typeface="Arial" panose="020B0604020202020204" pitchFamily="34" charset="0"/>
                <a:cs typeface="Arial" panose="020B0604020202020204" pitchFamily="34" charset="0"/>
              </a:rPr>
              <a:t> (1994)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FC41853-DBF3-969C-3D5A-7D6E90DD1DD9}"/>
              </a:ext>
            </a:extLst>
          </p:cNvPr>
          <p:cNvCxnSpPr>
            <a:cxnSpLocks/>
          </p:cNvCxnSpPr>
          <p:nvPr/>
        </p:nvCxnSpPr>
        <p:spPr>
          <a:xfrm flipV="1">
            <a:off x="33684496" y="30322690"/>
            <a:ext cx="336646" cy="1495486"/>
          </a:xfrm>
          <a:prstGeom prst="straightConnector1">
            <a:avLst/>
          </a:prstGeom>
          <a:noFill/>
          <a:ln w="889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6DAE9D0C-A68B-83AC-6ECB-22DB92A4566F}"/>
              </a:ext>
            </a:extLst>
          </p:cNvPr>
          <p:cNvCxnSpPr>
            <a:cxnSpLocks/>
          </p:cNvCxnSpPr>
          <p:nvPr/>
        </p:nvCxnSpPr>
        <p:spPr>
          <a:xfrm flipH="1" flipV="1">
            <a:off x="42221800" y="30331250"/>
            <a:ext cx="266770" cy="1486926"/>
          </a:xfrm>
          <a:prstGeom prst="straightConnector1">
            <a:avLst/>
          </a:prstGeom>
          <a:noFill/>
          <a:ln w="889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7DDDCA8B-0E7A-CBDC-1931-8E06DEBC46AD}"/>
              </a:ext>
            </a:extLst>
          </p:cNvPr>
          <p:cNvCxnSpPr>
            <a:cxnSpLocks/>
          </p:cNvCxnSpPr>
          <p:nvPr/>
        </p:nvCxnSpPr>
        <p:spPr>
          <a:xfrm flipH="1">
            <a:off x="34661860" y="23858878"/>
            <a:ext cx="542469" cy="616334"/>
          </a:xfrm>
          <a:prstGeom prst="straightConnector1">
            <a:avLst/>
          </a:prstGeom>
          <a:noFill/>
          <a:ln w="889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5B48968D-4CB9-09A5-B244-6587C1D86B60}"/>
              </a:ext>
            </a:extLst>
          </p:cNvPr>
          <p:cNvCxnSpPr>
            <a:cxnSpLocks/>
          </p:cNvCxnSpPr>
          <p:nvPr/>
        </p:nvCxnSpPr>
        <p:spPr>
          <a:xfrm>
            <a:off x="36958247" y="23084049"/>
            <a:ext cx="182933" cy="517427"/>
          </a:xfrm>
          <a:prstGeom prst="straightConnector1">
            <a:avLst/>
          </a:prstGeom>
          <a:noFill/>
          <a:ln w="88900" cap="flat">
            <a:solidFill>
              <a:srgbClr val="FF0000">
                <a:alpha val="50000"/>
              </a:srgbClr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9605A4D2-A2ED-BA82-8B6A-DC710634327F}"/>
              </a:ext>
            </a:extLst>
          </p:cNvPr>
          <p:cNvCxnSpPr>
            <a:cxnSpLocks/>
          </p:cNvCxnSpPr>
          <p:nvPr/>
        </p:nvCxnSpPr>
        <p:spPr>
          <a:xfrm>
            <a:off x="41404270" y="23693559"/>
            <a:ext cx="0" cy="799544"/>
          </a:xfrm>
          <a:prstGeom prst="straightConnector1">
            <a:avLst/>
          </a:prstGeom>
          <a:noFill/>
          <a:ln w="889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4" name="TextBox 1053">
            <a:extLst>
              <a:ext uri="{FF2B5EF4-FFF2-40B4-BE49-F238E27FC236}">
                <a16:creationId xmlns:a16="http://schemas.microsoft.com/office/drawing/2014/main" id="{A72E80CF-6374-CBD0-975B-6280770F1B63}"/>
              </a:ext>
            </a:extLst>
          </p:cNvPr>
          <p:cNvSpPr txBox="1"/>
          <p:nvPr/>
        </p:nvSpPr>
        <p:spPr>
          <a:xfrm>
            <a:off x="33919482" y="10537992"/>
            <a:ext cx="10259568" cy="3785650"/>
          </a:xfrm>
          <a:prstGeom prst="rect">
            <a:avLst/>
          </a:prstGeom>
          <a:noFill/>
          <a:ln w="101600" cap="flat">
            <a:solidFill>
              <a:schemeClr val="tx1"/>
            </a:solidFill>
            <a:prstDash val="solid"/>
            <a:miter lim="4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09187"/>
                      <a:gd name="connsiteY0" fmla="*/ 0 h 914400"/>
                      <a:gd name="connsiteX1" fmla="*/ 7809187 w 7809187"/>
                      <a:gd name="connsiteY1" fmla="*/ 0 h 914400"/>
                      <a:gd name="connsiteX2" fmla="*/ 7809187 w 7809187"/>
                      <a:gd name="connsiteY2" fmla="*/ 914400 h 914400"/>
                      <a:gd name="connsiteX3" fmla="*/ 0 w 7809187"/>
                      <a:gd name="connsiteY3" fmla="*/ 914400 h 914400"/>
                      <a:gd name="connsiteX4" fmla="*/ 0 w 7809187"/>
                      <a:gd name="connsiteY4" fmla="*/ 0 h 914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809187" h="914400" extrusionOk="0">
                        <a:moveTo>
                          <a:pt x="0" y="0"/>
                        </a:moveTo>
                        <a:cubicBezTo>
                          <a:pt x="3703509" y="118645"/>
                          <a:pt x="5275127" y="116012"/>
                          <a:pt x="7809187" y="0"/>
                        </a:cubicBezTo>
                        <a:cubicBezTo>
                          <a:pt x="7747897" y="201496"/>
                          <a:pt x="7862786" y="546232"/>
                          <a:pt x="7809187" y="914400"/>
                        </a:cubicBezTo>
                        <a:cubicBezTo>
                          <a:pt x="5124036" y="1049000"/>
                          <a:pt x="1256091" y="757204"/>
                          <a:pt x="0" y="914400"/>
                        </a:cubicBezTo>
                        <a:cubicBezTo>
                          <a:pt x="73629" y="751884"/>
                          <a:pt x="1864" y="26777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sz="4000" b="1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All Roads Lead to Rome</a:t>
            </a:r>
          </a:p>
          <a:p>
            <a:pPr algn="ctr"/>
            <a:r>
              <a:rPr lang="en-US" altLang="zh-CN" sz="4000" b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ICL </a:t>
            </a:r>
            <a:r>
              <a:rPr lang="en-US" altLang="zh-CN" sz="400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can be viewed as </a:t>
            </a:r>
            <a:r>
              <a:rPr lang="en-US" altLang="zh-CN" sz="4000" i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 </a:t>
            </a:r>
            <a:r>
              <a:rPr lang="en-US" altLang="zh-CN" sz="4000" i="1">
                <a:solidFill>
                  <a:schemeClr val="accent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regularization-based</a:t>
            </a:r>
            <a:r>
              <a:rPr lang="en-US" altLang="zh-CN" sz="400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altLang="zh-CN" sz="4000" i="1">
                <a:solidFill>
                  <a:schemeClr val="accent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memory-based</a:t>
            </a:r>
            <a:r>
              <a:rPr lang="en-US" altLang="zh-CN" sz="4000" i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(</a:t>
            </a:r>
            <a:r>
              <a:rPr lang="en-US" altLang="zh-CN" sz="4000" i="1">
                <a:solidFill>
                  <a:schemeClr val="accent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projection-based</a:t>
            </a:r>
            <a:r>
              <a:rPr lang="en-US" altLang="zh-CN" sz="4000" i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), </a:t>
            </a:r>
            <a:r>
              <a:rPr lang="en-US" altLang="zh-CN" sz="400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or</a:t>
            </a:r>
            <a:r>
              <a:rPr lang="en-US" altLang="zh-CN" sz="4000" i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zh-CN" sz="4000" i="1">
                <a:solidFill>
                  <a:schemeClr val="accent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expansion-based</a:t>
            </a:r>
            <a:r>
              <a:rPr lang="en-US" altLang="zh-CN" sz="400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method. Put conversely,</a:t>
            </a:r>
          </a:p>
          <a:p>
            <a:pPr algn="ctr"/>
            <a:r>
              <a:rPr lang="en-US" altLang="zh-CN" sz="400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these methods, designed via different insights, are all</a:t>
            </a:r>
            <a:r>
              <a:rPr lang="en-US" altLang="zh-CN" sz="4000" b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Ideal Continual Learners.</a:t>
            </a:r>
            <a:endParaRPr lang="en-US" sz="4000" b="1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5" name="TextBox 1054">
                <a:extLst>
                  <a:ext uri="{FF2B5EF4-FFF2-40B4-BE49-F238E27FC236}">
                    <a16:creationId xmlns:a16="http://schemas.microsoft.com/office/drawing/2014/main" id="{9E6229D5-9285-88EB-6AAD-CA77B089BE62}"/>
                  </a:ext>
                </a:extLst>
              </p:cNvPr>
              <p:cNvSpPr txBox="1"/>
              <p:nvPr/>
            </p:nvSpPr>
            <p:spPr>
              <a:xfrm>
                <a:off x="11686335" y="8931135"/>
                <a:ext cx="9323456" cy="2121989"/>
              </a:xfrm>
              <a:prstGeom prst="rect">
                <a:avLst/>
              </a:prstGeom>
              <a:noFill/>
              <a:ln w="101600" cap="flat">
                <a:solidFill>
                  <a:schemeClr val="tx1"/>
                </a:solidFill>
                <a:prstDash val="solid"/>
                <a:miter lim="4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7809187"/>
                          <a:gd name="connsiteY0" fmla="*/ 0 h 914400"/>
                          <a:gd name="connsiteX1" fmla="*/ 7809187 w 7809187"/>
                          <a:gd name="connsiteY1" fmla="*/ 0 h 914400"/>
                          <a:gd name="connsiteX2" fmla="*/ 7809187 w 7809187"/>
                          <a:gd name="connsiteY2" fmla="*/ 914400 h 914400"/>
                          <a:gd name="connsiteX3" fmla="*/ 0 w 7809187"/>
                          <a:gd name="connsiteY3" fmla="*/ 914400 h 914400"/>
                          <a:gd name="connsiteX4" fmla="*/ 0 w 7809187"/>
                          <a:gd name="connsiteY4" fmla="*/ 0 h 914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7809187" h="914400" extrusionOk="0">
                            <a:moveTo>
                              <a:pt x="0" y="0"/>
                            </a:moveTo>
                            <a:cubicBezTo>
                              <a:pt x="3703509" y="118645"/>
                              <a:pt x="5275127" y="116012"/>
                              <a:pt x="7809187" y="0"/>
                            </a:cubicBezTo>
                            <a:cubicBezTo>
                              <a:pt x="7747897" y="201496"/>
                              <a:pt x="7862786" y="546232"/>
                              <a:pt x="7809187" y="914400"/>
                            </a:cubicBezTo>
                            <a:cubicBezTo>
                              <a:pt x="5124036" y="1049000"/>
                              <a:pt x="1256091" y="757204"/>
                              <a:pt x="0" y="914400"/>
                            </a:cubicBezTo>
                            <a:cubicBezTo>
                              <a:pt x="73629" y="751884"/>
                              <a:pt x="1864" y="2677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algn="ctr"/>
                <a:r>
                  <a:rPr lang="en-US" sz="4000" b="1">
                    <a:solidFill>
                      <a:srgbClr val="C0000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ICL Never Forgets by Design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4000" b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Under </a:t>
                </a:r>
                <a:r>
                  <a:rPr lang="en-US" sz="4000">
                    <a:solidFill>
                      <a:srgbClr val="0048A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Assumption 1</a:t>
                </a:r>
                <a:r>
                  <a:rPr lang="en-US" sz="4000" b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for every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4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4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r>
                      <a:rPr lang="en-US" sz="4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400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, thus </a:t>
                </a:r>
                <a:r>
                  <a:rPr lang="en-US" sz="4000" b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ICL </a:t>
                </a:r>
                <a:r>
                  <a:rPr lang="en-US" sz="400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never forgets.</a:t>
                </a:r>
              </a:p>
            </p:txBody>
          </p:sp>
        </mc:Choice>
        <mc:Fallback xmlns="">
          <p:sp>
            <p:nvSpPr>
              <p:cNvPr id="1055" name="TextBox 1054">
                <a:extLst>
                  <a:ext uri="{FF2B5EF4-FFF2-40B4-BE49-F238E27FC236}">
                    <a16:creationId xmlns:a16="http://schemas.microsoft.com/office/drawing/2014/main" id="{9E6229D5-9285-88EB-6AAD-CA77B089B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6335" y="8931135"/>
                <a:ext cx="9323456" cy="2121989"/>
              </a:xfrm>
              <a:prstGeom prst="rect">
                <a:avLst/>
              </a:prstGeom>
              <a:blipFill>
                <a:blip r:embed="rId8"/>
                <a:stretch>
                  <a:fillRect l="-1615" t="-2841" r="-1480" b="-7955"/>
                </a:stretch>
              </a:blipFill>
              <a:ln w="101600" cap="flat">
                <a:solidFill>
                  <a:schemeClr val="tx1"/>
                </a:solidFill>
                <a:prstDash val="solid"/>
                <a:miter lim="4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7809187"/>
                          <a:gd name="connsiteY0" fmla="*/ 0 h 914400"/>
                          <a:gd name="connsiteX1" fmla="*/ 7809187 w 7809187"/>
                          <a:gd name="connsiteY1" fmla="*/ 0 h 914400"/>
                          <a:gd name="connsiteX2" fmla="*/ 7809187 w 7809187"/>
                          <a:gd name="connsiteY2" fmla="*/ 914400 h 914400"/>
                          <a:gd name="connsiteX3" fmla="*/ 0 w 7809187"/>
                          <a:gd name="connsiteY3" fmla="*/ 914400 h 914400"/>
                          <a:gd name="connsiteX4" fmla="*/ 0 w 7809187"/>
                          <a:gd name="connsiteY4" fmla="*/ 0 h 914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7809187" h="914400" extrusionOk="0">
                            <a:moveTo>
                              <a:pt x="0" y="0"/>
                            </a:moveTo>
                            <a:cubicBezTo>
                              <a:pt x="3703509" y="118645"/>
                              <a:pt x="5275127" y="116012"/>
                              <a:pt x="7809187" y="0"/>
                            </a:cubicBezTo>
                            <a:cubicBezTo>
                              <a:pt x="7747897" y="201496"/>
                              <a:pt x="7862786" y="546232"/>
                              <a:pt x="7809187" y="914400"/>
                            </a:cubicBezTo>
                            <a:cubicBezTo>
                              <a:pt x="5124036" y="1049000"/>
                              <a:pt x="1256091" y="757204"/>
                              <a:pt x="0" y="914400"/>
                            </a:cubicBezTo>
                            <a:cubicBezTo>
                              <a:pt x="73629" y="751884"/>
                              <a:pt x="1864" y="2677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6" name="TextBox 1055">
            <a:extLst>
              <a:ext uri="{FF2B5EF4-FFF2-40B4-BE49-F238E27FC236}">
                <a16:creationId xmlns:a16="http://schemas.microsoft.com/office/drawing/2014/main" id="{52393441-7334-F833-86DC-3179ECB76C50}"/>
              </a:ext>
            </a:extLst>
          </p:cNvPr>
          <p:cNvSpPr txBox="1"/>
          <p:nvPr/>
        </p:nvSpPr>
        <p:spPr>
          <a:xfrm>
            <a:off x="33919482" y="14716570"/>
            <a:ext cx="10259568" cy="2554543"/>
          </a:xfrm>
          <a:prstGeom prst="rect">
            <a:avLst/>
          </a:prstGeom>
          <a:noFill/>
          <a:ln w="101600" cap="flat">
            <a:solidFill>
              <a:schemeClr val="tx1"/>
            </a:solidFill>
            <a:prstDash val="solid"/>
            <a:miter lim="4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09187"/>
                      <a:gd name="connsiteY0" fmla="*/ 0 h 914400"/>
                      <a:gd name="connsiteX1" fmla="*/ 7809187 w 7809187"/>
                      <a:gd name="connsiteY1" fmla="*/ 0 h 914400"/>
                      <a:gd name="connsiteX2" fmla="*/ 7809187 w 7809187"/>
                      <a:gd name="connsiteY2" fmla="*/ 914400 h 914400"/>
                      <a:gd name="connsiteX3" fmla="*/ 0 w 7809187"/>
                      <a:gd name="connsiteY3" fmla="*/ 914400 h 914400"/>
                      <a:gd name="connsiteX4" fmla="*/ 0 w 7809187"/>
                      <a:gd name="connsiteY4" fmla="*/ 0 h 914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809187" h="914400" extrusionOk="0">
                        <a:moveTo>
                          <a:pt x="0" y="0"/>
                        </a:moveTo>
                        <a:cubicBezTo>
                          <a:pt x="3703509" y="118645"/>
                          <a:pt x="5275127" y="116012"/>
                          <a:pt x="7809187" y="0"/>
                        </a:cubicBezTo>
                        <a:cubicBezTo>
                          <a:pt x="7747897" y="201496"/>
                          <a:pt x="7862786" y="546232"/>
                          <a:pt x="7809187" y="914400"/>
                        </a:cubicBezTo>
                        <a:cubicBezTo>
                          <a:pt x="5124036" y="1049000"/>
                          <a:pt x="1256091" y="757204"/>
                          <a:pt x="0" y="914400"/>
                        </a:cubicBezTo>
                        <a:cubicBezTo>
                          <a:pt x="73629" y="751884"/>
                          <a:pt x="1864" y="26777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sz="4000" b="1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Rehearsal is an Ideal Continual Learner</a:t>
            </a:r>
          </a:p>
          <a:p>
            <a:pPr algn="ctr"/>
            <a:r>
              <a:rPr lang="en-US" sz="400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We prove the </a:t>
            </a:r>
            <a:r>
              <a:rPr lang="en-US" sz="4000" b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first generalization guarantee for rehearsal</a:t>
            </a:r>
            <a:r>
              <a:rPr lang="en-US" sz="400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a highly performant memory-based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7" name="TextBox 1056">
                <a:extLst>
                  <a:ext uri="{FF2B5EF4-FFF2-40B4-BE49-F238E27FC236}">
                    <a16:creationId xmlns:a16="http://schemas.microsoft.com/office/drawing/2014/main" id="{7EAD3FD5-B177-A577-D5CF-29AFE46F3C88}"/>
                  </a:ext>
                </a:extLst>
              </p:cNvPr>
              <p:cNvSpPr txBox="1"/>
              <p:nvPr/>
            </p:nvSpPr>
            <p:spPr>
              <a:xfrm>
                <a:off x="33919482" y="17630000"/>
                <a:ext cx="10259568" cy="1938990"/>
              </a:xfrm>
              <a:prstGeom prst="rect">
                <a:avLst/>
              </a:prstGeom>
              <a:noFill/>
              <a:ln w="101600" cap="flat">
                <a:solidFill>
                  <a:schemeClr val="tx1"/>
                </a:solidFill>
                <a:prstDash val="solid"/>
                <a:miter lim="4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7809187"/>
                          <a:gd name="connsiteY0" fmla="*/ 0 h 914400"/>
                          <a:gd name="connsiteX1" fmla="*/ 7809187 w 7809187"/>
                          <a:gd name="connsiteY1" fmla="*/ 0 h 914400"/>
                          <a:gd name="connsiteX2" fmla="*/ 7809187 w 7809187"/>
                          <a:gd name="connsiteY2" fmla="*/ 914400 h 914400"/>
                          <a:gd name="connsiteX3" fmla="*/ 0 w 7809187"/>
                          <a:gd name="connsiteY3" fmla="*/ 914400 h 914400"/>
                          <a:gd name="connsiteX4" fmla="*/ 0 w 7809187"/>
                          <a:gd name="connsiteY4" fmla="*/ 0 h 914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7809187" h="914400" extrusionOk="0">
                            <a:moveTo>
                              <a:pt x="0" y="0"/>
                            </a:moveTo>
                            <a:cubicBezTo>
                              <a:pt x="3703509" y="118645"/>
                              <a:pt x="5275127" y="116012"/>
                              <a:pt x="7809187" y="0"/>
                            </a:cubicBezTo>
                            <a:cubicBezTo>
                              <a:pt x="7747897" y="201496"/>
                              <a:pt x="7862786" y="546232"/>
                              <a:pt x="7809187" y="914400"/>
                            </a:cubicBezTo>
                            <a:cubicBezTo>
                              <a:pt x="5124036" y="1049000"/>
                              <a:pt x="1256091" y="757204"/>
                              <a:pt x="0" y="914400"/>
                            </a:cubicBezTo>
                            <a:cubicBezTo>
                              <a:pt x="73629" y="751884"/>
                              <a:pt x="1864" y="2677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algn="ctr"/>
                <a:r>
                  <a:rPr lang="en-US" sz="4000" b="1">
                    <a:solidFill>
                      <a:srgbClr val="FF000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Wider Networks </a:t>
                </a:r>
                <a14:m>
                  <m:oMath xmlns:m="http://schemas.openxmlformats.org/officeDocument/2006/math">
                    <m:r>
                      <a:rPr lang="en-US" sz="4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b="1">
                    <a:solidFill>
                      <a:srgbClr val="FF000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Less Forgetting</a:t>
                </a:r>
              </a:p>
              <a:p>
                <a:pPr algn="ctr"/>
                <a:r>
                  <a:rPr lang="en-US" sz="400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By analyzing </a:t>
                </a:r>
                <a:r>
                  <a:rPr lang="en-US" sz="4000" b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ICL</a:t>
                </a:r>
                <a:r>
                  <a:rPr lang="en-US" sz="400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, we rigorously show wider neural networks forget less catastrophically. </a:t>
                </a:r>
              </a:p>
            </p:txBody>
          </p:sp>
        </mc:Choice>
        <mc:Fallback xmlns="">
          <p:sp>
            <p:nvSpPr>
              <p:cNvPr id="1057" name="TextBox 1056">
                <a:extLst>
                  <a:ext uri="{FF2B5EF4-FFF2-40B4-BE49-F238E27FC236}">
                    <a16:creationId xmlns:a16="http://schemas.microsoft.com/office/drawing/2014/main" id="{7EAD3FD5-B177-A577-D5CF-29AFE46F3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9482" y="17630000"/>
                <a:ext cx="10259568" cy="1938990"/>
              </a:xfrm>
              <a:prstGeom prst="rect">
                <a:avLst/>
              </a:prstGeom>
              <a:blipFill>
                <a:blip r:embed="rId9"/>
                <a:stretch>
                  <a:fillRect l="-490" t="-3086" r="-1958" b="-8642"/>
                </a:stretch>
              </a:blipFill>
              <a:ln w="101600" cap="flat">
                <a:solidFill>
                  <a:schemeClr val="tx1"/>
                </a:solidFill>
                <a:prstDash val="solid"/>
                <a:miter lim="4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7809187"/>
                          <a:gd name="connsiteY0" fmla="*/ 0 h 914400"/>
                          <a:gd name="connsiteX1" fmla="*/ 7809187 w 7809187"/>
                          <a:gd name="connsiteY1" fmla="*/ 0 h 914400"/>
                          <a:gd name="connsiteX2" fmla="*/ 7809187 w 7809187"/>
                          <a:gd name="connsiteY2" fmla="*/ 914400 h 914400"/>
                          <a:gd name="connsiteX3" fmla="*/ 0 w 7809187"/>
                          <a:gd name="connsiteY3" fmla="*/ 914400 h 914400"/>
                          <a:gd name="connsiteX4" fmla="*/ 0 w 7809187"/>
                          <a:gd name="connsiteY4" fmla="*/ 0 h 914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7809187" h="914400" extrusionOk="0">
                            <a:moveTo>
                              <a:pt x="0" y="0"/>
                            </a:moveTo>
                            <a:cubicBezTo>
                              <a:pt x="3703509" y="118645"/>
                              <a:pt x="5275127" y="116012"/>
                              <a:pt x="7809187" y="0"/>
                            </a:cubicBezTo>
                            <a:cubicBezTo>
                              <a:pt x="7747897" y="201496"/>
                              <a:pt x="7862786" y="546232"/>
                              <a:pt x="7809187" y="914400"/>
                            </a:cubicBezTo>
                            <a:cubicBezTo>
                              <a:pt x="5124036" y="1049000"/>
                              <a:pt x="1256091" y="757204"/>
                              <a:pt x="0" y="914400"/>
                            </a:cubicBezTo>
                            <a:cubicBezTo>
                              <a:pt x="73629" y="751884"/>
                              <a:pt x="1864" y="2677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8" name="TextBox 1057">
            <a:extLst>
              <a:ext uri="{FF2B5EF4-FFF2-40B4-BE49-F238E27FC236}">
                <a16:creationId xmlns:a16="http://schemas.microsoft.com/office/drawing/2014/main" id="{3277889C-BD10-13D9-448A-B6C86ADD6A69}"/>
              </a:ext>
            </a:extLst>
          </p:cNvPr>
          <p:cNvSpPr txBox="1"/>
          <p:nvPr/>
        </p:nvSpPr>
        <p:spPr>
          <a:xfrm>
            <a:off x="22311360" y="18175793"/>
            <a:ext cx="10259568" cy="2431433"/>
          </a:xfrm>
          <a:prstGeom prst="rect">
            <a:avLst/>
          </a:prstGeom>
          <a:noFill/>
          <a:ln w="101600" cap="flat">
            <a:noFill/>
            <a:prstDash val="solid"/>
            <a:miter lim="4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09187"/>
                      <a:gd name="connsiteY0" fmla="*/ 0 h 914400"/>
                      <a:gd name="connsiteX1" fmla="*/ 7809187 w 7809187"/>
                      <a:gd name="connsiteY1" fmla="*/ 0 h 914400"/>
                      <a:gd name="connsiteX2" fmla="*/ 7809187 w 7809187"/>
                      <a:gd name="connsiteY2" fmla="*/ 914400 h 914400"/>
                      <a:gd name="connsiteX3" fmla="*/ 0 w 7809187"/>
                      <a:gd name="connsiteY3" fmla="*/ 914400 h 914400"/>
                      <a:gd name="connsiteX4" fmla="*/ 0 w 7809187"/>
                      <a:gd name="connsiteY4" fmla="*/ 0 h 914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809187" h="914400" extrusionOk="0">
                        <a:moveTo>
                          <a:pt x="0" y="0"/>
                        </a:moveTo>
                        <a:cubicBezTo>
                          <a:pt x="3703509" y="118645"/>
                          <a:pt x="5275127" y="116012"/>
                          <a:pt x="7809187" y="0"/>
                        </a:cubicBezTo>
                        <a:cubicBezTo>
                          <a:pt x="7747897" y="201496"/>
                          <a:pt x="7862786" y="546232"/>
                          <a:pt x="7809187" y="914400"/>
                        </a:cubicBezTo>
                        <a:cubicBezTo>
                          <a:pt x="5124036" y="1049000"/>
                          <a:pt x="1256091" y="757204"/>
                          <a:pt x="0" y="914400"/>
                        </a:cubicBezTo>
                        <a:cubicBezTo>
                          <a:pt x="73629" y="751884"/>
                          <a:pt x="1864" y="26777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4000" b="1">
                <a:solidFill>
                  <a:srgbClr val="0048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r>
              <a:rPr lang="en-US" sz="4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4000" b="1">
                <a:solidFill>
                  <a:srgbClr val="0048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Limitation:</a:t>
            </a:r>
            <a:r>
              <a:rPr lang="en-US" sz="4400" b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ICL </a:t>
            </a:r>
            <a:r>
              <a:rPr lang="en-US" sz="360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is</a:t>
            </a:r>
            <a:r>
              <a:rPr lang="en-US" sz="3600" b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60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</a:t>
            </a:r>
            <a:r>
              <a:rPr lang="en-US" sz="3600" b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60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general framework that never forgets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Implementing </a:t>
            </a:r>
            <a:r>
              <a:rPr lang="en-US" sz="3600" b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ICL</a:t>
            </a:r>
            <a:r>
              <a:rPr lang="en-US" sz="360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exactly is in general difficult, but approximating </a:t>
            </a:r>
            <a:r>
              <a:rPr lang="en-US" sz="3600" b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ICL</a:t>
            </a:r>
            <a:r>
              <a:rPr lang="en-US" sz="360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is possible.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6DAC60-6E0B-9A4E-C591-64C3FA813ECA}"/>
              </a:ext>
            </a:extLst>
          </p:cNvPr>
          <p:cNvSpPr txBox="1"/>
          <p:nvPr/>
        </p:nvSpPr>
        <p:spPr>
          <a:xfrm>
            <a:off x="512064" y="21120324"/>
            <a:ext cx="32046857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Acknowledgements: Work supported by the project ULEARN “Unsupervised Lifelong Learning” and co-funded  under the grant number 316080 of the Research Council of Norway.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0EF8D1-24BF-050A-B4BB-8D3F5C091D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98531" y="16479160"/>
            <a:ext cx="10140133" cy="3785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B8C1D2-12CC-2126-6090-DDB734575768}"/>
              </a:ext>
            </a:extLst>
          </p:cNvPr>
          <p:cNvSpPr txBox="1"/>
          <p:nvPr/>
        </p:nvSpPr>
        <p:spPr>
          <a:xfrm>
            <a:off x="11629916" y="19641629"/>
            <a:ext cx="8628322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endParaRPr lang="en-US" sz="360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r>
              <a:rPr lang="en-US" sz="360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     </a:t>
            </a:r>
            <a:r>
              <a:rPr lang="en-US" sz="340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Alternating Projection                        </a:t>
            </a:r>
            <a:r>
              <a:rPr lang="en-US" sz="3400" b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ICL</a:t>
            </a:r>
            <a:endParaRPr lang="en-US" sz="340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 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C129186-6677-9681-CE46-A1751D92C2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811383" y="55700"/>
            <a:ext cx="4037366" cy="1399231"/>
          </a:xfrm>
          <a:prstGeom prst="rect">
            <a:avLst/>
          </a:prstGeom>
        </p:spPr>
      </p:pic>
      <p:sp>
        <p:nvSpPr>
          <p:cNvPr id="13" name="TextBox 35">
            <a:extLst>
              <a:ext uri="{FF2B5EF4-FFF2-40B4-BE49-F238E27FC236}">
                <a16:creationId xmlns:a16="http://schemas.microsoft.com/office/drawing/2014/main" id="{304D3CFE-8B03-0F81-17C9-EF03756D80D5}"/>
              </a:ext>
            </a:extLst>
          </p:cNvPr>
          <p:cNvSpPr txBox="1"/>
          <p:nvPr/>
        </p:nvSpPr>
        <p:spPr>
          <a:xfrm>
            <a:off x="60171" y="429764"/>
            <a:ext cx="32761118" cy="377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altLang="zh-CN" sz="7200"/>
              <a:t>The Ideal Continual Learner: An Agent That </a:t>
            </a:r>
            <a:r>
              <a:rPr lang="en-US" altLang="zh-CN" sz="7200">
                <a:solidFill>
                  <a:srgbClr val="C00000"/>
                </a:solidFill>
              </a:rPr>
              <a:t>Never Forgets</a:t>
            </a:r>
            <a:endParaRPr lang="en-US" sz="7200">
              <a:solidFill>
                <a:srgbClr val="C00000"/>
              </a:solidFill>
            </a:endParaRPr>
          </a:p>
          <a:p>
            <a:pPr algn="ctr">
              <a:spcBef>
                <a:spcPts val="1200"/>
              </a:spcBef>
            </a:pPr>
            <a:r>
              <a:rPr lang="en-US" sz="4800" err="1"/>
              <a:t>Liangzu</a:t>
            </a:r>
            <a:r>
              <a:rPr lang="en-US" sz="4800"/>
              <a:t> Peng</a:t>
            </a:r>
            <a:r>
              <a:rPr lang="en-US" sz="4800" baseline="30000"/>
              <a:t>1</a:t>
            </a:r>
            <a:r>
              <a:rPr lang="en-US" sz="4800"/>
              <a:t>           Paris V. Giampouras</a:t>
            </a:r>
            <a:r>
              <a:rPr lang="en-US" sz="4800" baseline="30000"/>
              <a:t>1</a:t>
            </a:r>
            <a:r>
              <a:rPr lang="en-US" sz="4800"/>
              <a:t>          </a:t>
            </a:r>
            <a:r>
              <a:rPr lang="en-US" altLang="zh-CN" sz="4800"/>
              <a:t>Ren</a:t>
            </a:r>
            <a:r>
              <a:rPr lang="en-US" altLang="zh-CN" sz="48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é</a:t>
            </a:r>
            <a:r>
              <a:rPr lang="en-US" altLang="zh-CN" sz="4800"/>
              <a:t> Vidal</a:t>
            </a:r>
            <a:r>
              <a:rPr lang="en-US" altLang="zh-CN" sz="4800" baseline="30000"/>
              <a:t>2,3</a:t>
            </a:r>
            <a:endParaRPr lang="en-US" sz="4800"/>
          </a:p>
          <a:p>
            <a:pPr algn="ctr">
              <a:spcBef>
                <a:spcPts val="1200"/>
              </a:spcBef>
            </a:pPr>
            <a:r>
              <a:rPr lang="en-US" altLang="zh-CN" sz="4000" baseline="30000"/>
              <a:t>1</a:t>
            </a:r>
            <a:r>
              <a:rPr lang="en-US" altLang="zh-CN" sz="4000"/>
              <a:t>JHU</a:t>
            </a:r>
            <a:r>
              <a:rPr lang="en-US" sz="4000"/>
              <a:t>      </a:t>
            </a:r>
            <a:r>
              <a:rPr lang="en-US" sz="4000" baseline="30000"/>
              <a:t>2</a:t>
            </a:r>
            <a:r>
              <a:rPr lang="en-US" sz="4000"/>
              <a:t>UPenn      </a:t>
            </a:r>
            <a:r>
              <a:rPr lang="en-US" sz="4000" baseline="30000"/>
              <a:t>3</a:t>
            </a:r>
            <a:r>
              <a:rPr lang="en-US" sz="4000"/>
              <a:t>NORCE Norwegian Research Centre</a:t>
            </a:r>
          </a:p>
          <a:p>
            <a:pPr algn="ctr"/>
            <a:endParaRPr/>
          </a:p>
        </p:txBody>
      </p:sp>
      <p:pic>
        <p:nvPicPr>
          <p:cNvPr id="18" name="Picture 17" descr="A blue text with white text&#10;&#10;Description automatically generated">
            <a:extLst>
              <a:ext uri="{FF2B5EF4-FFF2-40B4-BE49-F238E27FC236}">
                <a16:creationId xmlns:a16="http://schemas.microsoft.com/office/drawing/2014/main" id="{BF2FB063-AF0D-7545-E87D-F6921E03DD9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2193" y="1893550"/>
            <a:ext cx="3266288" cy="1068076"/>
          </a:xfrm>
          <a:prstGeom prst="rect">
            <a:avLst/>
          </a:prstGeom>
        </p:spPr>
      </p:pic>
      <p:sp>
        <p:nvSpPr>
          <p:cNvPr id="39" name="TextBox 42">
            <a:extLst>
              <a:ext uri="{FF2B5EF4-FFF2-40B4-BE49-F238E27FC236}">
                <a16:creationId xmlns:a16="http://schemas.microsoft.com/office/drawing/2014/main" id="{A780B348-668C-5D46-BCC6-28750E8D0EE1}"/>
              </a:ext>
            </a:extLst>
          </p:cNvPr>
          <p:cNvSpPr txBox="1"/>
          <p:nvPr/>
        </p:nvSpPr>
        <p:spPr>
          <a:xfrm>
            <a:off x="986246" y="6713073"/>
            <a:ext cx="9064534" cy="62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="http://schemas.openxmlformats.org/officeDocument/2006/math"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32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0D39D1B-AB65-8E4B-9737-3C7D664941B0}"/>
                  </a:ext>
                </a:extLst>
              </p:cNvPr>
              <p:cNvSpPr txBox="1"/>
              <p:nvPr/>
            </p:nvSpPr>
            <p:spPr>
              <a:xfrm>
                <a:off x="5043947" y="6354544"/>
                <a:ext cx="5029200" cy="911017"/>
              </a:xfrm>
              <a:prstGeom prst="rect">
                <a:avLst/>
              </a:prstGeom>
              <a:noFill/>
              <a:ln w="88900" cap="flat">
                <a:noFill/>
                <a:prstDash val="solid"/>
                <a:miter lim="4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7809187"/>
                          <a:gd name="connsiteY0" fmla="*/ 0 h 914400"/>
                          <a:gd name="connsiteX1" fmla="*/ 7809187 w 7809187"/>
                          <a:gd name="connsiteY1" fmla="*/ 0 h 914400"/>
                          <a:gd name="connsiteX2" fmla="*/ 7809187 w 7809187"/>
                          <a:gd name="connsiteY2" fmla="*/ 914400 h 914400"/>
                          <a:gd name="connsiteX3" fmla="*/ 0 w 7809187"/>
                          <a:gd name="connsiteY3" fmla="*/ 914400 h 914400"/>
                          <a:gd name="connsiteX4" fmla="*/ 0 w 7809187"/>
                          <a:gd name="connsiteY4" fmla="*/ 0 h 914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7809187" h="914400" extrusionOk="0">
                            <a:moveTo>
                              <a:pt x="0" y="0"/>
                            </a:moveTo>
                            <a:cubicBezTo>
                              <a:pt x="3703509" y="118645"/>
                              <a:pt x="5275127" y="116012"/>
                              <a:pt x="7809187" y="0"/>
                            </a:cubicBezTo>
                            <a:cubicBezTo>
                              <a:pt x="7747897" y="201496"/>
                              <a:pt x="7862786" y="546232"/>
                              <a:pt x="7809187" y="914400"/>
                            </a:cubicBezTo>
                            <a:cubicBezTo>
                              <a:pt x="5124036" y="1049000"/>
                              <a:pt x="1256091" y="757204"/>
                              <a:pt x="0" y="914400"/>
                            </a:cubicBezTo>
                            <a:cubicBezTo>
                              <a:pt x="73629" y="751884"/>
                              <a:pt x="1864" y="2677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altLang="zh-CN" sz="3600">
                    <a:solidFill>
                      <a:srgbClr val="C00000"/>
                    </a:solidFill>
                  </a:rPr>
                  <a:t>L</a:t>
                </a:r>
                <a:r>
                  <a:rPr lang="en-US" sz="3600">
                    <a:solidFill>
                      <a:srgbClr val="C00000"/>
                    </a:solidFill>
                  </a:rPr>
                  <a:t>oss and data for task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6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0D39D1B-AB65-8E4B-9737-3C7D66494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947" y="6354544"/>
                <a:ext cx="5029200" cy="911017"/>
              </a:xfrm>
              <a:prstGeom prst="rect">
                <a:avLst/>
              </a:prstGeom>
              <a:blipFill>
                <a:blip r:embed="rId14"/>
                <a:stretch>
                  <a:fillRect l="-3023" r="-504" b="-16438"/>
                </a:stretch>
              </a:blipFill>
              <a:ln w="88900" cap="flat">
                <a:noFill/>
                <a:prstDash val="solid"/>
                <a:miter lim="4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7809187"/>
                          <a:gd name="connsiteY0" fmla="*/ 0 h 914400"/>
                          <a:gd name="connsiteX1" fmla="*/ 7809187 w 7809187"/>
                          <a:gd name="connsiteY1" fmla="*/ 0 h 914400"/>
                          <a:gd name="connsiteX2" fmla="*/ 7809187 w 7809187"/>
                          <a:gd name="connsiteY2" fmla="*/ 914400 h 914400"/>
                          <a:gd name="connsiteX3" fmla="*/ 0 w 7809187"/>
                          <a:gd name="connsiteY3" fmla="*/ 914400 h 914400"/>
                          <a:gd name="connsiteX4" fmla="*/ 0 w 7809187"/>
                          <a:gd name="connsiteY4" fmla="*/ 0 h 914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7809187" h="914400" extrusionOk="0">
                            <a:moveTo>
                              <a:pt x="0" y="0"/>
                            </a:moveTo>
                            <a:cubicBezTo>
                              <a:pt x="3703509" y="118645"/>
                              <a:pt x="5275127" y="116012"/>
                              <a:pt x="7809187" y="0"/>
                            </a:cubicBezTo>
                            <a:cubicBezTo>
                              <a:pt x="7747897" y="201496"/>
                              <a:pt x="7862786" y="546232"/>
                              <a:pt x="7809187" y="914400"/>
                            </a:cubicBezTo>
                            <a:cubicBezTo>
                              <a:pt x="5124036" y="1049000"/>
                              <a:pt x="1256091" y="757204"/>
                              <a:pt x="0" y="914400"/>
                            </a:cubicBezTo>
                            <a:cubicBezTo>
                              <a:pt x="73629" y="751884"/>
                              <a:pt x="1864" y="2677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5E454C-9793-5A48-A5D3-FA9D7DD9E106}"/>
                  </a:ext>
                </a:extLst>
              </p:cNvPr>
              <p:cNvSpPr txBox="1"/>
              <p:nvPr/>
            </p:nvSpPr>
            <p:spPr>
              <a:xfrm>
                <a:off x="873008" y="7052028"/>
                <a:ext cx="5760720" cy="911017"/>
              </a:xfrm>
              <a:prstGeom prst="rect">
                <a:avLst/>
              </a:prstGeom>
              <a:noFill/>
              <a:ln w="88900" cap="flat">
                <a:noFill/>
                <a:prstDash val="solid"/>
                <a:miter lim="4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7809187"/>
                          <a:gd name="connsiteY0" fmla="*/ 0 h 914400"/>
                          <a:gd name="connsiteX1" fmla="*/ 7809187 w 7809187"/>
                          <a:gd name="connsiteY1" fmla="*/ 0 h 914400"/>
                          <a:gd name="connsiteX2" fmla="*/ 7809187 w 7809187"/>
                          <a:gd name="connsiteY2" fmla="*/ 914400 h 914400"/>
                          <a:gd name="connsiteX3" fmla="*/ 0 w 7809187"/>
                          <a:gd name="connsiteY3" fmla="*/ 914400 h 914400"/>
                          <a:gd name="connsiteX4" fmla="*/ 0 w 7809187"/>
                          <a:gd name="connsiteY4" fmla="*/ 0 h 914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7809187" h="914400" extrusionOk="0">
                            <a:moveTo>
                              <a:pt x="0" y="0"/>
                            </a:moveTo>
                            <a:cubicBezTo>
                              <a:pt x="3703509" y="118645"/>
                              <a:pt x="5275127" y="116012"/>
                              <a:pt x="7809187" y="0"/>
                            </a:cubicBezTo>
                            <a:cubicBezTo>
                              <a:pt x="7747897" y="201496"/>
                              <a:pt x="7862786" y="546232"/>
                              <a:pt x="7809187" y="914400"/>
                            </a:cubicBezTo>
                            <a:cubicBezTo>
                              <a:pt x="5124036" y="1049000"/>
                              <a:pt x="1256091" y="757204"/>
                              <a:pt x="0" y="914400"/>
                            </a:cubicBezTo>
                            <a:cubicBezTo>
                              <a:pt x="73629" y="751884"/>
                              <a:pt x="1864" y="2677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1200"/>
                  </a:spcBef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3600">
                    <a:solidFill>
                      <a:srgbClr val="C00000"/>
                    </a:solidFill>
                  </a:rPr>
                  <a:t>Global minimizers for task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6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5E454C-9793-5A48-A5D3-FA9D7DD9E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08" y="7052028"/>
                <a:ext cx="5760720" cy="911017"/>
              </a:xfrm>
              <a:prstGeom prst="rect">
                <a:avLst/>
              </a:prstGeom>
              <a:blipFill>
                <a:blip r:embed="rId15"/>
                <a:stretch>
                  <a:fillRect l="-3956" b="-18056"/>
                </a:stretch>
              </a:blipFill>
              <a:ln w="88900" cap="flat">
                <a:noFill/>
                <a:prstDash val="solid"/>
                <a:miter lim="4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7809187"/>
                          <a:gd name="connsiteY0" fmla="*/ 0 h 914400"/>
                          <a:gd name="connsiteX1" fmla="*/ 7809187 w 7809187"/>
                          <a:gd name="connsiteY1" fmla="*/ 0 h 914400"/>
                          <a:gd name="connsiteX2" fmla="*/ 7809187 w 7809187"/>
                          <a:gd name="connsiteY2" fmla="*/ 914400 h 914400"/>
                          <a:gd name="connsiteX3" fmla="*/ 0 w 7809187"/>
                          <a:gd name="connsiteY3" fmla="*/ 914400 h 914400"/>
                          <a:gd name="connsiteX4" fmla="*/ 0 w 7809187"/>
                          <a:gd name="connsiteY4" fmla="*/ 0 h 914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7809187" h="914400" extrusionOk="0">
                            <a:moveTo>
                              <a:pt x="0" y="0"/>
                            </a:moveTo>
                            <a:cubicBezTo>
                              <a:pt x="3703509" y="118645"/>
                              <a:pt x="5275127" y="116012"/>
                              <a:pt x="7809187" y="0"/>
                            </a:cubicBezTo>
                            <a:cubicBezTo>
                              <a:pt x="7747897" y="201496"/>
                              <a:pt x="7862786" y="546232"/>
                              <a:pt x="7809187" y="914400"/>
                            </a:cubicBezTo>
                            <a:cubicBezTo>
                              <a:pt x="5124036" y="1049000"/>
                              <a:pt x="1256091" y="757204"/>
                              <a:pt x="0" y="914400"/>
                            </a:cubicBezTo>
                            <a:cubicBezTo>
                              <a:pt x="73629" y="751884"/>
                              <a:pt x="1864" y="2677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20F47E-05B4-604D-AF38-26B637F05692}"/>
              </a:ext>
            </a:extLst>
          </p:cNvPr>
          <p:cNvCxnSpPr>
            <a:cxnSpLocks/>
          </p:cNvCxnSpPr>
          <p:nvPr/>
        </p:nvCxnSpPr>
        <p:spPr>
          <a:xfrm flipH="1">
            <a:off x="2213811" y="6003334"/>
            <a:ext cx="1178191" cy="1310353"/>
          </a:xfrm>
          <a:prstGeom prst="straightConnector1">
            <a:avLst/>
          </a:prstGeom>
          <a:noFill/>
          <a:ln w="47625" cap="flat">
            <a:solidFill>
              <a:schemeClr val="tx1"/>
            </a:solidFill>
            <a:prstDash val="sysDash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FFE7551-F24D-C444-81ED-651F00FCCAB6}"/>
              </a:ext>
            </a:extLst>
          </p:cNvPr>
          <p:cNvCxnSpPr>
            <a:cxnSpLocks/>
          </p:cNvCxnSpPr>
          <p:nvPr/>
        </p:nvCxnSpPr>
        <p:spPr>
          <a:xfrm flipH="1">
            <a:off x="5883402" y="6013205"/>
            <a:ext cx="435266" cy="628955"/>
          </a:xfrm>
          <a:prstGeom prst="straightConnector1">
            <a:avLst/>
          </a:prstGeom>
          <a:noFill/>
          <a:ln w="47625" cap="flat">
            <a:solidFill>
              <a:schemeClr val="tx1"/>
            </a:solidFill>
            <a:prstDash val="sysDash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4D5D780-17EC-5947-A1B9-D19360D5E922}"/>
              </a:ext>
            </a:extLst>
          </p:cNvPr>
          <p:cNvCxnSpPr>
            <a:cxnSpLocks/>
          </p:cNvCxnSpPr>
          <p:nvPr/>
        </p:nvCxnSpPr>
        <p:spPr>
          <a:xfrm>
            <a:off x="7535348" y="5919605"/>
            <a:ext cx="55997" cy="722555"/>
          </a:xfrm>
          <a:prstGeom prst="straightConnector1">
            <a:avLst/>
          </a:prstGeom>
          <a:noFill/>
          <a:ln w="47625" cap="flat">
            <a:solidFill>
              <a:schemeClr val="tx1"/>
            </a:solidFill>
            <a:prstDash val="sysDash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1D204AA-B011-11A7-39AA-6CDF9BE6A30A}"/>
              </a:ext>
            </a:extLst>
          </p:cNvPr>
          <p:cNvSpPr txBox="1"/>
          <p:nvPr/>
        </p:nvSpPr>
        <p:spPr>
          <a:xfrm>
            <a:off x="36679256" y="22424930"/>
            <a:ext cx="2743200" cy="4572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0AB50D-8CFA-00BC-CD9A-7B7FF540798E}"/>
                  </a:ext>
                </a:extLst>
              </p:cNvPr>
              <p:cNvSpPr txBox="1"/>
              <p:nvPr/>
            </p:nvSpPr>
            <p:spPr>
              <a:xfrm>
                <a:off x="16578634" y="17938537"/>
                <a:ext cx="806116" cy="13849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endParaRPr lang="en-US" sz="360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sz="360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60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marR="0" indent="0" algn="l" defTabSz="326532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 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0AB50D-8CFA-00BC-CD9A-7B7FF5407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8634" y="17938537"/>
                <a:ext cx="806116" cy="1384993"/>
              </a:xfrm>
              <a:prstGeom prst="rect">
                <a:avLst/>
              </a:prstGeom>
              <a:blipFill>
                <a:blip r:embed="rId16"/>
                <a:stretch>
                  <a:fillRect r="-468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3C5123-11CD-EFB3-5433-08E35FE7D847}"/>
              </a:ext>
            </a:extLst>
          </p:cNvPr>
          <p:cNvCxnSpPr>
            <a:cxnSpLocks/>
          </p:cNvCxnSpPr>
          <p:nvPr/>
        </p:nvCxnSpPr>
        <p:spPr>
          <a:xfrm>
            <a:off x="17340236" y="18907432"/>
            <a:ext cx="1095248" cy="445595"/>
          </a:xfrm>
          <a:prstGeom prst="straightConnector1">
            <a:avLst/>
          </a:prstGeom>
          <a:noFill/>
          <a:ln w="47625" cap="flat">
            <a:solidFill>
              <a:schemeClr val="tx1"/>
            </a:solidFill>
            <a:prstDash val="sysDash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82A86B3D-AECD-83D7-33DA-B7C0D83A8AE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27679" y="1612713"/>
            <a:ext cx="5246649" cy="157255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0" grpId="0" animBg="1"/>
      <p:bldP spid="52" grpId="0" animBg="1"/>
      <p:bldP spid="53" grpId="0" animBg="1"/>
      <p:bldP spid="60" grpId="0" animBg="1"/>
    </p:bldLst>
  </p:timing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Microsoft Office PowerPoint</Application>
  <PresentationFormat>Custom</PresentationFormat>
  <Paragraphs>78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T14</dc:creator>
  <cp:lastModifiedBy>Rene Vidal</cp:lastModifiedBy>
  <cp:revision>2</cp:revision>
  <dcterms:modified xsi:type="dcterms:W3CDTF">2023-08-28T12:36:44Z</dcterms:modified>
</cp:coreProperties>
</file>