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368" r:id="rId3"/>
    <p:sldId id="369" r:id="rId4"/>
    <p:sldId id="370" r:id="rId5"/>
    <p:sldId id="371" r:id="rId6"/>
    <p:sldId id="373" r:id="rId7"/>
    <p:sldId id="374" r:id="rId8"/>
    <p:sldId id="375" r:id="rId9"/>
    <p:sldId id="376" r:id="rId10"/>
    <p:sldId id="379" r:id="rId11"/>
    <p:sldId id="407" r:id="rId12"/>
    <p:sldId id="408" r:id="rId13"/>
    <p:sldId id="382" r:id="rId14"/>
    <p:sldId id="385" r:id="rId15"/>
    <p:sldId id="386" r:id="rId16"/>
    <p:sldId id="387" r:id="rId17"/>
    <p:sldId id="390" r:id="rId18"/>
    <p:sldId id="391" r:id="rId19"/>
    <p:sldId id="393" r:id="rId20"/>
    <p:sldId id="392" r:id="rId21"/>
    <p:sldId id="394" r:id="rId22"/>
    <p:sldId id="398" r:id="rId23"/>
    <p:sldId id="399" r:id="rId24"/>
    <p:sldId id="400" r:id="rId25"/>
    <p:sldId id="401" r:id="rId26"/>
    <p:sldId id="405" r:id="rId27"/>
    <p:sldId id="406" r:id="rId28"/>
    <p:sldId id="409" r:id="rId29"/>
    <p:sldId id="358" r:id="rId3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0" marR="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0" marR="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0" marR="0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0" marR="0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0" marR="0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4" initials="T" lastIdx="1" clrIdx="0">
    <p:extLst>
      <p:ext uri="{19B8F6BF-5375-455C-9EA6-DF929625EA0E}">
        <p15:presenceInfo xmlns:p15="http://schemas.microsoft.com/office/powerpoint/2012/main" userId="6badf3b8c49f5c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F34F2-AF58-1DD9-19BC-EA91EA416672}" v="2" dt="2022-10-02T15:29:24.594"/>
    <p1510:client id="{B538C4BF-9E6A-EF40-BE36-EEC6BB51A800}" v="353" dt="2022-10-02T15:53:44.309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AFA"/>
          </a:solidFill>
        </a:fill>
      </a:tcStyle>
    </a:wholeTbl>
    <a:band2H>
      <a:tcTxStyle/>
      <a:tcStyle>
        <a:tcBdr/>
        <a:fill>
          <a:solidFill>
            <a:srgbClr val="FAF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6314"/>
  </p:normalViewPr>
  <p:slideViewPr>
    <p:cSldViewPr snapToGrid="0" snapToObjects="1">
      <p:cViewPr varScale="1">
        <p:scale>
          <a:sx n="111" d="100"/>
          <a:sy n="111" d="100"/>
        </p:scale>
        <p:origin x="16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447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10541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pic>
        <p:nvPicPr>
          <p:cNvPr id="16" name="image3.jpg" descr="image3.jpg"/>
          <p:cNvPicPr>
            <a:picLocks/>
          </p:cNvPicPr>
          <p:nvPr/>
        </p:nvPicPr>
        <p:blipFill>
          <a:blip r:embed="rId3"/>
          <a:srcRect l="9527" r="9527"/>
          <a:stretch>
            <a:fillRect/>
          </a:stretch>
        </p:blipFill>
        <p:spPr>
          <a:xfrm>
            <a:off x="-1887" y="6178550"/>
            <a:ext cx="6860736" cy="698491"/>
          </a:xfrm>
          <a:prstGeom prst="rect">
            <a:avLst/>
          </a:prstGeom>
          <a:ln w="12700"/>
        </p:spPr>
      </p:pic>
      <p:grpSp>
        <p:nvGrpSpPr>
          <p:cNvPr id="19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18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4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203200" y="901700"/>
            <a:ext cx="8763000" cy="52070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grpSp>
        <p:nvGrpSpPr>
          <p:cNvPr id="31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29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30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2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5" name="Group"/>
          <p:cNvGrpSpPr/>
          <p:nvPr/>
        </p:nvGrpSpPr>
        <p:grpSpPr>
          <a:xfrm>
            <a:off x="6870700" y="6178906"/>
            <a:ext cx="2275683" cy="698501"/>
            <a:chOff x="0" y="0"/>
            <a:chExt cx="2275682" cy="698500"/>
          </a:xfrm>
        </p:grpSpPr>
        <p:sp>
          <p:nvSpPr>
            <p:cNvPr id="3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4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5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2pPr marL="742950" indent="-285750">
              <a:spcBef>
                <a:spcPts val="400"/>
              </a:spcBef>
              <a:buClr>
                <a:srgbClr val="00A8AA"/>
              </a:buClr>
              <a:buChar char="–"/>
              <a:defRPr sz="2000"/>
            </a:lvl2pPr>
            <a:lvl3pPr marL="1143000" indent="-228600">
              <a:spcBef>
                <a:spcPts val="400"/>
              </a:spcBef>
              <a:defRPr sz="1800"/>
            </a:lvl3pPr>
            <a:lvl4pPr marL="1600200" indent="-228600">
              <a:spcBef>
                <a:spcPts val="300"/>
              </a:spcBef>
              <a:buChar char="–"/>
              <a:defRPr sz="1600"/>
            </a:lvl4pPr>
            <a:lvl5pPr marL="2057400" indent="-228600">
              <a:spcBef>
                <a:spcPts val="300"/>
              </a:spcBef>
              <a:buChar char="»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0132" y="6442075"/>
            <a:ext cx="286668" cy="273584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r">
              <a:buClrTx/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marL="8001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marL="1219200" marR="0" indent="-3048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marL="17145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marL="21717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marL="33083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marL="36639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marL="40195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marL="43751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s.jhu.edu" TargetMode="External"/><Relationship Id="rId2" Type="http://schemas.openxmlformats.org/officeDocument/2006/relationships/hyperlink" Target="http://www.vision.jh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"/>
          <p:cNvSpPr txBox="1">
            <a:spLocks noGrp="1"/>
          </p:cNvSpPr>
          <p:nvPr>
            <p:ph type="title"/>
          </p:nvPr>
        </p:nvSpPr>
        <p:spPr>
          <a:xfrm>
            <a:off x="0" y="2229677"/>
            <a:ext cx="9144000" cy="141033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rPr lang="en-US" sz="3600" dirty="0"/>
              <a:t>Fantastic Iteratively Reweighted Algorithms and Where to Find Them</a:t>
            </a:r>
            <a:endParaRPr sz="3600" dirty="0"/>
          </a:p>
        </p:txBody>
      </p:sp>
      <p:sp>
        <p:nvSpPr>
          <p:cNvPr id="63" name="René Vidal…"/>
          <p:cNvSpPr txBox="1">
            <a:spLocks noGrp="1"/>
          </p:cNvSpPr>
          <p:nvPr>
            <p:ph type="body" sz="quarter" idx="1"/>
          </p:nvPr>
        </p:nvSpPr>
        <p:spPr>
          <a:xfrm>
            <a:off x="0" y="3640014"/>
            <a:ext cx="9144000" cy="10716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Tx/>
              <a:defRPr sz="1800" b="1"/>
            </a:pPr>
            <a:r>
              <a:rPr lang="en-US" dirty="0"/>
              <a:t>Liangzu Peng</a:t>
            </a:r>
          </a:p>
          <a:p>
            <a:pPr>
              <a:lnSpc>
                <a:spcPct val="90000"/>
              </a:lnSpc>
              <a:buClrTx/>
              <a:defRPr sz="1800" b="1"/>
            </a:pPr>
            <a:endParaRPr lang="en-US" sz="1200" dirty="0"/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dirty="0"/>
              <a:t> Johns Hopkins University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Wingdings" panose="05000000000000000000" pitchFamily="2" charset="2"/>
              </a:rPr>
              <a:t>Alibaba Group </a:t>
            </a:r>
            <a:r>
              <a:rPr lang="en-US" dirty="0">
                <a:sym typeface="Wingdings" panose="05000000000000000000" pitchFamily="2" charset="2"/>
              </a:rPr>
              <a:t> University of Pennsylvania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933644" y="337396"/>
            <a:ext cx="464963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/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@</a:t>
            </a:r>
            <a:r>
              <a:rPr kumimoji="0" lang="en-US" sz="18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 </a:t>
            </a:r>
            <a:r>
              <a:rPr kumimoji="0" lang="en-US" altLang="zh-CN" sz="18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SIAM Conference on Optimization</a:t>
            </a:r>
            <a:endParaRPr kumimoji="0" lang="en-US" sz="1800" b="1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  <a:p>
            <a:pPr algn="r"/>
            <a:r>
              <a:rPr lang="en-US" b="1" baseline="0" dirty="0"/>
              <a:t>June 1, 2023</a:t>
            </a:r>
          </a:p>
          <a:p>
            <a:pPr algn="r"/>
            <a:r>
              <a:rPr kumimoji="0" lang="en-US" sz="18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Seattle, WA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IRLS for Robust Linear Regression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00" t="-230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7348075D-81FE-7E8D-7860-FD27E974B7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620" y="905256"/>
                <a:ext cx="4761781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Robust Regression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2800" dirty="0">
                    <a:solidFill>
                      <a:schemeClr val="accent5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IRLS:</a:t>
                </a:r>
              </a:p>
              <a:p>
                <a:pPr marL="914400" lvl="1" indent="-457200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914400" lvl="1" indent="-457200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7348075D-81FE-7E8D-7860-FD27E974B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20" y="905256"/>
                <a:ext cx="4761781" cy="5202936"/>
              </a:xfrm>
              <a:prstGeom prst="rect">
                <a:avLst/>
              </a:prstGeom>
              <a:blipFill>
                <a:blip r:embed="rId3"/>
                <a:stretch>
                  <a:fillRect l="-3457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C4B9E9B-1743-E7BD-28BF-3015C8D94198}"/>
              </a:ext>
            </a:extLst>
          </p:cNvPr>
          <p:cNvSpPr txBox="1"/>
          <p:nvPr/>
        </p:nvSpPr>
        <p:spPr>
          <a:xfrm>
            <a:off x="215669" y="5546741"/>
            <a:ext cx="4129336" cy="379591"/>
          </a:xfrm>
          <a:prstGeom prst="rect">
            <a:avLst/>
          </a:prstGeom>
          <a:noFill/>
          <a:ln w="539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Why IRLS works? Or why it doesn’t?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41A9677-8C79-7F70-8F9C-E9C70DA6DF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4508" y="905256"/>
                <a:ext cx="4337829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Remedy: Smoothing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41A9677-8C79-7F70-8F9C-E9C70DA6D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508" y="905256"/>
                <a:ext cx="4337829" cy="5202936"/>
              </a:xfrm>
              <a:prstGeom prst="rect">
                <a:avLst/>
              </a:prstGeom>
              <a:blipFill>
                <a:blip r:embed="rId4"/>
                <a:stretch>
                  <a:fillRect l="-3792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BC9284B-7C5E-1D53-076C-DFF5E4601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344" y="3016609"/>
            <a:ext cx="2936135" cy="29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81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IRLS for Robust Linear Regression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00" t="-230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7348075D-81FE-7E8D-7860-FD27E974B7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620" y="905256"/>
                <a:ext cx="4761781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Robust Regression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2800" dirty="0">
                    <a:solidFill>
                      <a:schemeClr val="accent5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IRLS:</a:t>
                </a:r>
              </a:p>
              <a:p>
                <a:pPr marL="914400" lvl="1" indent="-457200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914400" lvl="1" indent="-457200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7348075D-81FE-7E8D-7860-FD27E974B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20" y="905256"/>
                <a:ext cx="4761781" cy="5202936"/>
              </a:xfrm>
              <a:prstGeom prst="rect">
                <a:avLst/>
              </a:prstGeom>
              <a:blipFill>
                <a:blip r:embed="rId3"/>
                <a:stretch>
                  <a:fillRect l="-3457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C4B9E9B-1743-E7BD-28BF-3015C8D94198}"/>
              </a:ext>
            </a:extLst>
          </p:cNvPr>
          <p:cNvSpPr txBox="1"/>
          <p:nvPr/>
        </p:nvSpPr>
        <p:spPr>
          <a:xfrm>
            <a:off x="215669" y="5546741"/>
            <a:ext cx="4129336" cy="379591"/>
          </a:xfrm>
          <a:prstGeom prst="rect">
            <a:avLst/>
          </a:prstGeom>
          <a:noFill/>
          <a:ln w="539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Why IRLS works? Or why it doesn’t?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41A9677-8C79-7F70-8F9C-E9C70DA6DF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4508" y="905256"/>
                <a:ext cx="4337829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Remedy: Smoothing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r>
                  <a:rPr lang="en-US" sz="2800" dirty="0"/>
                  <a:t>IRLS: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41A9677-8C79-7F70-8F9C-E9C70DA6D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508" y="905256"/>
                <a:ext cx="4337829" cy="5202936"/>
              </a:xfrm>
              <a:prstGeom prst="rect">
                <a:avLst/>
              </a:prstGeom>
              <a:blipFill>
                <a:blip r:embed="rId4"/>
                <a:stretch>
                  <a:fillRect l="-3792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0043DAF-73E7-B477-A347-E6FA53A35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869" y="2176592"/>
            <a:ext cx="1800185" cy="18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5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IRLS for Robust Linear Regression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00" t="-230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C4B9E9B-1743-E7BD-28BF-3015C8D94198}"/>
              </a:ext>
            </a:extLst>
          </p:cNvPr>
          <p:cNvSpPr txBox="1"/>
          <p:nvPr/>
        </p:nvSpPr>
        <p:spPr>
          <a:xfrm>
            <a:off x="215669" y="5546741"/>
            <a:ext cx="4129336" cy="379591"/>
          </a:xfrm>
          <a:prstGeom prst="rect">
            <a:avLst/>
          </a:prstGeom>
          <a:noFill/>
          <a:ln w="539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Why IRLS works? Or why it doesn’t?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41A9677-8C79-7F70-8F9C-E9C70DA6DF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66" y="905256"/>
                <a:ext cx="4337829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Remedy: Smoothing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r>
                  <a:rPr lang="en-US" sz="2800" dirty="0"/>
                  <a:t>IRLS: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41A9677-8C79-7F70-8F9C-E9C70DA6D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" y="905256"/>
                <a:ext cx="4337829" cy="5202936"/>
              </a:xfrm>
              <a:prstGeom prst="rect">
                <a:avLst/>
              </a:prstGeom>
              <a:blipFill>
                <a:blip r:embed="rId3"/>
                <a:stretch>
                  <a:fillRect l="-3797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0043DAF-73E7-B477-A347-E6FA53A35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127" y="2176592"/>
            <a:ext cx="1800185" cy="1800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2">
                <a:extLst>
                  <a:ext uri="{FF2B5EF4-FFF2-40B4-BE49-F238E27FC236}">
                    <a16:creationId xmlns:a16="http://schemas.microsoft.com/office/drawing/2014/main" id="{97B39D98-770F-57FC-3D5D-736B1DAC8E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4508" y="905256"/>
                <a:ext cx="4337829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Why IRLS works?</a:t>
                </a: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s.t.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0" lang="en-US" sz="2800" b="0" u="none" strike="noStrike" cap="none" spc="0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ea typeface="+mn-ea"/>
                    <a:cs typeface="+mn-cs"/>
                    <a:sym typeface="Arial"/>
                  </a:rPr>
                  <a:t>Equivalence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:</a:t>
                </a:r>
              </a:p>
              <a:p>
                <a:pPr lvl="1"/>
                <a:r>
                  <a:rPr lang="en-US" sz="2400" b="1" dirty="0"/>
                  <a:t>RHS</a:t>
                </a:r>
                <a:r>
                  <a:rPr lang="en-US" sz="2400" dirty="0"/>
                  <a:t> strictly convex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400" dirty="0"/>
                  <a:t>Fix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optimal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2600" b="1" dirty="0"/>
                  <a:t>       </a:t>
                </a:r>
                <a:r>
                  <a:rPr lang="en-US" b="1" dirty="0"/>
                  <a:t>(OPT-w)</a:t>
                </a:r>
                <a:r>
                  <a:rPr lang="en-US" dirty="0"/>
                  <a:t>   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Substitute </a:t>
                </a:r>
                <a:r>
                  <a:rPr lang="en-US" sz="2400" b="1" dirty="0"/>
                  <a:t>(OPT-w) </a:t>
                </a:r>
                <a:r>
                  <a:rPr lang="en-US" sz="2400" dirty="0"/>
                  <a:t>into</a:t>
                </a:r>
                <a:r>
                  <a:rPr lang="en-US" sz="2400" b="1" dirty="0"/>
                  <a:t> RHS </a:t>
                </a:r>
                <a:r>
                  <a:rPr lang="en-US" sz="2400" dirty="0"/>
                  <a:t>yields</a:t>
                </a:r>
                <a:r>
                  <a:rPr lang="en-US" sz="2400" b="1" dirty="0"/>
                  <a:t> LHS</a:t>
                </a:r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" name="文本占位符 2">
                <a:extLst>
                  <a:ext uri="{FF2B5EF4-FFF2-40B4-BE49-F238E27FC236}">
                    <a16:creationId xmlns:a16="http://schemas.microsoft.com/office/drawing/2014/main" id="{97B39D98-770F-57FC-3D5D-736B1DAC8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508" y="905256"/>
                <a:ext cx="4337829" cy="5202936"/>
              </a:xfrm>
              <a:prstGeom prst="rect">
                <a:avLst/>
              </a:prstGeom>
              <a:blipFill>
                <a:blip r:embed="rId5"/>
                <a:stretch>
                  <a:fillRect l="-3792" t="-1407" r="-2809" b="-35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F4F13B-2A33-2AEB-EF6E-7EDFB79907FF}"/>
                  </a:ext>
                </a:extLst>
              </p:cNvPr>
              <p:cNvSpPr txBox="1"/>
              <p:nvPr/>
            </p:nvSpPr>
            <p:spPr>
              <a:xfrm>
                <a:off x="4153987" y="1555878"/>
                <a:ext cx="506164" cy="5803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1</m:t>
                          </m:r>
                        </m:e>
                      </m:groupChr>
                    </m:oMath>
                  </m:oMathPara>
                </a14:m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F4F13B-2A33-2AEB-EF6E-7EDFB799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987" y="1555878"/>
                <a:ext cx="506164" cy="580352"/>
              </a:xfrm>
              <a:prstGeom prst="rect">
                <a:avLst/>
              </a:prstGeom>
              <a:blipFill>
                <a:blip r:embed="rId6"/>
                <a:stretch>
                  <a:fillRect l="-42169" t="-33684" r="-59036" b="-5157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17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IRLS for Robust Linear Regression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00" t="-230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C4B9E9B-1743-E7BD-28BF-3015C8D94198}"/>
              </a:ext>
            </a:extLst>
          </p:cNvPr>
          <p:cNvSpPr txBox="1"/>
          <p:nvPr/>
        </p:nvSpPr>
        <p:spPr>
          <a:xfrm>
            <a:off x="215669" y="5546741"/>
            <a:ext cx="4129336" cy="379591"/>
          </a:xfrm>
          <a:prstGeom prst="rect">
            <a:avLst/>
          </a:prstGeom>
          <a:noFill/>
          <a:ln w="539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Why IRLS works? Or why it doesn’t?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41A9677-8C79-7F70-8F9C-E9C70DA6DF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32" y="905256"/>
                <a:ext cx="4337829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Remedy: Smoothing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r>
                  <a:rPr lang="en-US" sz="2800" dirty="0"/>
                  <a:t>IRLS: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41A9677-8C79-7F70-8F9C-E9C70DA6D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" y="905256"/>
                <a:ext cx="4337829" cy="5202936"/>
              </a:xfrm>
              <a:prstGeom prst="rect">
                <a:avLst/>
              </a:prstGeom>
              <a:blipFill>
                <a:blip r:embed="rId3"/>
                <a:stretch>
                  <a:fillRect l="-3792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2">
                <a:extLst>
                  <a:ext uri="{FF2B5EF4-FFF2-40B4-BE49-F238E27FC236}">
                    <a16:creationId xmlns:a16="http://schemas.microsoft.com/office/drawing/2014/main" id="{0F45E53F-B2E1-34C5-2299-29B5476A3B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4508" y="905256"/>
                <a:ext cx="4337829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Why IRLS works?</a:t>
                </a: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s.t.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     (OPT-w)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2. IRLS = Alt. Min. for </a:t>
                </a:r>
                <a:r>
                  <a:rPr lang="en-US" sz="2800" b="1" dirty="0"/>
                  <a:t>RHS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, minimizes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400" b="1" dirty="0"/>
                  <a:t>RHS</a:t>
                </a:r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 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400" dirty="0"/>
                  <a:t>, minimizes </a:t>
                </a:r>
                <a:r>
                  <a:rPr lang="en-US" sz="2400" b="1" dirty="0"/>
                  <a:t>RHS</a:t>
                </a:r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/>
                  <a:t>3. Convergence ensues [1]</a:t>
                </a:r>
              </a:p>
              <a:p>
                <a:pPr marL="400050" lvl="1" indent="0">
                  <a:buNone/>
                </a:pPr>
                <a:endParaRPr lang="en-US" sz="2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文本占位符 2">
                <a:extLst>
                  <a:ext uri="{FF2B5EF4-FFF2-40B4-BE49-F238E27FC236}">
                    <a16:creationId xmlns:a16="http://schemas.microsoft.com/office/drawing/2014/main" id="{0F45E53F-B2E1-34C5-2299-29B5476A3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508" y="905256"/>
                <a:ext cx="4337829" cy="5202936"/>
              </a:xfrm>
              <a:prstGeom prst="rect">
                <a:avLst/>
              </a:prstGeom>
              <a:blipFill>
                <a:blip r:embed="rId4"/>
                <a:stretch>
                  <a:fillRect l="-4073" t="-1407" r="-3933" b="-164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3051D5-44FE-3AE7-1DE1-CB60CEEB5AD9}"/>
                  </a:ext>
                </a:extLst>
              </p:cNvPr>
              <p:cNvSpPr txBox="1"/>
              <p:nvPr/>
            </p:nvSpPr>
            <p:spPr>
              <a:xfrm>
                <a:off x="4153987" y="1555878"/>
                <a:ext cx="506164" cy="5803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1</m:t>
                          </m:r>
                        </m:e>
                      </m:groupChr>
                    </m:oMath>
                  </m:oMathPara>
                </a14:m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3051D5-44FE-3AE7-1DE1-CB60CEEB5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987" y="1555878"/>
                <a:ext cx="506164" cy="580352"/>
              </a:xfrm>
              <a:prstGeom prst="rect">
                <a:avLst/>
              </a:prstGeom>
              <a:blipFill>
                <a:blip r:embed="rId5"/>
                <a:stretch>
                  <a:fillRect l="-42169" t="-33684" r="-59036" b="-5157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7773135-1D7B-370F-8EAB-E559949F1634}"/>
              </a:ext>
            </a:extLst>
          </p:cNvPr>
          <p:cNvSpPr txBox="1">
            <a:spLocks/>
          </p:cNvSpPr>
          <p:nvPr/>
        </p:nvSpPr>
        <p:spPr>
          <a:xfrm>
            <a:off x="119046" y="6142009"/>
            <a:ext cx="6738955" cy="48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8AA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43000" marR="0" indent="-22860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–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574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»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33083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36639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40195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43751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>
              <a:buNone/>
            </a:pPr>
            <a:r>
              <a:rPr lang="fr-FR" sz="1400" dirty="0"/>
              <a:t>[1] </a:t>
            </a:r>
            <a:r>
              <a:rPr lang="en-US" sz="1400" dirty="0"/>
              <a:t>A. Beck. On the convergence of alternating minimization for convex programming with applications to iteratively reweighted least squares and decomposition schemes. </a:t>
            </a:r>
            <a:r>
              <a:rPr lang="en-US" sz="1400" i="1" dirty="0"/>
              <a:t>SIAM Journal on Optimization</a:t>
            </a:r>
            <a:r>
              <a:rPr lang="en-US" sz="1400" dirty="0"/>
              <a:t>, 2015.</a:t>
            </a:r>
            <a:endParaRPr lang="en-US" sz="2800" dirty="0"/>
          </a:p>
          <a:p>
            <a:pPr marL="0" indent="0" algn="ctr">
              <a:buFontTx/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40615B-0037-0206-C892-33B0DD5F8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127" y="2176592"/>
            <a:ext cx="1800185" cy="18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Smoothed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Minimization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00" t="-230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41A9677-8C79-7F70-8F9C-E9C70DA6DF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905256"/>
                <a:ext cx="4694508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Remedy: Smoothing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IRLS: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41A9677-8C79-7F70-8F9C-E9C70DA6D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5256"/>
                <a:ext cx="4694508" cy="5202936"/>
              </a:xfrm>
              <a:prstGeom prst="rect">
                <a:avLst/>
              </a:prstGeom>
              <a:blipFill>
                <a:blip r:embed="rId3"/>
                <a:stretch>
                  <a:fillRect l="-3506" t="-1407" b="-23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2">
                <a:extLst>
                  <a:ext uri="{FF2B5EF4-FFF2-40B4-BE49-F238E27FC236}">
                    <a16:creationId xmlns:a16="http://schemas.microsoft.com/office/drawing/2014/main" id="{0F45E53F-B2E1-34C5-2299-29B5476A3B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6264" y="905256"/>
                <a:ext cx="4337829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3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: Constraint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 Residual Function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sz="2800" dirty="0"/>
                  <a:t>IRLS: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文本占位符 2">
                <a:extLst>
                  <a:ext uri="{FF2B5EF4-FFF2-40B4-BE49-F238E27FC236}">
                    <a16:creationId xmlns:a16="http://schemas.microsoft.com/office/drawing/2014/main" id="{0F45E53F-B2E1-34C5-2299-29B5476A3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264" y="905256"/>
                <a:ext cx="4337829" cy="5202936"/>
              </a:xfrm>
              <a:prstGeom prst="rect">
                <a:avLst/>
              </a:prstGeom>
              <a:blipFill>
                <a:blip r:embed="rId4"/>
                <a:stretch>
                  <a:fillRect l="-3797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312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Smoothed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Minimization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00" t="-230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2">
                <a:extLst>
                  <a:ext uri="{FF2B5EF4-FFF2-40B4-BE49-F238E27FC236}">
                    <a16:creationId xmlns:a16="http://schemas.microsoft.com/office/drawing/2014/main" id="{0F45E53F-B2E1-34C5-2299-29B5476A3B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74" y="905256"/>
                <a:ext cx="4337829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3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: Constraint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 Residual Function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sz="2800" dirty="0"/>
                  <a:t>IRLS: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文本占位符 2">
                <a:extLst>
                  <a:ext uri="{FF2B5EF4-FFF2-40B4-BE49-F238E27FC236}">
                    <a16:creationId xmlns:a16="http://schemas.microsoft.com/office/drawing/2014/main" id="{0F45E53F-B2E1-34C5-2299-29B5476A3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" y="905256"/>
                <a:ext cx="4337829" cy="5202936"/>
              </a:xfrm>
              <a:prstGeom prst="rect">
                <a:avLst/>
              </a:prstGeom>
              <a:blipFill>
                <a:blip r:embed="rId3"/>
                <a:stretch>
                  <a:fillRect l="-3797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436CBFF-3887-C081-B31C-F8549E0D3E14}"/>
              </a:ext>
            </a:extLst>
          </p:cNvPr>
          <p:cNvSpPr txBox="1">
            <a:spLocks/>
          </p:cNvSpPr>
          <p:nvPr/>
        </p:nvSpPr>
        <p:spPr>
          <a:xfrm>
            <a:off x="119046" y="6228269"/>
            <a:ext cx="6738955" cy="48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8AA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43000" marR="0" indent="-22860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–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574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»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33083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36639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40195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43751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>
              <a:buNone/>
            </a:pPr>
            <a:r>
              <a:rPr lang="fr-FR" sz="1400" dirty="0"/>
              <a:t>[1] </a:t>
            </a:r>
            <a:r>
              <a:rPr lang="en-US" sz="1400" dirty="0"/>
              <a:t>L. Peng , C. </a:t>
            </a:r>
            <a:r>
              <a:rPr lang="en-US" sz="1400" dirty="0" err="1"/>
              <a:t>Kümmerle</a:t>
            </a:r>
            <a:r>
              <a:rPr lang="en-US" sz="1400" dirty="0"/>
              <a:t>, and R. Vidal. On the Convergence of IRLS and Its Variants in Outlier-Robust Estimation. </a:t>
            </a:r>
            <a:r>
              <a:rPr lang="en-US" sz="1400" i="1" dirty="0"/>
              <a:t>CVPR </a:t>
            </a:r>
            <a:r>
              <a:rPr lang="en-US" sz="1400" dirty="0"/>
              <a:t>2023.</a:t>
            </a:r>
            <a:endParaRPr lang="en-US" sz="2800" dirty="0"/>
          </a:p>
          <a:p>
            <a:pPr marL="0" indent="0" algn="ctr">
              <a:buFontTx/>
              <a:buNone/>
            </a:pPr>
            <a:endParaRPr lang="en-US" sz="2800" dirty="0"/>
          </a:p>
        </p:txBody>
      </p:sp>
      <p:pic>
        <p:nvPicPr>
          <p:cNvPr id="3" name="图片 1">
            <a:extLst>
              <a:ext uri="{FF2B5EF4-FFF2-40B4-BE49-F238E27FC236}">
                <a16:creationId xmlns:a16="http://schemas.microsoft.com/office/drawing/2014/main" id="{45EF1FFE-02B9-70B6-6467-B780ACDEA7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863" y="1217575"/>
            <a:ext cx="2038607" cy="1528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E4C150E5-DF54-0C6D-621A-DD95797FCD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421" y="901700"/>
                <a:ext cx="4297680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Example: Point Cloud Registration</a:t>
                </a:r>
              </a:p>
              <a:p>
                <a:pPr lvl="1"/>
                <a:endParaRPr lang="en-US" sz="2400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2400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func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=1}</m:t>
                    </m:r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2400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FontTx/>
                  <a:buNone/>
                </a:pP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&gt;10</m:t>
                    </m:r>
                  </m:oMath>
                </a14:m>
                <a:r>
                  <a:rPr lang="en-US" sz="2800" dirty="0"/>
                  <a:t>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/>
                  <a:t> in geometric computer vision [1, Appendix B]</a:t>
                </a:r>
              </a:p>
              <a:p>
                <a:pPr marL="0" indent="0">
                  <a:buFontTx/>
                  <a:buNone/>
                </a:pPr>
                <a:endParaRPr lang="en-US" sz="2800" dirty="0"/>
              </a:p>
              <a:p>
                <a:pPr marL="0" indent="0" algn="ctr">
                  <a:buFontTx/>
                  <a:buNone/>
                </a:pPr>
                <a:endParaRPr lang="en-US" sz="2800" dirty="0"/>
              </a:p>
              <a:p>
                <a:pPr marL="0" indent="0" algn="ctr">
                  <a:buFontTx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E4C150E5-DF54-0C6D-621A-DD95797F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21" y="901700"/>
                <a:ext cx="4297680" cy="5207000"/>
              </a:xfrm>
              <a:prstGeom prst="rect">
                <a:avLst/>
              </a:prstGeom>
              <a:blipFill>
                <a:blip r:embed="rId5"/>
                <a:stretch>
                  <a:fillRect l="-3830" t="-1405" r="-5674" b="-515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011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0EEA-6656-F5DF-745B-9B65BE78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Outlier-Robust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2">
                <a:extLst>
                  <a:ext uri="{FF2B5EF4-FFF2-40B4-BE49-F238E27FC236}">
                    <a16:creationId xmlns:a16="http://schemas.microsoft.com/office/drawing/2014/main" id="{0F45E53F-B2E1-34C5-2299-29B5476A3B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74" y="905256"/>
                <a:ext cx="4337829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3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: Constraint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 Residual Function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sz="2800" dirty="0"/>
                  <a:t>IRLS: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文本占位符 2">
                <a:extLst>
                  <a:ext uri="{FF2B5EF4-FFF2-40B4-BE49-F238E27FC236}">
                    <a16:creationId xmlns:a16="http://schemas.microsoft.com/office/drawing/2014/main" id="{0F45E53F-B2E1-34C5-2299-29B5476A3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" y="905256"/>
                <a:ext cx="4337829" cy="5202936"/>
              </a:xfrm>
              <a:prstGeom prst="rect">
                <a:avLst/>
              </a:prstGeom>
              <a:blipFill>
                <a:blip r:embed="rId2"/>
                <a:stretch>
                  <a:fillRect l="-3797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B0D1E65A-1C49-7497-01CC-BF5DC12E76D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654421" y="901700"/>
                <a:ext cx="4297680" cy="5207000"/>
              </a:xfrm>
            </p:spPr>
            <p:txBody>
              <a:bodyPr/>
              <a:lstStyle/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: “Outlier-Robust Loss”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B0D1E65A-1C49-7497-01CC-BF5DC12E7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54421" y="901700"/>
                <a:ext cx="4297680" cy="5207000"/>
              </a:xfrm>
              <a:blipFill>
                <a:blip r:embed="rId3"/>
                <a:stretch>
                  <a:fillRect l="-3830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81EC075-EB28-CA0A-1A19-238DD4693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081" y="2815941"/>
            <a:ext cx="3140359" cy="31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0EEA-6656-F5DF-745B-9B65BE78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Outlier-Robust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2">
                <a:extLst>
                  <a:ext uri="{FF2B5EF4-FFF2-40B4-BE49-F238E27FC236}">
                    <a16:creationId xmlns:a16="http://schemas.microsoft.com/office/drawing/2014/main" id="{0F45E53F-B2E1-34C5-2299-29B5476A3B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74" y="905256"/>
                <a:ext cx="4337829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3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: Constraint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 Residual Function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sz="2800" dirty="0"/>
                  <a:t>IRLS: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文本占位符 2">
                <a:extLst>
                  <a:ext uri="{FF2B5EF4-FFF2-40B4-BE49-F238E27FC236}">
                    <a16:creationId xmlns:a16="http://schemas.microsoft.com/office/drawing/2014/main" id="{0F45E53F-B2E1-34C5-2299-29B5476A3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" y="905256"/>
                <a:ext cx="4337829" cy="5202936"/>
              </a:xfrm>
              <a:prstGeom prst="rect">
                <a:avLst/>
              </a:prstGeom>
              <a:blipFill>
                <a:blip r:embed="rId2"/>
                <a:stretch>
                  <a:fillRect l="-3797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B0D1E65A-1C49-7497-01CC-BF5DC12E76D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654421" y="901700"/>
                <a:ext cx="4297680" cy="5207000"/>
              </a:xfrm>
            </p:spPr>
            <p:txBody>
              <a:bodyPr/>
              <a:lstStyle/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: “Outlier-Robust Loss”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B0D1E65A-1C49-7497-01CC-BF5DC12E7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54421" y="901700"/>
                <a:ext cx="4297680" cy="5207000"/>
              </a:xfrm>
              <a:blipFill>
                <a:blip r:embed="rId3"/>
                <a:stretch>
                  <a:fillRect l="-3830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81EC075-EB28-CA0A-1A19-238DD4693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515" y="2436379"/>
            <a:ext cx="1883711" cy="18837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FD605A-893A-FDF5-0206-DBFE39DAF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238" y="3023674"/>
            <a:ext cx="3112388" cy="3144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97431C-6CA5-D216-02D8-1F1173A1F1FB}"/>
                  </a:ext>
                </a:extLst>
              </p:cNvPr>
              <p:cNvSpPr txBox="1"/>
              <p:nvPr/>
            </p:nvSpPr>
            <p:spPr>
              <a:xfrm>
                <a:off x="6341746" y="2536573"/>
                <a:ext cx="2506584" cy="5004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</a:pPr>
                <a:r>
                  <a:rPr lang="en-US" sz="2400" dirty="0"/>
                  <a:t>s</a:t>
                </a:r>
                <a:r>
                  <a:rPr kumimoji="0" lang="en-US" sz="24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ea typeface="+mn-ea"/>
                    <a:cs typeface="+mn-cs"/>
                    <a:sym typeface="Arial"/>
                  </a:rPr>
                  <a:t>moothed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ℓ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rPr>
                  <a:t>-loss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97431C-6CA5-D216-02D8-1F1173A1F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746" y="2536573"/>
                <a:ext cx="2506584" cy="500458"/>
              </a:xfrm>
              <a:prstGeom prst="rect">
                <a:avLst/>
              </a:prstGeom>
              <a:blipFill>
                <a:blip r:embed="rId6"/>
                <a:stretch>
                  <a:fillRect l="-5353" t="-8537" r="-4866" b="-2073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183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0EEA-6656-F5DF-745B-9B65BE78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Outlier-Robust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2">
                <a:extLst>
                  <a:ext uri="{FF2B5EF4-FFF2-40B4-BE49-F238E27FC236}">
                    <a16:creationId xmlns:a16="http://schemas.microsoft.com/office/drawing/2014/main" id="{0F45E53F-B2E1-34C5-2299-29B5476A3B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74" y="905256"/>
                <a:ext cx="4337829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3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: Constraint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 Residual Function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sz="2800" dirty="0"/>
                  <a:t>IRLS: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文本占位符 2">
                <a:extLst>
                  <a:ext uri="{FF2B5EF4-FFF2-40B4-BE49-F238E27FC236}">
                    <a16:creationId xmlns:a16="http://schemas.microsoft.com/office/drawing/2014/main" id="{0F45E53F-B2E1-34C5-2299-29B5476A3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" y="905256"/>
                <a:ext cx="4337829" cy="5202936"/>
              </a:xfrm>
              <a:prstGeom prst="rect">
                <a:avLst/>
              </a:prstGeom>
              <a:blipFill>
                <a:blip r:embed="rId2"/>
                <a:stretch>
                  <a:fillRect l="-3797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B0D1E65A-1C49-7497-01CC-BF5DC12E76D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654421" y="901700"/>
                <a:ext cx="4297680" cy="5207000"/>
              </a:xfrm>
            </p:spPr>
            <p:txBody>
              <a:bodyPr/>
              <a:lstStyle/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: “Outlier-Robust Loss”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B0D1E65A-1C49-7497-01CC-BF5DC12E7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54421" y="901700"/>
                <a:ext cx="4297680" cy="5207000"/>
              </a:xfrm>
              <a:blipFill>
                <a:blip r:embed="rId3"/>
                <a:stretch>
                  <a:fillRect l="-3830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81EC075-EB28-CA0A-1A19-238DD4693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141" y="2453631"/>
            <a:ext cx="1643915" cy="16439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FD605A-893A-FDF5-0206-DBFE39DAF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554" y="2432636"/>
            <a:ext cx="1656416" cy="1673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21FB7E-0699-D715-71E7-DE01B99A6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374" y="3960297"/>
            <a:ext cx="2186361" cy="22087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7029E5-C5F7-7028-AE08-C9419BC5F306}"/>
              </a:ext>
            </a:extLst>
          </p:cNvPr>
          <p:cNvSpPr txBox="1"/>
          <p:nvPr/>
        </p:nvSpPr>
        <p:spPr>
          <a:xfrm>
            <a:off x="4794702" y="4654321"/>
            <a:ext cx="294952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Geman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-McClure Loss [1]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D55C73C-E170-526A-AEA4-7B64F86B5A77}"/>
              </a:ext>
            </a:extLst>
          </p:cNvPr>
          <p:cNvSpPr txBox="1">
            <a:spLocks/>
          </p:cNvSpPr>
          <p:nvPr/>
        </p:nvSpPr>
        <p:spPr>
          <a:xfrm>
            <a:off x="11650" y="6228269"/>
            <a:ext cx="7018878" cy="48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8AA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43000" marR="0" indent="-22860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–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574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»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33083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36639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40195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43751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>
              <a:buNone/>
            </a:pPr>
            <a:r>
              <a:rPr lang="fr-FR" sz="1400" dirty="0"/>
              <a:t>[1] </a:t>
            </a:r>
            <a:r>
              <a:rPr lang="en-US" sz="1400" dirty="0"/>
              <a:t>S. </a:t>
            </a:r>
            <a:r>
              <a:rPr lang="en-US" sz="1400" dirty="0" err="1"/>
              <a:t>Geman</a:t>
            </a:r>
            <a:r>
              <a:rPr lang="en-US" sz="1400" dirty="0"/>
              <a:t> and D.E. McClure. Bayesian image analysis: An application to single photon emission tomography. </a:t>
            </a:r>
            <a:r>
              <a:rPr lang="en-US" sz="1400" i="1" dirty="0"/>
              <a:t>Proceedings of the American Statistical Association</a:t>
            </a:r>
            <a:r>
              <a:rPr lang="en-US" sz="1400" dirty="0"/>
              <a:t>,1985.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1721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0EEA-6656-F5DF-745B-9B65BE78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Outlier-Robust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2">
                <a:extLst>
                  <a:ext uri="{FF2B5EF4-FFF2-40B4-BE49-F238E27FC236}">
                    <a16:creationId xmlns:a16="http://schemas.microsoft.com/office/drawing/2014/main" id="{0F45E53F-B2E1-34C5-2299-29B5476A3B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74" y="905256"/>
                <a:ext cx="4337829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3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: Constraint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 Residual Function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sz="2800" dirty="0"/>
                  <a:t>IRLS: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文本占位符 2">
                <a:extLst>
                  <a:ext uri="{FF2B5EF4-FFF2-40B4-BE49-F238E27FC236}">
                    <a16:creationId xmlns:a16="http://schemas.microsoft.com/office/drawing/2014/main" id="{0F45E53F-B2E1-34C5-2299-29B5476A3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" y="905256"/>
                <a:ext cx="4337829" cy="5202936"/>
              </a:xfrm>
              <a:prstGeom prst="rect">
                <a:avLst/>
              </a:prstGeom>
              <a:blipFill>
                <a:blip r:embed="rId2"/>
                <a:stretch>
                  <a:fillRect l="-3797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B0D1E65A-1C49-7497-01CC-BF5DC12E76D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654421" y="901700"/>
                <a:ext cx="4297680" cy="5207000"/>
              </a:xfrm>
            </p:spPr>
            <p:txBody>
              <a:bodyPr/>
              <a:lstStyle/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: “Outlier-Robust Loss”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sz="2400" dirty="0"/>
                  <a:t> different losses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2400" dirty="0"/>
              </a:p>
              <a:p>
                <a:pPr lvl="2"/>
                <a:r>
                  <a:rPr lang="en-US" sz="2200" dirty="0"/>
                  <a:t>[1, Appendix C]</a:t>
                </a:r>
              </a:p>
              <a:p>
                <a:pPr lvl="2"/>
                <a:r>
                  <a:rPr lang="en-US" sz="2200" dirty="0"/>
                  <a:t>[2, Table 1]</a:t>
                </a:r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B0D1E65A-1C49-7497-01CC-BF5DC12E7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54421" y="901700"/>
                <a:ext cx="4297680" cy="5207000"/>
              </a:xfrm>
              <a:blipFill>
                <a:blip r:embed="rId3"/>
                <a:stretch>
                  <a:fillRect l="-3830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81EC075-EB28-CA0A-1A19-238DD4693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141" y="2453631"/>
            <a:ext cx="1643915" cy="16439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FD605A-893A-FDF5-0206-DBFE39DAF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554" y="2432636"/>
            <a:ext cx="1656416" cy="1673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21FB7E-0699-D715-71E7-DE01B99A6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697" y="2428893"/>
            <a:ext cx="1694404" cy="171178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EFAD1D2-4B64-A6BE-7FD7-16D04FC0380F}"/>
              </a:ext>
            </a:extLst>
          </p:cNvPr>
          <p:cNvSpPr txBox="1">
            <a:spLocks/>
          </p:cNvSpPr>
          <p:nvPr/>
        </p:nvSpPr>
        <p:spPr>
          <a:xfrm>
            <a:off x="11649" y="6142003"/>
            <a:ext cx="7665859" cy="664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8AA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43000" marR="0" indent="-22860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–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574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»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33083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36639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40195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43751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>
              <a:buNone/>
            </a:pPr>
            <a:r>
              <a:rPr lang="fr-FR" sz="1400" dirty="0"/>
              <a:t>[1] </a:t>
            </a:r>
            <a:r>
              <a:rPr lang="en-US" sz="1400" dirty="0"/>
              <a:t>D.Q.F. de Menezes, D.M. Prata, A.R. Secchi, and J.C. Pinto. A review on robust M-estimators for regression analysis. Computers &amp; Chemical Engineering, 2021.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/>
              <a:t>[2] A. Chatterjee and Venu Madhav </a:t>
            </a:r>
            <a:r>
              <a:rPr lang="en-US" sz="1400" dirty="0" err="1"/>
              <a:t>Govindu</a:t>
            </a:r>
            <a:r>
              <a:rPr lang="en-US" sz="1400" dirty="0"/>
              <a:t>. Robust relative rotation averaging. </a:t>
            </a:r>
            <a:r>
              <a:rPr lang="en-US" sz="1400" i="1" dirty="0"/>
              <a:t>T-PAMI 2017.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7235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0EEA-6656-F5DF-745B-9B65BE78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Mean &amp; Geometric Median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DB9540-1EC2-6DF5-1A55-B31DA34E43A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3200" y="901700"/>
                <a:ext cx="4297680" cy="5207000"/>
              </a:xfrm>
            </p:spPr>
            <p:txBody>
              <a:bodyPr/>
              <a:lstStyle/>
              <a:p>
                <a:r>
                  <a:rPr lang="en-US" sz="2800" dirty="0"/>
                  <a:t>Mean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Closed-Form Solution: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DB9540-1EC2-6DF5-1A55-B31DA34E4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3200" y="901700"/>
                <a:ext cx="4297680" cy="5207000"/>
              </a:xfrm>
              <a:blipFill>
                <a:blip r:embed="rId2"/>
                <a:stretch>
                  <a:fillRect l="-3688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BBCB593C-2862-541E-B5B8-CA0CC4DF86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5351" y="905256"/>
                <a:ext cx="4634111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>
                    <a:solidFill>
                      <a:srgbClr val="FF0000"/>
                    </a:solidFill>
                  </a:rPr>
                  <a:t>Geometric Median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Iterative Solution [1]: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pPr marL="1314450" lvl="2" indent="-457200"/>
                <a:r>
                  <a:rPr lang="en-US" sz="22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200" dirty="0"/>
                  <a:t>: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1314450" lvl="2" indent="-457200"/>
                <a:r>
                  <a:rPr lang="en-US" sz="22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200" dirty="0"/>
                  <a:t>: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en-US" sz="3000" dirty="0"/>
                  <a:t> </a:t>
                </a: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BBCB593C-2862-541E-B5B8-CA0CC4DF8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351" y="905256"/>
                <a:ext cx="4634111" cy="5207000"/>
              </a:xfrm>
              <a:prstGeom prst="rect">
                <a:avLst/>
              </a:prstGeom>
              <a:blipFill>
                <a:blip r:embed="rId3"/>
                <a:stretch>
                  <a:fillRect l="-3553" t="-14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B4E6D321-9EED-A1CB-C170-E5C2EDDCB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" y="3642990"/>
            <a:ext cx="3450568" cy="250014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979BC9E-A3DE-169E-F10A-34A316105700}"/>
              </a:ext>
            </a:extLst>
          </p:cNvPr>
          <p:cNvSpPr txBox="1">
            <a:spLocks/>
          </p:cNvSpPr>
          <p:nvPr/>
        </p:nvSpPr>
        <p:spPr>
          <a:xfrm>
            <a:off x="110419" y="6288657"/>
            <a:ext cx="6738955" cy="48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8AA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43000" marR="0" indent="-22860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–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574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»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33083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36639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40195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43751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>
              <a:buNone/>
            </a:pPr>
            <a:r>
              <a:rPr lang="fr-FR" sz="1400" dirty="0"/>
              <a:t>[1] E. </a:t>
            </a:r>
            <a:r>
              <a:rPr lang="fr-FR" sz="1400" dirty="0" err="1"/>
              <a:t>Weiszfeld</a:t>
            </a:r>
            <a:r>
              <a:rPr lang="fr-FR" sz="1400" dirty="0"/>
              <a:t>. Sur le point pour lequel la somme des distances de n points </a:t>
            </a:r>
            <a:r>
              <a:rPr lang="fr-FR" sz="1400" dirty="0" err="1"/>
              <a:t>donn</a:t>
            </a:r>
            <a:r>
              <a:rPr lang="en-US" sz="1400" dirty="0"/>
              <a:t>é</a:t>
            </a:r>
            <a:r>
              <a:rPr lang="fr-FR" sz="1400" dirty="0"/>
              <a:t>s est minimum. </a:t>
            </a:r>
            <a:r>
              <a:rPr lang="fr-FR" sz="1400" i="1" dirty="0"/>
              <a:t>Tohoku </a:t>
            </a:r>
            <a:r>
              <a:rPr lang="fr-FR" sz="1400" i="1" dirty="0" err="1"/>
              <a:t>Mathematical</a:t>
            </a:r>
            <a:r>
              <a:rPr lang="fr-FR" sz="1400" i="1" dirty="0"/>
              <a:t> Journal</a:t>
            </a:r>
            <a:r>
              <a:rPr lang="fr-FR" sz="1400" dirty="0"/>
              <a:t>, 1937.</a:t>
            </a:r>
            <a:endParaRPr lang="en-US" sz="1400" dirty="0"/>
          </a:p>
          <a:p>
            <a:pPr marL="0" indent="0" algn="ctr">
              <a:buFontTx/>
              <a:buNone/>
            </a:pPr>
            <a:endParaRPr lang="en-US" sz="2800" dirty="0"/>
          </a:p>
          <a:p>
            <a:pPr marL="0" indent="0" algn="ctr"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396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D421-F23C-F9FF-A52F-2BDB3A13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IRLS for Outlier-Robust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9998D6FC-2EFB-C080-46E4-EBAA181AA6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74" y="905256"/>
                <a:ext cx="4337829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3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sz="2800" dirty="0"/>
                  <a:t>IRLS: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9998D6FC-2EFB-C080-46E4-EBAA181AA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" y="905256"/>
                <a:ext cx="4337829" cy="5202936"/>
              </a:xfrm>
              <a:prstGeom prst="rect">
                <a:avLst/>
              </a:prstGeom>
              <a:blipFill>
                <a:blip r:embed="rId2"/>
                <a:stretch>
                  <a:fillRect l="-3797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1669ADBF-F0EB-0040-47F9-75F9E054E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421" y="901700"/>
                <a:ext cx="4297680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IRLS:        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  <a:p>
                <a:pPr lvl="1"/>
                <a:r>
                  <a:rPr lang="en-US" sz="2400" b="0" dirty="0"/>
                  <a:t>Assumptions: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&gt;0,∀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200" dirty="0"/>
                  <a:t> differentiable</a:t>
                </a: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1669ADBF-F0EB-0040-47F9-75F9E054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21" y="901700"/>
                <a:ext cx="4297680" cy="5207000"/>
              </a:xfrm>
              <a:prstGeom prst="rect">
                <a:avLst/>
              </a:prstGeom>
              <a:blipFill>
                <a:blip r:embed="rId3"/>
                <a:stretch>
                  <a:fillRect l="-3830" t="-14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55C13E-D91F-9129-AB7D-DA135F822E66}"/>
                  </a:ext>
                </a:extLst>
              </p:cNvPr>
              <p:cNvSpPr txBox="1"/>
              <p:nvPr/>
            </p:nvSpPr>
            <p:spPr>
              <a:xfrm>
                <a:off x="112145" y="5501616"/>
                <a:ext cx="6623608" cy="1213153"/>
              </a:xfrm>
              <a:prstGeom prst="rect">
                <a:avLst/>
              </a:prstGeom>
              <a:noFill/>
              <a:ln w="508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rPr>
                  <a:t>Sanity Check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b="0" i="0" dirty="0">
                    <a:latin typeface="+mn-lt"/>
                  </a:rPr>
                  <a:t>, then we have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2400" b="0" i="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55C13E-D91F-9129-AB7D-DA135F822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5" y="5501616"/>
                <a:ext cx="6623608" cy="1213153"/>
              </a:xfrm>
              <a:prstGeom prst="rect">
                <a:avLst/>
              </a:prstGeom>
              <a:blipFill>
                <a:blip r:embed="rId4"/>
                <a:stretch>
                  <a:fillRect l="-1644" r="-731"/>
                </a:stretch>
              </a:blipFill>
              <a:ln w="5080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269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D421-F23C-F9FF-A52F-2BDB3A13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IRLS for Outlier-Robust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1669ADBF-F0EB-0040-47F9-75F9E054E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" y="901700"/>
                <a:ext cx="4334256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  <a:endParaRPr lang="en-US" sz="2800" dirty="0"/>
              </a:p>
              <a:p>
                <a:r>
                  <a:rPr lang="en-US" sz="2800" dirty="0"/>
                  <a:t>IRLS:        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  <a:p>
                <a:pPr lvl="1"/>
                <a:r>
                  <a:rPr lang="en-US" sz="2400" b="0" dirty="0"/>
                  <a:t>Assumptions: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&gt;0,∀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200" dirty="0"/>
                  <a:t> differentiable</a:t>
                </a: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1669ADBF-F0EB-0040-47F9-75F9E054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" y="901700"/>
                <a:ext cx="4334256" cy="5207000"/>
              </a:xfrm>
              <a:prstGeom prst="rect">
                <a:avLst/>
              </a:prstGeom>
              <a:blipFill>
                <a:blip r:embed="rId2"/>
                <a:stretch>
                  <a:fillRect l="-3797" t="-14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EAFF08-30F0-9587-0258-444EE742E0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16725" y="901700"/>
                <a:ext cx="4535251" cy="5207000"/>
              </a:xfrm>
            </p:spPr>
            <p:txBody>
              <a:bodyPr/>
              <a:lstStyle/>
              <a:p>
                <a:r>
                  <a:rPr lang="en-US" sz="2800" dirty="0"/>
                  <a:t>Fact (Informal) [1]:</a:t>
                </a:r>
              </a:p>
              <a:p>
                <a:pPr lvl="1"/>
                <a:r>
                  <a:rPr lang="en-US" sz="2400" b="1" dirty="0"/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400" dirty="0"/>
                  <a:t> is strictly concave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:r>
                  <a:rPr lang="en-US" sz="2400" b="1" dirty="0"/>
                  <a:t>then </a:t>
                </a:r>
                <a:r>
                  <a:rPr lang="en-US" sz="2400" dirty="0"/>
                  <a:t>there is a strictly convex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so that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EAFF08-30F0-9587-0258-444EE742E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16725" y="901700"/>
                <a:ext cx="4535251" cy="5207000"/>
              </a:xfrm>
              <a:blipFill>
                <a:blip r:embed="rId3"/>
                <a:stretch>
                  <a:fillRect l="-3629" t="-1405" r="-3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BE47F05-D66F-8F7C-1C82-B74B66F3D717}"/>
              </a:ext>
            </a:extLst>
          </p:cNvPr>
          <p:cNvSpPr txBox="1">
            <a:spLocks/>
          </p:cNvSpPr>
          <p:nvPr/>
        </p:nvSpPr>
        <p:spPr>
          <a:xfrm>
            <a:off x="119046" y="6228269"/>
            <a:ext cx="6738955" cy="48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8AA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43000" marR="0" indent="-22860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–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574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»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33083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36639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40195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43751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>
              <a:buNone/>
            </a:pPr>
            <a:r>
              <a:rPr lang="fr-FR" sz="1400" dirty="0"/>
              <a:t>[1] </a:t>
            </a:r>
            <a:r>
              <a:rPr lang="en-US" sz="1400" dirty="0"/>
              <a:t>C. Poon and G. </a:t>
            </a:r>
            <a:r>
              <a:rPr lang="en-US" sz="1400" dirty="0" err="1"/>
              <a:t>Peyré</a:t>
            </a:r>
            <a:r>
              <a:rPr lang="en-US" sz="1400" dirty="0"/>
              <a:t>, Smooth Bilevel Programming for Sparse Regularization, </a:t>
            </a:r>
            <a:r>
              <a:rPr lang="en-US" sz="1400" i="1" dirty="0" err="1"/>
              <a:t>NeurIPS</a:t>
            </a:r>
            <a:r>
              <a:rPr lang="en-US" sz="1400" dirty="0"/>
              <a:t> 2021.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51639-1D2F-314C-C68C-0A1E9C97DE46}"/>
                  </a:ext>
                </a:extLst>
              </p:cNvPr>
              <p:cNvSpPr txBox="1"/>
              <p:nvPr/>
            </p:nvSpPr>
            <p:spPr>
              <a:xfrm>
                <a:off x="192024" y="4898112"/>
                <a:ext cx="8759952" cy="1210588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rPr>
                  <a:t>Fact </a:t>
                </a:r>
                <a:r>
                  <a:rPr lang="en-US" sz="2400" b="1" dirty="0"/>
                  <a:t>d</a:t>
                </a: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rPr>
                  <a:t>ates back to the 1990s, sometimes called “half-quadratic minimization”, </a:t>
                </a:r>
                <a:r>
                  <a:rPr kumimoji="0" lang="en-US" sz="2400" b="1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rPr>
                  <a:t> </a:t>
                </a:r>
                <a:r>
                  <a:rPr lang="en-US" sz="2400" b="1" dirty="0"/>
                  <a:t>“variational form”, “line process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”, and “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-trick” (Dr. Daniel LeJeune)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51639-1D2F-314C-C68C-0A1E9C97D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4" y="4898112"/>
                <a:ext cx="8759952" cy="1210588"/>
              </a:xfrm>
              <a:prstGeom prst="rect">
                <a:avLst/>
              </a:prstGeom>
              <a:blipFill>
                <a:blip r:embed="rId4"/>
                <a:stretch>
                  <a:fillRect l="-1529" t="-1990" r="-2224" b="-10448"/>
                </a:stretch>
              </a:blip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984492C-AB87-2F23-F334-56C7D26049E1}"/>
              </a:ext>
            </a:extLst>
          </p:cNvPr>
          <p:cNvSpPr txBox="1"/>
          <p:nvPr/>
        </p:nvSpPr>
        <p:spPr>
          <a:xfrm>
            <a:off x="3488523" y="3637301"/>
            <a:ext cx="132846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(OPT-w)</a:t>
            </a:r>
          </a:p>
        </p:txBody>
      </p:sp>
    </p:spTree>
    <p:extLst>
      <p:ext uri="{BB962C8B-B14F-4D97-AF65-F5344CB8AC3E}">
        <p14:creationId xmlns:p14="http://schemas.microsoft.com/office/powerpoint/2010/main" val="3502718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D421-F23C-F9FF-A52F-2BDB3A13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IRLS for Outlier-Robust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1669ADBF-F0EB-0040-47F9-75F9E054E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" y="901700"/>
                <a:ext cx="4334256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  <a:endParaRPr lang="en-US" sz="2800" dirty="0"/>
              </a:p>
              <a:p>
                <a:r>
                  <a:rPr lang="en-US" sz="2800" dirty="0"/>
                  <a:t>IRLS:        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  <a:p>
                <a:pPr lvl="1"/>
                <a:r>
                  <a:rPr lang="en-US" sz="2400" b="0" dirty="0"/>
                  <a:t>Assumptions: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&gt;0,∀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200" dirty="0"/>
                  <a:t> differentiable</a:t>
                </a: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1669ADBF-F0EB-0040-47F9-75F9E054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" y="901700"/>
                <a:ext cx="4334256" cy="5207000"/>
              </a:xfrm>
              <a:prstGeom prst="rect">
                <a:avLst/>
              </a:prstGeom>
              <a:blipFill>
                <a:blip r:embed="rId2"/>
                <a:stretch>
                  <a:fillRect l="-3797" t="-14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EAFF08-30F0-9587-0258-444EE742E0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16725" y="901700"/>
                <a:ext cx="4535251" cy="5207000"/>
              </a:xfrm>
            </p:spPr>
            <p:txBody>
              <a:bodyPr/>
              <a:lstStyle/>
              <a:p>
                <a:r>
                  <a:rPr lang="en-US" sz="2800" dirty="0"/>
                  <a:t>Fact (Informal) [1]:</a:t>
                </a:r>
              </a:p>
              <a:p>
                <a:pPr lvl="1"/>
                <a:r>
                  <a:rPr lang="en-US" sz="2400" b="1" dirty="0"/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400" dirty="0"/>
                  <a:t> is strictly concave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:r>
                  <a:rPr lang="en-US" sz="2400" b="1" dirty="0"/>
                  <a:t>then </a:t>
                </a:r>
                <a:r>
                  <a:rPr lang="en-US" sz="2400" dirty="0"/>
                  <a:t>there is a strictly convex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so that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EAFF08-30F0-9587-0258-444EE742E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16725" y="901700"/>
                <a:ext cx="4535251" cy="5207000"/>
              </a:xfrm>
              <a:blipFill>
                <a:blip r:embed="rId3"/>
                <a:stretch>
                  <a:fillRect l="-3629" t="-1405" r="-3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BE47F05-D66F-8F7C-1C82-B74B66F3D717}"/>
              </a:ext>
            </a:extLst>
          </p:cNvPr>
          <p:cNvSpPr txBox="1">
            <a:spLocks/>
          </p:cNvSpPr>
          <p:nvPr/>
        </p:nvSpPr>
        <p:spPr>
          <a:xfrm>
            <a:off x="119046" y="6228269"/>
            <a:ext cx="6738955" cy="48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8AA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43000" marR="0" indent="-22860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–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574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»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33083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36639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40195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43751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>
              <a:buNone/>
            </a:pPr>
            <a:r>
              <a:rPr lang="fr-FR" sz="1400" dirty="0"/>
              <a:t>[1] </a:t>
            </a:r>
            <a:r>
              <a:rPr lang="en-US" sz="1400" dirty="0"/>
              <a:t>C. Poon and G. </a:t>
            </a:r>
            <a:r>
              <a:rPr lang="en-US" sz="1400" dirty="0" err="1"/>
              <a:t>Peyré</a:t>
            </a:r>
            <a:r>
              <a:rPr lang="en-US" sz="1400" dirty="0"/>
              <a:t>, Smooth Bilevel Programming for Sparse Regularization, </a:t>
            </a:r>
            <a:r>
              <a:rPr lang="en-US" sz="1400" i="1" dirty="0" err="1"/>
              <a:t>NeurIPS</a:t>
            </a:r>
            <a:r>
              <a:rPr lang="en-US" sz="1400" dirty="0"/>
              <a:t> 2021.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59C65C-D1D4-1508-8B2C-F22366313BDF}"/>
                  </a:ext>
                </a:extLst>
              </p:cNvPr>
              <p:cNvSpPr txBox="1"/>
              <p:nvPr/>
            </p:nvSpPr>
            <p:spPr>
              <a:xfrm>
                <a:off x="3450566" y="4590400"/>
                <a:ext cx="5501410" cy="1535933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sz="2800" b="1" dirty="0"/>
                  <a:t>Hence, IRLS is an alternating minimization algorithm to solve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3200" dirty="0"/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59C65C-D1D4-1508-8B2C-F22366313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66" y="4590400"/>
                <a:ext cx="5501410" cy="1535933"/>
              </a:xfrm>
              <a:prstGeom prst="rect">
                <a:avLst/>
              </a:prstGeom>
              <a:blipFill>
                <a:blip r:embed="rId4"/>
                <a:stretch>
                  <a:fillRect l="-2873" t="-2756" r="-1326"/>
                </a:stretch>
              </a:blipFill>
              <a:ln w="12700" cap="flat">
                <a:solidFill>
                  <a:schemeClr val="tx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1454A22-104F-8433-C5C2-F478E0497D3A}"/>
              </a:ext>
            </a:extLst>
          </p:cNvPr>
          <p:cNvSpPr txBox="1"/>
          <p:nvPr/>
        </p:nvSpPr>
        <p:spPr>
          <a:xfrm>
            <a:off x="3488523" y="3637301"/>
            <a:ext cx="132846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(OPT-w)</a:t>
            </a:r>
          </a:p>
        </p:txBody>
      </p:sp>
    </p:spTree>
    <p:extLst>
      <p:ext uri="{BB962C8B-B14F-4D97-AF65-F5344CB8AC3E}">
        <p14:creationId xmlns:p14="http://schemas.microsoft.com/office/powerpoint/2010/main" val="265279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D421-F23C-F9FF-A52F-2BDB3A13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IRLS for Outlier-Robust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1669ADBF-F0EB-0040-47F9-75F9E054E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" y="901700"/>
                <a:ext cx="4334256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  <a:endParaRPr lang="en-US" sz="2800" dirty="0"/>
              </a:p>
              <a:p>
                <a:r>
                  <a:rPr lang="en-US" sz="2800" dirty="0"/>
                  <a:t>IRLS:        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  <a:p>
                <a:pPr lvl="1"/>
                <a:r>
                  <a:rPr lang="en-US" sz="2400" b="0" dirty="0"/>
                  <a:t>Assumptions: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&gt;0,∀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200" dirty="0"/>
                  <a:t> differentiable</a:t>
                </a: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1669ADBF-F0EB-0040-47F9-75F9E054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" y="901700"/>
                <a:ext cx="4334256" cy="5207000"/>
              </a:xfrm>
              <a:prstGeom prst="rect">
                <a:avLst/>
              </a:prstGeom>
              <a:blipFill>
                <a:blip r:embed="rId2"/>
                <a:stretch>
                  <a:fillRect l="-3797" t="-14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EAFF08-30F0-9587-0258-444EE742E0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16725" y="901700"/>
                <a:ext cx="4535251" cy="5207000"/>
              </a:xfrm>
            </p:spPr>
            <p:txBody>
              <a:bodyPr/>
              <a:lstStyle/>
              <a:p>
                <a:r>
                  <a:rPr lang="en-US" sz="2800" dirty="0"/>
                  <a:t>Convergence [1,2]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32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b="1" dirty="0"/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400" dirty="0"/>
                  <a:t> is strictly concave,</a:t>
                </a:r>
              </a:p>
              <a:p>
                <a:pPr lvl="1"/>
                <a:r>
                  <a:rPr lang="en-US" sz="2400" b="1" dirty="0"/>
                  <a:t>then</a:t>
                </a:r>
                <a:r>
                  <a:rPr lang="en-US" sz="2400" dirty="0"/>
                  <a:t> IRLS </a:t>
                </a:r>
                <a:r>
                  <a:rPr lang="en-US" sz="2400" dirty="0">
                    <a:solidFill>
                      <a:schemeClr val="tx1"/>
                    </a:solidFill>
                  </a:rPr>
                  <a:t>eventually</a:t>
                </a:r>
                <a:r>
                  <a:rPr lang="en-US" sz="2400" dirty="0"/>
                  <a:t> converges to a stationary point of the objective.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EAFF08-30F0-9587-0258-444EE742E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16725" y="901700"/>
                <a:ext cx="4535251" cy="5207000"/>
              </a:xfrm>
              <a:blipFill>
                <a:blip r:embed="rId3"/>
                <a:stretch>
                  <a:fillRect l="-3629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B206B0-E162-112B-AF9A-F639AB8F359F}"/>
              </a:ext>
            </a:extLst>
          </p:cNvPr>
          <p:cNvSpPr txBox="1">
            <a:spLocks/>
          </p:cNvSpPr>
          <p:nvPr/>
        </p:nvSpPr>
        <p:spPr>
          <a:xfrm>
            <a:off x="271446" y="5723394"/>
            <a:ext cx="6738955" cy="907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8AA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43000" marR="0" indent="-22860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–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574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»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33083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36639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40195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43751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>
              <a:buNone/>
            </a:pPr>
            <a:r>
              <a:rPr lang="fr-FR" sz="1400" dirty="0"/>
              <a:t>[1] </a:t>
            </a:r>
            <a:r>
              <a:rPr lang="en-US" sz="1400" dirty="0"/>
              <a:t>K. Aftab and R. Hartley. Convergence of Iteratively Re-Weighted Least Squares to Robust M-Estimators. </a:t>
            </a:r>
            <a:r>
              <a:rPr lang="en-US" sz="1400" i="1" dirty="0"/>
              <a:t>WACV</a:t>
            </a:r>
            <a:r>
              <a:rPr lang="en-US" sz="1400" dirty="0"/>
              <a:t> 2015.</a:t>
            </a:r>
            <a:endParaRPr lang="fr-FR" sz="1400" dirty="0"/>
          </a:p>
          <a:p>
            <a:pPr marL="0" indent="0">
              <a:buNone/>
            </a:pPr>
            <a:r>
              <a:rPr lang="fr-FR" sz="1400" dirty="0"/>
              <a:t>[2] </a:t>
            </a:r>
            <a:r>
              <a:rPr lang="en-US" sz="1400" dirty="0"/>
              <a:t>L. Peng , C. </a:t>
            </a:r>
            <a:r>
              <a:rPr lang="en-US" sz="1400" dirty="0" err="1"/>
              <a:t>Kümmerle</a:t>
            </a:r>
            <a:r>
              <a:rPr lang="en-US" sz="1400" dirty="0"/>
              <a:t>, and R. Vidal. On the Convergence of IRLS and Its Variants in Outlier-Robust Estimation. </a:t>
            </a:r>
            <a:r>
              <a:rPr lang="en-US" sz="1400" i="1" dirty="0"/>
              <a:t>CVPR </a:t>
            </a:r>
            <a:r>
              <a:rPr lang="en-US" sz="1400" dirty="0"/>
              <a:t>2023.</a:t>
            </a:r>
            <a:endParaRPr lang="en-US" sz="2800" dirty="0"/>
          </a:p>
          <a:p>
            <a:pPr marL="0" indent="0" algn="ctr"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763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D421-F23C-F9FF-A52F-2BDB3A13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IRLS for Outlier-Robust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1669ADBF-F0EB-0040-47F9-75F9E054E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" y="901700"/>
                <a:ext cx="4334256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  <a:endParaRPr lang="en-US" sz="2800" dirty="0"/>
              </a:p>
              <a:p>
                <a:r>
                  <a:rPr lang="en-US" sz="2800" dirty="0"/>
                  <a:t>IRLS:        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  <a:p>
                <a:pPr lvl="1"/>
                <a:r>
                  <a:rPr lang="en-US" sz="2400" b="0" dirty="0"/>
                  <a:t>Assumptions: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&gt;0,∀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200" dirty="0"/>
                  <a:t> differentiable</a:t>
                </a: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1669ADBF-F0EB-0040-47F9-75F9E054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" y="901700"/>
                <a:ext cx="4334256" cy="5207000"/>
              </a:xfrm>
              <a:prstGeom prst="rect">
                <a:avLst/>
              </a:prstGeom>
              <a:blipFill>
                <a:blip r:embed="rId2"/>
                <a:stretch>
                  <a:fillRect l="-3797" t="-14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EAFF08-30F0-9587-0258-444EE742E0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343401" y="901700"/>
                <a:ext cx="4608576" cy="5207000"/>
              </a:xfrm>
            </p:spPr>
            <p:txBody>
              <a:bodyPr/>
              <a:lstStyle/>
              <a:p>
                <a:r>
                  <a:rPr lang="en-US" sz="2800" dirty="0"/>
                  <a:t>Convergence Rate [1]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32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b="1" dirty="0"/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400" dirty="0"/>
                  <a:t> is strictly concave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 is a smooth compact submanifold of the Euclidean space,</a:t>
                </a:r>
              </a:p>
              <a:p>
                <a:pPr lvl="1"/>
                <a:r>
                  <a:rPr lang="en-US" sz="2400" b="1" dirty="0"/>
                  <a:t>then</a:t>
                </a:r>
                <a:r>
                  <a:rPr lang="en-US" sz="2400" dirty="0"/>
                  <a:t> IRLS converges to a stationary point of the objective </a:t>
                </a:r>
                <a:r>
                  <a:rPr lang="en-US" sz="2400" dirty="0">
                    <a:solidFill>
                      <a:schemeClr val="tx1"/>
                    </a:solidFill>
                  </a:rPr>
                  <a:t>at a sublinear rate</a:t>
                </a:r>
                <a:r>
                  <a:rPr lang="en-US" sz="2400" dirty="0"/>
                  <a:t>.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EAFF08-30F0-9587-0258-444EE742E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3401" y="901700"/>
                <a:ext cx="4608576" cy="5207000"/>
              </a:xfrm>
              <a:blipFill>
                <a:blip r:embed="rId3"/>
                <a:stretch>
                  <a:fillRect l="-3571" t="-1405"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B206B0-E162-112B-AF9A-F639AB8F359F}"/>
              </a:ext>
            </a:extLst>
          </p:cNvPr>
          <p:cNvSpPr txBox="1">
            <a:spLocks/>
          </p:cNvSpPr>
          <p:nvPr/>
        </p:nvSpPr>
        <p:spPr>
          <a:xfrm>
            <a:off x="271446" y="6216650"/>
            <a:ext cx="6738955" cy="414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8AA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43000" marR="0" indent="-22860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–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574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»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33083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36639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40195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43751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>
              <a:buNone/>
            </a:pPr>
            <a:r>
              <a:rPr lang="fr-FR" sz="1400" dirty="0"/>
              <a:t>[1] </a:t>
            </a:r>
            <a:r>
              <a:rPr lang="en-US" sz="1400" dirty="0"/>
              <a:t>L. Peng and R. Vidal. Block Coordinate Descent on Smooth Manifolds. </a:t>
            </a:r>
            <a:r>
              <a:rPr lang="en-US" sz="1400" i="1" dirty="0"/>
              <a:t>arXiv:2305.14744 [</a:t>
            </a:r>
            <a:r>
              <a:rPr lang="en-US" sz="1400" i="1" dirty="0" err="1"/>
              <a:t>math.OC</a:t>
            </a:r>
            <a:r>
              <a:rPr lang="en-US" sz="1400" i="1" dirty="0"/>
              <a:t>]</a:t>
            </a:r>
            <a:r>
              <a:rPr lang="en-US" sz="1400" dirty="0"/>
              <a:t> 2023.</a:t>
            </a:r>
          </a:p>
        </p:txBody>
      </p:sp>
    </p:spTree>
    <p:extLst>
      <p:ext uri="{BB962C8B-B14F-4D97-AF65-F5344CB8AC3E}">
        <p14:creationId xmlns:p14="http://schemas.microsoft.com/office/powerpoint/2010/main" val="319845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94BA-26C7-EB88-F01A-E8EADB4D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7CBDF-5ECB-706B-54A3-0000E2895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3400" y="901700"/>
            <a:ext cx="4622800" cy="5207000"/>
          </a:xfrm>
        </p:spPr>
        <p:txBody>
          <a:bodyPr/>
          <a:lstStyle/>
          <a:p>
            <a:r>
              <a:rPr lang="en-US" sz="2800" dirty="0"/>
              <a:t>Implementation?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>
                <a:solidFill>
                  <a:schemeClr val="accent6"/>
                </a:solidFill>
              </a:rPr>
              <a:t>Variable Update </a:t>
            </a:r>
            <a:r>
              <a:rPr lang="en-US" sz="2400" dirty="0"/>
              <a:t>has closed-form solution (e.g., least-squares or SVD)</a:t>
            </a:r>
          </a:p>
          <a:p>
            <a:pPr lvl="2"/>
            <a:r>
              <a:rPr lang="en-US" sz="2200" dirty="0"/>
              <a:t>Accelerated or inexact solvers (Dr. Silvia </a:t>
            </a:r>
            <a:r>
              <a:rPr lang="en-US" sz="2200" dirty="0" err="1"/>
              <a:t>Gazzola</a:t>
            </a:r>
            <a:r>
              <a:rPr lang="en-US" sz="2200" dirty="0"/>
              <a:t>)</a:t>
            </a:r>
          </a:p>
          <a:p>
            <a:pPr marL="914400" lvl="2" indent="0">
              <a:buNone/>
            </a:pPr>
            <a:endParaRPr lang="en-US" sz="2200" dirty="0"/>
          </a:p>
          <a:p>
            <a:pPr lvl="1"/>
            <a:r>
              <a:rPr lang="en-US" sz="2400" dirty="0"/>
              <a:t>If </a:t>
            </a:r>
            <a:r>
              <a:rPr lang="en-US" sz="2400" dirty="0">
                <a:solidFill>
                  <a:schemeClr val="accent6"/>
                </a:solidFill>
              </a:rPr>
              <a:t>Variable Update </a:t>
            </a:r>
            <a:r>
              <a:rPr lang="en-US" sz="2400" dirty="0"/>
              <a:t>does not have closed-form solution: </a:t>
            </a:r>
          </a:p>
          <a:p>
            <a:pPr lvl="2"/>
            <a:r>
              <a:rPr lang="en-US" sz="2000" dirty="0"/>
              <a:t>Riemannian optimization</a:t>
            </a:r>
          </a:p>
          <a:p>
            <a:pPr lvl="2"/>
            <a:r>
              <a:rPr lang="en-US" sz="2200" dirty="0"/>
              <a:t>SDP relaxations [1]</a:t>
            </a:r>
          </a:p>
          <a:p>
            <a:pPr lvl="1"/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E46BAC7-7149-E795-ABF2-CCFE8C570A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" y="901700"/>
                <a:ext cx="4334256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  <a:endParaRPr lang="en-US" sz="2800" dirty="0"/>
              </a:p>
              <a:p>
                <a:r>
                  <a:rPr lang="en-US" sz="2800" dirty="0"/>
                  <a:t>IRLS:        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US" sz="2400" dirty="0"/>
              </a:p>
              <a:p>
                <a:pPr lvl="1"/>
                <a:r>
                  <a:rPr lang="en-US" sz="2400" b="0" dirty="0"/>
                  <a:t>Assumptions: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&gt;0,∀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200" dirty="0"/>
                  <a:t> differentiable</a:t>
                </a:r>
              </a:p>
            </p:txBody>
          </p:sp>
        </mc:Choice>
        <mc:Fallback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E46BAC7-7149-E795-ABF2-CCFE8C570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" y="901700"/>
                <a:ext cx="4334256" cy="5207000"/>
              </a:xfrm>
              <a:prstGeom prst="rect">
                <a:avLst/>
              </a:prstGeom>
              <a:blipFill>
                <a:blip r:embed="rId2"/>
                <a:stretch>
                  <a:fillRect l="-3797" t="-14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ED02CDB-7DA5-ACA2-7BC2-58C924984031}"/>
              </a:ext>
            </a:extLst>
          </p:cNvPr>
          <p:cNvSpPr txBox="1">
            <a:spLocks/>
          </p:cNvSpPr>
          <p:nvPr/>
        </p:nvSpPr>
        <p:spPr>
          <a:xfrm>
            <a:off x="18669" y="6229350"/>
            <a:ext cx="7001257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8AA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43000" marR="0" indent="-22860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–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574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»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33083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36639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40195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43751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>
              <a:buNone/>
            </a:pPr>
            <a:r>
              <a:rPr lang="fr-FR" sz="1400" dirty="0"/>
              <a:t>[1] </a:t>
            </a:r>
            <a:r>
              <a:rPr lang="en-US" sz="1400" dirty="0"/>
              <a:t>H. Yang, P. </a:t>
            </a:r>
            <a:r>
              <a:rPr lang="en-US" sz="1400" dirty="0" err="1"/>
              <a:t>Antonante</a:t>
            </a:r>
            <a:r>
              <a:rPr lang="en-US" sz="1400" dirty="0"/>
              <a:t>, V. </a:t>
            </a:r>
            <a:r>
              <a:rPr lang="en-US" sz="1400" dirty="0" err="1"/>
              <a:t>Tzoumas</a:t>
            </a:r>
            <a:r>
              <a:rPr lang="en-US" sz="1400" dirty="0"/>
              <a:t>, L. </a:t>
            </a:r>
            <a:r>
              <a:rPr lang="en-US" sz="1400" dirty="0" err="1"/>
              <a:t>Carlone</a:t>
            </a:r>
            <a:r>
              <a:rPr lang="en-US" sz="1400" dirty="0"/>
              <a:t>. Graduated non-convexity for robust spatial perception: From non-minimal solvers to global outlier rejection. </a:t>
            </a:r>
            <a:r>
              <a:rPr lang="en-US" sz="1400" i="1" dirty="0"/>
              <a:t>RA-L </a:t>
            </a:r>
            <a:r>
              <a:rPr lang="en-US" sz="1400" dirty="0"/>
              <a:t>2020.</a:t>
            </a:r>
          </a:p>
        </p:txBody>
      </p:sp>
    </p:spTree>
    <p:extLst>
      <p:ext uri="{BB962C8B-B14F-4D97-AF65-F5344CB8AC3E}">
        <p14:creationId xmlns:p14="http://schemas.microsoft.com/office/powerpoint/2010/main" val="137739043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94BA-26C7-EB88-F01A-E8EADB4D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77CBDF-5ECB-706B-54A3-0000E2895A4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19575" y="901700"/>
                <a:ext cx="4746625" cy="5207000"/>
              </a:xfrm>
            </p:spPr>
            <p:txBody>
              <a:bodyPr/>
              <a:lstStyle/>
              <a:p>
                <a:r>
                  <a:rPr lang="en-US" sz="2800" dirty="0"/>
                  <a:t>Non-Smooth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800" dirty="0"/>
                  <a:t>?</a:t>
                </a:r>
              </a:p>
              <a:p>
                <a:pPr lvl="1"/>
                <a:r>
                  <a:rPr lang="en-US" sz="2400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-loss</a:t>
                </a:r>
                <a:r>
                  <a:rPr lang="en-US" sz="2400" spc="-1" dirty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pc="-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r>
                          <a:rPr lang="en-US" sz="24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600" dirty="0"/>
                  <a:t>Graduated Non-Convexity [1]</a:t>
                </a:r>
              </a:p>
              <a:p>
                <a:pPr lvl="1"/>
                <a:r>
                  <a:rPr lang="en-US" dirty="0"/>
                  <a:t>Smoothing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dirty="0"/>
                  <a:t> via IRLS, but decrease </a:t>
                </a:r>
                <a14:m>
                  <m:oMath xmlns:m="http://schemas.openxmlformats.org/officeDocument/2006/math">
                    <m:r>
                      <a:rPr lang="en-US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at each iteration</a:t>
                </a:r>
              </a:p>
              <a:p>
                <a:pPr lvl="1"/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77CBDF-5ECB-706B-54A3-0000E2895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19575" y="901700"/>
                <a:ext cx="4746625" cy="5207000"/>
              </a:xfrm>
              <a:blipFill>
                <a:blip r:embed="rId2"/>
                <a:stretch>
                  <a:fillRect l="-3466" t="-1405" r="-2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E46BAC7-7149-E795-ABF2-CCFE8C570A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" y="901700"/>
                <a:ext cx="4334256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  <a:endParaRPr lang="en-US" sz="2800" dirty="0"/>
              </a:p>
              <a:p>
                <a:r>
                  <a:rPr lang="en-US" sz="2800" dirty="0"/>
                  <a:t>IRLS:        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US" sz="2400" dirty="0"/>
              </a:p>
              <a:p>
                <a:pPr lvl="1"/>
                <a:r>
                  <a:rPr lang="en-US" sz="2400" b="0" dirty="0"/>
                  <a:t>Assumptions: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&gt;0,∀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200" dirty="0"/>
                  <a:t> differentiable</a:t>
                </a:r>
              </a:p>
            </p:txBody>
          </p:sp>
        </mc:Choice>
        <mc:Fallback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E46BAC7-7149-E795-ABF2-CCFE8C570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" y="901700"/>
                <a:ext cx="4334256" cy="5207000"/>
              </a:xfrm>
              <a:prstGeom prst="rect">
                <a:avLst/>
              </a:prstGeom>
              <a:blipFill>
                <a:blip r:embed="rId3"/>
                <a:stretch>
                  <a:fillRect l="-3797" t="-14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55B299-9E6B-BB45-6E37-1B35652DD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858" y="3624202"/>
            <a:ext cx="2645410" cy="2542426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091788-F468-94AC-2878-F8AAA64F2BF9}"/>
              </a:ext>
            </a:extLst>
          </p:cNvPr>
          <p:cNvSpPr txBox="1">
            <a:spLocks/>
          </p:cNvSpPr>
          <p:nvPr/>
        </p:nvSpPr>
        <p:spPr>
          <a:xfrm>
            <a:off x="132420" y="6234052"/>
            <a:ext cx="7018878" cy="48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8AA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43000" marR="0" indent="-22860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–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574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»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33083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36639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40195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43751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>
              <a:buNone/>
            </a:pPr>
            <a:r>
              <a:rPr lang="fr-FR" sz="1400" dirty="0"/>
              <a:t>[1] </a:t>
            </a:r>
            <a:r>
              <a:rPr lang="en-US" sz="1400" dirty="0"/>
              <a:t>A. Blake and A. Zisserman. </a:t>
            </a:r>
            <a:r>
              <a:rPr lang="en-US" sz="1400" i="1" dirty="0"/>
              <a:t>Visual Reconstruction</a:t>
            </a:r>
            <a:r>
              <a:rPr lang="en-US" sz="1400" dirty="0"/>
              <a:t>. MIT Press, 1987.</a:t>
            </a:r>
          </a:p>
        </p:txBody>
      </p:sp>
    </p:spTree>
    <p:extLst>
      <p:ext uri="{BB962C8B-B14F-4D97-AF65-F5344CB8AC3E}">
        <p14:creationId xmlns:p14="http://schemas.microsoft.com/office/powerpoint/2010/main" val="1339752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94BA-26C7-EB88-F01A-E8EADB4D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77CBDF-5ECB-706B-54A3-0000E2895A4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343400" y="901700"/>
                <a:ext cx="4622800" cy="5207000"/>
              </a:xfrm>
            </p:spPr>
            <p:txBody>
              <a:bodyPr/>
              <a:lstStyle/>
              <a:p>
                <a:r>
                  <a:rPr lang="en-US" sz="2800" dirty="0"/>
                  <a:t>Non-Separable Objective?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-norm vs. Nuclear norm</a:t>
                </a:r>
              </a:p>
              <a:p>
                <a:pPr lvl="1"/>
                <a:endParaRPr lang="en-US" sz="2200" dirty="0"/>
              </a:p>
              <a:p>
                <a:pPr lvl="1"/>
                <a:r>
                  <a:rPr lang="en-US" sz="2200" dirty="0"/>
                  <a:t>arise in matrix &amp; tensor optimization problems</a:t>
                </a:r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 lvl="2"/>
                <a:r>
                  <a:rPr lang="en-US" sz="2000" dirty="0"/>
                  <a:t>(Dr. Paris </a:t>
                </a:r>
                <a:r>
                  <a:rPr lang="en-US" sz="2000" dirty="0" err="1"/>
                  <a:t>Giampouras</a:t>
                </a:r>
                <a:r>
                  <a:rPr lang="en-US" sz="2000" dirty="0"/>
                  <a:t>)</a:t>
                </a:r>
              </a:p>
              <a:p>
                <a:pPr lvl="2"/>
                <a:r>
                  <a:rPr lang="en-US" sz="2000" dirty="0"/>
                  <a:t>(Dr. Sebastian Kraemer)</a:t>
                </a:r>
              </a:p>
              <a:p>
                <a:pPr lvl="2"/>
                <a:endParaRPr lang="en-US" sz="22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77CBDF-5ECB-706B-54A3-0000E2895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3400" y="901700"/>
                <a:ext cx="4622800" cy="5207000"/>
              </a:xfrm>
              <a:blipFill>
                <a:blip r:embed="rId2"/>
                <a:stretch>
                  <a:fillRect l="-3562" t="-1405" r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E46BAC7-7149-E795-ABF2-CCFE8C570A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" y="901700"/>
                <a:ext cx="4334256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  <a:endParaRPr lang="en-US" sz="2800" dirty="0"/>
              </a:p>
              <a:p>
                <a:r>
                  <a:rPr lang="en-US" sz="2800" dirty="0"/>
                  <a:t>IRLS:        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US" sz="2400" dirty="0"/>
              </a:p>
              <a:p>
                <a:pPr lvl="1"/>
                <a:r>
                  <a:rPr lang="en-US" sz="2400" b="0" dirty="0"/>
                  <a:t>Assumptions: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&gt;0,∀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200" dirty="0"/>
                  <a:t> differentiable</a:t>
                </a:r>
              </a:p>
            </p:txBody>
          </p:sp>
        </mc:Choice>
        <mc:Fallback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E46BAC7-7149-E795-ABF2-CCFE8C570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" y="901700"/>
                <a:ext cx="4334256" cy="5207000"/>
              </a:xfrm>
              <a:prstGeom prst="rect">
                <a:avLst/>
              </a:prstGeom>
              <a:blipFill>
                <a:blip r:embed="rId3"/>
                <a:stretch>
                  <a:fillRect l="-3797" t="-14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492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94BA-26C7-EB88-F01A-E8EADB4D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77CBDF-5ECB-706B-54A3-0000E2895A4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343400" y="901700"/>
                <a:ext cx="4622800" cy="5207000"/>
              </a:xfrm>
            </p:spPr>
            <p:txBody>
              <a:bodyPr/>
              <a:lstStyle/>
              <a:p>
                <a:r>
                  <a:rPr lang="en-US" sz="2800" dirty="0"/>
                  <a:t>Connection to Convex-Composite Optimization? </a:t>
                </a:r>
              </a:p>
              <a:p>
                <a:pPr lvl="1"/>
                <a:r>
                  <a:rPr lang="en-US" sz="2400" dirty="0"/>
                  <a:t>Invited Talk (8 AM – 9 AM)</a:t>
                </a:r>
              </a:p>
              <a:p>
                <a:pPr lvl="2"/>
                <a:r>
                  <a:rPr lang="en-US" sz="2200" dirty="0"/>
                  <a:t>Dr. James Burke</a:t>
                </a:r>
              </a:p>
              <a:p>
                <a:pPr lvl="2"/>
                <a:endParaRPr lang="en-US" sz="2200" dirty="0"/>
              </a:p>
              <a:p>
                <a:r>
                  <a:rPr lang="en-US" sz="2800" dirty="0"/>
                  <a:t>Concave-Composite Optimization</a:t>
                </a:r>
              </a:p>
              <a:p>
                <a:pPr lvl="1"/>
                <a:r>
                  <a:rPr lang="en-US" sz="2400" dirty="0"/>
                  <a:t>We assumed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400" dirty="0"/>
                  <a:t> is (strictly) concave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is a composition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77CBDF-5ECB-706B-54A3-0000E2895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3400" y="901700"/>
                <a:ext cx="4622800" cy="5207000"/>
              </a:xfrm>
              <a:blipFill>
                <a:blip r:embed="rId2"/>
                <a:stretch>
                  <a:fillRect l="-3562" t="-1405" r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E46BAC7-7149-E795-ABF2-CCFE8C570A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" y="901700"/>
                <a:ext cx="4334256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  <a:endParaRPr lang="en-US" sz="2800" dirty="0"/>
              </a:p>
              <a:p>
                <a:r>
                  <a:rPr lang="en-US" sz="2800" dirty="0"/>
                  <a:t>IRLS:        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  <a:p>
                <a:pPr lvl="1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US" sz="2400" dirty="0"/>
              </a:p>
              <a:p>
                <a:pPr lvl="1"/>
                <a:r>
                  <a:rPr lang="en-US" sz="2400" b="0" dirty="0"/>
                  <a:t>Assumptions: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&gt;0,∀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200" dirty="0"/>
                  <a:t> differentiable</a:t>
                </a:r>
              </a:p>
            </p:txBody>
          </p:sp>
        </mc:Choice>
        <mc:Fallback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E46BAC7-7149-E795-ABF2-CCFE8C570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" y="901700"/>
                <a:ext cx="4334256" cy="5207000"/>
              </a:xfrm>
              <a:prstGeom prst="rect">
                <a:avLst/>
              </a:prstGeom>
              <a:blipFill>
                <a:blip r:embed="rId3"/>
                <a:stretch>
                  <a:fillRect l="-3797" t="-14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43827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More Information,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More Information</a:t>
            </a:r>
          </a:p>
        </p:txBody>
      </p:sp>
      <p:sp>
        <p:nvSpPr>
          <p:cNvPr id="75" name="Research supported by the Intelligence Advanced Research Projects Activity (IARPA) via Department of Interior/Interior Business Center (DOI/IBC) contract number D17PC00345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spcBef>
                <a:spcPts val="2500"/>
              </a:spcBef>
              <a:buSzTx/>
              <a:buNone/>
            </a:pPr>
            <a:r>
              <a:rPr lang="en-US" dirty="0"/>
              <a:t>This work was supported by grants NSF 1704458, NSF 1934979, ONR MURI 503405-78051, and the Northrop Grumman Mission Systems Research in Applications for Learning Machines (REALM) initiative.</a:t>
            </a:r>
            <a:endParaRPr lang="fr-FR" dirty="0"/>
          </a:p>
          <a:p>
            <a:pPr algn="ctr">
              <a:spcBef>
                <a:spcPts val="2500"/>
              </a:spcBef>
              <a:buSzTx/>
              <a:buNone/>
            </a:pPr>
            <a:r>
              <a:rPr lang="fr-FR" dirty="0"/>
              <a:t>Vision </a:t>
            </a:r>
            <a:r>
              <a:rPr lang="fr-FR" dirty="0" err="1"/>
              <a:t>Lab</a:t>
            </a:r>
            <a:r>
              <a:rPr lang="fr-FR" dirty="0"/>
              <a:t> @ JHU</a:t>
            </a:r>
            <a:br>
              <a:rPr lang="fr-FR" dirty="0"/>
            </a:br>
            <a:r>
              <a:rPr lang="fr-FR" u="sng" dirty="0">
                <a:hlinkClick r:id="rId2"/>
              </a:rPr>
              <a:t>http://www.vision.jhu.edu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lang="en-US" dirty="0"/>
              <a:t>Innovation in Data Engineering and Science (IDEAS) </a:t>
            </a:r>
            <a:r>
              <a:rPr dirty="0"/>
              <a:t>@ </a:t>
            </a:r>
            <a:r>
              <a:rPr lang="en-US" dirty="0"/>
              <a:t>UPenn</a:t>
            </a:r>
            <a:br>
              <a:rPr lang="en-US" dirty="0"/>
            </a:br>
            <a:r>
              <a:rPr lang="en-US" u="sng" dirty="0">
                <a:hlinkClick r:id="rId3"/>
              </a:rPr>
              <a:t>https://research.seas.upenn.edu/initiatives/data-science/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lang="en-US" sz="5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50497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0EEA-6656-F5DF-745B-9B65BE78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Geometric Median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BBCB593C-2862-541E-B5B8-CA0CC4DF86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43" y="905256"/>
                <a:ext cx="4634111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Geometric Median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Iterative Solution [1]: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pPr marL="1314450" lvl="2" indent="-457200"/>
                <a:r>
                  <a:rPr lang="en-US" sz="22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200" dirty="0"/>
                  <a:t>: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1314450" lvl="2" indent="-457200"/>
                <a:r>
                  <a:rPr lang="en-US" sz="22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200" dirty="0"/>
                  <a:t>: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en-US" sz="3000" dirty="0"/>
                  <a:t> </a:t>
                </a: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BBCB593C-2862-541E-B5B8-CA0CC4DF8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" y="905256"/>
                <a:ext cx="4634111" cy="5207000"/>
              </a:xfrm>
              <a:prstGeom prst="rect">
                <a:avLst/>
              </a:prstGeom>
              <a:blipFill>
                <a:blip r:embed="rId2"/>
                <a:stretch>
                  <a:fillRect l="-3553" t="-14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占位符 2">
            <a:extLst>
              <a:ext uri="{FF2B5EF4-FFF2-40B4-BE49-F238E27FC236}">
                <a16:creationId xmlns:a16="http://schemas.microsoft.com/office/drawing/2014/main" id="{7348075D-81FE-7E8D-7860-FD27E974B754}"/>
              </a:ext>
            </a:extLst>
          </p:cNvPr>
          <p:cNvSpPr txBox="1">
            <a:spLocks/>
          </p:cNvSpPr>
          <p:nvPr/>
        </p:nvSpPr>
        <p:spPr>
          <a:xfrm>
            <a:off x="4848045" y="905256"/>
            <a:ext cx="4167038" cy="5202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8AA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43000" marR="0" indent="-22860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–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574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»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33083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36639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40195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43751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Application: 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chemeClr val="accent5"/>
                </a:solidFill>
              </a:rPr>
              <a:t>Median Filter</a:t>
            </a:r>
            <a:r>
              <a:rPr lang="en-US" dirty="0"/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07EFC7-24B2-D720-B2CB-E64A37B9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56" y="4325353"/>
            <a:ext cx="4307644" cy="1448935"/>
          </a:xfrm>
          <a:prstGeom prst="rect">
            <a:avLst/>
          </a:prstGeom>
        </p:spPr>
      </p:pic>
      <p:pic>
        <p:nvPicPr>
          <p:cNvPr id="12" name="Picture 11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D9A0FD08-BF92-9B44-1876-38A01034B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80" y="838316"/>
            <a:ext cx="3450568" cy="250014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D24F9-9200-BAB6-1921-68937FA1A7B9}"/>
              </a:ext>
            </a:extLst>
          </p:cNvPr>
          <p:cNvSpPr txBox="1">
            <a:spLocks/>
          </p:cNvSpPr>
          <p:nvPr/>
        </p:nvSpPr>
        <p:spPr>
          <a:xfrm>
            <a:off x="110419" y="6288657"/>
            <a:ext cx="6738955" cy="48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8AA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43000" marR="0" indent="-22860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–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574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»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33083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36639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40195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43751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>
              <a:buNone/>
            </a:pPr>
            <a:r>
              <a:rPr lang="fr-FR" sz="1400" dirty="0"/>
              <a:t>[1] E. </a:t>
            </a:r>
            <a:r>
              <a:rPr lang="fr-FR" sz="1400" dirty="0" err="1"/>
              <a:t>Weiszfeld</a:t>
            </a:r>
            <a:r>
              <a:rPr lang="fr-FR" sz="1400" dirty="0"/>
              <a:t>. Sur le point pour lequel la somme des distances de n points </a:t>
            </a:r>
            <a:r>
              <a:rPr lang="fr-FR" sz="1400" dirty="0" err="1"/>
              <a:t>donn</a:t>
            </a:r>
            <a:r>
              <a:rPr lang="en-US" sz="1400" dirty="0"/>
              <a:t>é</a:t>
            </a:r>
            <a:r>
              <a:rPr lang="fr-FR" sz="1400" dirty="0"/>
              <a:t>s est minimum. </a:t>
            </a:r>
            <a:r>
              <a:rPr lang="fr-FR" sz="1400" i="1" dirty="0"/>
              <a:t>Tohoku </a:t>
            </a:r>
            <a:r>
              <a:rPr lang="fr-FR" sz="1400" i="1" dirty="0" err="1"/>
              <a:t>Mathematical</a:t>
            </a:r>
            <a:r>
              <a:rPr lang="fr-FR" sz="1400" i="1" dirty="0"/>
              <a:t> Journal</a:t>
            </a:r>
            <a:r>
              <a:rPr lang="fr-FR" sz="1400" dirty="0"/>
              <a:t>, 1937.</a:t>
            </a:r>
            <a:endParaRPr lang="en-US" sz="1400" dirty="0"/>
          </a:p>
          <a:p>
            <a:pPr marL="0" indent="0" algn="ctr">
              <a:buFontTx/>
              <a:buNone/>
            </a:pPr>
            <a:endParaRPr lang="en-US" sz="2800" dirty="0"/>
          </a:p>
          <a:p>
            <a:pPr marL="0" indent="0" algn="ctr"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8456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Riemannian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Center of Mass</a:t>
                </a:r>
                <a:r>
                  <a:rPr lang="en-US" altLang="zh-CN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00" t="-5385" b="-1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BBCB593C-2862-541E-B5B8-CA0CC4DF86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43" y="905256"/>
                <a:ext cx="4634111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Geometric Median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BBCB593C-2862-541E-B5B8-CA0CC4DF8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" y="905256"/>
                <a:ext cx="4634111" cy="5207000"/>
              </a:xfrm>
              <a:prstGeom prst="rect">
                <a:avLst/>
              </a:prstGeom>
              <a:blipFill>
                <a:blip r:embed="rId3"/>
                <a:stretch>
                  <a:fillRect l="-3553" t="-14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8979BC9E-A3DE-169E-F10A-34A3161057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19" y="6323161"/>
                <a:ext cx="6738955" cy="483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indent="0">
                  <a:buNone/>
                </a:pPr>
                <a:r>
                  <a:rPr lang="fr-FR" sz="1400" dirty="0"/>
                  <a:t>[1] </a:t>
                </a:r>
                <a:r>
                  <a:rPr lang="en-US" sz="1400" dirty="0"/>
                  <a:t>B. </a:t>
                </a:r>
                <a:r>
                  <a:rPr lang="en-US" sz="1400" dirty="0" err="1"/>
                  <a:t>Afsari</a:t>
                </a:r>
                <a:r>
                  <a:rPr lang="en-US" sz="1400" dirty="0"/>
                  <a:t>. Riemannian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/>
                  <a:t> center of mass: Existence, uniqueness, and convexity. </a:t>
                </a:r>
                <a:r>
                  <a:rPr lang="en-US" sz="1400" i="1" dirty="0"/>
                  <a:t>Proceedings of the American Mathematical Society</a:t>
                </a:r>
                <a:r>
                  <a:rPr lang="en-US" sz="1400" dirty="0"/>
                  <a:t>, 2011.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8979BC9E-A3DE-169E-F10A-34A316105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" y="6323161"/>
                <a:ext cx="6738955" cy="483383"/>
              </a:xfrm>
              <a:prstGeom prst="rect">
                <a:avLst/>
              </a:prstGeom>
              <a:blipFill>
                <a:blip r:embed="rId4"/>
                <a:stretch>
                  <a:fillRect l="-1086" t="-3750" b="-225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DA9322EF-3DFE-2EE0-BF66-BE60ADE52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8" y="2095616"/>
            <a:ext cx="2995140" cy="2170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BC758-A65F-6255-4A27-A972CF185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19" y="4429041"/>
            <a:ext cx="5134692" cy="1019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占位符 2">
                <a:extLst>
                  <a:ext uri="{FF2B5EF4-FFF2-40B4-BE49-F238E27FC236}">
                    <a16:creationId xmlns:a16="http://schemas.microsoft.com/office/drawing/2014/main" id="{67D15AB0-93AC-E8E3-0AFB-49FB67FF9C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0972" y="905256"/>
                <a:ext cx="4634111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Generalization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1</a:t>
                </a:r>
                <a:r>
                  <a:rPr lang="en-US" sz="2800" dirty="0"/>
                  <a:t>: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“Riemannian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 Center of Mass” 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) [1]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: Smooth Manifold</a:t>
                </a:r>
              </a:p>
              <a:p>
                <a:r>
                  <a:rPr lang="en-US" sz="2800" dirty="0"/>
                  <a:t>Applications: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5"/>
                    </a:solidFill>
                  </a:rPr>
                  <a:t>(</a:t>
                </a:r>
                <a:r>
                  <a:rPr lang="en-US" dirty="0">
                    <a:solidFill>
                      <a:schemeClr val="accent5"/>
                    </a:solidFill>
                  </a:rPr>
                  <a:t>Single) 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Rotation Averaging</a:t>
                </a:r>
              </a:p>
              <a:p>
                <a:pPr lvl="1"/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5"/>
                    </a:solidFill>
                  </a:rPr>
                  <a:t>(Multiple) Permutation Averaging</a:t>
                </a:r>
              </a:p>
              <a:p>
                <a:pPr marL="0" indent="0" algn="ctr">
                  <a:buNone/>
                </a:pPr>
                <a:r>
                  <a:rPr lang="en-US" dirty="0"/>
                  <a:t>(Dr. </a:t>
                </a:r>
                <a:r>
                  <a:rPr lang="en-US" dirty="0" err="1"/>
                  <a:t>Yunpeng</a:t>
                </a:r>
                <a:r>
                  <a:rPr lang="en-US" dirty="0"/>
                  <a:t> Shi)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8" name="文本占位符 2">
                <a:extLst>
                  <a:ext uri="{FF2B5EF4-FFF2-40B4-BE49-F238E27FC236}">
                    <a16:creationId xmlns:a16="http://schemas.microsoft.com/office/drawing/2014/main" id="{67D15AB0-93AC-E8E3-0AFB-49FB67FF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72" y="905256"/>
                <a:ext cx="4634111" cy="5202936"/>
              </a:xfrm>
              <a:prstGeom prst="rect">
                <a:avLst/>
              </a:prstGeom>
              <a:blipFill>
                <a:blip r:embed="rId7"/>
                <a:stretch>
                  <a:fillRect l="-3553" t="-2579" r="-1974" b="-445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973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5678-1884-C7CC-B0B2-2D0A15A1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9DDEA-507C-4B3C-265E-F42DD8473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 will keep talking to you about:</a:t>
            </a:r>
          </a:p>
          <a:p>
            <a:pPr lvl="1"/>
            <a:r>
              <a:rPr lang="en-US" dirty="0"/>
              <a:t>Generalization 2 + Applications (of Iteratively Reweighted Algorithms)</a:t>
            </a:r>
          </a:p>
          <a:p>
            <a:pPr lvl="1"/>
            <a:r>
              <a:rPr lang="en-US" dirty="0"/>
              <a:t>Generalization 3 + Applications</a:t>
            </a:r>
          </a:p>
          <a:p>
            <a:pPr lvl="1"/>
            <a:r>
              <a:rPr lang="en-US" dirty="0"/>
              <a:t>Generalization 4 + Applications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Basic Computational &amp; Theoretical Considerations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775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0EEA-6656-F5DF-745B-9B65BE78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BBCB593C-2862-541E-B5B8-CA0CC4DF86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43" y="905256"/>
                <a:ext cx="4634111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Geometric Median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BBCB593C-2862-541E-B5B8-CA0CC4DF8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" y="905256"/>
                <a:ext cx="4634111" cy="5207000"/>
              </a:xfrm>
              <a:prstGeom prst="rect">
                <a:avLst/>
              </a:prstGeom>
              <a:blipFill>
                <a:blip r:embed="rId2"/>
                <a:stretch>
                  <a:fillRect l="-3553" t="-14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979BC9E-A3DE-169E-F10A-34A316105700}"/>
              </a:ext>
            </a:extLst>
          </p:cNvPr>
          <p:cNvSpPr txBox="1">
            <a:spLocks/>
          </p:cNvSpPr>
          <p:nvPr/>
        </p:nvSpPr>
        <p:spPr>
          <a:xfrm>
            <a:off x="274319" y="6323161"/>
            <a:ext cx="6738955" cy="48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m="http://schemas.openxmlformats.org/officeDocument/2006/math" xmlns="" xmlns:a14="http://schemas.microsoft.com/office/drawing/2010/main" xmlns:mc="http://schemas.openxmlformats.org/markup-compatibility/2006" val="1"/>
            </a:ext>
          </a:extLst>
        </p:spPr>
        <p:txBody>
          <a:bodyPr lIns="38100" tIns="38100" rIns="38100" bIns="38100"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8AA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43000" marR="0" indent="-22860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–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574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»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33083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36639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40195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43751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>
              <a:buNone/>
            </a:pPr>
            <a:r>
              <a:rPr lang="fr-FR" sz="1400" dirty="0"/>
              <a:t>[1] </a:t>
            </a:r>
            <a:r>
              <a:rPr lang="en-US" sz="1400" dirty="0"/>
              <a:t>L. Peng, C. </a:t>
            </a:r>
            <a:r>
              <a:rPr lang="en-US" sz="1400" dirty="0" err="1"/>
              <a:t>Kümmerle</a:t>
            </a:r>
            <a:r>
              <a:rPr lang="en-US" sz="1400" dirty="0"/>
              <a:t>, and R. Vidal. Global linear and local </a:t>
            </a:r>
            <a:r>
              <a:rPr lang="en-US" sz="1400" dirty="0" err="1"/>
              <a:t>superlinear</a:t>
            </a:r>
            <a:r>
              <a:rPr lang="en-US" sz="1400" dirty="0"/>
              <a:t> convergence of IRLS for non-smooth robust regression. </a:t>
            </a:r>
            <a:r>
              <a:rPr lang="en-US" sz="1400" i="1" dirty="0" err="1"/>
              <a:t>NeurIPS</a:t>
            </a:r>
            <a:r>
              <a:rPr lang="en-US" sz="1400" dirty="0"/>
              <a:t> 2022.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7348075D-81FE-7E8D-7860-FD27E974B7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7254" y="905256"/>
                <a:ext cx="4337829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zh-CN" altLang="en-US" sz="2800" dirty="0"/>
                  <a:t>“</a:t>
                </a:r>
                <a:r>
                  <a:rPr lang="en-US" sz="2800" dirty="0"/>
                  <a:t>Generalization</a:t>
                </a:r>
                <a:r>
                  <a:rPr lang="zh-CN" altLang="en-US" sz="2800" dirty="0"/>
                  <a:t>” </a:t>
                </a:r>
                <a:r>
                  <a:rPr lang="en-US" altLang="zh-CN" sz="2800" dirty="0"/>
                  <a:t>2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lang="en-US" sz="28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sz="2800" dirty="0">
                    <a:solidFill>
                      <a:schemeClr val="accent5"/>
                    </a:solidFill>
                  </a:rPr>
                  <a:t> </a:t>
                </a:r>
                <a:endParaRPr lang="en-US" sz="2400" dirty="0">
                  <a:solidFill>
                    <a:schemeClr val="accent5"/>
                  </a:solidFill>
                </a:endParaRPr>
              </a:p>
              <a:p>
                <a:pPr marL="457200" lvl="1" indent="0" algn="ctr">
                  <a:buNone/>
                </a:pPr>
                <a:endParaRPr lang="en-US" sz="2400" dirty="0"/>
              </a:p>
              <a:p>
                <a:pPr lvl="1"/>
                <a:r>
                  <a:rPr lang="en-US" sz="2400" dirty="0"/>
                  <a:t>“Robust Regression” [1]</a:t>
                </a:r>
              </a:p>
              <a:p>
                <a:pPr lvl="2"/>
                <a:r>
                  <a:rPr lang="en-US" sz="2200" dirty="0"/>
                  <a:t>(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7348075D-81FE-7E8D-7860-FD27E974B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254" y="905256"/>
                <a:ext cx="4337829" cy="5202936"/>
              </a:xfrm>
              <a:prstGeom prst="rect">
                <a:avLst/>
              </a:prstGeom>
              <a:blipFill>
                <a:blip r:embed="rId3"/>
                <a:stretch>
                  <a:fillRect l="-3652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DA9322EF-3DFE-2EE0-BF66-BE60ADE52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7" y="3918528"/>
            <a:ext cx="2995140" cy="2170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060C3D-751B-914B-6954-8BF11183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540" y="3880642"/>
            <a:ext cx="3154574" cy="228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32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0EEA-6656-F5DF-745B-9B65BE78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7348075D-81FE-7E8D-7860-FD27E974B7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638" y="905256"/>
                <a:ext cx="4337829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Robust Regression</a:t>
                </a:r>
              </a:p>
              <a:p>
                <a:pPr lvl="1"/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sz="2400" dirty="0">
                    <a:solidFill>
                      <a:schemeClr val="accent5"/>
                    </a:solidFill>
                  </a:rPr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7348075D-81FE-7E8D-7860-FD27E974B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8" y="905256"/>
                <a:ext cx="4337829" cy="5202936"/>
              </a:xfrm>
              <a:prstGeom prst="rect">
                <a:avLst/>
              </a:prstGeom>
              <a:blipFill>
                <a:blip r:embed="rId2"/>
                <a:stretch>
                  <a:fillRect l="-3797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5060C3D-751B-914B-6954-8BF111830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24" y="3880642"/>
            <a:ext cx="3154574" cy="2285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2">
                <a:extLst>
                  <a:ext uri="{FF2B5EF4-FFF2-40B4-BE49-F238E27FC236}">
                    <a16:creationId xmlns:a16="http://schemas.microsoft.com/office/drawing/2014/main" id="{03560942-2970-93D7-5E8A-50113A58642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709532" y="901700"/>
                <a:ext cx="4337829" cy="5207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lvl="1"/>
                <a:r>
                  <a:rPr lang="en-US" sz="2400" dirty="0"/>
                  <a:t>(strongly) convex, smooth</a:t>
                </a:r>
              </a:p>
              <a:p>
                <a:pPr lvl="1"/>
                <a:r>
                  <a:rPr lang="en-US" sz="2400" dirty="0"/>
                  <a:t>“least-squares”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: </a:t>
                </a:r>
              </a:p>
              <a:p>
                <a:pPr lvl="1"/>
                <a:r>
                  <a:rPr lang="en-US" sz="2400" dirty="0"/>
                  <a:t>convex, non-smooth</a:t>
                </a:r>
              </a:p>
              <a:p>
                <a:pPr lvl="1"/>
                <a:r>
                  <a:rPr lang="en-US" sz="2400" dirty="0"/>
                  <a:t>“least absolute deviation”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: </a:t>
                </a:r>
              </a:p>
              <a:p>
                <a:pPr lvl="1"/>
                <a:r>
                  <a:rPr lang="en-US" sz="2400" dirty="0"/>
                  <a:t>non-convex, non-smooth</a:t>
                </a:r>
              </a:p>
              <a:p>
                <a:pPr lvl="1"/>
                <a:r>
                  <a:rPr lang="en-US" sz="2400" dirty="0"/>
                  <a:t>NP-hard</a:t>
                </a:r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占位符 2">
                <a:extLst>
                  <a:ext uri="{FF2B5EF4-FFF2-40B4-BE49-F238E27FC236}">
                    <a16:creationId xmlns:a16="http://schemas.microsoft.com/office/drawing/2014/main" id="{03560942-2970-93D7-5E8A-50113A586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09532" y="901700"/>
                <a:ext cx="4337829" cy="5207000"/>
              </a:xfrm>
              <a:blipFill>
                <a:blip r:embed="rId4"/>
                <a:stretch>
                  <a:fillRect r="-2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6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IRLS for Robust Linear Regression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00" t="-230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7348075D-81FE-7E8D-7860-FD27E974B7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8866" y="905256"/>
                <a:ext cx="4761781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Robust Regression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2800" dirty="0">
                    <a:solidFill>
                      <a:schemeClr val="accent5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IRLS:</a:t>
                </a:r>
              </a:p>
              <a:p>
                <a:pPr marL="914400" lvl="1" indent="-457200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914400" lvl="1" indent="-457200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7348075D-81FE-7E8D-7860-FD27E974B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866" y="905256"/>
                <a:ext cx="4761781" cy="5202936"/>
              </a:xfrm>
              <a:prstGeom prst="rect">
                <a:avLst/>
              </a:prstGeom>
              <a:blipFill>
                <a:blip r:embed="rId3"/>
                <a:stretch>
                  <a:fillRect l="-3457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2611891F-4EB5-69DD-51D3-53C2774217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43" y="905256"/>
                <a:ext cx="4634111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Geometric Median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Iterative Solution [1]: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pPr marL="1314450" lvl="2" indent="-457200"/>
                <a:r>
                  <a:rPr lang="en-US" sz="22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200" dirty="0"/>
                  <a:t>: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1314450" lvl="2" indent="-457200"/>
                <a:r>
                  <a:rPr lang="en-US" sz="22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200" dirty="0"/>
                  <a:t>: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en-US" sz="3000" dirty="0"/>
                  <a:t> </a:t>
                </a:r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2611891F-4EB5-69DD-51D3-53C277421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" y="905256"/>
                <a:ext cx="4634111" cy="5207000"/>
              </a:xfrm>
              <a:prstGeom prst="rect">
                <a:avLst/>
              </a:prstGeom>
              <a:blipFill>
                <a:blip r:embed="rId4"/>
                <a:stretch>
                  <a:fillRect l="-3553" t="-14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FE385DD-5475-8D57-40F1-43FD8F6F538E}"/>
              </a:ext>
            </a:extLst>
          </p:cNvPr>
          <p:cNvSpPr txBox="1">
            <a:spLocks/>
          </p:cNvSpPr>
          <p:nvPr/>
        </p:nvSpPr>
        <p:spPr>
          <a:xfrm>
            <a:off x="119046" y="6297283"/>
            <a:ext cx="6738955" cy="48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8AA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43000" marR="0" indent="-22860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–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574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»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33083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36639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40195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43751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>
              <a:buNone/>
            </a:pPr>
            <a:r>
              <a:rPr lang="fr-FR" sz="1400" dirty="0"/>
              <a:t>[1] E. </a:t>
            </a:r>
            <a:r>
              <a:rPr lang="fr-FR" sz="1400" dirty="0" err="1"/>
              <a:t>Weiszfeld</a:t>
            </a:r>
            <a:r>
              <a:rPr lang="fr-FR" sz="1400" dirty="0"/>
              <a:t>. Sur le point pour lequel la somme des distances de n points </a:t>
            </a:r>
            <a:r>
              <a:rPr lang="fr-FR" sz="1400" dirty="0" err="1"/>
              <a:t>donn</a:t>
            </a:r>
            <a:r>
              <a:rPr lang="en-US" sz="1400" dirty="0"/>
              <a:t>é</a:t>
            </a:r>
            <a:r>
              <a:rPr lang="fr-FR" sz="1400" dirty="0"/>
              <a:t>s est minimum. </a:t>
            </a:r>
            <a:r>
              <a:rPr lang="fr-FR" sz="1400" i="1" dirty="0"/>
              <a:t>Tohoku </a:t>
            </a:r>
            <a:r>
              <a:rPr lang="fr-FR" sz="1400" i="1" dirty="0" err="1"/>
              <a:t>Mathematical</a:t>
            </a:r>
            <a:r>
              <a:rPr lang="fr-FR" sz="1400" i="1" dirty="0"/>
              <a:t> Journal</a:t>
            </a:r>
            <a:r>
              <a:rPr lang="fr-FR" sz="1400" dirty="0"/>
              <a:t>, 1937.</a:t>
            </a:r>
            <a:endParaRPr lang="en-US" sz="1400" dirty="0"/>
          </a:p>
          <a:p>
            <a:pPr marL="0" indent="0" algn="ctr">
              <a:buFontTx/>
              <a:buNone/>
            </a:pPr>
            <a:endParaRPr lang="en-US" sz="2800" dirty="0"/>
          </a:p>
          <a:p>
            <a:pPr marL="0" indent="0" algn="ctr">
              <a:buFontTx/>
              <a:buNone/>
            </a:pP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B9E9B-1743-E7BD-28BF-3015C8D94198}"/>
              </a:ext>
            </a:extLst>
          </p:cNvPr>
          <p:cNvSpPr txBox="1"/>
          <p:nvPr/>
        </p:nvSpPr>
        <p:spPr>
          <a:xfrm>
            <a:off x="4753155" y="5546741"/>
            <a:ext cx="4129336" cy="379591"/>
          </a:xfrm>
          <a:prstGeom prst="rect">
            <a:avLst/>
          </a:prstGeom>
          <a:noFill/>
          <a:ln w="539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Why IRLS works? Or why it doesn’t?</a:t>
            </a:r>
          </a:p>
        </p:txBody>
      </p:sp>
    </p:spTree>
    <p:extLst>
      <p:ext uri="{BB962C8B-B14F-4D97-AF65-F5344CB8AC3E}">
        <p14:creationId xmlns:p14="http://schemas.microsoft.com/office/powerpoint/2010/main" val="4167294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IRLS for Robust Linear Regression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F60EEA-6656-F5DF-745B-9B65BE783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00" t="-230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7348075D-81FE-7E8D-7860-FD27E974B7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620" y="905256"/>
                <a:ext cx="4761781" cy="52029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Robust Regression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2800" dirty="0">
                    <a:solidFill>
                      <a:schemeClr val="accent5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IRLS:</a:t>
                </a:r>
              </a:p>
              <a:p>
                <a:pPr marL="914400" lvl="1" indent="-457200"/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400" dirty="0"/>
                  <a:t>: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914400" lvl="1" indent="-457200"/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7348075D-81FE-7E8D-7860-FD27E974B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20" y="905256"/>
                <a:ext cx="4761781" cy="5202936"/>
              </a:xfrm>
              <a:prstGeom prst="rect">
                <a:avLst/>
              </a:prstGeom>
              <a:blipFill>
                <a:blip r:embed="rId3"/>
                <a:stretch>
                  <a:fillRect l="-3457" t="-14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C4B9E9B-1743-E7BD-28BF-3015C8D94198}"/>
              </a:ext>
            </a:extLst>
          </p:cNvPr>
          <p:cNvSpPr txBox="1"/>
          <p:nvPr/>
        </p:nvSpPr>
        <p:spPr>
          <a:xfrm>
            <a:off x="215669" y="5546741"/>
            <a:ext cx="4129336" cy="379591"/>
          </a:xfrm>
          <a:prstGeom prst="rect">
            <a:avLst/>
          </a:prstGeom>
          <a:noFill/>
          <a:ln w="539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Why IRLS works? Or why it doesn’t?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41A9677-8C79-7F70-8F9C-E9C70DA6DF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4508" y="905256"/>
                <a:ext cx="4337829" cy="5202936"/>
              </a:xfrm>
              <a:prstGeom prst="rect">
                <a:avLst/>
              </a:prstGeom>
              <a:ln w="127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800" dirty="0"/>
                  <a:t>Why IRLS doesn’t work?</a:t>
                </a:r>
              </a:p>
              <a:p>
                <a:pPr lvl="1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then</a:t>
                </a:r>
              </a:p>
              <a:p>
                <a:pPr lvl="2"/>
                <a:r>
                  <a:rPr lang="en-US" sz="2200" dirty="0"/>
                  <a:t>Division by zero </a:t>
                </a:r>
              </a:p>
              <a:p>
                <a:pPr lvl="2"/>
                <a:r>
                  <a:rPr lang="en-US" sz="2200" dirty="0"/>
                  <a:t>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200" dirty="0"/>
                  <a:t> undefined</a:t>
                </a: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41A9677-8C79-7F70-8F9C-E9C70DA6D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508" y="905256"/>
                <a:ext cx="4337829" cy="5202936"/>
              </a:xfrm>
              <a:prstGeom prst="rect">
                <a:avLst/>
              </a:prstGeom>
              <a:blipFill>
                <a:blip r:embed="rId4"/>
                <a:stretch>
                  <a:fillRect l="-3792" t="-1407" r="-3230"/>
                </a:stretch>
              </a:blipFill>
              <a:ln w="127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April 8 - Semantic Tags" id="{F0EDB558-3B09-7B49-8CCF-FD939711803E}" vid="{C40062AE-E166-D74A-B880-4F679BEE3D09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ICCOPT-2022</Template>
  <TotalTime>7514</TotalTime>
  <Words>2189</Words>
  <Application>Microsoft Office PowerPoint</Application>
  <PresentationFormat>On-screen Show (4:3)</PresentationFormat>
  <Paragraphs>487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Cambria Math</vt:lpstr>
      <vt:lpstr>White</vt:lpstr>
      <vt:lpstr>Fantastic Iteratively Reweighted Algorithms and Where to Find Them</vt:lpstr>
      <vt:lpstr>Mean &amp; Geometric Median</vt:lpstr>
      <vt:lpstr>Geometric Median</vt:lpstr>
      <vt:lpstr>Riemannian ℓ_p Center of Mass </vt:lpstr>
      <vt:lpstr>What’s Next?</vt:lpstr>
      <vt:lpstr>Robust Linear Regression</vt:lpstr>
      <vt:lpstr>Robust Linear Regression</vt:lpstr>
      <vt:lpstr>IRLS for Robust Linear Regression (p=1)</vt:lpstr>
      <vt:lpstr>IRLS for Robust Linear Regression (p=1)</vt:lpstr>
      <vt:lpstr>IRLS for Robust Linear Regression (p=1)</vt:lpstr>
      <vt:lpstr>IRLS for Robust Linear Regression (p=1)</vt:lpstr>
      <vt:lpstr>IRLS for Robust Linear Regression (p=1)</vt:lpstr>
      <vt:lpstr>IRLS for Robust Linear Regression (p=1)</vt:lpstr>
      <vt:lpstr>Smoothed ℓ_1 Minimization</vt:lpstr>
      <vt:lpstr>Smoothed ℓ_1 Minimization</vt:lpstr>
      <vt:lpstr>Outlier-Robust Estimation</vt:lpstr>
      <vt:lpstr>Outlier-Robust Estimation</vt:lpstr>
      <vt:lpstr>Outlier-Robust Estimation</vt:lpstr>
      <vt:lpstr>Outlier-Robust Estimation</vt:lpstr>
      <vt:lpstr>IRLS for Outlier-Robust Estimation</vt:lpstr>
      <vt:lpstr>IRLS for Outlier-Robust Estimation</vt:lpstr>
      <vt:lpstr>IRLS for Outlier-Robust Estimation</vt:lpstr>
      <vt:lpstr>IRLS for Outlier-Robust Estimation</vt:lpstr>
      <vt:lpstr>IRLS for Outlier-Robust Estimation</vt:lpstr>
      <vt:lpstr>What Else?</vt:lpstr>
      <vt:lpstr>What Else?</vt:lpstr>
      <vt:lpstr>What Else?</vt:lpstr>
      <vt:lpstr>What Else?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Semidefinite Relaxations in Robust Rotation Search: Tight or Not</dc:title>
  <dc:creator>T14</dc:creator>
  <cp:lastModifiedBy>彭 良祖</cp:lastModifiedBy>
  <cp:revision>1915</cp:revision>
  <dcterms:created xsi:type="dcterms:W3CDTF">2022-07-19T20:56:25Z</dcterms:created>
  <dcterms:modified xsi:type="dcterms:W3CDTF">2023-06-02T16:56:16Z</dcterms:modified>
</cp:coreProperties>
</file>