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91" r:id="rId2"/>
    <p:sldId id="392" r:id="rId3"/>
    <p:sldId id="360" r:id="rId4"/>
    <p:sldId id="284" r:id="rId5"/>
    <p:sldId id="365" r:id="rId6"/>
    <p:sldId id="362" r:id="rId7"/>
    <p:sldId id="388" r:id="rId8"/>
    <p:sldId id="380" r:id="rId9"/>
    <p:sldId id="381" r:id="rId10"/>
    <p:sldId id="373" r:id="rId11"/>
    <p:sldId id="383" r:id="rId12"/>
    <p:sldId id="384" r:id="rId13"/>
    <p:sldId id="386" r:id="rId14"/>
    <p:sldId id="387" r:id="rId15"/>
    <p:sldId id="393" r:id="rId16"/>
    <p:sldId id="339" r:id="rId17"/>
    <p:sldId id="341" r:id="rId18"/>
    <p:sldId id="342" r:id="rId19"/>
    <p:sldId id="354" r:id="rId20"/>
    <p:sldId id="343" r:id="rId21"/>
    <p:sldId id="344" r:id="rId22"/>
    <p:sldId id="345" r:id="rId23"/>
    <p:sldId id="346" r:id="rId24"/>
    <p:sldId id="347" r:id="rId25"/>
    <p:sldId id="349" r:id="rId26"/>
    <p:sldId id="394" r:id="rId27"/>
    <p:sldId id="352" r:id="rId28"/>
    <p:sldId id="353" r:id="rId29"/>
    <p:sldId id="358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4" initials="T" lastIdx="1" clrIdx="0">
    <p:extLst>
      <p:ext uri="{19B8F6BF-5375-455C-9EA6-DF929625EA0E}">
        <p15:presenceInfo xmlns:p15="http://schemas.microsoft.com/office/powerpoint/2012/main" userId="6badf3b8c49f5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DA7E7-62F6-0F48-9E97-74134666FB0C}" v="782" dt="2022-10-25T21:24:37.051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1.xml"/><Relationship Id="rId7" Type="http://schemas.openxmlformats.org/officeDocument/2006/relationships/image" Target="../media/image32.png"/><Relationship Id="rId12" Type="http://schemas.openxmlformats.org/officeDocument/2006/relationships/image" Target="../media/image4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5" Type="http://schemas.openxmlformats.org/officeDocument/2006/relationships/tags" Target="../tags/tag23.xml"/><Relationship Id="rId10" Type="http://schemas.openxmlformats.org/officeDocument/2006/relationships/image" Target="../media/image41.png"/><Relationship Id="rId4" Type="http://schemas.openxmlformats.org/officeDocument/2006/relationships/tags" Target="../tags/tag22.xml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7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28.xml"/><Relationship Id="rId7" Type="http://schemas.openxmlformats.org/officeDocument/2006/relationships/image" Target="../media/image4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5.png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tags" Target="../tags/tag31.xml"/><Relationship Id="rId7" Type="http://schemas.openxmlformats.org/officeDocument/2006/relationships/image" Target="../media/image5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2.jpe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5.png"/><Relationship Id="rId5" Type="http://schemas.openxmlformats.org/officeDocument/2006/relationships/image" Target="../media/image840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40.xml"/><Relationship Id="rId7" Type="http://schemas.openxmlformats.org/officeDocument/2006/relationships/image" Target="../media/image5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5" Type="http://schemas.openxmlformats.org/officeDocument/2006/relationships/tags" Target="../tags/tag42.xml"/><Relationship Id="rId10" Type="http://schemas.openxmlformats.org/officeDocument/2006/relationships/image" Target="../media/image62.png"/><Relationship Id="rId4" Type="http://schemas.openxmlformats.org/officeDocument/2006/relationships/tags" Target="../tags/tag41.xml"/><Relationship Id="rId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jhu.edu/index.php" TargetMode="External"/><Relationship Id="rId2" Type="http://schemas.openxmlformats.org/officeDocument/2006/relationships/hyperlink" Target="http://www.vision.jhu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ds.jhu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image" Target="../media/image1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7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4.xml"/><Relationship Id="rId7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29678"/>
            <a:ext cx="9144000" cy="147761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altLang="zh-CN" sz="3800" dirty="0"/>
              <a:t>Robust Rotation Search:</a:t>
            </a:r>
            <a:br>
              <a:rPr lang="en-US" altLang="zh-CN" sz="3800" dirty="0"/>
            </a:br>
            <a:r>
              <a:rPr lang="en-US" sz="3800" dirty="0"/>
              <a:t>Theory and Algorithms</a:t>
            </a:r>
            <a:endParaRPr sz="3800"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856605"/>
            <a:ext cx="9144000" cy="85509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sz="2200" dirty="0"/>
              <a:t>Liangzu Peng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sz="1200" dirty="0"/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/>
              <a:t>Mathematical Institute for Data Science, Johns Hopkins University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0F2C3E-761F-29D3-7CA4-1B61695E5216}"/>
              </a:ext>
            </a:extLst>
          </p:cNvPr>
          <p:cNvSpPr txBox="1"/>
          <p:nvPr/>
        </p:nvSpPr>
        <p:spPr>
          <a:xfrm>
            <a:off x="5282184" y="153289"/>
            <a:ext cx="34320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Talk @</a:t>
            </a:r>
            <a:r>
              <a:rPr lang="en-US" altLang="zh-CN" b="1" dirty="0"/>
              <a:t>AI TIME </a:t>
            </a:r>
            <a:r>
              <a:rPr lang="en-US" b="1" dirty="0"/>
              <a:t>(Virtual)</a:t>
            </a:r>
          </a:p>
          <a:p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December </a:t>
            </a:r>
            <a:r>
              <a:rPr lang="en-US" b="1" dirty="0"/>
              <a:t>8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, 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Tightness of </a:t>
            </a:r>
            <a:r>
              <a:rPr lang="en-US" altLang="ja-JP" b="1">
                <a:solidFill>
                  <a:schemeClr val="accent6"/>
                </a:solidFill>
              </a:rPr>
              <a:t>(SDR)</a:t>
            </a:r>
            <a:r>
              <a:rPr lang="en-US" altLang="zh-CN"/>
              <a:t>: Theorem 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800" b="1"/>
              </a:p>
              <a:p>
                <a:pPr marL="0" indent="0" algn="ctr">
                  <a:buNone/>
                </a:pPr>
                <a:endParaRPr lang="en-US" sz="2800" b="1"/>
              </a:p>
              <a:p>
                <a:pPr marL="0" indent="0" algn="ctr">
                  <a:buNone/>
                </a:pPr>
                <a:r>
                  <a:rPr lang="en-US" sz="2800" b="1"/>
                  <a:t>Assumptions of Theorem 1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Outlier Assumption</a:t>
                </a:r>
                <a:r>
                  <a:rPr lang="en-US"/>
                  <a:t>: (sufficiently </a:t>
                </a:r>
                <a:r>
                  <a:rPr lang="en-US">
                    <a:solidFill>
                      <a:srgbClr val="FF0000"/>
                    </a:solidFill>
                  </a:rPr>
                  <a:t>small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, for every outlier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r>
                  <a:rPr lang="en-US">
                    <a:solidFill>
                      <a:schemeClr val="tx1"/>
                    </a:solidFill>
                  </a:rPr>
                  <a:t>Inlier Assumption</a:t>
                </a:r>
                <a:r>
                  <a:rPr lang="en-US"/>
                  <a:t>: (sufficiently </a:t>
                </a:r>
                <a:r>
                  <a:rPr lang="en-US">
                    <a:solidFill>
                      <a:schemeClr val="tx1"/>
                    </a:solidFill>
                  </a:rPr>
                  <a:t>large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for every </a:t>
                </a:r>
                <a:r>
                  <a:rPr lang="en-US">
                    <a:solidFill>
                      <a:schemeClr val="tx1"/>
                    </a:solidFill>
                  </a:rPr>
                  <a:t>inlier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endParaRPr lang="en-US"/>
              </a:p>
              <a:p>
                <a:r>
                  <a:rPr lang="en-US">
                    <a:solidFill>
                      <a:srgbClr val="C00000"/>
                    </a:solidFill>
                  </a:rPr>
                  <a:t>Necessary for</a:t>
                </a:r>
                <a:r>
                  <a:rPr lang="en-US" altLang="ja-JP">
                    <a:solidFill>
                      <a:srgbClr val="C00000"/>
                    </a:solidFill>
                  </a:rPr>
                  <a:t> </a:t>
                </a:r>
                <a:r>
                  <a:rPr lang="en-US" altLang="ja-JP" b="1">
                    <a:solidFill>
                      <a:schemeClr val="accent6"/>
                    </a:solidFill>
                  </a:rPr>
                  <a:t>(TLS-R) </a:t>
                </a:r>
                <a:r>
                  <a:rPr lang="en-US">
                    <a:solidFill>
                      <a:srgbClr val="C00000"/>
                    </a:solidFill>
                  </a:rPr>
                  <a:t>to accept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>
                    <a:solidFill>
                      <a:srgbClr val="C00000"/>
                    </a:solidFill>
                  </a:rPr>
                  <a:t> </a:t>
                </a:r>
                <a:r>
                  <a:rPr lang="en-US">
                    <a:solidFill>
                      <a:srgbClr val="C00000"/>
                    </a:solidFill>
                  </a:rPr>
                  <a:t>as an inlier</a:t>
                </a:r>
                <a:endParaRPr lang="zh-CN" altLang="en-US">
                  <a:solidFill>
                    <a:schemeClr val="accent6"/>
                  </a:solidFill>
                  <a:uFill>
                    <a:solidFill>
                      <a:srgbClr val="000000"/>
                    </a:solidFill>
                  </a:uFill>
                </a:endParaRPr>
              </a:p>
              <a:p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:endParaRPr lang="en-US" sz="2800" b="1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4">
            <a:extLst>
              <a:ext uri="{FF2B5EF4-FFF2-40B4-BE49-F238E27FC236}">
                <a16:creationId xmlns:a16="http://schemas.microsoft.com/office/drawing/2014/main" id="{0CED323F-C9DC-453F-CEF0-937EA880F5DC}"/>
              </a:ext>
            </a:extLst>
          </p:cNvPr>
          <p:cNvSpPr txBox="1"/>
          <p:nvPr/>
        </p:nvSpPr>
        <p:spPr>
          <a:xfrm>
            <a:off x="7092898" y="1058116"/>
            <a:ext cx="15865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2800">
                <a:solidFill>
                  <a:schemeClr val="accent6"/>
                </a:solidFill>
              </a:rPr>
              <a:t> </a:t>
            </a:r>
            <a:r>
              <a:rPr lang="en-US" altLang="ja-JP" sz="2800" b="1">
                <a:solidFill>
                  <a:schemeClr val="accent6"/>
                </a:solidFill>
              </a:rPr>
              <a:t>(TLS-R) 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4" name="Picture 13" descr="IguanaTex Bitmap Display&#10;&#10;\documentclass{article}&#10;\usepackage{amsmath,amssymb,xcolor}&#10;\pagestyle{empty}&#10;\newcommand{\argmin}{\mathop{\rm argmin}}&#10;&#10;&#10;\begin{document}&#10;&#10;&#10;\begin{align*}&#10;\hat{R}_0 \in \argmin_{R_0\in\text{SO}(3)} \sum_{i=1}^{\ell} \min \Big\{ \big\| y_i - R_0 x_i \big\|_2^2, \ c_i^2 \Big\} \label{eq:TLS-R} &#10;\end{align*}&#10;&#10;\end{document}">
            <a:extLst>
              <a:ext uri="{FF2B5EF4-FFF2-40B4-BE49-F238E27FC236}">
                <a16:creationId xmlns:a16="http://schemas.microsoft.com/office/drawing/2014/main" id="{AB30993A-ABD0-F2B9-B297-E34D7F8EA1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8" y="895861"/>
            <a:ext cx="5525942" cy="888686"/>
          </a:xfrm>
          <a:prstGeom prst="rect">
            <a:avLst/>
          </a:prstGeom>
        </p:spPr>
      </p:pic>
      <p:sp>
        <p:nvSpPr>
          <p:cNvPr id="15" name="矩形 21">
            <a:extLst>
              <a:ext uri="{FF2B5EF4-FFF2-40B4-BE49-F238E27FC236}">
                <a16:creationId xmlns:a16="http://schemas.microsoft.com/office/drawing/2014/main" id="{BCD02D13-51E2-BF09-24D5-88C0B2A93C94}"/>
              </a:ext>
            </a:extLst>
          </p:cNvPr>
          <p:cNvSpPr/>
          <p:nvPr/>
        </p:nvSpPr>
        <p:spPr>
          <a:xfrm>
            <a:off x="1538823" y="4155644"/>
            <a:ext cx="1508760" cy="365760"/>
          </a:xfrm>
          <a:prstGeom prst="rect">
            <a:avLst/>
          </a:prstGeom>
          <a:noFill/>
          <a:ln w="254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C34B01B9-F9B1-5C92-5839-6D554B244B98}"/>
              </a:ext>
            </a:extLst>
          </p:cNvPr>
          <p:cNvSpPr txBox="1"/>
          <p:nvPr/>
        </p:nvSpPr>
        <p:spPr>
          <a:xfrm>
            <a:off x="2073781" y="4505913"/>
            <a:ext cx="47929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(1)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89776AB-EDFD-A7D6-43A0-C4979A0B8726}"/>
              </a:ext>
            </a:extLst>
          </p:cNvPr>
          <p:cNvCxnSpPr/>
          <p:nvPr/>
        </p:nvCxnSpPr>
        <p:spPr>
          <a:xfrm flipV="1">
            <a:off x="890308" y="4567208"/>
            <a:ext cx="939057" cy="854450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91024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Tightness of </a:t>
            </a:r>
            <a:r>
              <a:rPr lang="en-US" altLang="ja-JP" b="1">
                <a:solidFill>
                  <a:schemeClr val="accent6"/>
                </a:solidFill>
              </a:rPr>
              <a:t>(SDR)</a:t>
            </a:r>
            <a:r>
              <a:rPr lang="en-US" altLang="zh-CN"/>
              <a:t>: Theorem 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800" b="1"/>
              </a:p>
              <a:p>
                <a:pPr marL="0" indent="0" algn="ctr">
                  <a:buNone/>
                </a:pPr>
                <a:endParaRPr lang="en-US" sz="2800" b="1"/>
              </a:p>
              <a:p>
                <a:pPr marL="0" indent="0" algn="ctr">
                  <a:buNone/>
                </a:pPr>
                <a:r>
                  <a:rPr lang="en-US" sz="2800" b="1"/>
                  <a:t>Assumptions of Theorem 1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Outlier Assumption</a:t>
                </a:r>
                <a:r>
                  <a:rPr lang="en-US"/>
                  <a:t>: (sufficiently </a:t>
                </a:r>
                <a:r>
                  <a:rPr lang="en-US">
                    <a:solidFill>
                      <a:srgbClr val="FF0000"/>
                    </a:solidFill>
                  </a:rPr>
                  <a:t>small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, for every outlier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r>
                  <a:rPr lang="en-US">
                    <a:solidFill>
                      <a:schemeClr val="tx1"/>
                    </a:solidFill>
                  </a:rPr>
                  <a:t>Inlier Assumption</a:t>
                </a:r>
                <a:r>
                  <a:rPr lang="en-US"/>
                  <a:t>: (sufficiently </a:t>
                </a:r>
                <a:r>
                  <a:rPr lang="en-US">
                    <a:solidFill>
                      <a:schemeClr val="tx1"/>
                    </a:solidFill>
                  </a:rPr>
                  <a:t>large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for every </a:t>
                </a:r>
                <a:r>
                  <a:rPr lang="en-US">
                    <a:solidFill>
                      <a:schemeClr val="tx1"/>
                    </a:solidFill>
                  </a:rPr>
                  <a:t>inlier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b="0">
                    <a:solidFill>
                      <a:srgbClr val="C00000"/>
                    </a:solidFill>
                  </a:rPr>
                  <a:t>increasing function of noise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𝑛𝑜𝑖𝑠𝑒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</a:rPr>
                  <a:t> </a:t>
                </a:r>
                <a:r>
                  <a:rPr lang="en-US" altLang="zh-CN">
                    <a:solidFill>
                      <a:srgbClr val="C00000"/>
                    </a:solidFill>
                    <a:uFill>
                      <a:solidFill>
                        <a:srgbClr val="000000"/>
                      </a:solidFill>
                    </a:uFill>
                  </a:rPr>
                  <a:t>in the absence of noise</a:t>
                </a:r>
                <a:endParaRPr lang="zh-CN" altLang="en-US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  <a:p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:endParaRPr lang="en-US" sz="2800" b="1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99" b="-4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4">
            <a:extLst>
              <a:ext uri="{FF2B5EF4-FFF2-40B4-BE49-F238E27FC236}">
                <a16:creationId xmlns:a16="http://schemas.microsoft.com/office/drawing/2014/main" id="{0CED323F-C9DC-453F-CEF0-937EA880F5DC}"/>
              </a:ext>
            </a:extLst>
          </p:cNvPr>
          <p:cNvSpPr txBox="1"/>
          <p:nvPr/>
        </p:nvSpPr>
        <p:spPr>
          <a:xfrm>
            <a:off x="7092898" y="1058116"/>
            <a:ext cx="15865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2800">
                <a:solidFill>
                  <a:schemeClr val="accent6"/>
                </a:solidFill>
              </a:rPr>
              <a:t> </a:t>
            </a:r>
            <a:r>
              <a:rPr lang="en-US" altLang="ja-JP" sz="2800" b="1">
                <a:solidFill>
                  <a:schemeClr val="accent6"/>
                </a:solidFill>
              </a:rPr>
              <a:t>(TLS-R) 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4" name="Picture 13" descr="IguanaTex Bitmap Display&#10;&#10;\documentclass{article}&#10;\usepackage{amsmath,amssymb,xcolor}&#10;\pagestyle{empty}&#10;\newcommand{\argmin}{\mathop{\rm argmin}}&#10;&#10;&#10;\begin{document}&#10;&#10;&#10;\begin{align*}&#10;\hat{R}_0 \in \argmin_{R_0\in\text{SO}(3)} \sum_{i=1}^{\ell} \min \Big\{ \big\| y_i - R_0 x_i \big\|_2^2, \ c_i^2 \Big\} \label{eq:TLS-R} &#10;\end{align*}&#10;&#10;\end{document}">
            <a:extLst>
              <a:ext uri="{FF2B5EF4-FFF2-40B4-BE49-F238E27FC236}">
                <a16:creationId xmlns:a16="http://schemas.microsoft.com/office/drawing/2014/main" id="{AB30993A-ABD0-F2B9-B297-E34D7F8EA1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8" y="895861"/>
            <a:ext cx="5525942" cy="888686"/>
          </a:xfrm>
          <a:prstGeom prst="rect">
            <a:avLst/>
          </a:prstGeom>
        </p:spPr>
      </p:pic>
      <p:sp>
        <p:nvSpPr>
          <p:cNvPr id="15" name="矩形 21">
            <a:extLst>
              <a:ext uri="{FF2B5EF4-FFF2-40B4-BE49-F238E27FC236}">
                <a16:creationId xmlns:a16="http://schemas.microsoft.com/office/drawing/2014/main" id="{BCD02D13-51E2-BF09-24D5-88C0B2A93C94}"/>
              </a:ext>
            </a:extLst>
          </p:cNvPr>
          <p:cNvSpPr/>
          <p:nvPr/>
        </p:nvSpPr>
        <p:spPr>
          <a:xfrm>
            <a:off x="3287727" y="4173398"/>
            <a:ext cx="996501" cy="365760"/>
          </a:xfrm>
          <a:prstGeom prst="rect">
            <a:avLst/>
          </a:prstGeom>
          <a:noFill/>
          <a:ln w="254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C34B01B9-F9B1-5C92-5839-6D554B244B98}"/>
              </a:ext>
            </a:extLst>
          </p:cNvPr>
          <p:cNvSpPr txBox="1"/>
          <p:nvPr/>
        </p:nvSpPr>
        <p:spPr>
          <a:xfrm>
            <a:off x="3574108" y="4523667"/>
            <a:ext cx="47929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(2)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89776AB-EDFD-A7D6-43A0-C4979A0B8726}"/>
              </a:ext>
            </a:extLst>
          </p:cNvPr>
          <p:cNvCxnSpPr>
            <a:cxnSpLocks/>
          </p:cNvCxnSpPr>
          <p:nvPr/>
        </p:nvCxnSpPr>
        <p:spPr>
          <a:xfrm flipV="1">
            <a:off x="1305017" y="4584962"/>
            <a:ext cx="2077943" cy="786029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72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Tightness of </a:t>
            </a:r>
            <a:r>
              <a:rPr lang="en-US" altLang="ja-JP" b="1">
                <a:solidFill>
                  <a:schemeClr val="accent6"/>
                </a:solidFill>
              </a:rPr>
              <a:t>(SDR)</a:t>
            </a:r>
            <a:r>
              <a:rPr lang="en-US" altLang="zh-CN"/>
              <a:t>: Theorem 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800" b="1"/>
              </a:p>
              <a:p>
                <a:pPr marL="0" indent="0" algn="ctr">
                  <a:buNone/>
                </a:pPr>
                <a:endParaRPr lang="en-US" sz="2800" b="1"/>
              </a:p>
              <a:p>
                <a:pPr marL="0" indent="0" algn="ctr">
                  <a:buNone/>
                </a:pPr>
                <a:r>
                  <a:rPr lang="en-US" sz="2800" b="1"/>
                  <a:t>Assumptions of Theorem 1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Outlier Assumption</a:t>
                </a:r>
                <a:r>
                  <a:rPr lang="en-US"/>
                  <a:t>: (sufficiently </a:t>
                </a:r>
                <a:r>
                  <a:rPr lang="en-US">
                    <a:solidFill>
                      <a:srgbClr val="FF0000"/>
                    </a:solidFill>
                  </a:rPr>
                  <a:t>small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, for every outlier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r>
                  <a:rPr lang="en-US">
                    <a:solidFill>
                      <a:schemeClr val="tx1"/>
                    </a:solidFill>
                  </a:rPr>
                  <a:t>Inlier Assumption</a:t>
                </a:r>
                <a:r>
                  <a:rPr lang="en-US"/>
                  <a:t>: (sufficiently </a:t>
                </a:r>
                <a:r>
                  <a:rPr lang="en-US">
                    <a:solidFill>
                      <a:schemeClr val="tx1"/>
                    </a:solidFill>
                  </a:rPr>
                  <a:t>large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for every </a:t>
                </a:r>
                <a:r>
                  <a:rPr lang="en-US">
                    <a:solidFill>
                      <a:schemeClr val="tx1"/>
                    </a:solidFill>
                  </a:rPr>
                  <a:t>inlier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/>
              </a:p>
              <a:p>
                <a:pPr marL="0" indent="0" algn="ctr">
                  <a:buNone/>
                </a:pPr>
                <a:endParaRPr lang="en-US" sz="2800" b="1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4">
            <a:extLst>
              <a:ext uri="{FF2B5EF4-FFF2-40B4-BE49-F238E27FC236}">
                <a16:creationId xmlns:a16="http://schemas.microsoft.com/office/drawing/2014/main" id="{0CED323F-C9DC-453F-CEF0-937EA880F5DC}"/>
              </a:ext>
            </a:extLst>
          </p:cNvPr>
          <p:cNvSpPr txBox="1"/>
          <p:nvPr/>
        </p:nvSpPr>
        <p:spPr>
          <a:xfrm>
            <a:off x="7092898" y="1058116"/>
            <a:ext cx="15865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2800">
                <a:solidFill>
                  <a:schemeClr val="accent6"/>
                </a:solidFill>
              </a:rPr>
              <a:t> </a:t>
            </a:r>
            <a:r>
              <a:rPr lang="en-US" altLang="ja-JP" sz="2800" b="1">
                <a:solidFill>
                  <a:schemeClr val="accent6"/>
                </a:solidFill>
              </a:rPr>
              <a:t>(TLS-R) 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4" name="Picture 13" descr="IguanaTex Bitmap Display&#10;&#10;\documentclass{article}&#10;\usepackage{amsmath,amssymb,xcolor}&#10;\pagestyle{empty}&#10;\newcommand{\argmin}{\mathop{\rm argmin}}&#10;&#10;&#10;\begin{document}&#10;&#10;&#10;\begin{align*}&#10;\hat{R}_0 \in \argmin_{R_0\in\text{SO}(3)} \sum_{i=1}^{\ell} \min \Big\{ \big\| y_i - R_0 x_i \big\|_2^2, \ c_i^2 \Big\} \label{eq:TLS-R} &#10;\end{align*}&#10;&#10;\end{document}">
            <a:extLst>
              <a:ext uri="{FF2B5EF4-FFF2-40B4-BE49-F238E27FC236}">
                <a16:creationId xmlns:a16="http://schemas.microsoft.com/office/drawing/2014/main" id="{AB30993A-ABD0-F2B9-B297-E34D7F8EA1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8" y="895861"/>
            <a:ext cx="5525942" cy="8886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29FD3C-96B7-B9BC-2759-787D4EDB06CE}"/>
              </a:ext>
            </a:extLst>
          </p:cNvPr>
          <p:cNvSpPr txBox="1"/>
          <p:nvPr/>
        </p:nvSpPr>
        <p:spPr>
          <a:xfrm>
            <a:off x="389508" y="4680214"/>
            <a:ext cx="8412480" cy="146304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algn="ctr"/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1</a:t>
            </a:r>
          </a:p>
          <a:p>
            <a:pPr algn="ctr"/>
            <a:r>
              <a:rPr lang="en-US" altLang="zh-CN" sz="2800">
                <a:solidFill>
                  <a:srgbClr val="0048AA"/>
                </a:solidFill>
              </a:rPr>
              <a:t>Under the </a:t>
            </a:r>
            <a:r>
              <a:rPr lang="en-US" altLang="zh-CN" sz="2800">
                <a:solidFill>
                  <a:srgbClr val="FF0000"/>
                </a:solidFill>
              </a:rPr>
              <a:t>Outlier Assumption </a:t>
            </a:r>
            <a:r>
              <a:rPr lang="en-US" altLang="zh-CN" sz="2800">
                <a:solidFill>
                  <a:srgbClr val="0048AA"/>
                </a:solidFill>
              </a:rPr>
              <a:t>and </a:t>
            </a:r>
            <a:r>
              <a:rPr lang="en-US" altLang="zh-CN" sz="2800">
                <a:solidFill>
                  <a:schemeClr val="tx1"/>
                </a:solidFill>
              </a:rPr>
              <a:t>Inlier Assumption,</a:t>
            </a:r>
          </a:p>
          <a:p>
            <a:pPr algn="ctr"/>
            <a:r>
              <a:rPr lang="en-US" altLang="ja-JP" sz="2800" b="1">
                <a:solidFill>
                  <a:schemeClr val="accent6"/>
                </a:solidFill>
              </a:rPr>
              <a:t>(SDR)</a:t>
            </a:r>
            <a:r>
              <a:rPr lang="en-US" altLang="ja-JP" sz="2800"/>
              <a:t> </a:t>
            </a:r>
            <a:r>
              <a:rPr lang="en-US" altLang="zh-CN" sz="2800">
                <a:solidFill>
                  <a:srgbClr val="0048AA"/>
                </a:solidFill>
              </a:rPr>
              <a:t>i</a:t>
            </a: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 tight.</a:t>
            </a:r>
          </a:p>
        </p:txBody>
      </p:sp>
    </p:spTree>
    <p:extLst>
      <p:ext uri="{BB962C8B-B14F-4D97-AF65-F5344CB8AC3E}">
        <p14:creationId xmlns:p14="http://schemas.microsoft.com/office/powerpoint/2010/main" val="23880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Tightness of </a:t>
            </a:r>
            <a:r>
              <a:rPr lang="en-US" altLang="ja-JP" b="1">
                <a:solidFill>
                  <a:schemeClr val="accent6"/>
                </a:solidFill>
              </a:rPr>
              <a:t>(SDR)</a:t>
            </a:r>
            <a:r>
              <a:rPr lang="en-US" altLang="zh-CN"/>
              <a:t>: Theorem 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800" b="1"/>
                  <a:t>Assumptions of Theorem 2</a:t>
                </a:r>
              </a:p>
              <a:p>
                <a:r>
                  <a:rPr lang="en-US"/>
                  <a:t>Noiseless inliers: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Outliers</a:t>
                </a:r>
                <a:r>
                  <a:rPr lang="en-US"/>
                  <a:t> defined by another rotation: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+1,…,ℓ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is sufficiently close to 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(but different from)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2400" b="1"/>
                  <a:t> </a:t>
                </a:r>
              </a:p>
              <a:p>
                <a:pPr marL="0" indent="0" algn="ctr">
                  <a:buNone/>
                </a:pPr>
                <a:endParaRPr lang="en-US" sz="2800" b="1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E8B104-6F3F-6012-B0BA-7212838C96C2}"/>
                  </a:ext>
                </a:extLst>
              </p:cNvPr>
              <p:cNvSpPr txBox="1"/>
              <p:nvPr/>
            </p:nvSpPr>
            <p:spPr>
              <a:xfrm>
                <a:off x="35512" y="6229060"/>
                <a:ext cx="6949440" cy="5866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48AA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𝑑𝑖𝑠𝑡</m:t>
                      </m:r>
                      <m:d>
                        <m:d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48AA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48AA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48AA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48AA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∗</m:t>
                              </m:r>
                            </m:sup>
                          </m:sSubSup>
                          <m: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e>
                      </m:d>
                      <m:r>
                        <a:rPr kumimoji="0" lang="en-US" altLang="zh-CN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48AA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≔2−</m:t>
                      </m:r>
                      <m: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48AA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2</m:t>
                      </m:r>
                      <m:func>
                        <m:func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48AA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48AA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solidFill>
                                        <a:srgbClr val="0048AA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𝑎𝑛𝑔𝑙𝑒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rgbClr val="0048A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solidFill>
                                                <a:srgbClr val="0048A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0048A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rgbClr val="0048A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solidFill>
                                                <a:srgbClr val="0048A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400" i="1">
                                          <a:solidFill>
                                            <a:srgbClr val="0048A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kumimoji="0" lang="en-US" altLang="zh-CN" sz="14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48AA"/>
                                      </a:solidFill>
                                      <a:effectLst/>
                                      <a:uFill>
                                        <a:solidFill>
                                          <a:srgbClr val="000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CN" sz="1400" b="0" i="0" u="none" strike="noStrike" cap="none" spc="0" normalizeH="0" baseline="0">
                  <a:ln>
                    <a:noFill/>
                  </a:ln>
                  <a:solidFill>
                    <a:srgbClr val="0048AA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E8B104-6F3F-6012-B0BA-7212838C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2" y="6229060"/>
                <a:ext cx="6949440" cy="5866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6">
            <a:extLst>
              <a:ext uri="{FF2B5EF4-FFF2-40B4-BE49-F238E27FC236}">
                <a16:creationId xmlns:a16="http://schemas.microsoft.com/office/drawing/2014/main" id="{8842EAC1-3EAA-2F45-86A1-F5A0A38D0BEF}"/>
              </a:ext>
            </a:extLst>
          </p:cNvPr>
          <p:cNvSpPr txBox="1"/>
          <p:nvPr/>
        </p:nvSpPr>
        <p:spPr>
          <a:xfrm>
            <a:off x="354125" y="4740063"/>
            <a:ext cx="8412480" cy="964367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algn="ctr"/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2</a:t>
            </a:r>
          </a:p>
          <a:p>
            <a:pPr algn="ctr"/>
            <a:r>
              <a:rPr lang="en-US" altLang="zh-CN" sz="2800">
                <a:solidFill>
                  <a:srgbClr val="0048AA"/>
                </a:solidFill>
              </a:rPr>
              <a:t>Under these assumptions, </a:t>
            </a:r>
            <a:r>
              <a:rPr lang="en-US" altLang="ja-JP" sz="2800" b="1">
                <a:solidFill>
                  <a:schemeClr val="accent6"/>
                </a:solidFill>
              </a:rPr>
              <a:t>(SDR)</a:t>
            </a:r>
            <a:r>
              <a:rPr lang="en-US" altLang="ja-JP" sz="2800"/>
              <a:t> </a:t>
            </a:r>
            <a:r>
              <a:rPr lang="en-US" altLang="zh-CN" sz="2800">
                <a:solidFill>
                  <a:srgbClr val="0048AA"/>
                </a:solidFill>
              </a:rPr>
              <a:t>i</a:t>
            </a: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 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NOT</a:t>
            </a:r>
            <a:r>
              <a:rPr kumimoji="0" lang="en-US" altLang="zh-CN" sz="280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tight.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3E65A-D6A6-77F5-D291-A4A239272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92" y="1474335"/>
            <a:ext cx="1381125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CD8E2-B304-F8D5-7D36-39BC0A5AD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3" y="2225887"/>
            <a:ext cx="914400" cy="742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BC7EB2-3BD1-F8B2-1CC2-99D255B33C50}"/>
                  </a:ext>
                </a:extLst>
              </p:cNvPr>
              <p:cNvSpPr txBox="1"/>
              <p:nvPr/>
            </p:nvSpPr>
            <p:spPr>
              <a:xfrm>
                <a:off x="7981029" y="2819354"/>
                <a:ext cx="463781" cy="463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BC7EB2-3BD1-F8B2-1CC2-99D255B3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29" y="2819354"/>
                <a:ext cx="463781" cy="463717"/>
              </a:xfrm>
              <a:prstGeom prst="rect">
                <a:avLst/>
              </a:prstGeom>
              <a:blipFill>
                <a:blip r:embed="rId6"/>
                <a:stretch>
                  <a:fillRect b="-25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0BE6F4-1C6F-15E3-B974-BA57468B6C26}"/>
                  </a:ext>
                </a:extLst>
              </p:cNvPr>
              <p:cNvSpPr txBox="1"/>
              <p:nvPr/>
            </p:nvSpPr>
            <p:spPr>
              <a:xfrm>
                <a:off x="7546469" y="2411596"/>
                <a:ext cx="389274" cy="4350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0BE6F4-1C6F-15E3-B974-BA57468B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469" y="2411596"/>
                <a:ext cx="389274" cy="435056"/>
              </a:xfrm>
              <a:prstGeom prst="rect">
                <a:avLst/>
              </a:prstGeom>
              <a:blipFill>
                <a:blip r:embed="rId7"/>
                <a:stretch>
                  <a:fillRect b="-845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67C6D0-B169-1007-0D1F-FA109714656B}"/>
                  </a:ext>
                </a:extLst>
              </p:cNvPr>
              <p:cNvSpPr txBox="1"/>
              <p:nvPr/>
            </p:nvSpPr>
            <p:spPr>
              <a:xfrm>
                <a:off x="8666152" y="1579049"/>
                <a:ext cx="364202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𝑦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67C6D0-B169-1007-0D1F-FA1097146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152" y="1579049"/>
                <a:ext cx="364202" cy="379591"/>
              </a:xfrm>
              <a:prstGeom prst="rect">
                <a:avLst/>
              </a:prstGeom>
              <a:blipFill>
                <a:blip r:embed="rId8"/>
                <a:stretch>
                  <a:fillRect l="-1695" b="-80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69AB2C-8BB3-CE52-66C4-3658042D2CB1}"/>
                  </a:ext>
                </a:extLst>
              </p:cNvPr>
              <p:cNvSpPr txBox="1"/>
              <p:nvPr/>
            </p:nvSpPr>
            <p:spPr>
              <a:xfrm>
                <a:off x="7095046" y="1595657"/>
                <a:ext cx="389658" cy="410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48AA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69AB2C-8BB3-CE52-66C4-3658042D2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46" y="1595657"/>
                <a:ext cx="389658" cy="410369"/>
              </a:xfrm>
              <a:prstGeom prst="rect">
                <a:avLst/>
              </a:prstGeom>
              <a:blipFill>
                <a:blip r:embed="rId9"/>
                <a:stretch>
                  <a:fillRect b="-29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DE8878-2231-FCD4-4C3C-EFFB1E55812F}"/>
                  </a:ext>
                </a:extLst>
              </p:cNvPr>
              <p:cNvSpPr txBox="1"/>
              <p:nvPr/>
            </p:nvSpPr>
            <p:spPr>
              <a:xfrm>
                <a:off x="7918880" y="1209409"/>
                <a:ext cx="417550" cy="3795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48A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rgbClr val="0048AA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48A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48AA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48AA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DE8878-2231-FCD4-4C3C-EFFB1E558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80" y="1209409"/>
                <a:ext cx="417550" cy="379591"/>
              </a:xfrm>
              <a:prstGeom prst="rect">
                <a:avLst/>
              </a:prstGeom>
              <a:blipFill>
                <a:blip r:embed="rId10"/>
                <a:stretch>
                  <a:fillRect b="-15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7F4F2F-D409-FD82-6711-AF8BAAE01D03}"/>
                  </a:ext>
                </a:extLst>
              </p:cNvPr>
              <p:cNvSpPr txBox="1"/>
              <p:nvPr/>
            </p:nvSpPr>
            <p:spPr>
              <a:xfrm>
                <a:off x="8641308" y="2527960"/>
                <a:ext cx="370166" cy="4019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𝑦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7F4F2F-D409-FD82-6711-AF8BAAE01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08" y="2527960"/>
                <a:ext cx="370166" cy="401905"/>
              </a:xfrm>
              <a:prstGeom prst="rect">
                <a:avLst/>
              </a:prstGeom>
              <a:blipFill>
                <a:blip r:embed="rId11"/>
                <a:stretch>
                  <a:fillRect l="-1667" b="-60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9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A </a:t>
            </a:r>
            <a:r>
              <a:rPr lang="en-US" altLang="zh-CN" sz="2800"/>
              <a:t>semidefinite relaxation </a:t>
            </a:r>
            <a:r>
              <a:rPr lang="en-US" altLang="ja-JP" sz="2800" b="1">
                <a:solidFill>
                  <a:schemeClr val="accent6"/>
                </a:solidFill>
              </a:rPr>
              <a:t>(SDR) </a:t>
            </a:r>
            <a:r>
              <a:rPr lang="en-US" altLang="zh-CN" sz="2800"/>
              <a:t>of </a:t>
            </a:r>
            <a:r>
              <a:rPr lang="en-US" altLang="ja-JP" sz="2800" b="1">
                <a:solidFill>
                  <a:schemeClr val="accent6"/>
                </a:solidFill>
              </a:rPr>
              <a:t>(TLS-R)</a:t>
            </a:r>
          </a:p>
          <a:p>
            <a:pPr marL="457200" lvl="1" indent="0">
              <a:buNone/>
            </a:pP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z="2800"/>
              <a:t>We provide conditions under which</a:t>
            </a:r>
          </a:p>
          <a:p>
            <a:pPr lvl="1"/>
            <a:r>
              <a:rPr lang="en-US" altLang="ja-JP" sz="2400" b="1">
                <a:solidFill>
                  <a:schemeClr val="accent6"/>
                </a:solidFill>
              </a:rPr>
              <a:t>(SDR) </a:t>
            </a:r>
            <a:r>
              <a:rPr lang="en-US" altLang="zh-CN" sz="2400"/>
              <a:t>is </a:t>
            </a:r>
            <a:r>
              <a:rPr lang="en-US" altLang="zh-CN" sz="2400" b="1">
                <a:solidFill>
                  <a:schemeClr val="tx1"/>
                </a:solidFill>
              </a:rPr>
              <a:t>tight</a:t>
            </a:r>
            <a:r>
              <a:rPr lang="en-US" altLang="zh-CN" sz="2400"/>
              <a:t> </a:t>
            </a:r>
            <a:r>
              <a:rPr lang="en-US" altLang="ja-JP" sz="2400"/>
              <a:t>in the presence of noise and outliers</a:t>
            </a:r>
            <a:endParaRPr lang="en-US" altLang="zh-CN" sz="2400"/>
          </a:p>
          <a:p>
            <a:pPr lvl="1"/>
            <a:r>
              <a:rPr lang="en-US" altLang="ja-JP" sz="2400" b="1">
                <a:solidFill>
                  <a:schemeClr val="accent6"/>
                </a:solidFill>
              </a:rPr>
              <a:t>(SDR) </a:t>
            </a:r>
            <a:r>
              <a:rPr lang="en-US" altLang="zh-CN" sz="2400"/>
              <a:t>is </a:t>
            </a:r>
            <a:r>
              <a:rPr lang="en-US" altLang="zh-CN" sz="2400" b="1">
                <a:solidFill>
                  <a:schemeClr val="tx1"/>
                </a:solidFill>
              </a:rPr>
              <a:t>not tight</a:t>
            </a:r>
            <a:r>
              <a:rPr lang="en-US" altLang="zh-CN" sz="2400"/>
              <a:t> </a:t>
            </a:r>
            <a:r>
              <a:rPr lang="en-US" altLang="ja-JP" sz="2400"/>
              <a:t>if outliers can be fit by another rotation</a:t>
            </a:r>
          </a:p>
          <a:p>
            <a:pPr lvl="1"/>
            <a:endParaRPr lang="en-US" altLang="zh-CN" sz="2400"/>
          </a:p>
          <a:p>
            <a:r>
              <a:rPr lang="en-US" altLang="zh-CN" sz="2800"/>
              <a:t>Future Work</a:t>
            </a:r>
          </a:p>
          <a:p>
            <a:pPr lvl="1"/>
            <a:r>
              <a:rPr lang="en-US" altLang="zh-CN" sz="2400">
                <a:solidFill>
                  <a:srgbClr val="C00000"/>
                </a:solidFill>
              </a:rPr>
              <a:t>Computation</a:t>
            </a:r>
            <a:r>
              <a:rPr lang="en-US" altLang="zh-CN" sz="2400"/>
              <a:t>: Solve </a:t>
            </a:r>
            <a:r>
              <a:rPr lang="en-US" altLang="ja-JP" sz="2400" b="1">
                <a:solidFill>
                  <a:schemeClr val="accent6"/>
                </a:solidFill>
              </a:rPr>
              <a:t>(SDR) </a:t>
            </a:r>
            <a:r>
              <a:rPr lang="en-US" altLang="zh-CN" sz="2400"/>
              <a:t>faster by exploiting its structure</a:t>
            </a:r>
          </a:p>
          <a:p>
            <a:pPr lvl="1"/>
            <a:r>
              <a:rPr lang="en-US" altLang="zh-CN" sz="2400">
                <a:solidFill>
                  <a:srgbClr val="C00000"/>
                </a:solidFill>
              </a:rPr>
              <a:t>Theory</a:t>
            </a:r>
            <a:r>
              <a:rPr lang="en-US" altLang="zh-CN" sz="2400"/>
              <a:t>: Derive tighter conditions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38295" y="1191281"/>
            <a:ext cx="15865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2800">
                <a:solidFill>
                  <a:schemeClr val="accent6"/>
                </a:solidFill>
              </a:rPr>
              <a:t> </a:t>
            </a:r>
            <a:r>
              <a:rPr lang="en-US" altLang="ja-JP" sz="2800" b="1">
                <a:solidFill>
                  <a:schemeClr val="accent6"/>
                </a:solidFill>
              </a:rPr>
              <a:t>(TLS-R) 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" name="图片 6" descr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8" y="1029026"/>
            <a:ext cx="4785372" cy="8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7DB-1CC5-FC08-3F53-77266482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Rotation Search: Algorithms (Part 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862DF-F7D8-CC1C-7E9C-8ABED8549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“</a:t>
            </a:r>
            <a:r>
              <a:rPr lang="en-US" dirty="0"/>
              <a:t>ARCS: Accurate Rotation and Correspondence Search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CVPR 2022 (21 pages)</a:t>
            </a:r>
          </a:p>
          <a:p>
            <a:endParaRPr lang="en-US" dirty="0"/>
          </a:p>
          <a:p>
            <a:r>
              <a:rPr lang="en-US" dirty="0"/>
              <a:t>Liangzu Peng, </a:t>
            </a:r>
            <a:r>
              <a:rPr lang="en-US" dirty="0" err="1"/>
              <a:t>Manolis</a:t>
            </a:r>
            <a:r>
              <a:rPr lang="en-US" dirty="0"/>
              <a:t> C. </a:t>
            </a:r>
            <a:r>
              <a:rPr lang="en-US" dirty="0" err="1"/>
              <a:t>Tsakiris</a:t>
            </a:r>
            <a:r>
              <a:rPr lang="en-US" dirty="0"/>
              <a:t>, Rene Vidal</a:t>
            </a:r>
          </a:p>
        </p:txBody>
      </p:sp>
    </p:spTree>
    <p:extLst>
      <p:ext uri="{BB962C8B-B14F-4D97-AF65-F5344CB8AC3E}">
        <p14:creationId xmlns:p14="http://schemas.microsoft.com/office/powerpoint/2010/main" val="177966845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Setup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870" y="4469017"/>
            <a:ext cx="532586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/>
              <a:t>Correspondence-Less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Partially Overlapped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图片 5" descr="\documentclass{article}&#10;\usepackage{amsmath}&#10;\pagestyle{empty}&#10;\begin{document}&#10;&#10;$C^*\subset \{1,\dots, m\}\times \{1,\dots, n\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28" y="2450197"/>
            <a:ext cx="3827200" cy="305371"/>
          </a:xfrm>
          <a:prstGeom prst="rect">
            <a:avLst/>
          </a:prstGeom>
        </p:spPr>
      </p:pic>
      <p:pic>
        <p:nvPicPr>
          <p:cNvPr id="15" name="图片 14" descr="\documentclass{article}&#10;\usepackage{amsmath}&#10;\pagestyle{empty}&#10;\begin{document}&#10;&#10;$y_i = R^* x_j + \epsilon_{i,j}$, \ \ \ \ $\forall (i,j)\in C^*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57" y="3495413"/>
            <a:ext cx="4194743" cy="318171"/>
          </a:xfrm>
          <a:prstGeom prst="rect">
            <a:avLst/>
          </a:prstGeom>
        </p:spPr>
      </p:pic>
      <p:pic>
        <p:nvPicPr>
          <p:cNvPr id="16" name="图片 15" descr="\documentclass{article}&#10;\usepackage{amsmath}&#10;\pagestyle{empty}&#10;\begin{document}&#10;&#10;&#10;Find the 3D rotation $R^*$ and correspondences $C^*$ from $X$ and $Y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7" y="5728920"/>
            <a:ext cx="8583314" cy="2724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03200" y="5202218"/>
            <a:ext cx="8880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b="1" dirty="0"/>
              <a:t>Goal: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8756" y="4339449"/>
            <a:ext cx="15388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additive noise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6702804" y="3852726"/>
            <a:ext cx="645953" cy="68641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915" y="2755568"/>
            <a:ext cx="3010320" cy="1714739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$Y=\{y_i\}_{i=1}^m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89" y="2317561"/>
            <a:ext cx="1565257" cy="309028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X=\{x_j\}_{j=1}^n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7" y="2296533"/>
            <a:ext cx="1678629" cy="3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26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Curse and Blessing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</a:rPr>
                  <a:t>Curse of “Dimensionality”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</a:t>
                </a:r>
                <a:endParaRPr lang="en-US" altLang="zh-CN" sz="2800" dirty="0"/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points in a real-world point cloud</a:t>
                </a:r>
              </a:p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quadratically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many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 candidate correspondences</a:t>
                </a: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nanoseconds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3000 years 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</a:rPr>
                  <a:t>Blessing of “Dimensionality”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2017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94281" y="2732262"/>
            <a:ext cx="361637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“</a:t>
            </a:r>
            <a:r>
              <a:rPr lang="en-US" altLang="zh-CN" i="1" dirty="0">
                <a:solidFill>
                  <a:srgbClr val="FF0000"/>
                </a:solidFill>
              </a:rPr>
              <a:t>Quadratic</a:t>
            </a:r>
            <a:r>
              <a:rPr lang="en-US" altLang="zh-CN" i="1" dirty="0"/>
              <a:t> algorithms are useless </a:t>
            </a:r>
          </a:p>
          <a:p>
            <a:r>
              <a:rPr lang="en-US" altLang="zh-CN" i="1" dirty="0"/>
              <a:t>in modern applications.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                 ------ Robert Sedgewick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49" y="3106653"/>
            <a:ext cx="3010320" cy="1714739"/>
          </a:xfrm>
          <a:prstGeom prst="rect">
            <a:avLst/>
          </a:prstGeom>
        </p:spPr>
      </p:pic>
      <p:pic>
        <p:nvPicPr>
          <p:cNvPr id="12" name="图片 11" descr="\documentclass{article}&#10;\usepackage{amsmath}&#10;\pagestyle{empty}&#10;\begin{document}&#10;&#10;$Y=\{y_i\}_{i=1}^m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23" y="2668646"/>
            <a:ext cx="1565257" cy="309028"/>
          </a:xfrm>
          <a:prstGeom prst="rect">
            <a:avLst/>
          </a:prstGeom>
        </p:spPr>
      </p:pic>
      <p:pic>
        <p:nvPicPr>
          <p:cNvPr id="13" name="图片 12" descr="\documentclass{article}&#10;\usepackage{amsmath}&#10;\pagestyle{empty}&#10;\begin{document}&#10;&#10;$X=\{x_j\}_{j=1}^n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81" y="2647618"/>
            <a:ext cx="1678629" cy="3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1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of The Art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ICP algorithm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(and its variants)</a:t>
            </a:r>
          </a:p>
          <a:p>
            <a:pPr marL="457200" lvl="1" indent="0">
              <a:buNone/>
            </a:pPr>
            <a:r>
              <a:rPr lang="en-US" altLang="zh-CN" sz="2400" b="1" dirty="0"/>
              <a:t>+</a:t>
            </a:r>
            <a:r>
              <a:rPr lang="en-US" altLang="zh-CN" sz="2400" dirty="0"/>
              <a:t> preform well if adequately initialized</a:t>
            </a:r>
          </a:p>
          <a:p>
            <a:pPr marL="457200" lvl="1" indent="0">
              <a:buNone/>
            </a:pPr>
            <a:r>
              <a:rPr lang="en-US" altLang="zh-CN" sz="2400" b="1" dirty="0"/>
              <a:t>+</a:t>
            </a:r>
            <a:r>
              <a:rPr lang="en-US" altLang="zh-CN" sz="2400" dirty="0"/>
              <a:t> linear-logarithmic time complexity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-</a:t>
            </a:r>
            <a:r>
              <a:rPr lang="en-US" altLang="zh-CN" sz="2400" dirty="0"/>
              <a:t> fails for most initializations</a:t>
            </a:r>
          </a:p>
          <a:p>
            <a:r>
              <a:rPr lang="en-US" altLang="zh-CN" sz="2800" dirty="0"/>
              <a:t>The Go-ICP algorithm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(and its variants)</a:t>
            </a:r>
          </a:p>
          <a:p>
            <a:pPr marL="457200" lvl="1" indent="0">
              <a:buNone/>
            </a:pPr>
            <a:r>
              <a:rPr lang="en-US" altLang="zh-CN" sz="2400" b="1" dirty="0"/>
              <a:t>+</a:t>
            </a:r>
            <a:r>
              <a:rPr lang="en-US" altLang="zh-CN" sz="2400" dirty="0"/>
              <a:t> initialization-free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-</a:t>
            </a:r>
            <a:r>
              <a:rPr lang="en-US" altLang="zh-CN" sz="2400" dirty="0"/>
              <a:t> exponential time complexity</a:t>
            </a:r>
          </a:p>
          <a:p>
            <a:r>
              <a:rPr lang="en-US" altLang="zh-CN" sz="2800" dirty="0"/>
              <a:t>Our algorithm: ARCS</a:t>
            </a:r>
          </a:p>
          <a:p>
            <a:pPr marL="457200" lvl="1" indent="0">
              <a:buNone/>
            </a:pPr>
            <a:r>
              <a:rPr lang="en-US" altLang="zh-CN" sz="2400" b="1" dirty="0"/>
              <a:t>+</a:t>
            </a:r>
            <a:r>
              <a:rPr lang="en-US" altLang="zh-CN" sz="2400" dirty="0"/>
              <a:t> initialization-free</a:t>
            </a:r>
          </a:p>
          <a:p>
            <a:pPr marL="457200" lvl="1" indent="0">
              <a:buNone/>
            </a:pPr>
            <a:r>
              <a:rPr lang="en-US" altLang="zh-CN" sz="2400" b="1" dirty="0"/>
              <a:t>+</a:t>
            </a:r>
            <a:r>
              <a:rPr lang="en-US" altLang="zh-CN" sz="2400" dirty="0"/>
              <a:t> linear-logarithmic time complexity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rotation-only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146217"/>
            <a:ext cx="698802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ICP</a:t>
            </a:r>
            <a:r>
              <a:rPr lang="en-US" altLang="zh-CN" sz="1400" dirty="0"/>
              <a:t>: P.J. </a:t>
            </a:r>
            <a:r>
              <a:rPr lang="en-US" altLang="zh-CN" sz="1400" dirty="0" err="1"/>
              <a:t>Besl</a:t>
            </a:r>
            <a:r>
              <a:rPr lang="en-US" altLang="zh-CN" sz="1400" dirty="0"/>
              <a:t>, N.D. McKay, “A Method for Registration of 3-D Shapes”. TPAMI 1992.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Go-ICP: </a:t>
            </a:r>
            <a:r>
              <a:rPr lang="en-US" altLang="zh-CN" sz="1400" dirty="0"/>
              <a:t>J. Yang, H. Li, D. Campbell,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“</a:t>
            </a:r>
            <a:r>
              <a:rPr lang="en-US" altLang="zh-CN" sz="1400" dirty="0">
                <a:solidFill>
                  <a:schemeClr val="tx1"/>
                </a:solidFill>
              </a:rPr>
              <a:t>Go-ICP</a:t>
            </a:r>
            <a:r>
              <a:rPr lang="en-US" altLang="zh-CN" sz="1400" dirty="0"/>
              <a:t>: A Globally Optimal Solution to 3D ICP Point-Set Registration”, TPAMI 2016.</a:t>
            </a:r>
          </a:p>
        </p:txBody>
      </p:sp>
      <p:sp>
        <p:nvSpPr>
          <p:cNvPr id="6" name="矩形 5"/>
          <p:cNvSpPr/>
          <p:nvPr/>
        </p:nvSpPr>
        <p:spPr>
          <a:xfrm>
            <a:off x="6803472" y="1832616"/>
            <a:ext cx="180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Our Algorithm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43" y="3213955"/>
            <a:ext cx="3166846" cy="284342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7617204" y="2191651"/>
            <a:ext cx="59189" cy="9143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41571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00FF"/>
                </a:solidFill>
              </a:rPr>
              <a:t>ARCS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ARCS </a:t>
            </a:r>
            <a:r>
              <a:rPr lang="en-US" altLang="zh-CN" sz="2800" dirty="0"/>
              <a:t>consists of three steps:</a:t>
            </a:r>
          </a:p>
          <a:p>
            <a:pPr marL="0" indent="0">
              <a:buNone/>
            </a:pPr>
            <a:endParaRPr lang="en-US" altLang="zh-CN" sz="2800" dirty="0"/>
          </a:p>
          <a:p>
            <a:pPr lvl="1"/>
            <a:r>
              <a:rPr lang="en-US" altLang="zh-CN" sz="2400" dirty="0"/>
              <a:t>Step 1: Establish Correspondences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Step 2: Outlier Removal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Step 3: Rotation Estimation and Refinement</a:t>
            </a:r>
          </a:p>
        </p:txBody>
      </p:sp>
    </p:spTree>
    <p:extLst>
      <p:ext uri="{BB962C8B-B14F-4D97-AF65-F5344CB8AC3E}">
        <p14:creationId xmlns:p14="http://schemas.microsoft.com/office/powerpoint/2010/main" val="2834946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7DB-1CC5-FC08-3F53-77266482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Rotation Search: Theory (Part 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862DF-F7D8-CC1C-7E9C-8ABED8549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“</a:t>
            </a:r>
            <a:r>
              <a:rPr lang="en-US" dirty="0"/>
              <a:t>Semidefinite Relaxations of Truncated Least-Squares in Robust Rotation Search: Tight or Not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ECCV 2022 (26 pages)</a:t>
            </a:r>
          </a:p>
          <a:p>
            <a:endParaRPr lang="en-US" dirty="0"/>
          </a:p>
          <a:p>
            <a:r>
              <a:rPr lang="en-US" dirty="0"/>
              <a:t>Liangzu Peng, </a:t>
            </a:r>
            <a:r>
              <a:rPr lang="en-US" dirty="0" err="1"/>
              <a:t>Mahyar</a:t>
            </a:r>
            <a:r>
              <a:rPr lang="en-US" dirty="0"/>
              <a:t> </a:t>
            </a:r>
            <a:r>
              <a:rPr lang="en-US" dirty="0" err="1"/>
              <a:t>Fazlyab</a:t>
            </a:r>
            <a:r>
              <a:rPr lang="en-US" dirty="0"/>
              <a:t>, Rene Vidal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891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00FF"/>
                </a:solidFill>
              </a:rPr>
              <a:t>ARCS </a:t>
            </a:r>
            <a:r>
              <a:rPr lang="en-US" altLang="zh-CN" dirty="0"/>
              <a:t>Algorithm: Step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Step 1: Establish Correspondences</a:t>
            </a:r>
          </a:p>
          <a:p>
            <a:pPr lvl="1"/>
            <a:r>
              <a:rPr lang="en-US" altLang="zh-CN" sz="2400" dirty="0"/>
              <a:t>Initialization:</a:t>
            </a:r>
          </a:p>
          <a:p>
            <a:pPr lvl="1"/>
            <a:r>
              <a:rPr lang="en-US" altLang="zh-CN" sz="2400" dirty="0"/>
              <a:t>For every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=1,…,m, and j=1,…,n</a:t>
            </a:r>
          </a:p>
          <a:p>
            <a:pPr lvl="1"/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400" b="1" dirty="0"/>
              <a:t>Key Idea</a:t>
            </a:r>
            <a:r>
              <a:rPr lang="en-US" altLang="zh-CN" sz="2400" dirty="0"/>
              <a:t>: </a:t>
            </a:r>
            <a:endParaRPr lang="en-US" altLang="zh-CN" sz="2800" dirty="0"/>
          </a:p>
          <a:p>
            <a:r>
              <a:rPr lang="en-US" altLang="zh-CN" dirty="0"/>
              <a:t>Step 1 can be implemented in </a:t>
            </a:r>
            <a:r>
              <a:rPr lang="en-US" altLang="zh-CN" b="1" dirty="0">
                <a:solidFill>
                  <a:schemeClr val="tx1"/>
                </a:solidFill>
              </a:rPr>
              <a:t>linear-logarithmic</a:t>
            </a:r>
            <a:r>
              <a:rPr lang="en-US" altLang="zh-CN" dirty="0"/>
              <a:t> time</a:t>
            </a:r>
          </a:p>
          <a:p>
            <a:endParaRPr lang="en-US" altLang="zh-CN" sz="2800" dirty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endParaRPr lang="en-US" altLang="zh-CN" b="1" dirty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400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03200" y="5146633"/>
            <a:ext cx="562714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Step 1 reduces the correspondence-less problem to </a:t>
            </a:r>
            <a:r>
              <a:rPr lang="en-US" altLang="zh-CN" sz="2400" dirty="0">
                <a:solidFill>
                  <a:srgbClr val="FF0000"/>
                </a:solidFill>
              </a:rPr>
              <a:t>Robust Rotation Search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11" y="3996881"/>
            <a:ext cx="2996034" cy="2170810"/>
          </a:xfrm>
          <a:prstGeom prst="rect">
            <a:avLst/>
          </a:prstGeom>
        </p:spPr>
      </p:pic>
      <p:pic>
        <p:nvPicPr>
          <p:cNvPr id="4" name="图片 3" descr="\documentclass{article}&#10;\usepackage{amsmath}&#10;\pagestyle{empty}&#10;\begin{document}&#10;&#10;$\hat{C} = \hat{C} \cup \{ (i,j) \}$ \ \ \ \ \ \ if \ \ $\big| \|x_i \|_2 - \|y_j\|_2 \big|\leq c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63" y="2328091"/>
            <a:ext cx="4391315" cy="298971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\hat{C} = \emptyset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3" y="1467887"/>
            <a:ext cx="638476" cy="260571"/>
          </a:xfrm>
          <a:prstGeom prst="rect">
            <a:avLst/>
          </a:prstGeom>
        </p:spPr>
      </p:pic>
      <p:pic>
        <p:nvPicPr>
          <p:cNvPr id="14" name="图片 13" descr="\documentclass{article}&#10;\usepackage{amsmath}&#10;\pagestyle{empty}&#10;\begin{document}&#10;&#10;$O(m\log m + n \log n)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35" y="3993388"/>
            <a:ext cx="2014628" cy="2290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5900" y="901700"/>
            <a:ext cx="2918100" cy="19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70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of The Art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09859" y="1520602"/>
            <a:ext cx="46120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FF"/>
                </a:solidFill>
              </a:rPr>
              <a:t>Our Solution (ARCS, Steps 2 and 3)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1" y="3768049"/>
            <a:ext cx="401391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Robust Rotation Search</a:t>
            </a:r>
            <a:r>
              <a:rPr kumimoji="0" lang="en-US" altLang="zh-CN" sz="1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Algorithms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图片 3" descr="\documentclass{article}&#10;\usepackage{amsmath,amsfonts,mathrsfs,mathtools}&#10;\pagestyle{empty}&#10;\begin{document}&#10;&#10;\begin{align*}&#10; \begin{cases}&#10;  y_i = R^*x_i + \epsilon_i, \ \ \ \   &amp; \text{ $i\in I^*$ } \\&#10;  \text{ $y_i$ and $x_i$ are arbitrary } &amp; \text{ $i\notin I^*$ }&#10; \end{cases}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1" y="4704740"/>
            <a:ext cx="6406111" cy="1278654"/>
          </a:xfrm>
          <a:prstGeom prst="rect">
            <a:avLst/>
          </a:prstGeom>
        </p:spPr>
      </p:pic>
      <p:pic>
        <p:nvPicPr>
          <p:cNvPr id="15" name="图片 14" descr="\documentclass{article}&#10;\usepackage{amsmath,amssymb}&#10;\pagestyle{empty}&#10;\begin{document}&#10;&#10;$\epsilon_i\in\mathbb{R}^3$: Bounded Noise (Unknown)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9" y="6514493"/>
            <a:ext cx="4467434" cy="310071"/>
          </a:xfrm>
          <a:prstGeom prst="rect">
            <a:avLst/>
          </a:prstGeom>
        </p:spPr>
      </p:pic>
      <p:pic>
        <p:nvPicPr>
          <p:cNvPr id="16" name="图片 15" descr="\documentclass{article}&#10;\usepackage{amsmath}&#10;\pagestyle{empty}&#10;\begin{document}&#10;&#10;$I^*\subset \{1,\dots,\ell\}$: Inlier Indices (Unknown)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1" y="6216650"/>
            <a:ext cx="5179172" cy="289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1" y="4454554"/>
            <a:ext cx="1480932" cy="10730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832" y="828415"/>
            <a:ext cx="3561072" cy="2936771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3939904" y="1114809"/>
            <a:ext cx="1294012" cy="71950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865717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 of </a:t>
            </a:r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/>
              <a:t>: Outlier Removal           1/2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Maximize the size of the inlier set I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In general </a:t>
            </a:r>
            <a:r>
              <a:rPr lang="en-US" altLang="zh-CN" b="1" dirty="0">
                <a:solidFill>
                  <a:srgbClr val="FF0000"/>
                </a:solidFill>
              </a:rPr>
              <a:t>NP-hard </a:t>
            </a:r>
            <a:r>
              <a:rPr lang="en-US" altLang="zh-CN" dirty="0"/>
              <a:t>[1] (any feasible point is a local minimizer)</a:t>
            </a:r>
          </a:p>
          <a:p>
            <a:r>
              <a:rPr lang="en-US" altLang="zh-CN" b="1" dirty="0"/>
              <a:t>Claim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(1) can be solved </a:t>
            </a:r>
            <a:r>
              <a:rPr lang="en-US" altLang="zh-CN" b="1" dirty="0">
                <a:solidFill>
                  <a:schemeClr val="tx1"/>
                </a:solidFill>
              </a:rPr>
              <a:t>approximately</a:t>
            </a:r>
            <a:r>
              <a:rPr lang="en-US" altLang="zh-CN" dirty="0"/>
              <a:t> in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linear-logarithmic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time</a:t>
            </a:r>
          </a:p>
          <a:p>
            <a:pPr lvl="1"/>
            <a:endParaRPr lang="en-US" altLang="zh-CN" dirty="0"/>
          </a:p>
        </p:txBody>
      </p:sp>
      <p:pic>
        <p:nvPicPr>
          <p:cNvPr id="8" name="图片 7" descr="\documentclass{article}&#10;\usepackage{amsmath,color}&#10;\pagestyle{empty}&#10;\begin{document}&#10;&#10;\begin{equation}&#10; \begin{split} &#10;  &amp;\max_{I\subset [\ell],R \in \textnormal{\textcolor{blue}{$\textnormal{SO}(3)$}} } \ \ \ \ \ \ \  |I| \\&#10;  \textnormal{s.t.}\ \ \ \  &amp;\ \   \| y_i- Rx_i\|_2 \leq c,\ \ \forall i\in I &#10;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09" y="1501305"/>
            <a:ext cx="6104380" cy="81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1996" y="4041724"/>
                <a:ext cx="7738844" cy="2066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</a:rPr>
                  <a:t>Key Idea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Reduce the search space from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SO(3)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2-sphere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           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=3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sphere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=2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=1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    In other words, Step 2 is to maximize the “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Blessing of Dimensionality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”!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6" y="4041724"/>
                <a:ext cx="7738844" cy="2066976"/>
              </a:xfrm>
              <a:prstGeom prst="rect">
                <a:avLst/>
              </a:prstGeom>
              <a:blipFill>
                <a:blip r:embed="rId5"/>
                <a:stretch>
                  <a:fillRect l="-630" t="-1475" b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\documentclass{article}&#10;\usepackage{amsmath}&#10;\pagestyle{empty}&#10;\begin{document}&#10;&#10;&#10;$O(\ell\log \ell)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89" y="3646864"/>
            <a:ext cx="1106409" cy="2869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1" y="4454554"/>
            <a:ext cx="1480932" cy="1073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45" y="6264109"/>
            <a:ext cx="88336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600" dirty="0"/>
              <a:t>[1]: </a:t>
            </a:r>
            <a:r>
              <a:rPr lang="it-IT" altLang="zh-CN" sz="1600" dirty="0"/>
              <a:t>T. Chin, Z. Cai, F. Neumann, </a:t>
            </a:r>
            <a:r>
              <a:rPr lang="en-US" altLang="zh-CN" sz="1600" dirty="0"/>
              <a:t>Robust Fitting in Computer Vision: </a:t>
            </a:r>
          </a:p>
          <a:p>
            <a:r>
              <a:rPr lang="en-US" altLang="zh-CN" sz="1600" dirty="0"/>
              <a:t> Easy or Hard?, IJCV 2020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815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 of </a:t>
            </a:r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/>
              <a:t>: Outlier Removal           2/2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Performance of Step 2</a:t>
            </a:r>
          </a:p>
          <a:p>
            <a:pPr lvl="1"/>
            <a:r>
              <a:rPr lang="en-US" altLang="zh-CN" sz="2400" dirty="0"/>
              <a:t>More than </a:t>
            </a:r>
            <a:r>
              <a:rPr lang="en-US" altLang="zh-CN" sz="2400" b="1" dirty="0">
                <a:solidFill>
                  <a:schemeClr val="tx1"/>
                </a:solidFill>
              </a:rPr>
              <a:t>3 million</a:t>
            </a:r>
            <a:r>
              <a:rPr lang="en-US" altLang="zh-CN" sz="2400" b="1" dirty="0"/>
              <a:t> </a:t>
            </a:r>
            <a:r>
              <a:rPr lang="en-US" altLang="zh-CN" sz="2400" dirty="0"/>
              <a:t>outlier point pairs are removed!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/>
              <a:t>The final step:</a:t>
            </a:r>
          </a:p>
          <a:p>
            <a:pPr lvl="1"/>
            <a:r>
              <a:rPr lang="en-US" altLang="zh-CN" sz="2400" dirty="0"/>
              <a:t>Refine the rotation on the </a:t>
            </a:r>
            <a:r>
              <a:rPr lang="en-US" altLang="zh-CN" sz="2400" b="1" dirty="0">
                <a:solidFill>
                  <a:schemeClr val="tx1"/>
                </a:solidFill>
              </a:rPr>
              <a:t>remaining</a:t>
            </a:r>
            <a:r>
              <a:rPr lang="en-US" altLang="zh-CN" sz="2400" dirty="0"/>
              <a:t> point pairs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152461"/>
            <a:ext cx="6230219" cy="135273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506598" y="1786855"/>
            <a:ext cx="1619075" cy="88084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 flipV="1">
            <a:off x="4966283" y="3167530"/>
            <a:ext cx="327170" cy="131219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 flipH="1">
            <a:off x="203200" y="6338499"/>
            <a:ext cx="641757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/>
              <a:t>In the paper, we consider random, non-adversarial 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796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 of </a:t>
            </a:r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/>
              <a:t>: Rotation Refinement    1/3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“Sum of </a:t>
            </a:r>
            <a:r>
              <a:rPr lang="en-US" altLang="zh-CN" sz="2800" b="1" dirty="0"/>
              <a:t>Unsquared </a:t>
            </a:r>
            <a:r>
              <a:rPr lang="en-US" altLang="zh-CN" sz="2800" dirty="0"/>
              <a:t>Deviations”: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z="2400" b="1" dirty="0">
                <a:solidFill>
                  <a:schemeClr val="tx1"/>
                </a:solidFill>
              </a:rPr>
              <a:t>Non-Convex</a:t>
            </a:r>
            <a:r>
              <a:rPr lang="en-US" altLang="zh-CN" sz="2400" dirty="0"/>
              <a:t> (due to the constraint)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Non-Smooth</a:t>
            </a:r>
            <a:r>
              <a:rPr lang="en-US" altLang="zh-CN" sz="2400" dirty="0"/>
              <a:t> (due to the objective)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b="1" dirty="0"/>
              <a:t>The First Thought: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Riemannian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Subgradient</a:t>
            </a:r>
            <a:r>
              <a:rPr lang="en-US" altLang="zh-CN" dirty="0"/>
              <a:t> Descent</a:t>
            </a:r>
          </a:p>
          <a:p>
            <a:pPr lvl="1"/>
            <a:r>
              <a:rPr lang="en-US" altLang="zh-CN" dirty="0"/>
              <a:t>Problem: hard to derive theoretical guarantees</a:t>
            </a:r>
          </a:p>
          <a:p>
            <a:pPr lvl="2"/>
            <a:r>
              <a:rPr lang="en-US" altLang="zh-CN" dirty="0"/>
              <a:t>E.g., SO(3) has a determinant constraint</a:t>
            </a:r>
          </a:p>
        </p:txBody>
      </p:sp>
      <p:pic>
        <p:nvPicPr>
          <p:cNvPr id="8" name="图片 7" descr="\documentclass{article}&#10;\usepackage{amsmath,color}&#10;\pagestyle{empty}&#10;\begin{document}&#10;&#10;\begin{equation*}&#10; \min_{R \in \textnormal{SO}(3)} \ \ \sum_{i=1}^\ell \| y_i- Rx_i\|_2\ \ \ \ \ \ \ \ \ \ \ \ \ \ (2)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5" y="1568417"/>
            <a:ext cx="4207236" cy="7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5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 of </a:t>
            </a:r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/>
              <a:t>: Rotation Refinement    2/3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“Sum of </a:t>
            </a:r>
            <a:r>
              <a:rPr lang="en-US" altLang="zh-CN" sz="2800" b="1" dirty="0"/>
              <a:t>Unsquared </a:t>
            </a:r>
            <a:r>
              <a:rPr lang="en-US" altLang="zh-CN" sz="2800" dirty="0"/>
              <a:t>Deviations”: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z="2400" b="1" dirty="0">
                <a:solidFill>
                  <a:schemeClr val="tx1"/>
                </a:solidFill>
              </a:rPr>
              <a:t>Non-Convex</a:t>
            </a:r>
            <a:r>
              <a:rPr lang="en-US" altLang="zh-CN" sz="2400" dirty="0"/>
              <a:t> (due to the constraint)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Non-Smooth</a:t>
            </a:r>
            <a:r>
              <a:rPr lang="en-US" altLang="zh-CN" sz="2400" dirty="0"/>
              <a:t> (due to the objective)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b="1" dirty="0"/>
              <a:t>The Second Thought: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Riemannian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Subgradient</a:t>
            </a:r>
            <a:r>
              <a:rPr lang="en-US" altLang="zh-CN" dirty="0"/>
              <a:t> Descent on </a:t>
            </a:r>
            <a:r>
              <a:rPr lang="en-US" altLang="zh-CN" b="1" dirty="0"/>
              <a:t>Unit Quaternions</a:t>
            </a:r>
          </a:p>
          <a:p>
            <a:pPr lvl="1"/>
            <a:r>
              <a:rPr lang="en-US" altLang="zh-CN" b="1" dirty="0"/>
              <a:t>Claim</a:t>
            </a:r>
            <a:r>
              <a:rPr lang="en-US" altLang="zh-CN" dirty="0"/>
              <a:t>: (2) is equivalent to</a:t>
            </a:r>
            <a:endParaRPr lang="zh-CN" altLang="en-US" dirty="0"/>
          </a:p>
          <a:p>
            <a:pPr lvl="1"/>
            <a:endParaRPr lang="en-US" altLang="zh-CN" b="1" dirty="0"/>
          </a:p>
        </p:txBody>
      </p:sp>
      <p:pic>
        <p:nvPicPr>
          <p:cNvPr id="8" name="图片 7" descr="\documentclass{article}&#10;\usepackage{amsmath,color}&#10;\pagestyle{empty}&#10;\begin{document}&#10;&#10;\begin{equation*}&#10; \min_{R \in \textnormal{SO}(3)} \ \ \sum_{i=1}^\ell \| y_i- Rx_i\|_2\ \ \ \ \ \ \ \ \ \ \ \ \ \ (2)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5" y="1568417"/>
            <a:ext cx="4207236" cy="740571"/>
          </a:xfrm>
          <a:prstGeom prst="rect">
            <a:avLst/>
          </a:prstGeom>
        </p:spPr>
      </p:pic>
      <p:pic>
        <p:nvPicPr>
          <p:cNvPr id="4" name="图片 3" descr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72" y="5143525"/>
            <a:ext cx="5577143" cy="740571"/>
          </a:xfrm>
          <a:prstGeom prst="rect">
            <a:avLst/>
          </a:prstGeom>
        </p:spPr>
      </p:pic>
      <p:pic>
        <p:nvPicPr>
          <p:cNvPr id="11" name="图片 10" descr="\documentclass{article}&#10;\usepackage{amsmath,amssymb}&#10;\pagestyle{empty}&#10;\begin{document}&#10;&#10;&#10;\ \ \ \ $Q_i\in\mathbb{R}^{4\times 4}$ positive semidefinite,&#10;&#10;entries depend on $x_i,y_i$ in a complicated way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205070"/>
            <a:ext cx="5779574" cy="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87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 of </a:t>
            </a:r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/>
              <a:t>: Rotation Refinement    3/3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“Sum of </a:t>
            </a:r>
            <a:r>
              <a:rPr lang="en-US" altLang="zh-CN" sz="2800" b="1" dirty="0"/>
              <a:t>Unsquared </a:t>
            </a:r>
            <a:r>
              <a:rPr lang="en-US" altLang="zh-CN" sz="2800" dirty="0"/>
              <a:t>Deviations”: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z="2400" b="1" dirty="0">
                <a:solidFill>
                  <a:schemeClr val="tx1"/>
                </a:solidFill>
              </a:rPr>
              <a:t>Non-Convex</a:t>
            </a:r>
            <a:r>
              <a:rPr lang="en-US" altLang="zh-CN" sz="2400" dirty="0"/>
              <a:t> (due to the constraint)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Non-Smooth</a:t>
            </a:r>
            <a:r>
              <a:rPr lang="en-US" altLang="zh-CN" sz="2400" dirty="0"/>
              <a:t> (due to the objective)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800" b="1" dirty="0"/>
              <a:t>The Final Algorithm: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Claim</a:t>
            </a:r>
            <a:r>
              <a:rPr lang="en-US" altLang="zh-CN" dirty="0"/>
              <a:t>: Under certain regularity conditions, the algorithm converges locally at a </a:t>
            </a:r>
            <a:r>
              <a:rPr lang="en-US" altLang="zh-CN" b="1" dirty="0">
                <a:solidFill>
                  <a:schemeClr val="tx1"/>
                </a:solidFill>
              </a:rPr>
              <a:t>linear</a:t>
            </a:r>
            <a:r>
              <a:rPr lang="en-US" altLang="zh-CN" dirty="0"/>
              <a:t> rate, e.g.,</a:t>
            </a:r>
          </a:p>
          <a:p>
            <a:pPr lvl="1"/>
            <a:endParaRPr lang="en-US" altLang="zh-CN" b="1" dirty="0"/>
          </a:p>
        </p:txBody>
      </p:sp>
      <p:pic>
        <p:nvPicPr>
          <p:cNvPr id="4" name="图片 3" descr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72" y="1513357"/>
            <a:ext cx="5577143" cy="740571"/>
          </a:xfrm>
          <a:prstGeom prst="rect">
            <a:avLst/>
          </a:prstGeom>
        </p:spPr>
      </p:pic>
      <p:pic>
        <p:nvPicPr>
          <p:cNvPr id="5" name="图片 9" descr="\documentclass{article}&#10;\usepackage{amsmath,amssymb}&#10;\pagestyle{empty}&#10;&#10;\DeclareMathOperator{\rsgrad}{\tilde{\nabla}_{\textnormal{s}}}&#10;&#10;\begin{document}&#10;&#10;&#10;$\rsgrad h(w^{(t)})$: Riemannian subgradient of $h$ at $w^{(t)}$&#10;&#10;\end{document}" title="IguanaTex Bitmap Display">
            <a:extLst>
              <a:ext uri="{FF2B5EF4-FFF2-40B4-BE49-F238E27FC236}">
                <a16:creationId xmlns:a16="http://schemas.microsoft.com/office/drawing/2014/main" id="{203A477B-9DEB-106F-B6DF-FCA46850B3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" y="6517514"/>
            <a:ext cx="5305905" cy="297143"/>
          </a:xfrm>
          <a:prstGeom prst="rect">
            <a:avLst/>
          </a:prstGeom>
        </p:spPr>
      </p:pic>
      <p:pic>
        <p:nvPicPr>
          <p:cNvPr id="6" name="图片 5" descr="\documentclass{article}&#10;\usepackage{amsmath}&#10;\pagestyle{empty}&#10;\begin{document}&#10;&#10;&#10;$\gamma^{(t)}$: Stepsize, $\gamma^{(0)}$ chosen small enough and $\gamma^{(t)}=\beta^t\gamma^{(0)}$&#10;&#10;\end{document}" title="IguanaTex Bitmap Display">
            <a:extLst>
              <a:ext uri="{FF2B5EF4-FFF2-40B4-BE49-F238E27FC236}">
                <a16:creationId xmlns:a16="http://schemas.microsoft.com/office/drawing/2014/main" id="{BD801C08-6A86-BBD3-1FFB-8B5F5C70EAA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" y="6216650"/>
            <a:ext cx="5677714" cy="250971"/>
          </a:xfrm>
          <a:prstGeom prst="rect">
            <a:avLst/>
          </a:prstGeom>
        </p:spPr>
      </p:pic>
      <p:pic>
        <p:nvPicPr>
          <p:cNvPr id="12" name="图片 8" descr="\documentclass{article}&#10;\usepackage{amsmath,amssymb}&#10;\pagestyle{empty}&#10;&#10;\DeclareMathOperator{\rsgrad}{\tilde{\nabla}_{\textnormal{s}}}&#10;&#10;\begin{document}&#10;&#10;&#10;$w^{(t+1)}\gets \textnormal{Proj}_{\mathbb{S}^3}\big(w^{(t)}-\gamma^{(t)}\rsgrad h(w^{(t)})\big)$&#10;&#10;\end{document}" title="IguanaTex Bitmap Display">
            <a:extLst>
              <a:ext uri="{FF2B5EF4-FFF2-40B4-BE49-F238E27FC236}">
                <a16:creationId xmlns:a16="http://schemas.microsoft.com/office/drawing/2014/main" id="{CF28CEA6-58CE-6255-776A-A859ECD5EC1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60" y="4496003"/>
            <a:ext cx="4274286" cy="320000"/>
          </a:xfrm>
          <a:prstGeom prst="rect">
            <a:avLst/>
          </a:prstGeom>
        </p:spPr>
      </p:pic>
      <p:pic>
        <p:nvPicPr>
          <p:cNvPr id="13" name="图片 4" descr="\documentclass{article}&#10;\usepackage{amsmath}&#10;\pagestyle{empty}&#10;\begin{document}&#10;&#10;&#10;$\textnormal{dist}(w^{(t)},  w^*) \leq \beta^t \cdot\textnormal{dist}(w^{(0)},  w^*)$ \ \ \ \ \ \ \ \ \ $\beta\in(0,1)$&#10;&#10;\end{document}" title="IguanaTex Bitmap Display">
            <a:extLst>
              <a:ext uri="{FF2B5EF4-FFF2-40B4-BE49-F238E27FC236}">
                <a16:creationId xmlns:a16="http://schemas.microsoft.com/office/drawing/2014/main" id="{1714D449-D928-BCD4-9015-D83FFB745E1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85" y="5730675"/>
            <a:ext cx="554209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9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/>
              <a:t>: Scalability &amp; Accuracy in Numbers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9724" y="3946530"/>
            <a:ext cx="890910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sz="2400" dirty="0">
                <a:solidFill>
                  <a:srgbClr val="0000FF"/>
                </a:solidFill>
              </a:rPr>
              <a:t>ARCS </a:t>
            </a:r>
            <a:r>
              <a:rPr lang="en-US" altLang="zh-CN" sz="2400" dirty="0">
                <a:solidFill>
                  <a:schemeClr val="tx1"/>
                </a:solidFill>
              </a:rPr>
              <a:t>is correspondence-free and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can handle: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dirty="0"/>
              <a:t>          </a:t>
            </a:r>
            <a:r>
              <a:rPr lang="en-US" altLang="zh-CN" sz="2000" dirty="0"/>
              <a:t>more than </a:t>
            </a:r>
            <a:r>
              <a:rPr lang="en-US" altLang="zh-CN" sz="2000" b="1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million</a:t>
            </a:r>
            <a:r>
              <a:rPr lang="en-US" altLang="zh-CN" sz="2000" dirty="0">
                <a:solidFill>
                  <a:schemeClr val="tx1"/>
                </a:solidFill>
              </a:rPr>
              <a:t> points with 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 overlapping points </a:t>
            </a:r>
            <a:r>
              <a:rPr lang="en-US" altLang="zh-CN" sz="2000" dirty="0"/>
              <a:t>without noise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sz="2000" dirty="0"/>
              <a:t>         roughly </a:t>
            </a:r>
            <a:r>
              <a:rPr lang="en-US" altLang="zh-CN" sz="2000" b="1" dirty="0">
                <a:solidFill>
                  <a:schemeClr val="tx1"/>
                </a:solidFill>
              </a:rPr>
              <a:t>ten thousand</a:t>
            </a:r>
            <a:r>
              <a:rPr lang="en-US" altLang="zh-CN" sz="2000" dirty="0">
                <a:solidFill>
                  <a:schemeClr val="tx1"/>
                </a:solidFill>
              </a:rPr>
              <a:t> points with </a:t>
            </a:r>
            <a:r>
              <a:rPr lang="en-US" altLang="zh-CN" sz="2000" b="1" dirty="0">
                <a:solidFill>
                  <a:schemeClr val="tx1"/>
                </a:solidFill>
              </a:rPr>
              <a:t>20% </a:t>
            </a:r>
            <a:r>
              <a:rPr lang="en-US" altLang="zh-CN" sz="2000" dirty="0">
                <a:solidFill>
                  <a:schemeClr val="tx1"/>
                </a:solidFill>
              </a:rPr>
              <a:t>overlaps </a:t>
            </a:r>
            <a:r>
              <a:rPr lang="en-US" altLang="zh-CN" sz="2000" dirty="0"/>
              <a:t>under small noise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24" y="5203665"/>
            <a:ext cx="884199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ARCS (Steps 2 and 3)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can handle: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/>
              <a:t>          </a:t>
            </a:r>
            <a:r>
              <a:rPr lang="en-US" altLang="zh-CN" sz="2000" b="1" dirty="0"/>
              <a:t>ten million</a:t>
            </a:r>
            <a:r>
              <a:rPr lang="en-US" altLang="zh-CN" sz="2000" dirty="0"/>
              <a:t> point pairs with </a:t>
            </a:r>
            <a:r>
              <a:rPr lang="en-US" altLang="zh-CN" sz="2000" b="1" dirty="0"/>
              <a:t>0.03% inliers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724" y="6322681"/>
            <a:ext cx="5771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See our paper for more formal experimental report.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2" y="925979"/>
            <a:ext cx="3502325" cy="28883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71" y="1029882"/>
            <a:ext cx="3059444" cy="27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5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Conclusion:</a:t>
            </a:r>
            <a:endParaRPr lang="en-US" altLang="zh-CN" sz="2800" dirty="0"/>
          </a:p>
          <a:p>
            <a:r>
              <a:rPr lang="en-US" altLang="zh-CN" sz="2800" dirty="0"/>
              <a:t>ARCS has three steps, each step solved in </a:t>
            </a:r>
          </a:p>
          <a:p>
            <a:pPr marL="0" indent="0" algn="ctr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linear-logarithmic</a:t>
            </a:r>
            <a:r>
              <a:rPr lang="en-US" altLang="zh-CN" sz="2800" dirty="0"/>
              <a:t> time: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Establish Correspondences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Outlier Removal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Rotation Estimation and Refinement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/>
              <a:t>Future Work:</a:t>
            </a:r>
          </a:p>
          <a:p>
            <a:pPr lvl="1"/>
            <a:r>
              <a:rPr lang="en-US" altLang="zh-CN" sz="2400" dirty="0"/>
              <a:t>Extend ARCS to the rotation + translation case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62969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ore Information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More Information</a:t>
            </a:r>
          </a:p>
        </p:txBody>
      </p:sp>
      <p:sp>
        <p:nvSpPr>
          <p:cNvPr id="75" name="Research supported by the Intelligence Advanced Research Projects Activity (IARPA) via Department of Interior/Interior Business Center (DOI/IBC) contract number D17PC0034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  <a:buSzTx/>
              <a:buNone/>
            </a:pPr>
            <a:endParaRPr lang="en-US" dirty="0"/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Vision Lab @ JHU</a:t>
            </a:r>
            <a:br>
              <a:rPr dirty="0"/>
            </a:br>
            <a:r>
              <a:rPr u="sng" dirty="0">
                <a:hlinkClick r:id="rId2"/>
              </a:rPr>
              <a:t>http://www.vision.jhu.edu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Center for Imaging Science @ JHU</a:t>
            </a:r>
            <a:br>
              <a:rPr dirty="0"/>
            </a:br>
            <a:r>
              <a:rPr u="sng" dirty="0">
                <a:hlinkClick r:id="rId3"/>
              </a:rPr>
              <a:t>http://www.cis.jhu.edu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Mathematical Institute for Data Science @ JHU</a:t>
            </a:r>
            <a:br>
              <a:rPr dirty="0"/>
            </a:br>
            <a:r>
              <a:rPr u="sng" dirty="0">
                <a:hlinkClick r:id="rId4"/>
              </a:rPr>
              <a:t>http://www.minds.jhu.edu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50497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Outlier-Free Rotation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Goal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altLang="ja-JP" sz="2400" dirty="0"/>
                  <a:t>Find 3D rotation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ja-JP" sz="2400" dirty="0"/>
                  <a:t> that best aligns 2 point clouds</a:t>
                </a:r>
              </a:p>
              <a:p>
                <a:pPr lvl="3"/>
                <a:endParaRPr lang="en-US" altLang="ja-JP" sz="2000" dirty="0"/>
              </a:p>
              <a:p>
                <a:r>
                  <a:rPr lang="en-US" sz="2800" b="1" dirty="0"/>
                  <a:t>Case 1</a:t>
                </a:r>
                <a:r>
                  <a:rPr lang="en-US" sz="2800" dirty="0"/>
                  <a:t>: without outliers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 (Wahba, 1965)</a:t>
                </a:r>
                <a:r>
                  <a:rPr lang="en-US" altLang="ja-JP" sz="2800" dirty="0"/>
                  <a:t>:</a:t>
                </a:r>
                <a:endParaRPr lang="en-US" altLang="zh-CN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altLang="ja-JP" sz="2400" dirty="0">
                    <a:solidFill>
                      <a:srgbClr val="C00000"/>
                    </a:solidFill>
                  </a:rPr>
                  <a:t>Inliers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=1,…,ℓ</m:t>
                    </m:r>
                  </m:oMath>
                </a14:m>
                <a:endParaRPr lang="en-US" altLang="ja-JP" sz="2400" dirty="0"/>
              </a:p>
              <a:p>
                <a:pPr lvl="1"/>
                <a:r>
                  <a:rPr lang="en-US" altLang="ja-JP" sz="2400" dirty="0">
                    <a:solidFill>
                      <a:srgbClr val="C00000"/>
                    </a:solidFill>
                  </a:rPr>
                  <a:t>Least Squares (LS) </a:t>
                </a:r>
                <a:r>
                  <a:rPr lang="en-US" altLang="ja-JP" sz="2400" dirty="0"/>
                  <a:t>optimization problem:</a:t>
                </a:r>
                <a:endParaRPr lang="en-US" altLang="zh-CN" sz="2400" dirty="0"/>
              </a:p>
              <a:p>
                <a:pPr lvl="2"/>
                <a:endParaRPr lang="en-US" altLang="ja-JP" sz="2200" dirty="0"/>
              </a:p>
              <a:p>
                <a:pPr lvl="2"/>
                <a:endParaRPr lang="en-US" altLang="ja-JP" sz="2200" dirty="0"/>
              </a:p>
              <a:p>
                <a:pPr lvl="2"/>
                <a:endParaRPr lang="en-US" altLang="ja-JP" sz="2200" dirty="0"/>
              </a:p>
              <a:p>
                <a:r>
                  <a:rPr lang="en-US" altLang="ja-JP" sz="2800" b="1" dirty="0"/>
                  <a:t>Case 2</a:t>
                </a:r>
                <a:r>
                  <a:rPr lang="en-US" altLang="ja-JP" sz="2800" dirty="0"/>
                  <a:t>: with outliers</a:t>
                </a:r>
                <a:r>
                  <a:rPr lang="en-US" sz="2800" dirty="0"/>
                  <a:t>: </a:t>
                </a:r>
              </a:p>
              <a:p>
                <a:pPr lvl="1"/>
                <a:r>
                  <a:rPr lang="en-US" altLang="ja-JP" sz="2400" dirty="0">
                    <a:solidFill>
                      <a:srgbClr val="C00000"/>
                    </a:solidFill>
                  </a:rPr>
                  <a:t>Inliers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 ℓ</m:t>
                    </m:r>
                  </m:oMath>
                </a14:m>
                <a:endParaRPr lang="en-US" altLang="ja-JP" sz="2400" dirty="0"/>
              </a:p>
              <a:p>
                <a:pPr lvl="1"/>
                <a:r>
                  <a:rPr lang="en-US" altLang="ja-JP" sz="2400" dirty="0">
                    <a:solidFill>
                      <a:srgbClr val="C00000"/>
                    </a:solidFill>
                  </a:rPr>
                  <a:t>Outliers</a:t>
                </a:r>
                <a:r>
                  <a:rPr lang="en-US" altLang="ja-JP" sz="2400" dirty="0"/>
                  <a:t>: </a:t>
                </a:r>
                <a:r>
                  <a:rPr lang="en-US" sz="2400" dirty="0"/>
                  <a:t>other </a:t>
                </a:r>
                <a:r>
                  <a:rPr lang="en-US" altLang="zh-CN" sz="2400" dirty="0"/>
                  <a:t>point pairs can be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arbitrary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808" t="-1405" r="-626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\documentclass{article}&#10;\usepackage{amsmath}&#10;\pagestyle{empty}&#10;\begin{document}&#10;&#10;$$\min_{R_0\in \text{SO}(3)} \sum_{i=1}^{\ell} \| y_i - R_0 x_i\|_2^2 $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3522617"/>
            <a:ext cx="3295086" cy="888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t="17660" r="8529" b="20578"/>
          <a:stretch/>
        </p:blipFill>
        <p:spPr>
          <a:xfrm>
            <a:off x="6795896" y="2686800"/>
            <a:ext cx="2194560" cy="1280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193552"/>
            <a:ext cx="694944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lang="en-US" altLang="zh-CN" sz="1400">
                <a:solidFill>
                  <a:srgbClr val="0048AA"/>
                </a:solidFill>
              </a:rPr>
              <a:t>[1] G. </a:t>
            </a:r>
            <a:r>
              <a:rPr lang="en-US" altLang="zh-CN" sz="1400" err="1">
                <a:solidFill>
                  <a:srgbClr val="0048AA"/>
                </a:solidFill>
              </a:rPr>
              <a:t>Wahba</a:t>
            </a:r>
            <a:r>
              <a:rPr lang="en-US" altLang="zh-CN" sz="1400">
                <a:solidFill>
                  <a:srgbClr val="0048AA"/>
                </a:solidFill>
              </a:rPr>
              <a:t>. A least squares estimate of satellite attitude. SIAM Review, 1965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48AA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EAEB4FBA-CA5D-624D-8B54-C21885E1DA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9" t="14542" r="8472" b="19379"/>
          <a:stretch/>
        </p:blipFill>
        <p:spPr>
          <a:xfrm>
            <a:off x="6750176" y="4653354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39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A611-B6D8-944E-99A4-54EC01E8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Truncated Least-Squares (Rotation)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6A3E-7718-7E4E-BB85-940A9BC7E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00" y="3262252"/>
            <a:ext cx="4017922" cy="29112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99697" y="2817708"/>
            <a:ext cx="524612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/>
              <a:t>(Huber, 1964)            Truncation Parameter</a:t>
            </a:r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6338295" y="1191281"/>
            <a:ext cx="15865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2800">
                <a:solidFill>
                  <a:schemeClr val="accent6"/>
                </a:solidFill>
              </a:rPr>
              <a:t> </a:t>
            </a:r>
            <a:r>
              <a:rPr lang="en-US" altLang="ja-JP" sz="2800" b="1">
                <a:solidFill>
                  <a:schemeClr val="accent6"/>
                </a:solidFill>
              </a:rPr>
              <a:t>(TLS-R) 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9" name="图片 18" descr="\documentclass{article}&#10;\usepackage{amsmath,xcolor}&#10;\pagestyle{empty}&#10;\begin{document}&#10;&#10;&#10;\begin{align*}&#10;\min_{R_0\in\text{SO}(3)} \sum_{i=1}^{\ell} \text{\textcolor{red}{$\min$}} \Big\{ \big\| y_i - R_0 x_i \big\|_2^2, \ \text{\textcolor{red}{$c_i^2$}} \Big\} \label{eq:TLS-R}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8" y="1029026"/>
            <a:ext cx="4734171" cy="8886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953" y="3471378"/>
            <a:ext cx="4702696" cy="2641749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Challenges </a:t>
            </a: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of solving</a:t>
            </a: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2400" b="1" i="0" u="none" strike="noStrike" cap="none" spc="0" normalizeH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(TLS-R)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Non-Convexity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/>
              <a:t>Non-Smoothness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No algorithm can approximately solve it in polynomial time in the worse case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Antonante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et al., 2021)</a:t>
            </a:r>
            <a:endParaRPr lang="en-US" sz="2000"/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C9120C99-18C3-3C40-80F0-211AAFBB5F57}"/>
              </a:ext>
            </a:extLst>
          </p:cNvPr>
          <p:cNvSpPr txBox="1"/>
          <p:nvPr/>
        </p:nvSpPr>
        <p:spPr>
          <a:xfrm>
            <a:off x="0" y="6193552"/>
            <a:ext cx="694944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[1] </a:t>
            </a:r>
            <a:r>
              <a:rPr kumimoji="0" lang="en-US" altLang="zh-CN" sz="10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Antonante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P., </a:t>
            </a:r>
            <a:r>
              <a:rPr kumimoji="0" lang="en-US" altLang="zh-CN" sz="10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Tzoumas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V., Yang, H., </a:t>
            </a:r>
            <a:r>
              <a:rPr kumimoji="0" lang="en-US" altLang="zh-CN" sz="10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Carlone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L.: Outlier-robust estimation: Hardness, minimally tuned algorithms, and applications. IEEE Transactions on Robotics (2021)</a:t>
            </a:r>
          </a:p>
          <a:p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[2] Tat-Jun, C., </a:t>
            </a:r>
            <a:r>
              <a:rPr kumimoji="0" lang="en-US" altLang="zh-CN" sz="10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Zhipeng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C., Neumann, F.: Robust fitting in computer vision: Easy or hard? International Journal of Computer Vision 128(3), 575–587 (2020)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43490" y="1634477"/>
            <a:ext cx="729022" cy="1216750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351627" y="1621502"/>
            <a:ext cx="729022" cy="1216750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73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Contributions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/>
                  <a:t>A </a:t>
                </a:r>
                <a:r>
                  <a:rPr lang="en-US" altLang="zh-CN" sz="2800"/>
                  <a:t>semidefinite relaxation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(SDR) </a:t>
                </a:r>
                <a:r>
                  <a:rPr lang="en-US" altLang="zh-CN" sz="2800"/>
                  <a:t>of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(TLS-R)</a:t>
                </a:r>
              </a:p>
              <a:p>
                <a:pPr lvl="1"/>
                <a:r>
                  <a:rPr lang="en-US" altLang="zh-CN" sz="2400"/>
                  <a:t>derived based on [1], but with simplifications</a:t>
                </a:r>
              </a:p>
              <a:p>
                <a:pPr marL="457200" lvl="1" indent="0">
                  <a:buNone/>
                </a:pPr>
                <a:endParaRPr lang="en-US" altLang="zh-CN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sz="2800"/>
                  <a:t>We provide conditions under which</a:t>
                </a:r>
              </a:p>
              <a:p>
                <a:pPr lvl="1"/>
                <a:r>
                  <a:rPr lang="en-US" altLang="ja-JP" sz="2400" b="1">
                    <a:solidFill>
                      <a:schemeClr val="accent6"/>
                    </a:solidFill>
                  </a:rPr>
                  <a:t>(SDR) </a:t>
                </a:r>
                <a:r>
                  <a:rPr lang="en-US" altLang="zh-CN" sz="2400"/>
                  <a:t>is </a:t>
                </a:r>
                <a:r>
                  <a:rPr lang="en-US" altLang="zh-CN" sz="2400" b="1">
                    <a:solidFill>
                      <a:schemeClr val="tx1"/>
                    </a:solidFill>
                  </a:rPr>
                  <a:t>tight</a:t>
                </a:r>
                <a:r>
                  <a:rPr lang="en-US" altLang="zh-CN" sz="2400"/>
                  <a:t> </a:t>
                </a:r>
                <a:r>
                  <a:rPr lang="en-US" altLang="ja-JP" sz="2400"/>
                  <a:t>in the presence of noise and outliers</a:t>
                </a:r>
                <a:endParaRPr lang="en-US" altLang="zh-CN" sz="2400"/>
              </a:p>
              <a:p>
                <a:pPr lvl="2"/>
                <a:r>
                  <a:rPr lang="en-US" altLang="zh-CN" sz="2200"/>
                  <a:t>solving </a:t>
                </a:r>
                <a:r>
                  <a:rPr lang="en-US" altLang="zh-CN" sz="2200" b="1">
                    <a:solidFill>
                      <a:schemeClr val="accent6"/>
                    </a:solidFill>
                  </a:rPr>
                  <a:t>(SDR)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ja-JP" sz="22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2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 altLang="zh-CN" sz="2200"/>
                  <a:t> solving </a:t>
                </a:r>
                <a:r>
                  <a:rPr lang="en-US" altLang="ja-JP" sz="2200" b="1">
                    <a:solidFill>
                      <a:schemeClr val="accent6"/>
                    </a:solidFill>
                  </a:rPr>
                  <a:t>(TLS-R)</a:t>
                </a:r>
              </a:p>
              <a:p>
                <a:pPr lvl="2"/>
                <a:r>
                  <a:rPr lang="en-US" altLang="ja-JP" sz="2200"/>
                  <a:t>generalize theorem of [1] for case without noise &amp; outliers</a:t>
                </a:r>
                <a:endParaRPr lang="en-US" altLang="ja-JP" sz="2200" b="1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 altLang="ja-JP" sz="2400" b="1">
                    <a:solidFill>
                      <a:schemeClr val="accent6"/>
                    </a:solidFill>
                  </a:rPr>
                  <a:t>(SDR) </a:t>
                </a:r>
                <a:r>
                  <a:rPr lang="en-US" altLang="zh-CN" sz="2400"/>
                  <a:t>is </a:t>
                </a:r>
                <a:r>
                  <a:rPr lang="en-US" altLang="zh-CN" sz="2400" b="1">
                    <a:solidFill>
                      <a:schemeClr val="tx1"/>
                    </a:solidFill>
                  </a:rPr>
                  <a:t>not tight</a:t>
                </a:r>
                <a:r>
                  <a:rPr lang="en-US" altLang="zh-CN" sz="2400"/>
                  <a:t> </a:t>
                </a:r>
                <a:r>
                  <a:rPr lang="en-US" altLang="ja-JP" sz="2400"/>
                  <a:t>if outliers can be fit by another rotation</a:t>
                </a:r>
                <a:endParaRPr lang="en-US" altLang="zh-CN" sz="2400"/>
              </a:p>
              <a:p>
                <a:pPr lvl="2"/>
                <a:r>
                  <a:rPr lang="en-US" altLang="zh-CN" sz="2200"/>
                  <a:t>solving </a:t>
                </a:r>
                <a:r>
                  <a:rPr lang="en-US" altLang="zh-CN" sz="2200" b="1">
                    <a:solidFill>
                      <a:schemeClr val="accent6"/>
                    </a:solidFill>
                  </a:rPr>
                  <a:t>(SDR) </a:t>
                </a:r>
                <a:r>
                  <a:rPr lang="en-US" altLang="zh-CN" sz="2200"/>
                  <a:t>might not be a good choice</a:t>
                </a:r>
                <a:endParaRPr lang="en-US" altLang="ja-JP" sz="2200" b="1">
                  <a:solidFill>
                    <a:schemeClr val="accent6"/>
                  </a:solidFill>
                </a:endParaRPr>
              </a:p>
              <a:p>
                <a:pPr lvl="1"/>
                <a:endParaRPr lang="en-US" altLang="ja-JP" b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808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338295" y="1191281"/>
            <a:ext cx="15865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2800">
                <a:solidFill>
                  <a:schemeClr val="accent6"/>
                </a:solidFill>
              </a:rPr>
              <a:t> </a:t>
            </a:r>
            <a:r>
              <a:rPr lang="en-US" altLang="ja-JP" sz="2800" b="1">
                <a:solidFill>
                  <a:schemeClr val="accent6"/>
                </a:solidFill>
              </a:rPr>
              <a:t>(TLS-R) 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" name="图片 6" descr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8" y="1029026"/>
            <a:ext cx="4785372" cy="888686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id="{E922B33B-4993-4345-990C-D7F7461F9574}"/>
              </a:ext>
            </a:extLst>
          </p:cNvPr>
          <p:cNvSpPr txBox="1"/>
          <p:nvPr/>
        </p:nvSpPr>
        <p:spPr>
          <a:xfrm>
            <a:off x="0" y="6193552"/>
            <a:ext cx="69494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[1] H. Yang and L. </a:t>
            </a:r>
            <a:r>
              <a:rPr kumimoji="0" lang="en-US" altLang="zh-CN" sz="14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Carlone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. A quaternion-based certifiably optimal solution to the Wahba problem with outliers. ICCV 2019.</a:t>
            </a:r>
          </a:p>
        </p:txBody>
      </p:sp>
    </p:spTree>
    <p:extLst>
      <p:ext uri="{BB962C8B-B14F-4D97-AF65-F5344CB8AC3E}">
        <p14:creationId xmlns:p14="http://schemas.microsoft.com/office/powerpoint/2010/main" val="7696359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Derivation: From </a:t>
            </a:r>
            <a:r>
              <a:rPr lang="en-US" altLang="zh-CN" b="1">
                <a:solidFill>
                  <a:schemeClr val="accent6"/>
                </a:solidFill>
              </a:rPr>
              <a:t>(TLS-R) </a:t>
            </a:r>
            <a:r>
              <a:rPr lang="en-US" altLang="zh-CN"/>
              <a:t>to </a:t>
            </a:r>
            <a:r>
              <a:rPr lang="en-US" altLang="ja-JP" b="1">
                <a:solidFill>
                  <a:schemeClr val="accent6"/>
                </a:solidFill>
              </a:rPr>
              <a:t>(SDR)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r>
                  <a:rPr lang="en-US" altLang="ja-JP" sz="2800" b="1">
                    <a:solidFill>
                      <a:schemeClr val="accent6"/>
                    </a:solidFill>
                  </a:rPr>
                  <a:t>(TLS-R)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(TLS-Q)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(3)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(QCQP)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lifting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(SDR)</a:t>
                </a:r>
              </a:p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endParaRPr lang="en-US"/>
              </a:p>
              <a:p>
                <a:r>
                  <a:rPr lang="en-US"/>
                  <a:t>Step (1): </a:t>
                </a:r>
                <a:r>
                  <a:rPr lang="en-US" altLang="zh-CN">
                    <a:cs typeface="Arial" panose="020B0604020202020204" pitchFamily="34" charset="0"/>
                  </a:rPr>
                  <a:t>3D rotations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 altLang="ja-JP">
                    <a:cs typeface="Arial" panose="020B0604020202020204" pitchFamily="34" charset="0"/>
                  </a:rPr>
                  <a:t> unit quaternions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Step (2):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cs typeface="Arial" panose="020B0604020202020204" pitchFamily="34" charset="0"/>
                  </a:rPr>
                  <a:t>-</a:t>
                </a:r>
                <a:r>
                  <a:rPr lang="en-US" err="1">
                    <a:cs typeface="Arial" panose="020B0604020202020204" pitchFamily="34" charset="0"/>
                  </a:rPr>
                  <a:t>th</a:t>
                </a:r>
                <a:r>
                  <a:rPr lang="en-US">
                    <a:cs typeface="Arial" panose="020B0604020202020204" pitchFamily="34" charset="0"/>
                  </a:rPr>
                  <a:t> inner min.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/>
                  <a:t> binary choice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7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 descr="\documentclass{article}&#10;\usepackage{amsmath,color}&#10;\pagestyle{empty}&#10;\begin{document}&#10;&#10;&#10;&#10;$$\min\{ a,b \}= \min_{\theta_i\in\{0, 1\}} \theta_i a + (1-\theta_i) b$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72" y="4776585"/>
            <a:ext cx="4523886" cy="49188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174752" y="2469790"/>
            <a:ext cx="12984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>
                <a:solidFill>
                  <a:schemeClr val="accent6"/>
                </a:solidFill>
              </a:rPr>
              <a:t>(TLS-R) 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pic>
        <p:nvPicPr>
          <p:cNvPr id="4" name="图片 3" descr="\documentclass{article}&#10;\usepackage{amsmath,amssymb,color}&#10;\pagestyle{empty}&#10;\begin{document}&#10;&#10;\begin{align*}&#10;  \min_{w_0\in \mathbb{S}^3} \sum_{i=1}^{\ell} \min \Big\{ w_0^\top Q_i w_0,\ c_i^2 \Big\} \label{eq:TLS-Q} 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0" y="3246869"/>
            <a:ext cx="3463009" cy="8146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77684" y="3431087"/>
            <a:ext cx="1314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>
                <a:solidFill>
                  <a:schemeClr val="accent6"/>
                </a:solidFill>
              </a:rPr>
              <a:t>(TLS-</a:t>
            </a:r>
            <a:r>
              <a:rPr lang="en-US" altLang="zh-CN" sz="2400" b="1">
                <a:solidFill>
                  <a:schemeClr val="accent6"/>
                </a:solidFill>
              </a:rPr>
              <a:t>Q</a:t>
            </a:r>
            <a:r>
              <a:rPr lang="en-US" altLang="ja-JP" sz="2400" b="1">
                <a:solidFill>
                  <a:schemeClr val="accent6"/>
                </a:solidFill>
              </a:rPr>
              <a:t>) 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254" y="857112"/>
            <a:ext cx="3261946" cy="91440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7529" y="852227"/>
            <a:ext cx="3628677" cy="91440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 descr="\documentclass{article}&#10;\usepackage{amsmath,amssymb,color}&#10;\pagestyle{empty}&#10;\begin{document}&#10;&#10;\begin{align*}&#10;  \min_{ w_0\in \mathbb{S}^3,\theta_i\in\{0,1\} } \sum\nolimits_{i=1}^{\ell} \Big(\theta_i w_0^\top   Q_i w_0 + (1-\theta_i)\ c_i^2 \Big) &#10;\end{align*}&#10;&#10;&#10;\end{document}" title="IguanaTex Bitmap Display">
            <a:extLst>
              <a:ext uri="{FF2B5EF4-FFF2-40B4-BE49-F238E27FC236}">
                <a16:creationId xmlns:a16="http://schemas.microsoft.com/office/drawing/2014/main" id="{9B348917-81D7-7148-42A3-3E1ECB9150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3" y="5422562"/>
            <a:ext cx="6059885" cy="656457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1804416" y="3082670"/>
            <a:ext cx="130514" cy="753700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725853" y="5031330"/>
            <a:ext cx="278964" cy="534318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568317" y="5043762"/>
            <a:ext cx="228723" cy="576750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474971" y="6351864"/>
            <a:ext cx="8223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>
                <a:solidFill>
                  <a:schemeClr val="accent5"/>
                </a:solidFill>
              </a:rPr>
              <a:t>cubic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4639056" y="5974157"/>
            <a:ext cx="86797" cy="513334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>
            <a:off x="3862795" y="5944439"/>
            <a:ext cx="1434517" cy="0"/>
          </a:xfrm>
          <a:prstGeom prst="straightConnector1">
            <a:avLst/>
          </a:prstGeom>
          <a:noFill/>
          <a:ln w="22225" cap="flat">
            <a:solidFill>
              <a:schemeClr val="accent5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图片 17" descr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18" y="2364050"/>
            <a:ext cx="4386590" cy="8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8" grpId="1" animBg="1"/>
      <p:bldP spid="17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Derivation: From </a:t>
            </a:r>
            <a:r>
              <a:rPr lang="en-US" altLang="zh-CN" b="1">
                <a:solidFill>
                  <a:schemeClr val="accent6"/>
                </a:solidFill>
              </a:rPr>
              <a:t>(TLS-R) </a:t>
            </a:r>
            <a:r>
              <a:rPr lang="en-US" altLang="zh-CN"/>
              <a:t>to </a:t>
            </a:r>
            <a:r>
              <a:rPr lang="en-US" altLang="ja-JP" b="1">
                <a:solidFill>
                  <a:schemeClr val="accent6"/>
                </a:solidFill>
              </a:rPr>
              <a:t>(SDR)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r>
                  <a:rPr lang="en-US" altLang="ja-JP" sz="2800" b="1">
                    <a:solidFill>
                      <a:schemeClr val="accent6"/>
                    </a:solidFill>
                  </a:rPr>
                  <a:t>(TLS-R)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(TLS-Q)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(3)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(QCQP)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lifting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(SDR)</a:t>
                </a:r>
              </a:p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517529" y="852227"/>
            <a:ext cx="3628677" cy="91440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 descr="\documentclass{article}&#10;\usepackage{amsmath,amssymb,color}&#10;\pagestyle{empty}&#10;\begin{document}&#10;&#10;\begin{align*}&#10;  \min_{ w_0\in \mathbb{S}^3,\theta_i\in\{0,1\} } \sum\nolimits_{i=1}^{\ell} \Big(\theta_i w_0^\top   Q_i w_0 + (1-\theta_i)\ c_i^2 \Big) &#10;\end{align*}&#10;&#10;&#10;\end{document}" title="IguanaTex Bitmap Display">
            <a:extLst>
              <a:ext uri="{FF2B5EF4-FFF2-40B4-BE49-F238E27FC236}">
                <a16:creationId xmlns:a16="http://schemas.microsoft.com/office/drawing/2014/main" id="{9B348917-81D7-7148-42A3-3E1ECB9150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3" y="1920410"/>
            <a:ext cx="6059885" cy="656457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4971" y="2849712"/>
            <a:ext cx="8223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>
                <a:solidFill>
                  <a:schemeClr val="accent5"/>
                </a:solidFill>
              </a:rPr>
              <a:t>cubic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4639056" y="2472005"/>
            <a:ext cx="86797" cy="513334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>
            <a:off x="3862795" y="2442287"/>
            <a:ext cx="1434517" cy="0"/>
          </a:xfrm>
          <a:prstGeom prst="straightConnector1">
            <a:avLst/>
          </a:prstGeom>
          <a:noFill/>
          <a:ln w="22225" cap="flat">
            <a:solidFill>
              <a:schemeClr val="accent5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74477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Derivation: From </a:t>
            </a:r>
            <a:r>
              <a:rPr lang="en-US" altLang="zh-CN" b="1">
                <a:solidFill>
                  <a:schemeClr val="accent6"/>
                </a:solidFill>
              </a:rPr>
              <a:t>(TLS-R) </a:t>
            </a:r>
            <a:r>
              <a:rPr lang="en-US" altLang="zh-CN"/>
              <a:t>to </a:t>
            </a:r>
            <a:r>
              <a:rPr lang="en-US" altLang="ja-JP" b="1">
                <a:solidFill>
                  <a:schemeClr val="accent6"/>
                </a:solidFill>
              </a:rPr>
              <a:t>(SDR)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r>
                  <a:rPr lang="en-US" altLang="ja-JP" sz="2800" b="1">
                    <a:solidFill>
                      <a:schemeClr val="accent6"/>
                    </a:solidFill>
                  </a:rPr>
                  <a:t>(TLS-R)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(TLS-Q)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(3)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(QCQP)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lifting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(SDR)</a:t>
                </a:r>
              </a:p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 altLang="zh-CN"/>
                  <a:t>Step (3): “Binary Clone” [1]:</a:t>
                </a:r>
                <a:endParaRPr 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5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 1"/>
          <p:cNvSpPr/>
          <p:nvPr/>
        </p:nvSpPr>
        <p:spPr>
          <a:xfrm>
            <a:off x="2517529" y="852227"/>
            <a:ext cx="3628677" cy="91440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6" name="Picture 15" descr="\documentclass{article}&#10;\usepackage{amsmath,amssymb,color}&#10;\pagestyle{empty}&#10;\begin{document}&#10;&#10;\begin{align*}&#10;  \min_{  w_0\in \mathbb{S}^3, \theta_i\in\{0,1\}   } \sum\nolimits_{i=1}^{\ell} \Big(\theta_i w_0^\top   Q_i w_0 + (1-\theta_i)\ c_i^2 \Big) &#10;\end{align*}&#10;&#10;&#10;\end{document}" title="IguanaTex Bitmap Display">
            <a:extLst>
              <a:ext uri="{FF2B5EF4-FFF2-40B4-BE49-F238E27FC236}">
                <a16:creationId xmlns:a16="http://schemas.microsoft.com/office/drawing/2014/main" id="{FB812EDE-C617-23DF-6902-9CF95B5BA8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20240"/>
            <a:ext cx="6059885" cy="656457"/>
          </a:xfrm>
          <a:prstGeom prst="rect">
            <a:avLst/>
          </a:prstGeom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1C5100F0-A012-A1F3-8FEF-F5D92C060F1B}"/>
              </a:ext>
            </a:extLst>
          </p:cNvPr>
          <p:cNvSpPr txBox="1"/>
          <p:nvPr/>
        </p:nvSpPr>
        <p:spPr>
          <a:xfrm>
            <a:off x="0" y="6193552"/>
            <a:ext cx="69494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[1] H. Yang and L. </a:t>
            </a:r>
            <a:r>
              <a:rPr kumimoji="0" lang="en-US" altLang="zh-CN" sz="14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Carlone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. A quaternion-based certifiably optimal solution to the Wahba problem with outliers. ICCV 2019.</a:t>
            </a:r>
          </a:p>
        </p:txBody>
      </p:sp>
      <p:pic>
        <p:nvPicPr>
          <p:cNvPr id="7" name="图片 9" descr="\documentclass{article}&#10;\usepackage{amsmath,color}&#10;\pagestyle{empty}&#10;\begin{document}&#10; &#10;&#10;\textcolor{red}{$w_i := \theta_i w_0$}, so \textcolor{blue}{$\theta_i = w_i^\top w_0$}&#10;&#10;\end{document}" title="IguanaTex Bitmap Display">
            <a:extLst>
              <a:ext uri="{FF2B5EF4-FFF2-40B4-BE49-F238E27FC236}">
                <a16:creationId xmlns:a16="http://schemas.microsoft.com/office/drawing/2014/main" id="{B8B1B0F9-37A4-86AB-D653-262C64EC91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633" y="3296294"/>
            <a:ext cx="3360914" cy="338286"/>
          </a:xfrm>
          <a:prstGeom prst="rect">
            <a:avLst/>
          </a:prstGeom>
        </p:spPr>
      </p:pic>
      <p:cxnSp>
        <p:nvCxnSpPr>
          <p:cNvPr id="9" name="直接箭头连接符 22">
            <a:extLst>
              <a:ext uri="{FF2B5EF4-FFF2-40B4-BE49-F238E27FC236}">
                <a16:creationId xmlns:a16="http://schemas.microsoft.com/office/drawing/2014/main" id="{478663BE-50AC-0159-2747-42B6280737CF}"/>
              </a:ext>
            </a:extLst>
          </p:cNvPr>
          <p:cNvCxnSpPr>
            <a:cxnSpLocks/>
          </p:cNvCxnSpPr>
          <p:nvPr/>
        </p:nvCxnSpPr>
        <p:spPr>
          <a:xfrm>
            <a:off x="4441021" y="2473444"/>
            <a:ext cx="779049" cy="783942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23">
            <a:extLst>
              <a:ext uri="{FF2B5EF4-FFF2-40B4-BE49-F238E27FC236}">
                <a16:creationId xmlns:a16="http://schemas.microsoft.com/office/drawing/2014/main" id="{52578DC5-D38A-9AAB-B32E-A659DF3B421E}"/>
              </a:ext>
            </a:extLst>
          </p:cNvPr>
          <p:cNvCxnSpPr>
            <a:cxnSpLocks/>
          </p:cNvCxnSpPr>
          <p:nvPr/>
        </p:nvCxnSpPr>
        <p:spPr>
          <a:xfrm>
            <a:off x="6374167" y="2418982"/>
            <a:ext cx="68891" cy="857355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 descr="\documentclass{article}&#10;\usepackage{amsmath,amssymb,color}&#10;\pagestyle{empty}&#10;\begin{document}&#10;&#10;\begin{align*}&#10;  \min_{ w_0\in \mathbb{S}^3, w_i\in\{0,w_0\}  } \sum_{i=1}^{\ell} \Big( w_i^\top Q_i w_0 + (1-w_i^\top w_0 )\ c_i^2 \Big)&#10;\end{align*}&#10;&#10;&#10;\end{document}" title="IguanaTex Bitmap Display">
            <a:extLst>
              <a:ext uri="{FF2B5EF4-FFF2-40B4-BE49-F238E27FC236}">
                <a16:creationId xmlns:a16="http://schemas.microsoft.com/office/drawing/2014/main" id="{20135460-E19F-AACB-0E6F-495FF79B64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9" y="4302959"/>
            <a:ext cx="6182402" cy="888686"/>
          </a:xfrm>
          <a:prstGeom prst="rect">
            <a:avLst/>
          </a:prstGeom>
        </p:spPr>
      </p:pic>
      <p:sp>
        <p:nvSpPr>
          <p:cNvPr id="4" name="矩形 16 2">
            <a:extLst>
              <a:ext uri="{FF2B5EF4-FFF2-40B4-BE49-F238E27FC236}">
                <a16:creationId xmlns:a16="http://schemas.microsoft.com/office/drawing/2014/main" id="{A9B134B9-97EE-CBE2-AF4A-F56B340EAC4A}"/>
              </a:ext>
            </a:extLst>
          </p:cNvPr>
          <p:cNvSpPr/>
          <p:nvPr/>
        </p:nvSpPr>
        <p:spPr>
          <a:xfrm>
            <a:off x="3888418" y="1981105"/>
            <a:ext cx="685800" cy="420624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矩形 16 3">
            <a:extLst>
              <a:ext uri="{FF2B5EF4-FFF2-40B4-BE49-F238E27FC236}">
                <a16:creationId xmlns:a16="http://schemas.microsoft.com/office/drawing/2014/main" id="{BEEE5FD0-F9D6-8A6C-4C49-BE0E9263071F}"/>
              </a:ext>
            </a:extLst>
          </p:cNvPr>
          <p:cNvSpPr/>
          <p:nvPr/>
        </p:nvSpPr>
        <p:spPr>
          <a:xfrm>
            <a:off x="5168287" y="3296478"/>
            <a:ext cx="640080" cy="347472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矩形 16 4">
            <a:extLst>
              <a:ext uri="{FF2B5EF4-FFF2-40B4-BE49-F238E27FC236}">
                <a16:creationId xmlns:a16="http://schemas.microsoft.com/office/drawing/2014/main" id="{6BC9FDB6-1E70-03E2-343B-B11558659EC2}"/>
              </a:ext>
            </a:extLst>
          </p:cNvPr>
          <p:cNvSpPr/>
          <p:nvPr/>
        </p:nvSpPr>
        <p:spPr>
          <a:xfrm>
            <a:off x="6260240" y="2035849"/>
            <a:ext cx="274320" cy="329184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矩形 16 5">
            <a:extLst>
              <a:ext uri="{FF2B5EF4-FFF2-40B4-BE49-F238E27FC236}">
                <a16:creationId xmlns:a16="http://schemas.microsoft.com/office/drawing/2014/main" id="{FF5889E3-4C4F-F137-D43F-638668588DD0}"/>
              </a:ext>
            </a:extLst>
          </p:cNvPr>
          <p:cNvSpPr/>
          <p:nvPr/>
        </p:nvSpPr>
        <p:spPr>
          <a:xfrm>
            <a:off x="6332738" y="3306837"/>
            <a:ext cx="274320" cy="329184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4" name="直接箭头连接符 26">
            <a:extLst>
              <a:ext uri="{FF2B5EF4-FFF2-40B4-BE49-F238E27FC236}">
                <a16:creationId xmlns:a16="http://schemas.microsoft.com/office/drawing/2014/main" id="{FCBB08B5-89FF-9F1C-1DC7-5A426EC39EB6}"/>
              </a:ext>
            </a:extLst>
          </p:cNvPr>
          <p:cNvCxnSpPr>
            <a:cxnSpLocks/>
          </p:cNvCxnSpPr>
          <p:nvPr/>
        </p:nvCxnSpPr>
        <p:spPr>
          <a:xfrm flipH="1">
            <a:off x="3799643" y="3661706"/>
            <a:ext cx="653219" cy="861376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28">
            <a:extLst>
              <a:ext uri="{FF2B5EF4-FFF2-40B4-BE49-F238E27FC236}">
                <a16:creationId xmlns:a16="http://schemas.microsoft.com/office/drawing/2014/main" id="{DEBBBD29-21EC-6576-BD47-27D52D81A795}"/>
              </a:ext>
            </a:extLst>
          </p:cNvPr>
          <p:cNvCxnSpPr>
            <a:cxnSpLocks/>
          </p:cNvCxnSpPr>
          <p:nvPr/>
        </p:nvCxnSpPr>
        <p:spPr>
          <a:xfrm flipH="1">
            <a:off x="6374167" y="3710865"/>
            <a:ext cx="852256" cy="767827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 16 6">
            <a:extLst>
              <a:ext uri="{FF2B5EF4-FFF2-40B4-BE49-F238E27FC236}">
                <a16:creationId xmlns:a16="http://schemas.microsoft.com/office/drawing/2014/main" id="{2CD30C42-8581-E19C-382B-95283C5E4667}"/>
              </a:ext>
            </a:extLst>
          </p:cNvPr>
          <p:cNvSpPr/>
          <p:nvPr/>
        </p:nvSpPr>
        <p:spPr>
          <a:xfrm>
            <a:off x="6997086" y="3225461"/>
            <a:ext cx="777240" cy="420624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4" name="矩形 16 7">
            <a:extLst>
              <a:ext uri="{FF2B5EF4-FFF2-40B4-BE49-F238E27FC236}">
                <a16:creationId xmlns:a16="http://schemas.microsoft.com/office/drawing/2014/main" id="{25985344-1528-50D2-37DA-5F0BFF3D43D8}"/>
              </a:ext>
            </a:extLst>
          </p:cNvPr>
          <p:cNvSpPr/>
          <p:nvPr/>
        </p:nvSpPr>
        <p:spPr>
          <a:xfrm>
            <a:off x="4390003" y="3299439"/>
            <a:ext cx="310896" cy="329184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矩形 16 8">
            <a:extLst>
              <a:ext uri="{FF2B5EF4-FFF2-40B4-BE49-F238E27FC236}">
                <a16:creationId xmlns:a16="http://schemas.microsoft.com/office/drawing/2014/main" id="{EC288B9E-140A-CE6A-B976-87E40DA51E73}"/>
              </a:ext>
            </a:extLst>
          </p:cNvPr>
          <p:cNvSpPr/>
          <p:nvPr/>
        </p:nvSpPr>
        <p:spPr>
          <a:xfrm>
            <a:off x="3562907" y="4540833"/>
            <a:ext cx="448056" cy="365760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7" name="矩形 16 9">
            <a:extLst>
              <a:ext uri="{FF2B5EF4-FFF2-40B4-BE49-F238E27FC236}">
                <a16:creationId xmlns:a16="http://schemas.microsoft.com/office/drawing/2014/main" id="{92869BF5-6108-8DED-2BDD-EAB65288D692}"/>
              </a:ext>
            </a:extLst>
          </p:cNvPr>
          <p:cNvSpPr/>
          <p:nvPr/>
        </p:nvSpPr>
        <p:spPr>
          <a:xfrm>
            <a:off x="5720182" y="4505326"/>
            <a:ext cx="777240" cy="420624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5" name="文本框 14">
            <a:extLst>
              <a:ext uri="{FF2B5EF4-FFF2-40B4-BE49-F238E27FC236}">
                <a16:creationId xmlns:a16="http://schemas.microsoft.com/office/drawing/2014/main" id="{B699F1BF-068D-EA79-E6AF-BD246C6A98B0}"/>
              </a:ext>
            </a:extLst>
          </p:cNvPr>
          <p:cNvSpPr txBox="1"/>
          <p:nvPr/>
        </p:nvSpPr>
        <p:spPr>
          <a:xfrm>
            <a:off x="3674108" y="5609148"/>
            <a:ext cx="16209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>
                <a:solidFill>
                  <a:schemeClr val="accent5"/>
                </a:solidFill>
              </a:rPr>
              <a:t>quadratic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6" name="直接箭头连接符 15">
            <a:extLst>
              <a:ext uri="{FF2B5EF4-FFF2-40B4-BE49-F238E27FC236}">
                <a16:creationId xmlns:a16="http://schemas.microsoft.com/office/drawing/2014/main" id="{CB8EAA02-12CC-4D4D-0357-234CE2BDC2C9}"/>
              </a:ext>
            </a:extLst>
          </p:cNvPr>
          <p:cNvCxnSpPr>
            <a:cxnSpLocks/>
          </p:cNvCxnSpPr>
          <p:nvPr/>
        </p:nvCxnSpPr>
        <p:spPr>
          <a:xfrm flipH="1" flipV="1">
            <a:off x="4300899" y="4960814"/>
            <a:ext cx="20008" cy="732681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箭头连接符 17">
            <a:extLst>
              <a:ext uri="{FF2B5EF4-FFF2-40B4-BE49-F238E27FC236}">
                <a16:creationId xmlns:a16="http://schemas.microsoft.com/office/drawing/2014/main" id="{656BD831-F977-A13B-7030-695239D61830}"/>
              </a:ext>
            </a:extLst>
          </p:cNvPr>
          <p:cNvCxnSpPr/>
          <p:nvPr/>
        </p:nvCxnSpPr>
        <p:spPr>
          <a:xfrm>
            <a:off x="3622438" y="4949947"/>
            <a:ext cx="1054068" cy="0"/>
          </a:xfrm>
          <a:prstGeom prst="straightConnector1">
            <a:avLst/>
          </a:prstGeom>
          <a:noFill/>
          <a:ln w="22225" cap="flat">
            <a:solidFill>
              <a:schemeClr val="accent5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21">
            <a:extLst>
              <a:ext uri="{FF2B5EF4-FFF2-40B4-BE49-F238E27FC236}">
                <a16:creationId xmlns:a16="http://schemas.microsoft.com/office/drawing/2014/main" id="{FCD656DA-0B7C-9B20-2624-43132C8D4A57}"/>
              </a:ext>
            </a:extLst>
          </p:cNvPr>
          <p:cNvCxnSpPr>
            <a:cxnSpLocks/>
          </p:cNvCxnSpPr>
          <p:nvPr/>
        </p:nvCxnSpPr>
        <p:spPr>
          <a:xfrm flipH="1" flipV="1">
            <a:off x="2517529" y="5209396"/>
            <a:ext cx="1803378" cy="484099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18">
            <a:extLst>
              <a:ext uri="{FF2B5EF4-FFF2-40B4-BE49-F238E27FC236}">
                <a16:creationId xmlns:a16="http://schemas.microsoft.com/office/drawing/2014/main" id="{21A00BE1-AFC9-4BAB-2A1E-B5345EB7F08B}"/>
              </a:ext>
            </a:extLst>
          </p:cNvPr>
          <p:cNvCxnSpPr>
            <a:cxnSpLocks/>
          </p:cNvCxnSpPr>
          <p:nvPr/>
        </p:nvCxnSpPr>
        <p:spPr>
          <a:xfrm flipV="1">
            <a:off x="4300899" y="4906593"/>
            <a:ext cx="1419283" cy="786903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矩形 24">
            <a:extLst>
              <a:ext uri="{FF2B5EF4-FFF2-40B4-BE49-F238E27FC236}">
                <a16:creationId xmlns:a16="http://schemas.microsoft.com/office/drawing/2014/main" id="{F73C0C06-E617-8936-73D1-F0B9B5A74037}"/>
              </a:ext>
            </a:extLst>
          </p:cNvPr>
          <p:cNvSpPr/>
          <p:nvPr/>
        </p:nvSpPr>
        <p:spPr>
          <a:xfrm>
            <a:off x="906591" y="4844692"/>
            <a:ext cx="1945210" cy="274320"/>
          </a:xfrm>
          <a:prstGeom prst="rect">
            <a:avLst/>
          </a:prstGeom>
          <a:noFill/>
          <a:ln w="1905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2" name="文本框 32">
            <a:extLst>
              <a:ext uri="{FF2B5EF4-FFF2-40B4-BE49-F238E27FC236}">
                <a16:creationId xmlns:a16="http://schemas.microsoft.com/office/drawing/2014/main" id="{AABE9CBC-1186-6CD6-4C80-3B64B4DB5F91}"/>
              </a:ext>
            </a:extLst>
          </p:cNvPr>
          <p:cNvSpPr txBox="1"/>
          <p:nvPr/>
        </p:nvSpPr>
        <p:spPr>
          <a:xfrm>
            <a:off x="7589520" y="4488890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>
                <a:solidFill>
                  <a:schemeClr val="accent6"/>
                </a:solidFill>
              </a:rPr>
              <a:t>(QCQP)</a:t>
            </a:r>
            <a:endParaRPr lang="zh-CN" altLang="en-US" sz="2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  <p:bldP spid="35" grpId="0"/>
      <p:bldP spid="40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Derivation: From </a:t>
            </a:r>
            <a:r>
              <a:rPr lang="en-US" altLang="zh-CN" b="1">
                <a:solidFill>
                  <a:schemeClr val="accent6"/>
                </a:solidFill>
              </a:rPr>
              <a:t>(TLS-R) </a:t>
            </a:r>
            <a:r>
              <a:rPr lang="en-US" altLang="zh-CN"/>
              <a:t>to </a:t>
            </a:r>
            <a:r>
              <a:rPr lang="en-US" altLang="ja-JP" b="1">
                <a:solidFill>
                  <a:schemeClr val="accent6"/>
                </a:solidFill>
              </a:rPr>
              <a:t>(SDR)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r>
                  <a:rPr lang="en-US" altLang="ja-JP" sz="2800" b="1">
                    <a:solidFill>
                      <a:schemeClr val="accent6"/>
                    </a:solidFill>
                  </a:rPr>
                  <a:t>(TLS-R)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(TLS-Q)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(3)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(QCQP)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lifting</m:t>
                        </m:r>
                      </m:e>
                    </m:groupChr>
                  </m:oMath>
                </a14:m>
                <a:r>
                  <a:rPr lang="en-US" altLang="ja-JP" sz="2800" b="1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>
                    <a:solidFill>
                      <a:schemeClr val="accent6"/>
                    </a:solidFill>
                  </a:rPr>
                  <a:t>(SDR)</a:t>
                </a:r>
              </a:p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 altLang="zh-CN"/>
              </a:p>
              <a:p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r>
                  <a:rPr lang="en-US" altLang="zh-CN"/>
                  <a:t>Step (4): Lifting (remove </a:t>
                </a:r>
                <a:r>
                  <a:rPr lang="en-US"/>
                  <a:t>the rank-1 constraint 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5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,amssymb,color}&#10;\pagestyle{empty}&#10;\begin{document}&#10;&#10;\begin{align*}&#10;  \min_{ w_0\in \mathbb{S}^3, w_i\in\{0,w_0\}  } \sum_{i=1}^{\ell} \Big( w_i^\top Q_i w_0 + (1-w_i^\top w_0 )\ c_i^2 \Big)&#10;\end{align*}&#10;&#10;&#10;\end{document}" title="IguanaTex Bitmap Display">
            <a:extLst>
              <a:ext uri="{FF2B5EF4-FFF2-40B4-BE49-F238E27FC236}">
                <a16:creationId xmlns:a16="http://schemas.microsoft.com/office/drawing/2014/main" id="{D7F49FFC-AF89-9359-70F2-045E9F0604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1834697"/>
            <a:ext cx="6182402" cy="888686"/>
          </a:xfrm>
          <a:prstGeom prst="rect">
            <a:avLst/>
          </a:prstGeom>
        </p:spPr>
      </p:pic>
      <p:sp>
        <p:nvSpPr>
          <p:cNvPr id="42" name="文本框 32">
            <a:extLst>
              <a:ext uri="{FF2B5EF4-FFF2-40B4-BE49-F238E27FC236}">
                <a16:creationId xmlns:a16="http://schemas.microsoft.com/office/drawing/2014/main" id="{AABE9CBC-1186-6CD6-4C80-3B64B4DB5F91}"/>
              </a:ext>
            </a:extLst>
          </p:cNvPr>
          <p:cNvSpPr txBox="1"/>
          <p:nvPr/>
        </p:nvSpPr>
        <p:spPr>
          <a:xfrm>
            <a:off x="7589520" y="2029772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>
                <a:solidFill>
                  <a:schemeClr val="accent6"/>
                </a:solidFill>
              </a:rPr>
              <a:t>(QCQP)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sp>
        <p:nvSpPr>
          <p:cNvPr id="13" name="矩形 19">
            <a:extLst>
              <a:ext uri="{FF2B5EF4-FFF2-40B4-BE49-F238E27FC236}">
                <a16:creationId xmlns:a16="http://schemas.microsoft.com/office/drawing/2014/main" id="{3D248661-2C9F-1B59-DE37-72F9ED6A59B6}"/>
              </a:ext>
            </a:extLst>
          </p:cNvPr>
          <p:cNvSpPr/>
          <p:nvPr/>
        </p:nvSpPr>
        <p:spPr>
          <a:xfrm>
            <a:off x="4815253" y="855163"/>
            <a:ext cx="3676893" cy="91440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6" name="图片 5" descr="IguanaTex Bitmap Display&#10;&#10;\documentclass{article}&#10;\usepackage{amsmath,bm,amssymb}&#10;\pagestyle{empty}&#10;\begin{document}&#10;&#10;$\bm{w}:=&#10;\begin{bmatrix}&#10;w_0 \\&#10;\vdots\\&#10;w_\ell&#10;\end{bmatrix}, \ \ \ \ \bm{W}:=\bm{w}\bm{w}^\top$&#10;&#10;&#10;\end{document}">
            <a:extLst>
              <a:ext uri="{FF2B5EF4-FFF2-40B4-BE49-F238E27FC236}">
                <a16:creationId xmlns:a16="http://schemas.microsoft.com/office/drawing/2014/main" id="{DAE8A18B-A2C8-DB67-8236-F1D6B14F49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5" y="2993798"/>
            <a:ext cx="3653486" cy="1274514"/>
          </a:xfrm>
          <a:prstGeom prst="rect">
            <a:avLst/>
          </a:prstGeom>
        </p:spPr>
      </p:pic>
      <p:pic>
        <p:nvPicPr>
          <p:cNvPr id="18" name="图片 3" descr="IguanaTex Bitmap Display&#10;&#10;\documentclass{article}&#10;\usepackage{amsmath,amssymb,bm,color}&#10;\pagestyle{empty}&#10;\begin{document}&#10;\newcommand{\pw}{\bm{w}}&#10;\newcommand{\pW}{\bm{W}}&#10;\newcommand{\pQ}{\bm{Q}}&#10;\newcommand{\pA}{\bm{A}}&#10;&#10;\begin{equation*}&#10;  \begin{split}&#10;\min_{\pW\succeq 0 } &amp;\ \ \textnormal{trace}\Big(\pQ \pW\Big) \\&#10;  \text{s.t.}&amp; \ \ \text{trace}(\pA_i \pW) = b_i,\ \ \ \forall i=1,\dots,m &#10;  \end{split}&#10;\end{equation*}&#10;&#10;&#10;\end{document}">
            <a:extLst>
              <a:ext uri="{FF2B5EF4-FFF2-40B4-BE49-F238E27FC236}">
                <a16:creationId xmlns:a16="http://schemas.microsoft.com/office/drawing/2014/main" id="{9C88A630-24C8-2EA2-F846-146E67B0BD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71" y="5049425"/>
            <a:ext cx="5269947" cy="1069714"/>
          </a:xfrm>
          <a:prstGeom prst="rect">
            <a:avLst/>
          </a:prstGeom>
        </p:spPr>
      </p:pic>
      <p:sp>
        <p:nvSpPr>
          <p:cNvPr id="19" name="文本框 20">
            <a:extLst>
              <a:ext uri="{FF2B5EF4-FFF2-40B4-BE49-F238E27FC236}">
                <a16:creationId xmlns:a16="http://schemas.microsoft.com/office/drawing/2014/main" id="{1A505A4C-8726-9BF3-12BB-7883BD952305}"/>
              </a:ext>
            </a:extLst>
          </p:cNvPr>
          <p:cNvSpPr txBox="1"/>
          <p:nvPr/>
        </p:nvSpPr>
        <p:spPr>
          <a:xfrm>
            <a:off x="7706118" y="5321666"/>
            <a:ext cx="9585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>
                <a:solidFill>
                  <a:schemeClr val="accent6"/>
                </a:solidFill>
              </a:rPr>
              <a:t>(SDR)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sp>
        <p:nvSpPr>
          <p:cNvPr id="20" name="下箭头 14">
            <a:extLst>
              <a:ext uri="{FF2B5EF4-FFF2-40B4-BE49-F238E27FC236}">
                <a16:creationId xmlns:a16="http://schemas.microsoft.com/office/drawing/2014/main" id="{6F2255F9-1942-0AC5-7E5A-954F908D99D0}"/>
              </a:ext>
            </a:extLst>
          </p:cNvPr>
          <p:cNvSpPr/>
          <p:nvPr/>
        </p:nvSpPr>
        <p:spPr>
          <a:xfrm>
            <a:off x="7989932" y="2520866"/>
            <a:ext cx="364112" cy="2749863"/>
          </a:xfrm>
          <a:prstGeom prst="down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15">
            <a:extLst>
              <a:ext uri="{FF2B5EF4-FFF2-40B4-BE49-F238E27FC236}">
                <a16:creationId xmlns:a16="http://schemas.microsoft.com/office/drawing/2014/main" id="{2615CE2D-B028-8077-626F-6792A8A4C269}"/>
              </a:ext>
            </a:extLst>
          </p:cNvPr>
          <p:cNvSpPr txBox="1"/>
          <p:nvPr/>
        </p:nvSpPr>
        <p:spPr>
          <a:xfrm>
            <a:off x="8349124" y="3528692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</a:rPr>
              <a:t>(4)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472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351.331"/>
  <p:tag name="LATEXADDIN" val="\documentclass{article}&#10;\usepackage{amsmath}&#10;\pagestyle{empty}&#10;\begin{document}&#10;&#10;$$\min_{R_0\in \text{SO}(3)} \sum_{i=1}^{\ell} \| y_i - R_0 x_i\|_2^2 $$&#10;&#10;&#10;\end{document}"/>
  <p:tag name="IGUANATEXSIZE" val="24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378.328"/>
  <p:tag name="LATEXADDIN" val="\documentclass{article}&#10;\usepackage{amsmath,color}&#10;\pagestyle{empty}&#10;\begin{document}&#10; &#10;&#10;\textcolor{red}{$w_i := \theta_i w_0$}, so \textcolor{blue}{$\theta_i = w_i^\top w_0$}&#10;&#10;\end{document}"/>
  <p:tag name="IGUANATEXSIZE" val="24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535.433"/>
  <p:tag name="OUTPUTTYPE" val="PNG"/>
  <p:tag name="IGUANATEXVERSION" val="160"/>
  <p:tag name="LATEXADDIN" val="\documentclass{article}&#10;\usepackage{amsmath,amssymb,color}&#10;\pagestyle{empty}&#10;\begin{document}&#10;&#10;\begin{align*}&#10;  \min_{ w_0\in \mathbb{S}^3, w_i\in\{0,w_0\}  } \sum_{i=1}^{\ell} \Big( w_i^\top Q_i w_0 + (1-w_i^\top w_0 )\ c_i^2 \Big)&#10;\end{align*}&#10;&#10;&#10;\end{document}"/>
  <p:tag name="IGUANATEXSIZE" val="24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535.433"/>
  <p:tag name="OUTPUTTYPE" val="PNG"/>
  <p:tag name="IGUANATEXVERSION" val="160"/>
  <p:tag name="LATEXADDIN" val="\documentclass{article}&#10;\usepackage{amsmath,amssymb,color}&#10;\pagestyle{empty}&#10;\begin{document}&#10;&#10;\begin{align*}&#10;  \min_{ w_0\in \mathbb{S}^3, w_i\in\{0,w_0\}  } \sum_{i=1}^{\ell} \Big( w_i^\top Q_i w_0 + (1-w_i^\top w_0 )\ c_i^2 \Big)&#10;\end{align*}&#10;&#10;&#10;\end{document}"/>
  <p:tag name="IGUANATEXSIZE" val="24"/>
  <p:tag name="IGUANATEXCURSOR" val="1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.6846"/>
  <p:tag name="ORIGINALWIDTH" val="1498.313"/>
  <p:tag name="LATEXADDIN" val="\documentclass{article}&#10;\usepackage{amsmath,bm,amssymb}&#10;\pagestyle{empty}&#10;\begin{document}&#10;&#10;$\bm{w}:=&#10;\begin{bmatrix}&#10;w_0 \\&#10;\vdots\\&#10;w_\ell&#10;\end{bmatrix}, \ \ \ \ \bm{W}:=\bm{w}\bm{w}^\top$&#10;&#10;&#10;\end{document}"/>
  <p:tag name="IGUANATEXSIZE" val="24"/>
  <p:tag name="IGUANATEXCURSOR" val="171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8.6952"/>
  <p:tag name="ORIGINALWIDTH" val="2161.23"/>
  <p:tag name="LATEXADDIN" val="\documentclass{article}&#10;\usepackage{amsmath,amssymb,bm,color}&#10;\pagestyle{empty}&#10;\begin{document}&#10;\newcommand{\pw}{\bm{w}}&#10;\newcommand{\pW}{\bm{W}}&#10;\newcommand{\pQ}{\bm{Q}}&#10;\newcommand{\pA}{\bm{A}}&#10;&#10;\begin{equation*}&#10;  \begin{split}&#10;\min_{\pW\succeq 0 } &amp;\ \ \textnormal{trace}\Big(\pQ \pW\Big) \\&#10;  \text{s.t.}&amp; \ \ \text{trace}(\pA_i \pW) = b_i,\ \ \ \forall i=1,\dots,m &#10;  \end{split}&#10;\end{equation*}&#10;&#10;&#10;\end{document}"/>
  <p:tag name="IGUANATEXSIZE" val="24"/>
  <p:tag name="IGUANATEXCURSOR" val="371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266.217"/>
  <p:tag name="OUTPUTTYPE" val="PNG"/>
  <p:tag name="IGUANATEXVERSION" val="160"/>
  <p:tag name="LATEXADDIN" val="\documentclass{article}&#10;\usepackage{amsmath,amssymb,xcolor}&#10;\pagestyle{empty}&#10;\newcommand{\argmin}{\mathop{\rm argmin}}&#10;&#10;&#10;\begin{document}&#10;&#10;&#10;\begin{align*}&#10;\hat{R}_0 \in \argmin_{R_0\in\text{SO}(3)} \sum_{i=1}^{\ell} \min \Big\{ \big\| y_i - R_0 x_i \big\|_2^2, \ c_i^2 \Big\} \label{eq:TLS-R} &#10;\end{align*}&#10;&#10;\end{document}"/>
  <p:tag name="IGUANATEXSIZE" val="24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266.217"/>
  <p:tag name="OUTPUTTYPE" val="PNG"/>
  <p:tag name="IGUANATEXVERSION" val="160"/>
  <p:tag name="LATEXADDIN" val="\documentclass{article}&#10;\usepackage{amsmath,amssymb,xcolor}&#10;\pagestyle{empty}&#10;\newcommand{\argmin}{\mathop{\rm argmin}}&#10;&#10;&#10;\begin{document}&#10;&#10;&#10;\begin{align*}&#10;\hat{R}_0 \in \argmin_{R_0\in\text{SO}(3)} \sum_{i=1}^{\ell} \min \Big\{ \big\| y_i - R_0 x_i \big\|_2^2, \ c_i^2 \Big\} \label{eq:TLS-R} &#10;\end{align*}&#10;&#10;\end{document}"/>
  <p:tag name="IGUANATEXSIZE" val="24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266.217"/>
  <p:tag name="OUTPUTTYPE" val="PNG"/>
  <p:tag name="IGUANATEXVERSION" val="160"/>
  <p:tag name="LATEXADDIN" val="\documentclass{article}&#10;\usepackage{amsmath,amssymb,xcolor}&#10;\pagestyle{empty}&#10;\newcommand{\argmin}{\mathop{\rm argmin}}&#10;&#10;&#10;\begin{document}&#10;&#10;&#10;\begin{align*}&#10;\hat{R}_0 \in \argmin_{R_0\in\text{SO}(3)} \sum_{i=1}^{\ell} \min \Big\{ \big\| y_i - R_0 x_i \big\|_2^2, \ c_i^2 \Big\} \label{eq:TLS-R} &#10;\end{align*}&#10;&#10;\end{document}"/>
  <p:tag name="IGUANATEXSIZE" val="24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62.505"/>
  <p:tag name="LATEXADDIN" val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/>
  <p:tag name="IGUANATEXSIZE" val="24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69.554"/>
  <p:tag name="LATEXADDIN" val="\documentclass{article}&#10;\usepackage{amsmath}&#10;\pagestyle{empty}&#10;\begin{document}&#10;&#10;$C^*\subset \{1,\dots, m\}\times \{1,\dots, n\}$&#10;&#10;&#10;\end{document}"/>
  <p:tag name="IGUANATEXSIZE" val="24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41.507"/>
  <p:tag name="LATEXADDIN" val="\documentclass{article}&#10;\usepackage{amsmath,xcolor}&#10;\pagestyle{empty}&#10;\begin{document}&#10;&#10;&#10;\begin{align*}&#10;\min_{R_0\in\text{SO}(3)} \sum_{i=1}^{\ell} \text{\textcolor{red}{$\min$}} \Big\{ \big\| y_i - R_0 x_i \big\|_2^2, \ \text{\textcolor{red}{$c_i^2$}} \Big\} \label{eq:TLS-R} &#10;\end{align*}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720.285"/>
  <p:tag name="LATEXADDIN" val="\documentclass{article}&#10;\usepackage{amsmath}&#10;\pagestyle{empty}&#10;\begin{document}&#10;&#10;$y_i = R^* x_j + \epsilon_{i,j}$, \ \ \ \ $\forall (i,j)\in C^*$&#10;&#10;&#10;\end{document}"/>
  <p:tag name="IGUANATEXSIZE" val="24"/>
  <p:tag name="IGUANATEXCURSOR" val="93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20.06"/>
  <p:tag name="LATEXADDIN" val="\documentclass{article}&#10;\usepackage{amsmath}&#10;\pagestyle{empty}&#10;\begin{document}&#10;&#10;&#10;Find the 3D rotation $R^*$ and correspondences $C^*$ from $X$ and $Y$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41.9197"/>
  <p:tag name="LATEXADDIN" val="\documentclass{article}&#10;\usepackage{amsmath}&#10;\pagestyle{empty}&#10;\begin{document}&#10;&#10;$Y=\{y_i\}_{i=1}^m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688.4139"/>
  <p:tag name="LATEXADDIN" val="\documentclass{article}&#10;\usepackage{amsmath}&#10;\pagestyle{empty}&#10;\begin{document}&#10;&#10;$X=\{x_j\}_{j=1}^n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41.9197"/>
  <p:tag name="LATEXADDIN" val="\documentclass{article}&#10;\usepackage{amsmath}&#10;\pagestyle{empty}&#10;\begin{document}&#10;&#10;$Y=\{y_i\}_{i=1}^m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688.4139"/>
  <p:tag name="LATEXADDIN" val="\documentclass{article}&#10;\usepackage{amsmath}&#10;\pagestyle{empty}&#10;\begin{document}&#10;&#10;$X=\{x_j\}_{j=1}^n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401.2"/>
  <p:tag name="LATEXADDIN" val="\documentclass{article}&#10;\usepackage{amsmath}&#10;\pagestyle{empty}&#10;\begin{document}&#10;&#10;$\hat{C} = \hat{C} \cup \{ (i,j) \}$ \ \ \ \ \ \ if \ \ $\big| \|x_i \|_2 - \|y_j\|_2 \big|\leq c$&#10;&#10;&#10;\end{document}"/>
  <p:tag name="IGUANATEXSIZE" val="18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14.2107"/>
  <p:tag name="LATEXADDIN" val="\documentclass{article}&#10;\usepackage{amsmath}&#10;\pagestyle{empty}&#10;\begin{document}&#10;&#10;$\hat{C} = \emptyset$&#10;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01.612"/>
  <p:tag name="LATEXADDIN" val="\documentclass{article}&#10;\usepackage{amsmath}&#10;\pagestyle{empty}&#10;\begin{document}&#10;&#10;$O(m\log m + n \log n)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71.016"/>
  <p:tag name="LATEXADDIN" val="\documentclass{article}&#10;\usepackage{amsmath,amsfonts,mathrsfs,mathtools}&#10;\pagestyle{empty}&#10;\begin{document}&#10;&#10;\begin{align*}&#10; \begin{cases}&#10;  y_i = R^*x_i + \epsilon_i, \ \ \ \   &amp; \text{ $i\in I^*$ } \\&#10;  \text{ $y_i$ and $x_i$ are arbitrary } &amp; \text{ $i\notin I^*$ }&#10; \end{cases}&#10;\end{align*}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424.5"/>
  <p:tag name="LATEXFORMWIDTH" val="665.2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62.505"/>
  <p:tag name="LATEXADDIN" val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/>
  <p:tag name="IGUANATEXSIZE" val="24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934.008"/>
  <p:tag name="LATEXADDIN" val="\documentclass{article}&#10;\usepackage{amsmath,amssymb}&#10;\pagestyle{empty}&#10;\begin{document}&#10;&#10;$\epsilon_i\in\mathbb{R}^3$: Bounded Noise (Unknown)&#10;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36.97"/>
  <p:tag name="LATEXADDIN" val="\documentclass{article}&#10;\usepackage{amsmath}&#10;\pagestyle{empty}&#10;\begin{document}&#10;&#10;$I^*\subset \{1,\dots,\ell\}$: Inlier Indices (Unknown)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9.7"/>
  <p:tag name="ORIGINALWIDTH" val="3004.125"/>
  <p:tag name="LATEXADDIN" val="\documentclass{article}&#10;\usepackage{amsmath,color}&#10;\pagestyle{empty}&#10;\begin{document}&#10;&#10;\begin{equation}&#10; \begin{split} &#10;  &amp;\max_{I\subset [\ell],R \in \textnormal{\textcolor{blue}{$\textnormal{SO}(3)$}} } \ \ \ \ \ \ \  |I| \\&#10;  \textnormal{s.t.}\ \ \ \  &amp;\ \   \| y_i- Rx_i\|_2 \leq c,\ \ \forall i\in I &#10; \end{split}&#10;\end{equation}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2.9396"/>
  <p:tag name="LATEXADDIN" val="\documentclass{article}&#10;\usepackage{amsmath}&#10;\pagestyle{empty}&#10;\begin{document}&#10;&#10;&#10;$O(\ell\log \ell)$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070.491"/>
  <p:tag name="LATEXADDIN" val="\documentclass{article}&#10;\usepackage{amsmath,color}&#10;\pagestyle{empty}&#10;\begin{document}&#10;&#10;\begin{equation*}&#10; \min_{R \in \textnormal{SO}(3)} \ \ \sum_{i=1}^\ell \| y_i- Rx_i\|_2\ \ \ \ \ \ \ \ \ \ \ \ \ \ (2)&#10;\end{equation*}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070.491"/>
  <p:tag name="LATEXADDIN" val="\documentclass{article}&#10;\usepackage{amsmath,color}&#10;\pagestyle{empty}&#10;\begin{document}&#10;&#10;\begin{equation*}&#10; \min_{R \in \textnormal{SO}(3)} \ \ \sum_{i=1}^\ell \| y_i- Rx_i\|_2\ \ \ \ \ \ \ \ \ \ \ \ \ \ (2)&#10;\end{equation*}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744.657"/>
  <p:tag name="LATEXADDIN" val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2462.692"/>
  <p:tag name="LATEXADDIN" val="\documentclass{article}&#10;\usepackage{amsmath,amssymb}&#10;\pagestyle{empty}&#10;\begin{document}&#10;&#10;&#10;\ \ \ \ $Q_i\in\mathbb{R}^{4\times 4}$ positive semidefinite,&#10;&#10;entries depend on $x_i,y_i$ in a complicated way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744.657"/>
  <p:tag name="LATEXADDIN" val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611.174"/>
  <p:tag name="LATEXADDIN" val="\documentclass{article}&#10;\usepackage{amsmath,amssymb}&#10;\pagestyle{empty}&#10;&#10;\DeclareMathOperator{\rsgrad}{\tilde{\nabla}_{\textnormal{s}}}&#10;&#10;\begin{document}&#10;&#10;&#10;$\rsgrad h(w^{(t)})$: Riemannian subgradient of $h$ at $w^{(t)}$&#10;&#10;\end{document}"/>
  <p:tag name="IGUANATEXSIZE" val="20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1855.268"/>
  <p:tag name="LATEXADDIN" val="\documentclass{article}&#10;\usepackage{amsmath,color}&#10;\pagestyle{empty}&#10;\begin{document}&#10;&#10;&#10;&#10;$$\min\{ a,b \}= \min_{\theta_i\in\{0, 1\}} \theta_i a + (1-\theta_i) b$$&#10;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104.612"/>
  <p:tag name="LATEXADDIN" val="\documentclass{article}&#10;\usepackage{amsmath}&#10;\pagestyle{empty}&#10;\begin{document}&#10;&#10;&#10;$\gamma^{(t)}$: Stepsize, $\gamma^{(0)}$ chosen small enough and $\gamma^{(t)}=\beta^t\gamma^{(0)}$&#10;&#10;\end{document}"/>
  <p:tag name="IGUANATEXSIZE" val="18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103.487"/>
  <p:tag name="LATEXADDIN" val="\documentclass{article}&#10;\usepackage{amsmath,amssymb}&#10;\pagestyle{empty}&#10;&#10;\DeclareMathOperator{\rsgrad}{\tilde{\nabla}_{\textnormal{s}}}&#10;&#10;\begin{document}&#10;&#10;&#10;$w^{(t+1)}\gets \textnormal{Proj}_{\mathbb{S}^3}\big(w^{(t)}-\gamma^{(t)}\rsgrad h(w^{(t)})\big)$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727.409"/>
  <p:tag name="LATEXADDIN" val="\documentclass{article}&#10;\usepackage{amsmath}&#10;\pagestyle{empty}&#10;\begin{document}&#10;&#10;&#10;$\textnormal{dist}(w^{(t)},  w^*) \leq \beta^t \cdot\textnormal{dist}(w^{(0)},  w^*)$ \ \ \ \ \ \ \ \ \ $\beta\in(0,1)$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549.306"/>
  <p:tag name="LATEXADDIN" val="\documentclass{article}&#10;\usepackage{amsmath,amssymb,color}&#10;\pagestyle{empty}&#10;\begin{document}&#10;&#10;\begin{align*}&#10;  \min_{w_0\in \mathbb{S}^3} \sum_{i=1}^{\ell} \min \Big\{ w_0^\top Q_i w_0,\ c_i^2 \Big\} \label{eq:TLS-Q} &#10;\end{align*}&#10;&#10;&#10;\end{document}"/>
  <p:tag name="IGUANATEXSIZE" val="22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2485.189"/>
  <p:tag name="OUTPUTTYPE" val="PNG"/>
  <p:tag name="IGUANATEXVERSION" val="160"/>
  <p:tag name="LATEXADDIN" val="\documentclass{article}&#10;\usepackage{amsmath,amssymb,color}&#10;\pagestyle{empty}&#10;\begin{document}&#10;&#10;\begin{align*}&#10;  \min_{ w_0\in \mathbb{S}^3,\theta_i\in\{0,1\} } \sum\nolimits_{i=1}^{\ell} \Big(\theta_i w_0^\top   Q_i w_0 + (1-\theta_i)\ c_i^2 \Big) &#10;\end{align*}&#10;&#10;&#10;\end{document}"/>
  <p:tag name="IGUANATEXSIZE" val="24"/>
  <p:tag name="IGUANATEXCURSOR" val="1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62.505"/>
  <p:tag name="LATEXADDIN" val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/>
  <p:tag name="IGUANATEXSIZE" val="22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2485.189"/>
  <p:tag name="OUTPUTTYPE" val="PNG"/>
  <p:tag name="IGUANATEXVERSION" val="160"/>
  <p:tag name="LATEXADDIN" val="\documentclass{article}&#10;\usepackage{amsmath,amssymb,color}&#10;\pagestyle{empty}&#10;\begin{document}&#10;&#10;\begin{align*}&#10;  \min_{ w_0\in \mathbb{S}^3,\theta_i\in\{0,1\} } \sum\nolimits_{i=1}^{\ell} \Big(\theta_i w_0^\top   Q_i w_0 + (1-\theta_i)\ c_i^2 \Big) &#10;\end{align*}&#10;&#10;&#10;\end{document}"/>
  <p:tag name="IGUANATEXSIZE" val="24"/>
  <p:tag name="IGUANATEXCURSOR" val="1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2485.189"/>
  <p:tag name="OUTPUTTYPE" val="PNG"/>
  <p:tag name="IGUANATEXVERSION" val="160"/>
  <p:tag name="LATEXADDIN" val="\documentclass{article}&#10;\usepackage{amsmath,amssymb,color}&#10;\pagestyle{empty}&#10;\begin{document}&#10;&#10;\begin{align*}&#10;  \min_{  w_0\in \mathbb{S}^3, \theta_i\in\{0,1\}   } \sum\nolimits_{i=1}^{\ell} \Big(\theta_i w_0^\top   Q_i w_0 + (1-\theta_i)\ c_i^2 \Big) &#10;\end{align*}&#10;&#10;&#10;\end{document}"/>
  <p:tag name="IGUANATEXSIZE" val="24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97</TotalTime>
  <Words>1724</Words>
  <Application>Microsoft Office PowerPoint</Application>
  <PresentationFormat>On-screen Show (4:3)</PresentationFormat>
  <Paragraphs>367</Paragraphs>
  <Slides>29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Cambria Math</vt:lpstr>
      <vt:lpstr>White</vt:lpstr>
      <vt:lpstr>Robust Rotation Search: Theory and Algorithms</vt:lpstr>
      <vt:lpstr>Robust Rotation Search: Theory (Part I)</vt:lpstr>
      <vt:lpstr>Problem: Outlier-Free Rotation Search</vt:lpstr>
      <vt:lpstr>Truncated Least-Squares (Rotation)</vt:lpstr>
      <vt:lpstr>Our Contributions</vt:lpstr>
      <vt:lpstr>Derivation: From (TLS-R) to (SDR) </vt:lpstr>
      <vt:lpstr>Derivation: From (TLS-R) to (SDR) </vt:lpstr>
      <vt:lpstr>Derivation: From (TLS-R) to (SDR) </vt:lpstr>
      <vt:lpstr>Derivation: From (TLS-R) to (SDR) </vt:lpstr>
      <vt:lpstr>Tightness of (SDR): Theorem 1</vt:lpstr>
      <vt:lpstr>Tightness of (SDR): Theorem 1</vt:lpstr>
      <vt:lpstr>Tightness of (SDR): Theorem 1</vt:lpstr>
      <vt:lpstr>Tightness of (SDR): Theorem 2</vt:lpstr>
      <vt:lpstr>Conclusions and Future Work</vt:lpstr>
      <vt:lpstr>Robust Rotation Search: Algorithms (Part II)</vt:lpstr>
      <vt:lpstr>Problem Setup</vt:lpstr>
      <vt:lpstr>The Curse and Blessing</vt:lpstr>
      <vt:lpstr>State of The Art</vt:lpstr>
      <vt:lpstr>The ARCS Algorithm</vt:lpstr>
      <vt:lpstr>The ARCS Algorithm: Step 1</vt:lpstr>
      <vt:lpstr>State of The Art</vt:lpstr>
      <vt:lpstr>Step 2 of ARCS: Outlier Removal           1/2</vt:lpstr>
      <vt:lpstr>Step 2 of ARCS: Outlier Removal           2/2</vt:lpstr>
      <vt:lpstr>Step 3 of ARCS: Rotation Refinement    1/3</vt:lpstr>
      <vt:lpstr>Step 3 of ARCS: Rotation Refinement    2/3</vt:lpstr>
      <vt:lpstr>Step 3 of ARCS: Rotation Refinement    3/3</vt:lpstr>
      <vt:lpstr>ARCS: Scalability &amp; Accuracy in Numbers</vt:lpstr>
      <vt:lpstr>Conclusion and Future Work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Liangzu Peng</cp:lastModifiedBy>
  <cp:revision>55</cp:revision>
  <dcterms:created xsi:type="dcterms:W3CDTF">2022-07-19T20:56:25Z</dcterms:created>
  <dcterms:modified xsi:type="dcterms:W3CDTF">2022-12-08T02:31:05Z</dcterms:modified>
</cp:coreProperties>
</file>