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3" r:id="rId4"/>
    <p:sldId id="284" r:id="rId5"/>
    <p:sldId id="317" r:id="rId6"/>
    <p:sldId id="318" r:id="rId7"/>
    <p:sldId id="322" r:id="rId8"/>
    <p:sldId id="285" r:id="rId9"/>
    <p:sldId id="286" r:id="rId10"/>
    <p:sldId id="319" r:id="rId11"/>
    <p:sldId id="320" r:id="rId12"/>
    <p:sldId id="321" r:id="rId13"/>
    <p:sldId id="323" r:id="rId14"/>
    <p:sldId id="324" r:id="rId15"/>
    <p:sldId id="325" r:id="rId16"/>
    <p:sldId id="326" r:id="rId17"/>
    <p:sldId id="335" r:id="rId18"/>
    <p:sldId id="334" r:id="rId19"/>
    <p:sldId id="328" r:id="rId20"/>
    <p:sldId id="329" r:id="rId21"/>
    <p:sldId id="330" r:id="rId22"/>
    <p:sldId id="332" r:id="rId23"/>
    <p:sldId id="331" r:id="rId24"/>
    <p:sldId id="260" r:id="rId2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1990-FD71-E145-BCD8-C8D3209D74D7}" v="2059" dt="2021-04-29T18:32:06.16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1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2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23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9.png"/><Relationship Id="rId17" Type="http://schemas.openxmlformats.org/officeDocument/2006/relationships/image" Target="../media/image30.png"/><Relationship Id="rId2" Type="http://schemas.openxmlformats.org/officeDocument/2006/relationships/tags" Target="../tags/tag40.xml"/><Relationship Id="rId16" Type="http://schemas.openxmlformats.org/officeDocument/2006/relationships/image" Target="../media/image29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20.png"/><Relationship Id="rId5" Type="http://schemas.openxmlformats.org/officeDocument/2006/relationships/tags" Target="../tags/tag43.xml"/><Relationship Id="rId15" Type="http://schemas.openxmlformats.org/officeDocument/2006/relationships/image" Target="../media/image24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24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3.png"/><Relationship Id="rId5" Type="http://schemas.openxmlformats.org/officeDocument/2006/relationships/tags" Target="../tags/tag52.xml"/><Relationship Id="rId10" Type="http://schemas.openxmlformats.org/officeDocument/2006/relationships/image" Target="../media/image19.png"/><Relationship Id="rId4" Type="http://schemas.openxmlformats.org/officeDocument/2006/relationships/tags" Target="../tags/tag51.xml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24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32.png"/><Relationship Id="rId2" Type="http://schemas.openxmlformats.org/officeDocument/2006/relationships/tags" Target="../tags/tag56.xml"/><Relationship Id="rId16" Type="http://schemas.openxmlformats.org/officeDocument/2006/relationships/image" Target="../media/image35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19.png"/><Relationship Id="rId5" Type="http://schemas.openxmlformats.org/officeDocument/2006/relationships/tags" Target="../tags/tag59.xml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20.png"/><Relationship Id="rId5" Type="http://schemas.openxmlformats.org/officeDocument/2006/relationships/tags" Target="../tags/tag67.xml"/><Relationship Id="rId10" Type="http://schemas.openxmlformats.org/officeDocument/2006/relationships/image" Target="../media/image37.png"/><Relationship Id="rId4" Type="http://schemas.openxmlformats.org/officeDocument/2006/relationships/tags" Target="../tags/tag66.xm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38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24.png"/><Relationship Id="rId2" Type="http://schemas.openxmlformats.org/officeDocument/2006/relationships/tags" Target="../tags/tag70.xml"/><Relationship Id="rId16" Type="http://schemas.openxmlformats.org/officeDocument/2006/relationships/image" Target="../media/image40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37.png"/><Relationship Id="rId5" Type="http://schemas.openxmlformats.org/officeDocument/2006/relationships/tags" Target="../tags/tag73.xml"/><Relationship Id="rId1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tags" Target="../tags/tag7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8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19.png"/><Relationship Id="rId5" Type="http://schemas.openxmlformats.org/officeDocument/2006/relationships/tags" Target="../tags/tag81.xml"/><Relationship Id="rId10" Type="http://schemas.openxmlformats.org/officeDocument/2006/relationships/image" Target="../media/image20.png"/><Relationship Id="rId4" Type="http://schemas.openxmlformats.org/officeDocument/2006/relationships/tags" Target="../tags/tag80.xml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43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19.png"/><Relationship Id="rId2" Type="http://schemas.openxmlformats.org/officeDocument/2006/relationships/tags" Target="../tags/tag87.xml"/><Relationship Id="rId16" Type="http://schemas.openxmlformats.org/officeDocument/2006/relationships/image" Target="../media/image46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20.png"/><Relationship Id="rId5" Type="http://schemas.openxmlformats.org/officeDocument/2006/relationships/tags" Target="../tags/tag90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image" Target="../media/image47.png"/><Relationship Id="rId18" Type="http://schemas.openxmlformats.org/officeDocument/2006/relationships/image" Target="../media/image45.png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12" Type="http://schemas.openxmlformats.org/officeDocument/2006/relationships/image" Target="../media/image42.png"/><Relationship Id="rId17" Type="http://schemas.openxmlformats.org/officeDocument/2006/relationships/image" Target="../media/image44.png"/><Relationship Id="rId2" Type="http://schemas.openxmlformats.org/officeDocument/2006/relationships/tags" Target="../tags/tag95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15" Type="http://schemas.openxmlformats.org/officeDocument/2006/relationships/image" Target="../media/image19.png"/><Relationship Id="rId10" Type="http://schemas.openxmlformats.org/officeDocument/2006/relationships/tags" Target="../tags/tag103.xml"/><Relationship Id="rId19" Type="http://schemas.openxmlformats.org/officeDocument/2006/relationships/image" Target="../media/image46.png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49.png"/><Relationship Id="rId18" Type="http://schemas.openxmlformats.org/officeDocument/2006/relationships/image" Target="../media/image19.png"/><Relationship Id="rId3" Type="http://schemas.openxmlformats.org/officeDocument/2006/relationships/tags" Target="../tags/tag106.xml"/><Relationship Id="rId21" Type="http://schemas.openxmlformats.org/officeDocument/2006/relationships/image" Target="../media/image45.png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0.png"/><Relationship Id="rId2" Type="http://schemas.openxmlformats.org/officeDocument/2006/relationships/tags" Target="../tags/tag105.xml"/><Relationship Id="rId16" Type="http://schemas.openxmlformats.org/officeDocument/2006/relationships/image" Target="../media/image51.png"/><Relationship Id="rId20" Type="http://schemas.openxmlformats.org/officeDocument/2006/relationships/image" Target="../media/image44.png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image" Target="../media/image50.png"/><Relationship Id="rId10" Type="http://schemas.openxmlformats.org/officeDocument/2006/relationships/tags" Target="../tags/tag113.xml"/><Relationship Id="rId19" Type="http://schemas.openxmlformats.org/officeDocument/2006/relationships/image" Target="../media/image43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43.png"/><Relationship Id="rId26" Type="http://schemas.openxmlformats.org/officeDocument/2006/relationships/image" Target="../media/image46.png"/><Relationship Id="rId3" Type="http://schemas.openxmlformats.org/officeDocument/2006/relationships/tags" Target="../tags/tag117.xml"/><Relationship Id="rId21" Type="http://schemas.openxmlformats.org/officeDocument/2006/relationships/image" Target="../media/image52.png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19.png"/><Relationship Id="rId25" Type="http://schemas.openxmlformats.org/officeDocument/2006/relationships/image" Target="../media/image56.png"/><Relationship Id="rId2" Type="http://schemas.openxmlformats.org/officeDocument/2006/relationships/tags" Target="../tags/tag116.xml"/><Relationship Id="rId16" Type="http://schemas.openxmlformats.org/officeDocument/2006/relationships/image" Target="../media/image20.png"/><Relationship Id="rId20" Type="http://schemas.openxmlformats.org/officeDocument/2006/relationships/image" Target="../media/image45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55.png"/><Relationship Id="rId5" Type="http://schemas.openxmlformats.org/officeDocument/2006/relationships/tags" Target="../tags/tag119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4.png"/><Relationship Id="rId28" Type="http://schemas.openxmlformats.org/officeDocument/2006/relationships/image" Target="../media/image58.png"/><Relationship Id="rId10" Type="http://schemas.openxmlformats.org/officeDocument/2006/relationships/tags" Target="../tags/tag124.xml"/><Relationship Id="rId19" Type="http://schemas.openxmlformats.org/officeDocument/2006/relationships/image" Target="../media/image44.png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53.png"/><Relationship Id="rId27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5.png"/><Relationship Id="rId3" Type="http://schemas.openxmlformats.org/officeDocument/2006/relationships/tags" Target="../tags/tag131.xml"/><Relationship Id="rId21" Type="http://schemas.openxmlformats.org/officeDocument/2006/relationships/image" Target="../media/image54.png"/><Relationship Id="rId7" Type="http://schemas.openxmlformats.org/officeDocument/2006/relationships/tags" Target="../tags/tag135.xml"/><Relationship Id="rId12" Type="http://schemas.openxmlformats.org/officeDocument/2006/relationships/tags" Target="../tags/tag140.xml"/><Relationship Id="rId17" Type="http://schemas.openxmlformats.org/officeDocument/2006/relationships/image" Target="../media/image44.png"/><Relationship Id="rId2" Type="http://schemas.openxmlformats.org/officeDocument/2006/relationships/tags" Target="../tags/tag130.xml"/><Relationship Id="rId16" Type="http://schemas.openxmlformats.org/officeDocument/2006/relationships/image" Target="../media/image43.png"/><Relationship Id="rId20" Type="http://schemas.openxmlformats.org/officeDocument/2006/relationships/image" Target="../media/image53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tags" Target="../tags/tag139.xml"/><Relationship Id="rId24" Type="http://schemas.openxmlformats.org/officeDocument/2006/relationships/image" Target="../media/image58.png"/><Relationship Id="rId5" Type="http://schemas.openxmlformats.org/officeDocument/2006/relationships/tags" Target="../tags/tag133.xml"/><Relationship Id="rId15" Type="http://schemas.openxmlformats.org/officeDocument/2006/relationships/image" Target="../media/image19.png"/><Relationship Id="rId23" Type="http://schemas.openxmlformats.org/officeDocument/2006/relationships/image" Target="../media/image46.png"/><Relationship Id="rId10" Type="http://schemas.openxmlformats.org/officeDocument/2006/relationships/tags" Target="../tags/tag138.xml"/><Relationship Id="rId19" Type="http://schemas.openxmlformats.org/officeDocument/2006/relationships/image" Target="../media/image59.png"/><Relationship Id="rId4" Type="http://schemas.openxmlformats.org/officeDocument/2006/relationships/tags" Target="../tags/tag132.xml"/><Relationship Id="rId9" Type="http://schemas.openxmlformats.org/officeDocument/2006/relationships/tags" Target="../tags/tag137.xml"/><Relationship Id="rId14" Type="http://schemas.openxmlformats.org/officeDocument/2006/relationships/image" Target="../media/image20.png"/><Relationship Id="rId22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4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image" Target="../media/image63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image" Target="../media/image62.png"/><Relationship Id="rId5" Type="http://schemas.openxmlformats.org/officeDocument/2006/relationships/tags" Target="../tags/tag145.xml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tags" Target="../tags/tag144.xml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customXml" Target="../ink/ink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10.png"/><Relationship Id="rId11" Type="http://schemas.openxmlformats.org/officeDocument/2006/relationships/image" Target="../media/image15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3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1.png"/><Relationship Id="rId5" Type="http://schemas.openxmlformats.org/officeDocument/2006/relationships/tags" Target="../tags/tag19.xml"/><Relationship Id="rId10" Type="http://schemas.openxmlformats.org/officeDocument/2006/relationships/image" Target="../media/image19.png"/><Relationship Id="rId4" Type="http://schemas.openxmlformats.org/officeDocument/2006/relationships/tags" Target="../tags/tag18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3.xml"/><Relationship Id="rId7" Type="http://schemas.openxmlformats.org/officeDocument/2006/relationships/image" Target="../media/image2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19.png"/><Relationship Id="rId5" Type="http://schemas.openxmlformats.org/officeDocument/2006/relationships/tags" Target="../tags/tag29.xml"/><Relationship Id="rId10" Type="http://schemas.openxmlformats.org/officeDocument/2006/relationships/image" Target="../media/image20.png"/><Relationship Id="rId4" Type="http://schemas.openxmlformats.org/officeDocument/2006/relationships/tags" Target="../tags/tag28.xml"/><Relationship Id="rId9" Type="http://schemas.openxmlformats.org/officeDocument/2006/relationships/image" Target="../media/image23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6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3.png"/><Relationship Id="rId5" Type="http://schemas.openxmlformats.org/officeDocument/2006/relationships/tags" Target="../tags/tag36.xml"/><Relationship Id="rId10" Type="http://schemas.openxmlformats.org/officeDocument/2006/relationships/image" Target="../media/image19.png"/><Relationship Id="rId4" Type="http://schemas.openxmlformats.org/officeDocument/2006/relationships/tags" Target="../tags/tag35.xml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722994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Semidefinite Relaxations in Robust Rotation Search: Tight or Not</a:t>
            </a:r>
            <a:endParaRPr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929112"/>
            <a:ext cx="9144000" cy="7825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/>
              <a:t>Liangzu Peng (lpeng25@jhu.edu)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@ICCOPT, </a:t>
            </a:r>
            <a:r>
              <a:rPr lang="en-US" altLang="zh-CN" dirty="0" smtClean="0">
                <a:solidFill>
                  <a:schemeClr val="tx1"/>
                </a:solidFill>
              </a:rPr>
              <a:t>Bethlehem, Pennsylvania 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Joint Work with </a:t>
            </a:r>
            <a:r>
              <a:rPr lang="en-US" dirty="0" err="1" smtClean="0">
                <a:solidFill>
                  <a:schemeClr val="tx1"/>
                </a:solidFill>
              </a:rPr>
              <a:t>Mahyar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Fazlyab</a:t>
            </a:r>
            <a:r>
              <a:rPr lang="en-US" altLang="zh-CN" dirty="0" smtClean="0">
                <a:solidFill>
                  <a:schemeClr val="tx1"/>
                </a:solidFill>
              </a:rPr>
              <a:t> and </a:t>
            </a:r>
            <a:r>
              <a:rPr lang="en-US" altLang="zh-CN" dirty="0">
                <a:solidFill>
                  <a:schemeClr val="tx1"/>
                </a:solidFill>
              </a:rPr>
              <a:t>Rene </a:t>
            </a:r>
            <a:r>
              <a:rPr lang="en-US" altLang="zh-CN" dirty="0" smtClean="0">
                <a:solidFill>
                  <a:schemeClr val="tx1"/>
                </a:solidFill>
              </a:rPr>
              <a:t>Vidal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Johns </a:t>
            </a:r>
            <a:r>
              <a:rPr lang="en-US" smtClean="0">
                <a:solidFill>
                  <a:schemeClr val="tx1"/>
                </a:solidFill>
              </a:rPr>
              <a:t>Hopkins University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Presentation Date: July 26, 2022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2/4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066071"/>
            <a:ext cx="8563155" cy="1156087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24" name="图片 23" descr="\documentclass{article}&#10;\usepackage{amsmath,color}&#10;\pagestyle{empty}&#10;\begin{document}&#10;&#10;\ \ \ \ \ \ \ \ \ \ binary clone [1]: &#10;&#10;\ \ \ \ \textcolor{red}{$w_i := \theta_i w_0$} (so \textcolor{blue}{$\theta_i = w_i^\top w_0$})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7" y="4062065"/>
            <a:ext cx="4465002" cy="856686"/>
          </a:xfrm>
          <a:prstGeom prst="rect">
            <a:avLst/>
          </a:prstGeom>
        </p:spPr>
      </p:pic>
      <p:pic>
        <p:nvPicPr>
          <p:cNvPr id="21" name="图片 20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01" y="3926224"/>
            <a:ext cx="433531" cy="1036007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949687"/>
            <a:ext cx="8804515" cy="1156087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 flipV="1">
            <a:off x="5704514" y="5637427"/>
            <a:ext cx="805343" cy="40678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2306972" y="56992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6509857" y="5799373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7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3/4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3125388"/>
            <a:ext cx="8804515" cy="1156087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306972" y="38704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5181883" y="2417507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0" y="5184517"/>
            <a:ext cx="6497511" cy="8503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0430" y="4497034"/>
            <a:ext cx="51059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Constraints are also quadratic: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173273" y="2858804"/>
            <a:ext cx="1245341" cy="509149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652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4/4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5" name="图片 14" descr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1871149"/>
            <a:ext cx="8804515" cy="1156087"/>
          </a:xfrm>
          <a:prstGeom prst="rect">
            <a:avLst/>
          </a:prstGeom>
        </p:spPr>
      </p:pic>
      <p:pic>
        <p:nvPicPr>
          <p:cNvPr id="13" name="图片 1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67" y="3027236"/>
            <a:ext cx="427236" cy="1020964"/>
          </a:xfrm>
          <a:prstGeom prst="rect">
            <a:avLst/>
          </a:prstGeom>
        </p:spPr>
      </p:pic>
      <p:pic>
        <p:nvPicPr>
          <p:cNvPr id="12" name="图片 11" descr="\documentclass{article}&#10;\usepackage{amsmath,bm,amssymb}&#10;\pagestyle{empty}&#10;\begin{document}&#10;&#10;Rewrite with $\bm{w}:=&#10;\begin{bmatrix}&#10;w_0 \\&#10;\vdots\\&#10;w_\ell&#10;\end{bmatrix}  \in\mathbb{R}^{4(\ell+1)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2940762"/>
            <a:ext cx="4404390" cy="1216745"/>
          </a:xfrm>
          <a:prstGeom prst="rect">
            <a:avLst/>
          </a:prstGeom>
        </p:spPr>
      </p:pic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" y="4104635"/>
            <a:ext cx="9017560" cy="1941846"/>
          </a:xfrm>
          <a:prstGeom prst="rect">
            <a:avLst/>
          </a:prstGeom>
        </p:spPr>
      </p:pic>
      <p:pic>
        <p:nvPicPr>
          <p:cNvPr id="30" name="图片 29" descr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9" y="6330332"/>
            <a:ext cx="2306172" cy="397616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H="1">
            <a:off x="2382616" y="2492264"/>
            <a:ext cx="419308" cy="1902763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243759" y="3415612"/>
            <a:ext cx="23061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 of Data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799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(QCQP) to (</a:t>
            </a:r>
            <a:r>
              <a:rPr lang="en-US" altLang="zh-CN" dirty="0" smtClean="0"/>
              <a:t>SDR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" y="1652234"/>
            <a:ext cx="9017560" cy="1941846"/>
          </a:xfrm>
          <a:prstGeom prst="rect">
            <a:avLst/>
          </a:prstGeom>
        </p:spPr>
      </p:pic>
      <p:pic>
        <p:nvPicPr>
          <p:cNvPr id="6" name="图片 5" descr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" y="4686437"/>
            <a:ext cx="7808067" cy="1908557"/>
          </a:xfrm>
          <a:prstGeom prst="rect">
            <a:avLst/>
          </a:prstGeom>
        </p:spPr>
      </p:pic>
      <p:pic>
        <p:nvPicPr>
          <p:cNvPr id="8" name="图片 7" descr="\documentclass{article}&#10;\usepackage{amsmath,color}&#10;\pagestyle{empty}&#10;\begin{document}&#10;&#10;$\Downarrow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43" y="3713151"/>
            <a:ext cx="427236" cy="867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0024" y="3910951"/>
            <a:ext cx="9249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Lifting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(SDR)</a:t>
            </a:r>
            <a:r>
              <a:rPr lang="en-US" altLang="zh-CN" sz="2400" dirty="0" smtClean="0"/>
              <a:t>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4" name="图片 13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Summary</a:t>
            </a:r>
            <a:endParaRPr lang="en-US" dirty="0"/>
          </a:p>
        </p:txBody>
      </p:sp>
      <p:pic>
        <p:nvPicPr>
          <p:cNvPr id="22" name="图片 21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88" y="2265287"/>
            <a:ext cx="7566910" cy="94586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56754" y="4684773"/>
            <a:ext cx="10627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Lifting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5" name="图片 24" descr="\documentclass{article}&#10;\usepackage{amsmath,color}&#10;\pagestyle{empty}&#10;\begin{document}&#10;&#10;$\Downarrow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5" y="4662977"/>
            <a:ext cx="427236" cy="867524"/>
          </a:xfrm>
          <a:prstGeom prst="rect">
            <a:avLst/>
          </a:prstGeom>
        </p:spPr>
      </p:pic>
      <p:pic>
        <p:nvPicPr>
          <p:cNvPr id="26" name="图片 25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99" y="2953085"/>
            <a:ext cx="395400" cy="944886"/>
          </a:xfrm>
          <a:prstGeom prst="rect">
            <a:avLst/>
          </a:prstGeom>
        </p:spPr>
      </p:pic>
      <p:pic>
        <p:nvPicPr>
          <p:cNvPr id="17" name="图片 16" descr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" y="3439722"/>
            <a:ext cx="9055701" cy="1407575"/>
          </a:xfrm>
          <a:prstGeom prst="rect">
            <a:avLst/>
          </a:prstGeom>
        </p:spPr>
      </p:pic>
      <p:pic>
        <p:nvPicPr>
          <p:cNvPr id="18" name="图片 17" descr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" y="5282050"/>
            <a:ext cx="8224176" cy="1418472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9" y="776450"/>
            <a:ext cx="8157080" cy="952509"/>
          </a:xfrm>
          <a:prstGeom prst="rect">
            <a:avLst/>
          </a:prstGeom>
        </p:spPr>
      </p:pic>
      <p:pic>
        <p:nvPicPr>
          <p:cNvPr id="20" name="图片 19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25" y="1403083"/>
            <a:ext cx="395400" cy="94488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797572" y="3126020"/>
            <a:ext cx="244297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Binary Cloning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xcolor}&#10;\pagestyle{empty}&#10;\begin{document}&#10;$\Leftrightarrow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00" y="1684070"/>
            <a:ext cx="410885" cy="31128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22937" y="1563252"/>
            <a:ext cx="44595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Rotation     Unit Quaternion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461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1/7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Definition (Tightness,</a:t>
            </a:r>
            <a:r>
              <a:rPr lang="es-ES" altLang="zh-CN" sz="2800" dirty="0"/>
              <a:t> mi casa es su casa</a:t>
            </a:r>
            <a:r>
              <a:rPr lang="en-US" altLang="zh-CN" sz="2800" dirty="0" smtClean="0"/>
              <a:t>):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 descr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3" y="5858141"/>
            <a:ext cx="5027237" cy="867077"/>
          </a:xfrm>
          <a:prstGeom prst="rect">
            <a:avLst/>
          </a:prstGeom>
        </p:spPr>
      </p:pic>
      <p:pic>
        <p:nvPicPr>
          <p:cNvPr id="7" name="图片 6" descr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" y="2912366"/>
            <a:ext cx="8285257" cy="70948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7" name="图片 16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8" name="图片 1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1" name="图片 10" descr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" y="4890782"/>
            <a:ext cx="5481127" cy="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2/7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</a:rPr>
              <a:t>Structure of Our </a:t>
            </a:r>
            <a:r>
              <a:rPr lang="en-US" altLang="zh-CN" sz="2800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heorems: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2034" y="3138468"/>
            <a:ext cx="16607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accent1"/>
                </a:solidFill>
              </a:rPr>
              <a:t>w/o</a:t>
            </a:r>
            <a:r>
              <a:rPr lang="en-US" altLang="zh-CN" sz="2400" dirty="0" smtClean="0"/>
              <a:t> noise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w/o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outliers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4633" y="3138468"/>
            <a:ext cx="15917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4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w/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w/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81070" y="4351900"/>
            <a:ext cx="16607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w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w/o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outliers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81070" y="2536040"/>
            <a:ext cx="15917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2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w/o</a:t>
            </a:r>
            <a:r>
              <a:rPr lang="en-US" altLang="zh-CN" sz="2400" dirty="0"/>
              <a:t> noise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w/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72745" y="2814932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1972745" y="3480615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>
            <a:off x="5172852" y="2856825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 flipV="1">
            <a:off x="5172851" y="3493556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9669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3/7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6837" y="4292095"/>
            <a:ext cx="79605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Compared to [1], our proof is simpler and shorter.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3" name="图片 22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5" name="图片 24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96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4/7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  <p:pic>
        <p:nvPicPr>
          <p:cNvPr id="34" name="图片 33" descr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5" y="4181170"/>
            <a:ext cx="8464457" cy="1397028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4" name="图片 23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5" name="图片 24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7" name="图片 26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9508" y="3650670"/>
            <a:ext cx="26657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/>
              <a:t>High-Level Proof: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E.g., dual variables $D_i$'s of our choice: $D_i:= -Q_i - c_i^2I_4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1" y="5749243"/>
            <a:ext cx="75044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6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5/7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:</a:t>
            </a:r>
          </a:p>
        </p:txBody>
      </p:sp>
      <p:pic>
        <p:nvPicPr>
          <p:cNvPr id="6" name="图片 5" descr="\documentclass{article}&#10;\usepackage{amsmath,xcolor,bm}&#10;\pagestyle{empty}&#10;\begin{document}&#10;&#10;&#10;&#10;\begin{itemize}&#10;  \item (SDR) is tight, globally minimized at $\bm{w}^*(\bm{w}^*)^\top$, if&#10;&#10;\ \ \  \ \ \ \ \ \ \ \  $c_j^2&lt; \big(\|y_j\|_2 - \| x_j \|_2 \big)^2$, \ \ \textcolor{purple}{$\forall$} outlier index $j$&#10;  \item $\bm{w}^*(\bm{w}^*)^\top$ is not a global minimizer of (SDR) if &#10;&#10;\ \ \ \ \ \ \ \ \ $c_j^2&gt; \| y_j - R^*_0 x_j \|_2^2$, \ \ \textcolor{purple}{$\exists$} outlier index $j$&#10;\end{itemize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9" y="2578156"/>
            <a:ext cx="6968686" cy="206445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38" name="图片 37" descr="\documentclass{article}&#10;\usepackage{amsmath,bm}&#10;\pagestyle{empty}&#10;\begin{document}&#10;&#10;&#10;$\bm{w}^*(\bm{w}^*)^\top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73" y="5740452"/>
            <a:ext cx="1002667" cy="278857"/>
          </a:xfrm>
          <a:prstGeom prst="rect">
            <a:avLst/>
          </a:prstGeom>
        </p:spPr>
      </p:pic>
      <p:pic>
        <p:nvPicPr>
          <p:cNvPr id="52" name="图片 51" descr="\documentclass{article}&#10;\usepackage{amsmath,xcolor}&#10;\pagestyle{empty}&#10;\begin{document}&#10;&#10;&#10;Assume $\{(y_i,x_i)\}_{i=1}^\ell$ are \textcolor{blue}{noiseless} \textcolor{red}{with outliers}.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23" y="2011468"/>
            <a:ext cx="6281143" cy="340114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&#10;$\big(\|y_j\|_2 - \| x_j \|_2 \big)^2 &lt;c_j^2&lt; \| y_j - R^*_0 x_j \|_2^2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4" y="5277486"/>
            <a:ext cx="4589409" cy="4089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9798" y="4886209"/>
            <a:ext cx="89082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b="1" dirty="0" smtClean="0"/>
              <a:t>Limitations:</a:t>
            </a:r>
            <a:r>
              <a:rPr lang="en-US" altLang="zh-CN" sz="2400" dirty="0" smtClean="0"/>
              <a:t> Theorem 2 does not tell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What happens 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how far the global minimizer of (SDR) is from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8" name="图片 17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3" name="图片 2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5" name="图片 24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7" name="图片 26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8" name="图片 27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0" name="图片 29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Rotation Search (</a:t>
            </a:r>
            <a:r>
              <a:rPr lang="en-US" altLang="zh-CN" dirty="0" err="1"/>
              <a:t>Wahba’s</a:t>
            </a:r>
            <a:r>
              <a:rPr lang="en-US" altLang="zh-CN" dirty="0"/>
              <a:t> </a:t>
            </a:r>
            <a:r>
              <a:rPr lang="en-US" altLang="zh-CN" dirty="0" smtClean="0"/>
              <a:t>Problem</a:t>
            </a:r>
            <a:r>
              <a:rPr lang="zh-CN" altLang="en-US" dirty="0" smtClean="0"/>
              <a:t>）</a:t>
            </a:r>
            <a:endParaRPr dirty="0"/>
          </a:p>
        </p:txBody>
      </p:sp>
      <p:sp>
        <p:nvSpPr>
          <p:cNvPr id="6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Wahba’s</a:t>
            </a:r>
            <a:r>
              <a:rPr lang="en-US" altLang="zh-CN" sz="2800" dirty="0" smtClean="0"/>
              <a:t> Problem                            </a:t>
            </a:r>
          </a:p>
          <a:p>
            <a:pPr marL="0" indent="0"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Wahba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, 1965)                      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555" y="6211879"/>
            <a:ext cx="82212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G. </a:t>
            </a:r>
            <a:r>
              <a:rPr lang="en-US" altLang="zh-CN" dirty="0" err="1" smtClean="0"/>
              <a:t>Wahba</a:t>
            </a:r>
            <a:r>
              <a:rPr lang="en-US" altLang="zh-CN" dirty="0"/>
              <a:t>. A least squares estimate of satellite attitude. </a:t>
            </a:r>
            <a:endParaRPr lang="en-US" altLang="zh-CN" dirty="0" smtClean="0"/>
          </a:p>
          <a:p>
            <a:r>
              <a:rPr lang="en-US" altLang="zh-CN" dirty="0" smtClean="0"/>
              <a:t>SIAM Review, 1965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图片 1" descr="\documentclass{article}&#10;\usepackage{amsmath}&#10;\pagestyle{empty}&#10;\begin{document}&#10;&#10;$y_i \approx R^*_0 x_i, i = 1, \dots, \ell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2398490"/>
            <a:ext cx="3368533" cy="341333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9" y="3991721"/>
            <a:ext cx="3844267" cy="1036800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amssymb,cases}&#10;\pagestyle{empty}&#10;\begin{document}&#10;&#10;&#10;$ R_0^*\in \text{SO}(3)$&#10;&#10;&#10;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6" y="3186572"/>
            <a:ext cx="1745067" cy="358400"/>
          </a:xfrm>
          <a:prstGeom prst="rect">
            <a:avLst/>
          </a:prstGeom>
        </p:spPr>
      </p:pic>
      <p:pic>
        <p:nvPicPr>
          <p:cNvPr id="19" name="图片 18" descr="\documentclass{article}&#10;\usepackage{amsmath,amssymb}&#10;\pagestyle{empty}&#10;\begin{document}&#10;&#10;$\text{SO}(3) = \{ R\in\mathbb{R}^{3\times 3}: R^\top R = I_3, \det(R)=1 \}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2" y="5778034"/>
            <a:ext cx="4926475" cy="278857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&#10;$I_3$: $3\times 3$ identity matrix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32" y="5829843"/>
            <a:ext cx="2716952" cy="227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1" y="2148832"/>
            <a:ext cx="3605667" cy="27042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6/7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Theorem 3: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50" name="图片 49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49" name="图片 48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51" name="图片 50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pic>
        <p:nvPicPr>
          <p:cNvPr id="18" name="图片 17" descr="\documentclass{article}&#10;\usepackage{amsmath,xcolor}&#10;\pagestyle{empty}&#10;\begin{document}&#10;&#10;&#10;Assume $\{(y_i,x_i)\}_{i=1}^\ell$ are \textcolor{red}{noisy} \textcolor{blue}{without outliers}.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86" y="2491262"/>
            <a:ext cx="6284800" cy="340114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 descr="\documentclass{article}&#10;\usepackage{amsmath}&#10;\pagestyle{empty}&#10;\begin{document}&#10;&#10;$\hat{w}_0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2" y="1971537"/>
            <a:ext cx="320000" cy="259657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R}_0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2" y="1934357"/>
            <a:ext cx="329143" cy="3364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0" y="1870109"/>
            <a:ext cx="20839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图片 3" descr="\documentclass{article}&#10;\usepackage{amsmath,xcolor}&#10;\pagestyle{empty}&#10;\begin{document}&#10;&#10;&#10;If $$c_i^2 &gt; f(x_i, y_i, \textnormal{\textcolor{red}{$\epsilon_i$}}, \textnormal{\textcolor{red}{$\hat{w}_0$}}), \textnormal{\textcolor{purple}{$\forall$}} i=1,\dots,\ell,$$ &#10;then (SDR) is tight and (w.h.p.)&#10;$$1 - (\hat{w}_0^\top w_0^*)^2 \leq O\Big(&#10;\frac{\sum_{i=1}^\ell\textnormal{\textcolor{red}{$\|\epsilon_i \|_2$}}}{\sum_{i=1}^\ell\| x_i \|_2} \Big)$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1" y="2938306"/>
            <a:ext cx="7094967" cy="2294002"/>
          </a:xfrm>
          <a:prstGeom prst="rect">
            <a:avLst/>
          </a:prstGeom>
        </p:spPr>
      </p:pic>
      <p:pic>
        <p:nvPicPr>
          <p:cNvPr id="5" name="图片 4" descr="\documentclass{article}&#10;\usepackage{amsmath,xcolor}&#10;\pagestyle{empty}&#10;\begin{document}&#10;&#10;&#10;If $\epsilon_i \to 0$  ($\textnormal{\textcolor{purple}{$\forall$}} i$), then $f(x_i, y_i, \textnormal{\textcolor{red}{$\epsilon_i$}}, \textnormal{\textcolor{red}{$\hat{w}_0$}}) \to 0$ ($\textnormal{\textcolor{purple}{$\forall$}} i$)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4" y="6420529"/>
            <a:ext cx="6021900" cy="319257"/>
          </a:xfrm>
          <a:prstGeom prst="rect">
            <a:avLst/>
          </a:prstGeom>
        </p:spPr>
      </p:pic>
      <p:pic>
        <p:nvPicPr>
          <p:cNvPr id="69" name="图片 68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pic>
        <p:nvPicPr>
          <p:cNvPr id="70" name="图片 69" descr="\documentclass{article}&#10;\usepackage{amsmath,bm}&#10;\pagestyle{empty}&#10;\begin{document}&#10;&#10;$\hat{\bm{w}}$&#10;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1" y="1961837"/>
            <a:ext cx="234057" cy="217600"/>
          </a:xfrm>
          <a:prstGeom prst="rect">
            <a:avLst/>
          </a:prstGeom>
        </p:spPr>
      </p:pic>
      <p:pic>
        <p:nvPicPr>
          <p:cNvPr id="73" name="图片 72" descr="\documentclass{article}&#10;\usepackage{amsmath,bm}&#10;\pagestyle{empty}&#10;\begin{document}&#10;&#10;$\hat{\bm{w}}(\hat{\bm{w}})^\top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82" y="1910397"/>
            <a:ext cx="923428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7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7/7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Theorem 4: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50" name="图片 49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2" y="1434676"/>
            <a:ext cx="323657" cy="287086"/>
          </a:xfrm>
          <a:prstGeom prst="rect">
            <a:avLst/>
          </a:prstGeom>
        </p:spPr>
      </p:pic>
      <p:pic>
        <p:nvPicPr>
          <p:cNvPr id="49" name="图片 48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51" name="图片 50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pic>
        <p:nvPicPr>
          <p:cNvPr id="6" name="图片 5" descr="\documentclass{article}&#10;\usepackage{amsmath,xcolor}&#10;\pagestyle{empty}&#10;\begin{document}&#10;&#10;&#10;Assume $\{(y_i,x_i)\}_{i=1}^\ell$ are \textcolor{red}{noisy} \textcolor{red}{with outliers}.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88" y="2947174"/>
            <a:ext cx="6822400" cy="3968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 descr="\documentclass{article}&#10;\usepackage{amsmath}&#10;\pagestyle{empty}&#10;\begin{document}&#10;&#10;$\hat{w}_0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2" y="1971537"/>
            <a:ext cx="320000" cy="259657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R}_0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2" y="1934357"/>
            <a:ext cx="329143" cy="336457"/>
          </a:xfrm>
          <a:prstGeom prst="rect">
            <a:avLst/>
          </a:prstGeom>
        </p:spPr>
      </p:pic>
      <p:pic>
        <p:nvPicPr>
          <p:cNvPr id="10" name="图片 9" descr="\documentclass{article}&#10;\usepackage{amsmath,bm}&#10;\pagestyle{empty}&#10;\begin{document}&#10;&#10;$\hat{\bm{w}}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1" y="1961837"/>
            <a:ext cx="234057" cy="2176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0" y="1870109"/>
            <a:ext cx="20839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72" y="3574327"/>
            <a:ext cx="921671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   Suppose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conditions of Theorem </a:t>
            </a:r>
            <a:r>
              <a:rPr lang="en-US" altLang="zh-CN" sz="2800" dirty="0" smtClean="0"/>
              <a:t>2 </a:t>
            </a:r>
            <a:r>
              <a:rPr lang="en-US" altLang="zh-CN" sz="2800" dirty="0"/>
              <a:t>hold for outlier point </a:t>
            </a:r>
            <a:r>
              <a:rPr lang="en-US" altLang="zh-CN" sz="2800" dirty="0" smtClean="0"/>
              <a:t>pairs</a:t>
            </a:r>
          </a:p>
          <a:p>
            <a:pPr lvl="2" indent="0"/>
            <a:r>
              <a:rPr lang="en-US" altLang="zh-CN" sz="2400" dirty="0" smtClean="0"/>
              <a:t>	 (noiseless +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 outliers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 smtClean="0"/>
              <a:t>the conditions of Theorem 3 hold for inlier point pairs</a:t>
            </a:r>
          </a:p>
          <a:p>
            <a:pPr lvl="1" indent="0"/>
            <a:r>
              <a:rPr lang="en-US" altLang="zh-CN" sz="2400" dirty="0"/>
              <a:t> </a:t>
            </a:r>
            <a:r>
              <a:rPr lang="en-US" altLang="zh-CN" sz="2400" dirty="0" smtClean="0"/>
              <a:t>             (</a:t>
            </a:r>
            <a:r>
              <a:rPr lang="en-US" altLang="zh-CN" sz="2400" dirty="0" smtClean="0">
                <a:solidFill>
                  <a:srgbClr val="FF0000"/>
                </a:solidFill>
              </a:rPr>
              <a:t>noisy</a:t>
            </a:r>
            <a:r>
              <a:rPr lang="en-US" altLang="zh-CN" sz="2400" dirty="0" smtClean="0"/>
              <a:t> without outliers)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 indent="0"/>
            <a:r>
              <a:rPr lang="en-US" altLang="zh-CN" sz="2800" dirty="0" smtClean="0"/>
              <a:t>   Then (SDR) is tight.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24" name="图片 23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pic>
        <p:nvPicPr>
          <p:cNvPr id="25" name="图片 24" descr="\documentclass{article}&#10;\usepackage{amsmath,bm}&#10;\pagestyle{empty}&#10;\begin{document}&#10;&#10;$\hat{\bm{w}}(\hat{\bm{w}})^\top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82" y="1910397"/>
            <a:ext cx="923428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0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Open Problem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 descr="\documentclass{article}&#10;\usepackage{amsmath}&#10;\pagestyle{empty}&#10;\begin{document}&#10;&#10;$M_1,\dots, M_{\ell}$: $m\times m$, symmetric with $M_1+\cdots+M_{\ell}\succ 0$. 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1" y="1320042"/>
            <a:ext cx="8477411" cy="306438"/>
          </a:xfrm>
          <a:prstGeom prst="rect">
            <a:avLst/>
          </a:prstGeom>
        </p:spPr>
      </p:pic>
      <p:pic>
        <p:nvPicPr>
          <p:cNvPr id="17" name="图片 16" descr="\documentclass{article}&#10;\usepackage{amsmath,color}&#10;\pagestyle{empty}&#10;\begin{document}&#10;&#10;&#10;Find the ``smallest'' non-negative integer \textnormal{\textcolor{red}{$r_i$}} such that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0" y="1989323"/>
            <a:ext cx="7061943" cy="272457"/>
          </a:xfrm>
          <a:prstGeom prst="rect">
            <a:avLst/>
          </a:prstGeom>
        </p:spPr>
      </p:pic>
      <p:pic>
        <p:nvPicPr>
          <p:cNvPr id="16" name="图片 15" descr="\documentclass{article}&#10;\usepackage{amsmath,color}&#10;\pagestyle{empty}&#10;\begin{document}&#10;&#10;&#10;\begin{equation}&#10; \begin{cases}&#10;    M_i + \textnormal{\textcolor{red}{$r_i$}} I_m \succ 0 \\&#10;    \sum_{i=1}^{\ell} M_i - \sum_{i=1}^{\ell} M_i (M_i + \textnormal{\textcolor{red}{$r_i$}} I_m)^{-1} M_i \succeq 0&#10; \end{cases} &#10;\end{equation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0" y="2441767"/>
            <a:ext cx="8257828" cy="910629"/>
          </a:xfrm>
          <a:prstGeom prst="rect">
            <a:avLst/>
          </a:prstGeom>
        </p:spPr>
      </p:pic>
      <p:pic>
        <p:nvPicPr>
          <p:cNvPr id="28" name="图片 27" descr="\documentclass{article}&#10;\usepackage{amsmath,color}&#10;\pagestyle{empty}&#10;\begin{document}&#10;&#10;If $\ell=1$, then $M_1\succ 0$ implies (for any \textnormal{\textcolor{red}{$r_1$}}$\geq0$):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2" y="4250502"/>
            <a:ext cx="6058062" cy="305371"/>
          </a:xfrm>
          <a:prstGeom prst="rect">
            <a:avLst/>
          </a:prstGeom>
        </p:spPr>
      </p:pic>
      <p:pic>
        <p:nvPicPr>
          <p:cNvPr id="32" name="图片 31" descr="\documentclass{article}&#10;\usepackage{amsmath,color}&#10;\pagestyle{empty}&#10;\begin{document}&#10;&#10;&#10;\begin{equation*}&#10; \begin{cases}&#10;    M_1 + \textnormal{\textcolor{red}{$r_1$}} I_m \succ 0 \\&#10;    M_1 -  M_1 (M_1 + \textnormal{\textcolor{red}{$r_1$}} I_m)^{-1} M_1 \succeq M_1 -  M_1 M_1^{-1} M_1 =0&#10; \end{cases} &#10;\end{equatio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05" y="4733996"/>
            <a:ext cx="7133258" cy="910629"/>
          </a:xfrm>
          <a:prstGeom prst="rect">
            <a:avLst/>
          </a:prstGeom>
        </p:spPr>
      </p:pic>
      <p:pic>
        <p:nvPicPr>
          <p:cNvPr id="34" name="图片 33" descr="\documentclass{article}&#10;\usepackage{amsmath}&#10;\pagestyle{empty}&#10;\begin{document}&#10;&#10;&#10;(1) holds as $r_i\to \infty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2" y="3732333"/>
            <a:ext cx="2624000" cy="30537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45220" y="3631628"/>
            <a:ext cx="16078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Remark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1: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5220" y="4107819"/>
            <a:ext cx="16078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Remark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2: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0" name="图片 39" descr="\documentclass{article}&#10;\usepackage{amsmath}&#10;\pagestyle{empty}&#10;\begin{document}&#10;&#10;For $\ell&gt;1$, some $M_i$ might have negative eigenvalues.&#10;&#10;Thus the proof does not generalize.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8" y="5895099"/>
            <a:ext cx="6954057" cy="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9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3200" y="901700"/>
            <a:ext cx="8940800" cy="5207000"/>
          </a:xfrm>
        </p:spPr>
        <p:txBody>
          <a:bodyPr/>
          <a:lstStyle/>
          <a:p>
            <a:r>
              <a:rPr lang="en-US" altLang="zh-CN" dirty="0" smtClean="0"/>
              <a:t>Analyze a tighter relaxation of robust rotation search [1]</a:t>
            </a:r>
          </a:p>
          <a:p>
            <a:pPr lvl="1"/>
            <a:r>
              <a:rPr lang="en-US" altLang="zh-CN" dirty="0" smtClean="0"/>
              <a:t>E.g. at the second relaxation order </a:t>
            </a:r>
            <a:r>
              <a:rPr lang="en-US" altLang="zh-CN" dirty="0"/>
              <a:t>of the </a:t>
            </a:r>
            <a:r>
              <a:rPr lang="en-US" altLang="zh-CN" dirty="0" err="1" smtClean="0"/>
              <a:t>Lasserre</a:t>
            </a:r>
            <a:r>
              <a:rPr lang="en-US" altLang="zh-CN" dirty="0"/>
              <a:t> </a:t>
            </a:r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Empirically very tight, </a:t>
            </a:r>
            <a:r>
              <a:rPr lang="en-US" altLang="zh-CN" dirty="0" smtClean="0">
                <a:solidFill>
                  <a:srgbClr val="FF0000"/>
                </a:solidFill>
              </a:rPr>
              <a:t>little to none </a:t>
            </a:r>
            <a:r>
              <a:rPr lang="en-US" altLang="zh-CN" dirty="0" smtClean="0"/>
              <a:t>theoretical justification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Extend the analysis to related geometric vision problems</a:t>
            </a:r>
          </a:p>
          <a:p>
            <a:pPr lvl="1"/>
            <a:r>
              <a:rPr lang="en-US" altLang="zh-CN" dirty="0" smtClean="0"/>
              <a:t>Particularly for the truncated least-squares loss</a:t>
            </a:r>
          </a:p>
          <a:p>
            <a:pPr lvl="1"/>
            <a:r>
              <a:rPr lang="en-US" altLang="zh-CN" dirty="0" smtClean="0"/>
              <a:t>See [2] for several examples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3197" y="3848394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3196" y="4611201"/>
            <a:ext cx="6724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[2</a:t>
            </a:r>
            <a:r>
              <a:rPr lang="en-US" altLang="zh-CN" dirty="0"/>
              <a:t>] </a:t>
            </a:r>
            <a:r>
              <a:rPr lang="zh-CN" altLang="en-US" dirty="0"/>
              <a:t>H. Yang and L. Carlone. </a:t>
            </a:r>
            <a:r>
              <a:rPr lang="en-US" altLang="zh-CN" dirty="0" smtClean="0"/>
              <a:t>Certifiably optimal outlier-robust geometric perception</a:t>
            </a:r>
            <a:r>
              <a:rPr lang="en-US" altLang="zh-CN" dirty="0"/>
              <a:t>: Semidefinite </a:t>
            </a:r>
            <a:r>
              <a:rPr lang="en-US" altLang="zh-CN" dirty="0" smtClean="0"/>
              <a:t>relaxations </a:t>
            </a:r>
            <a:r>
              <a:rPr lang="en-US" altLang="zh-CN" dirty="0"/>
              <a:t>and </a:t>
            </a:r>
            <a:r>
              <a:rPr lang="en-US" altLang="zh-CN" dirty="0" smtClean="0"/>
              <a:t>scalable global optimization. T-PAMI 2022.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083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</a:t>
            </a:r>
            <a:r>
              <a:rPr dirty="0" smtClean="0"/>
              <a:t>Information</a:t>
            </a:r>
            <a:endParaRPr dirty="0"/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This work was supported by grants NSF 1704458, NSF 1934979 and ONR MURI 503405-78051</a:t>
            </a:r>
            <a:r>
              <a:rPr lang="en-US" dirty="0" smtClean="0"/>
              <a:t>.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 smtClean="0"/>
              <a:t>Vision </a:t>
            </a:r>
            <a:r>
              <a:rPr dirty="0"/>
              <a:t>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DF5A-83FD-B640-ACF4-B38F588BB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5D837-DA17-7F46-819C-83FC1B0C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(Outlier-)Robust Rotation Search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4E027D-9205-D243-B3A5-C6458FC09806}"/>
                  </a:ext>
                </a:extLst>
              </p14:cNvPr>
              <p14:cNvContentPartPr/>
              <p14:nvPr/>
            </p14:nvContentPartPr>
            <p14:xfrm>
              <a:off x="-1729473" y="172269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4E027D-9205-D243-B3A5-C6458FC098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38473" y="17140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6F1F385-5CDA-B940-B6D9-9393A6C01D19}"/>
              </a:ext>
            </a:extLst>
          </p:cNvPr>
          <p:cNvSpPr/>
          <p:nvPr/>
        </p:nvSpPr>
        <p:spPr>
          <a:xfrm>
            <a:off x="862446" y="2182091"/>
            <a:ext cx="997527" cy="841664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C6ACAC-2F1B-E14E-B16B-6EC83EBF36C3}"/>
                  </a:ext>
                </a:extLst>
              </p14:cNvPr>
              <p14:cNvContentPartPr/>
              <p14:nvPr/>
            </p14:nvContentPartPr>
            <p14:xfrm>
              <a:off x="-1122562" y="311733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C6ACAC-2F1B-E14E-B16B-6EC83EBF36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1562" y="31083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 descr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3" y="1301520"/>
            <a:ext cx="6406111" cy="12786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25" y="2580174"/>
            <a:ext cx="3723081" cy="2697600"/>
          </a:xfrm>
          <a:prstGeom prst="rect">
            <a:avLst/>
          </a:prstGeom>
        </p:spPr>
      </p:pic>
      <p:pic>
        <p:nvPicPr>
          <p:cNvPr id="6" name="图片 5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1" y="5701946"/>
            <a:ext cx="5586836" cy="387765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2" y="4840448"/>
            <a:ext cx="6769955" cy="3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1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611-B6D8-944E-99A4-54EC01E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Least-Squares (Rotation)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6A3E-7718-7E4E-BB85-940A9BC7E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图片 5" descr="\documentclass{article}&#10;\usepackage{amsmath}&#10;\pagestyle{empty}&#10;\begin{document}&#10;&#10;&#10;$c_i^2$: Truncation Parameter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931812"/>
            <a:ext cx="3818916" cy="3706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H. Yang and L. Carlone. A quaternion-based certifiably optimal solution to the Wahba problem with outliers. ICCV 2019.</a:t>
            </a:r>
          </a:p>
        </p:txBody>
      </p:sp>
      <p:pic>
        <p:nvPicPr>
          <p:cNvPr id="7" name="图片 6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40" y="2978092"/>
            <a:ext cx="4017922" cy="29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73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1. From </a:t>
            </a:r>
            <a:r>
              <a:rPr lang="en-US" altLang="zh-CN" sz="2800" b="1" dirty="0"/>
              <a:t>(TLS-R) to </a:t>
            </a:r>
            <a:r>
              <a:rPr lang="en-US" altLang="zh-CN" sz="2800" b="1" dirty="0" smtClean="0"/>
              <a:t>Its Semidefinite Relaxations</a:t>
            </a:r>
          </a:p>
        </p:txBody>
      </p:sp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804381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804381"/>
            <a:ext cx="524801" cy="17005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03200" y="5053535"/>
            <a:ext cx="8101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Rotation </a:t>
            </a:r>
            <a:r>
              <a:rPr lang="zh-CN" altLang="en-US" sz="2400" dirty="0"/>
              <a:t>“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replaced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”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by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Unit 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uaternion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3833769" y="3997924"/>
            <a:ext cx="1" cy="110177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023456" y="3624602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Q</a:t>
            </a:r>
            <a:r>
              <a:rPr lang="en-US" altLang="zh-CN" sz="2400" dirty="0" smtClean="0"/>
              <a:t>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2078" y="3018316"/>
            <a:ext cx="8219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We will derive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(based on Yang &amp;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Carlone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[1])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3" name="图片 12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9" y="3628770"/>
            <a:ext cx="837486" cy="563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</a:t>
            </a:r>
            <a:r>
              <a:rPr lang="zh-CN" altLang="en-US" dirty="0" smtClean="0"/>
              <a:t>H</a:t>
            </a:r>
            <a:r>
              <a:rPr lang="zh-CN" altLang="en-US" dirty="0"/>
              <a:t>. Yang and L. Carlone. A quaternion-based certifiably optimal solution to the Wahba problem with outliers. ICCV 2019.</a:t>
            </a:r>
          </a:p>
        </p:txBody>
      </p:sp>
      <p:pic>
        <p:nvPicPr>
          <p:cNvPr id="16" name="图片 15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7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2. Tightness </a:t>
            </a:r>
            <a:r>
              <a:rPr lang="en-US" altLang="zh-CN" sz="2800" b="1" dirty="0"/>
              <a:t>of (SDR): </a:t>
            </a:r>
            <a:r>
              <a:rPr lang="es-ES" altLang="zh-CN" sz="2800" b="1" i="1" dirty="0"/>
              <a:t>mi casa es su casa?</a:t>
            </a:r>
            <a:endParaRPr lang="zh-CN" altLang="en-US" sz="2800" b="1" dirty="0"/>
          </a:p>
        </p:txBody>
      </p:sp>
      <p:pic>
        <p:nvPicPr>
          <p:cNvPr id="4" name="图片 3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618" y="3914187"/>
            <a:ext cx="855507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 smtClean="0"/>
              <a:t>We provide conditions, under which:</a:t>
            </a:r>
          </a:p>
          <a:p>
            <a:r>
              <a:rPr lang="en-US" altLang="zh-CN" sz="2400" dirty="0" smtClean="0"/>
              <a:t>       </a:t>
            </a:r>
            <a:endParaRPr lang="en-US" altLang="zh-CN" sz="2800" dirty="0" smtClean="0"/>
          </a:p>
        </p:txBody>
      </p:sp>
      <p:pic>
        <p:nvPicPr>
          <p:cNvPr id="14" name="图片 13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8" y="2861841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026413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026413"/>
            <a:ext cx="524801" cy="170057"/>
          </a:xfrm>
          <a:prstGeom prst="rect">
            <a:avLst/>
          </a:prstGeom>
        </p:spPr>
      </p:pic>
      <p:pic>
        <p:nvPicPr>
          <p:cNvPr id="26" name="图片 25" descr="\documentclass{article}&#10;\usepackage{amsmath,mathtools}&#10;\pagestyle{empty}&#10;\begin{document}&#10;&#10;&#10;$\mapsto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23" y="4711212"/>
            <a:ext cx="270629" cy="159086"/>
          </a:xfrm>
          <a:prstGeom prst="rect">
            <a:avLst/>
          </a:prstGeom>
        </p:spPr>
      </p:pic>
      <p:pic>
        <p:nvPicPr>
          <p:cNvPr id="27" name="图片 26" descr="\documentclass{article}&#10;\usepackage{amsmath,mathtools}&#10;\pagestyle{empty}&#10;\begin{document}&#10;&#10;&#10;$\not\mapsto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7" y="4948640"/>
            <a:ext cx="270629" cy="2834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9903" y="4690982"/>
            <a:ext cx="79733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 of (SDR)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  global minimizer of (QCQP)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lang="en-US" altLang="zh-CN" sz="2400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or equivalently (SDR) is </a:t>
            </a:r>
            <a:r>
              <a:rPr lang="en-US" altLang="zh-CN" sz="2400" dirty="0" smtClean="0">
                <a:solidFill>
                  <a:schemeClr val="accent1"/>
                </a:solidFill>
              </a:rPr>
              <a:t>tight </a:t>
            </a:r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063875" y="4870298"/>
            <a:ext cx="339871" cy="63493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707555" y="5180677"/>
            <a:ext cx="550948" cy="4029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1023456" y="2842335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(TLS-Q)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48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3/3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3. Discussion</a:t>
            </a:r>
            <a:endParaRPr lang="zh-CN" altLang="en-US" b="1" dirty="0"/>
          </a:p>
        </p:txBody>
      </p:sp>
      <p:pic>
        <p:nvPicPr>
          <p:cNvPr id="4" name="图片 3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pic>
        <p:nvPicPr>
          <p:cNvPr id="14" name="图片 13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8" y="2861841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026413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026413"/>
            <a:ext cx="524801" cy="1700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456" y="2842335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(TLS-Q)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392" y="4398686"/>
            <a:ext cx="8655808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 smtClean="0"/>
              <a:t>Summary with several possible extensions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An open problem that arises in our analysis</a:t>
            </a:r>
          </a:p>
          <a:p>
            <a:pPr lvl="1" indent="0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if time permits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zh-CN" sz="2800" dirty="0" smtClean="0"/>
              <a:t>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pen = I can not solve it)</a:t>
            </a:r>
          </a:p>
        </p:txBody>
      </p:sp>
    </p:spTree>
    <p:extLst>
      <p:ext uri="{BB962C8B-B14F-4D97-AF65-F5344CB8AC3E}">
        <p14:creationId xmlns:p14="http://schemas.microsoft.com/office/powerpoint/2010/main" val="207854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E0F3-4943-2242-956C-9C0633B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(TLS-R) to (TLS-Q)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02EA8-B7D0-F644-B677-1F415AE1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0" y="3573596"/>
            <a:ext cx="7885730" cy="985716"/>
          </a:xfrm>
          <a:prstGeom prst="rect">
            <a:avLst/>
          </a:prstGeom>
        </p:spPr>
      </p:pic>
      <p:pic>
        <p:nvPicPr>
          <p:cNvPr id="8" name="图片 7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4060272" y="2528058"/>
            <a:ext cx="527498" cy="639031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>
            <a:off x="3567765" y="2528058"/>
            <a:ext cx="492507" cy="639031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3814018" y="3158127"/>
            <a:ext cx="246254" cy="7259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4306524" y="2909869"/>
            <a:ext cx="360376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 of Data </a:t>
            </a:r>
            <a:r>
              <a:rPr lang="en-US" altLang="zh-CN" dirty="0" smtClean="0">
                <a:solidFill>
                  <a:srgbClr val="FF0000"/>
                </a:solidFill>
              </a:rPr>
              <a:t>and Residual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476462" y="2743200"/>
            <a:ext cx="58723" cy="145129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150190" y="2940732"/>
            <a:ext cx="138499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aseline="0" dirty="0" smtClean="0">
                <a:solidFill>
                  <a:schemeClr val="accent6"/>
                </a:solidFill>
              </a:rPr>
              <a:t>Optimization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Variables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(TLS-R)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8" name="图片 17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92" y="2747429"/>
            <a:ext cx="429703" cy="1026861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0" y="1881384"/>
            <a:ext cx="8157080" cy="952509"/>
          </a:xfrm>
          <a:prstGeom prst="rect">
            <a:avLst/>
          </a:prstGeom>
        </p:spPr>
      </p:pic>
      <p:pic>
        <p:nvPicPr>
          <p:cNvPr id="23" name="图片 22" descr="\documentclass{article}&#10;\usepackage{amsmath,amssymb}&#10;\pagestyle{empty}&#10;\begin{document}&#10;&#10;&#10;$Q_i\in\mathbb{R}^{4\times 4}$, entries depend on $x_i,y_i$ in a complicated way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" y="6545697"/>
            <a:ext cx="7277264" cy="3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80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1/4</a:t>
            </a:r>
            <a:endParaRPr lang="en-US" dirty="0"/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color}&#10;\pagestyle{empty}&#10;\begin{document}&#10;&#10;&#10;\textcolor{red}{&#10;$$\min\{ a,b \}= \min_{\theta\in\{0, 1\}} \theta a + (1-\theta) b$$&#10;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79" y="3048012"/>
            <a:ext cx="4302259" cy="497981"/>
          </a:xfrm>
          <a:prstGeom prst="rect">
            <a:avLst/>
          </a:prstGeom>
        </p:spPr>
      </p:pic>
      <p:pic>
        <p:nvPicPr>
          <p:cNvPr id="3" name="图片 2" descr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669127"/>
            <a:ext cx="8506366" cy="115608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655389" y="5537716"/>
            <a:ext cx="811921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cubic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polynomial in entries of the unknowns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1342239" y="4418739"/>
            <a:ext cx="1317071" cy="119833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接箭头连接符 97"/>
          <p:cNvCxnSpPr/>
          <p:nvPr/>
        </p:nvCxnSpPr>
        <p:spPr>
          <a:xfrm>
            <a:off x="2088859" y="4379619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图片 3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4" y="2759768"/>
            <a:ext cx="429703" cy="10268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 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22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184.102"/>
  <p:tag name="LATEXADDIN" val="\documentclass{article}&#10;\usepackage{amsmath}&#10;\pagestyle{empty}&#10;\begin{document}&#10;&#10;$y_i \approx R^*_0 x_i, i = 1, \dots, \ell$&#10;&#10;&#10;\end{document}"/>
  <p:tag name="IGUANATEXSIZE" val="28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077.615"/>
  <p:tag name="LATEXADDIN" val="\documentclass{article}&#10;\usepackage{amsmath}&#10;\pagestyle{empty}&#10;\begin{document}&#10;&#10;E.g., dual variables $D_i$'s of our choice: $D_i:= -Q_i - c_i^2I_4$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6.6442"/>
  <p:tag name="ORIGINALWIDTH" val="2857.893"/>
  <p:tag name="LATEXADDIN" val="\documentclass{article}&#10;\usepackage{amsmath,xcolor,bm}&#10;\pagestyle{empty}&#10;\begin{document}&#10;&#10;&#10;&#10;\begin{itemize}&#10;  \item (SDR) is tight, globally minimized at $\bm{w}^*(\bm{w}^*)^\top$, if&#10;&#10;\ \ \  \ \ \ \ \ \ \ \  $c_j^2&lt; \big(\|y_j\|_2 - \| x_j \|_2 \big)^2$, \ \ \textcolor{purple}{$\forall$} outlier index $j$&#10;  \item $\bm{w}^*(\bm{w}^*)^\top$ is not a global minimizer of (SDR) if &#10;&#10;\ \ \ \ \ \ \ \ \ $c_j^2&gt; \| y_j - R^*_0 x_j \|_2^2$, \ \ \textcolor{purple}{$\exists$} outlier index $j$&#10;\end{itemize}&#10;&#10;\end{document}"/>
  <p:tag name="IGUANATEXSIZE" val="24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&#10;$\bm{w}^*(\bm{w}^*)^\top$&#10;&#10;\end{document}"/>
  <p:tag name="IGUANATEXSIZE" val="20"/>
  <p:tag name="IGUANATEXCURSOR" val="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75.928"/>
  <p:tag name="LATEXADDIN" val="\documentclass{article}&#10;\usepackage{amsmath,xcolor}&#10;\pagestyle{empty}&#10;\begin{document}&#10;&#10;&#10;Assume $\{(y_i,x_i)\}_{i=1}^\ell$ are \textcolor{blue}{noiseless} \textcolor{red}{with outliers}.&#10;&#10;\end{document}"/>
  <p:tag name="IGUANATEXSIZE" val="24"/>
  <p:tag name="IGUANATEXCURSOR" val="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9771"/>
  <p:tag name="ORIGINALWIDTH" val="2053.243"/>
  <p:tag name="LATEXADDIN" val="\documentclass{article}&#10;\usepackage{amsmath}&#10;\pagestyle{empty}&#10;\begin{document}&#10;&#10;$\big(\|y_j\|_2 - \| x_j \|_2 \big)^2 &lt;c_j^2&lt; \| y_j - R^*_0 x_j \|_2^2$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77.428"/>
  <p:tag name="LATEXADDIN" val="\documentclass{article}&#10;\usepackage{amsmath,xcolor}&#10;\pagestyle{empty}&#10;\begin{document}&#10;&#10;&#10;Assume $\{(y_i,x_i)\}_{i=1}^\ell$ are \textcolor{red}{noisy} \textcolor{blue}{without outliers}.&#10;&#10;&#10;\end{document}"/>
  <p:tag name="IGUANATEXSIZE" val="24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1.2336"/>
  <p:tag name="LATEXADDIN" val="\documentclass{article}&#10;\usepackage{amsmath}&#10;\pagestyle{empty}&#10;\begin{document}&#10;&#10;$\hat{w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.9832"/>
  <p:tag name="LATEXADDIN" val="\documentclass{article}&#10;\usepackage{amsmath}&#10;\pagestyle{empty}&#10;\begin{document}&#10;&#10;$\hat{R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5.3768"/>
  <p:tag name="ORIGINALWIDTH" val="3047.619"/>
  <p:tag name="LATEXADDIN" val="\documentclass{article}&#10;\usepackage{amsmath,xcolor}&#10;\pagestyle{empty}&#10;\begin{document}&#10;&#10;&#10;If $$c_i^2 &gt; f(x_i, y_i, \textnormal{\textcolor{red}{$\epsilon_i$}}, \textnormal{\textcolor{red}{$\hat{w}_0$}}), \textnormal{\textcolor{purple}{$\forall$}} i=1,\dots,\ell,$$ &#10;then (SDR) is tight and (w.h.p.)&#10;$$1 - (\hat{w}_0^\top w_0^*)^2 \leq O\Big(&#10;\frac{\sum_{i=1}^\ell\textnormal{\textcolor{red}{$\|\epsilon_i \|_2$}}}{\sum_{i=1}^\ell\| x_i \|_2} \Big)$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62.205"/>
  <p:tag name="LATEXADDIN" val="\documentclass{article}&#10;\usepackage{amsmath,xcolor}&#10;\pagestyle{empty}&#10;\begin{document}&#10;&#10;&#10;If $\epsilon_i \to 0$  ($\textnormal{\textcolor{purple}{$\forall$}} i$), then $f(x_i, y_i, \textnormal{\textcolor{red}{$\epsilon_i$}}, \textnormal{\textcolor{red}{$\hat{w}_0$}}) \to 0$ ($\textnormal{\textcolor{purple}{$\forall$}} i$)&#10;&#10;\end{document}"/>
  <p:tag name="IGUANATEXSIZE" val="1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5.98803"/>
  <p:tag name="LATEXADDIN" val="\documentclass{article}&#10;\usepackage{amsmath,bm}&#10;\pagestyle{empty}&#10;\begin{document}&#10;&#10;$\hat{\bm{w}}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78.7027"/>
  <p:tag name="LATEXADDIN" val="\documentclass{article}&#10;\usepackage{amsmath,bm}&#10;\pagestyle{empty}&#10;\begin{document}&#10;&#10;$\hat{\bm{w}}(\hat{\bm{w}})^\top$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398.2"/>
  <p:tag name="LATEXADDIN" val="\documentclass{article}&#10;\usepackage{amsmath,xcolor}&#10;\pagestyle{empty}&#10;\begin{document}&#10;&#10;&#10;Assume $\{(y_i,x_i)\}_{i=1}^\ell$ are \textcolor{red}{noisy} \textcolor{red}{with outliers}.&#10;&#10;&#10;\end{document}"/>
  <p:tag name="IGUANATEXSIZE" val="2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1.2336"/>
  <p:tag name="LATEXADDIN" val="\documentclass{article}&#10;\usepackage{amsmath}&#10;\pagestyle{empty}&#10;\begin{document}&#10;&#10;$\hat{w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.9832"/>
  <p:tag name="LATEXADDIN" val="\documentclass{article}&#10;\usepackage{amsmath}&#10;\pagestyle{empty}&#10;\begin{document}&#10;&#10;$\hat{R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5.98803"/>
  <p:tag name="LATEXADDIN" val="\documentclass{article}&#10;\usepackage{amsmath,bm}&#10;\pagestyle{empty}&#10;\begin{document}&#10;&#10;$\hat{\bm{w}}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78.7027"/>
  <p:tag name="LATEXADDIN" val="\documentclass{article}&#10;\usepackage{amsmath,bm}&#10;\pagestyle{empty}&#10;\begin{document}&#10;&#10;$\hat{\bm{w}}(\hat{\bm{w}})^\top$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091.114"/>
  <p:tag name="LATEXADDIN" val="\documentclass{article}&#10;\usepackage{amsmath}&#10;\pagestyle{empty}&#10;\begin{document}&#10;&#10;$M_1,\dots, M_{\ell}$: $m\times m$, symmetric with $M_1+\cdots+M_{\ell}\succ 0$. &#10;&#10;\end{document}"/>
  <p:tag name="IGUANATEXSIZE" val="24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96.138"/>
  <p:tag name="LATEXADDIN" val="\documentclass{article}&#10;\usepackage{amsmath,color}&#10;\pagestyle{empty}&#10;\begin{document}&#10;&#10;&#10;Find the ``smallest'' non-negative integer \textnormal{\textcolor{red}{$r_i$}} such that&#10;&#10;\end{document}"/>
  <p:tag name="IGUANATEXSIZE" val="24"/>
  <p:tag name="IGUANATEXCURSOR" val="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386.577"/>
  <p:tag name="LATEXADDIN" val="\documentclass{article}&#10;\usepackage{amsmath,color}&#10;\pagestyle{empty}&#10;\begin{document}&#10;&#10;&#10;\begin{equation}&#10; \begin{cases}&#10;    M_i + \textnormal{\textcolor{red}{$r_i$}} I_m \succ 0 \\&#10;    \sum_{i=1}^{\ell} M_i - \sum_{i=1}^{\ell} M_i (M_i + \textnormal{\textcolor{red}{$r_i$}} I_m)^{-1} M_i \succeq 0&#10; \end{cases} &#10;\end{equation}&#10;&#10;\end{document}"/>
  <p:tag name="IGUANATEXSIZE" val="24"/>
  <p:tag name="IGUANATEXCURSOR" val="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84.439"/>
  <p:tag name="LATEXADDIN" val="\documentclass{article}&#10;\usepackage{amsmath,color}&#10;\pagestyle{empty}&#10;\begin{document}&#10;&#10;If $\ell=1$, then $M_1\succ 0$ implies (for any \textnormal{\textcolor{red}{$r_1$}}$\geq0$):&#10;&#10;&#10;\end{document}"/>
  <p:tag name="IGUANATEXSIZE" val="24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925.384"/>
  <p:tag name="LATEXADDIN" val="\documentclass{article}&#10;\usepackage{amsmath,color}&#10;\pagestyle{empty}&#10;\begin{document}&#10;&#10;&#10;\begin{equation*}&#10; \begin{cases}&#10;    M_1 + \textnormal{\textcolor{red}{$r_1$}} I_m \succ 0 \\&#10;    M_1 -  M_1 (M_1 + \textnormal{\textcolor{red}{$r_1$}} I_m)^{-1} M_1 \succeq M_1 -  M_1 M_1^{-1} M_1 =0&#10; \end{cases} &#10;\end{equation*}&#10;&#10;\end{document}"/>
  <p:tag name="IGUANATEXSIZE" val="24"/>
  <p:tag name="IGUANATEXCURSOR" val="287"/>
  <p:tag name="TRANSPARENCY" val="True"/>
  <p:tag name="FILENAME" val=""/>
  <p:tag name="LATEXENGINEID" val="0"/>
  <p:tag name="TEMPFOLDER" val="c:\temp\"/>
  <p:tag name="LATEXFORMHEIGHT" val="415.5"/>
  <p:tag name="LATEXFORMWIDTH" val="531.75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6.115"/>
  <p:tag name="LATEXADDIN" val="\documentclass{article}&#10;\usepackage{amsmath}&#10;\pagestyle{empty}&#10;\begin{document}&#10;&#10;&#10;(1) holds as $r_i\to \infty$&#10;&#10;\end{document}"/>
  <p:tag name="IGUANATEXSIZE" val="24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2851.894"/>
  <p:tag name="LATEXADDIN" val="\documentclass{article}&#10;\usepackage{amsmath}&#10;\pagestyle{empty}&#10;\begin{document}&#10;&#10;For $\ell&gt;1$, some $M_i$ might have negative eigenvalues.&#10;&#10;Thus the proof does not generalize.&#10;&#10;&#10;\end{document}"/>
  <p:tag name="IGUANATEXSIZE" val="24"/>
  <p:tag name="IGUANATEXCURSOR" val="177"/>
  <p:tag name="TRANSPARENCY" val="True"/>
  <p:tag name="FILENAME" val=""/>
  <p:tag name="LATEXENGINEID" val="0"/>
  <p:tag name="TEMPFOLDER" val="c:\temp\"/>
  <p:tag name="LATEXFORMHEIGHT" val="299.2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mathtools}&#10;\pagestyle{empty}&#10;\begin{document}&#10;&#10;&#10;$\mapsto$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$$\min_{R_0\in \text{SO}(3)} \sum_{i=1}^{\ell} \| y_i - R_0 x_i\|_2^2 $$&#10;&#10;&#10;\end{document}"/>
  <p:tag name="IGUANATEXSIZE" val="28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10.9861"/>
  <p:tag name="LATEXADDIN" val="\documentclass{article}&#10;\usepackage{amsmath,mathtools}&#10;\pagestyle{empty}&#10;\begin{document}&#10;&#10;&#10;$\not\mapsto$&#10;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13.4233"/>
  <p:tag name="LATEXADDIN" val="\documentclass{article}&#10;\usepackage{amsmath}&#10;\usepackage{amssymb,cases}&#10;\pagestyle{empty}&#10;\begin{document}&#10;&#10;&#10;$ R_0^*\in \text{SO}(3)$&#10;&#10;&#10;&#10;&#10;&#10;\end{document}"/>
  <p:tag name="IGUANATEXSIZE" val="28"/>
  <p:tag name="IGUANATEXCURSOR" val="129"/>
  <p:tag name="TRANSPARENCY" val="True"/>
  <p:tag name="FILENAME" val=""/>
  <p:tag name="LATEXENGINEID" val="0"/>
  <p:tag name="TEMPFOLDER" val="c:\temp\"/>
  <p:tag name="LATEXFORMHEIGHT" val="354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3100.862"/>
  <p:tag name="LATEXADDIN" val="\documentclass{article}&#10;\usepackage{amsmath,amssymb}&#10;\pagestyle{empty}&#10;\begin{document}&#10;&#10;&#10;$Q_i\in\mathbb{R}^{4\times 4}$, entries depend on $x_i,y_i$ in a complicated way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1742.782"/>
  <p:tag name="LATEXADDIN" val="\documentclass{article}&#10;\usepackage{amsmath,color}&#10;\pagestyle{empty}&#10;\begin{document}&#10;&#10;&#10;\textcolor{red}{&#10;$$\min\{ a,b \}= \min_{\theta\in\{0, 1\}} \theta a + (1-\theta) b$$&#10;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145.107"/>
  <p:tag name="LATEXADDIN" val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424.447"/>
  <p:tag name="LATEXADDIN" val="\documentclass{article}&#10;\usepackage{amsmath,amssymb}&#10;\pagestyle{empty}&#10;\begin{document}&#10;&#10;$\text{SO}(3) = \{ R\in\mathbb{R}^{3\times 3}: R^\top R = I_3, \det(R)=1 \}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166.104"/>
  <p:tag name="LATEXADDIN" val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/>
  <p:tag name="IGUANATEXSIZE" val="20"/>
  <p:tag name="IGUANATEXCURSOR" val="2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1438.32"/>
  <p:tag name="LATEXADDIN" val="\documentclass{article}&#10;\usepackage{amsmath,color}&#10;\pagestyle{empty}&#10;\begin{document}&#10;&#10;\ \ \ \ \ \ \ \ \ \ binary clone [1]: &#10;&#10;\ \ \ \ \textcolor{red}{$w_i := \theta_i w_0$} (so \textcolor{blue}{$\theta_i = w_i^\top w_0$})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37.083"/>
  <p:tag name="LATEXADDIN" val="\documentclass{article}&#10;\usepackage{amsmath}&#10;\pagestyle{empty}&#10;\begin{document}&#10;&#10;&#10;$I_3$: $3\times 3$ identity matrix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853.393"/>
  <p:tag name="LATEXADDIN" val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495"/>
  <p:tag name="LATEXFORMWIDTH" val="532.5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.6846"/>
  <p:tag name="ORIGINALWIDTH" val="1892.014"/>
  <p:tag name="LATEXADDIN" val="\documentclass{article}&#10;\usepackage{amsmath,bm,amssymb}&#10;\pagestyle{empty}&#10;\begin{document}&#10;&#10;Rewrite with $\bm{w}:=&#10;\begin{bmatrix}&#10;w_0 \\&#10;\vdots\\&#10;w_\ell&#10;\end{bmatrix}  \in\mathbb{R}^{4(\ell+1)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935.1331"/>
  <p:tag name="LATEXADDIN" val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3.9032"/>
  <p:tag name="ORIGINALWIDTH" val="3166.104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/>
  <p:tag name="IGUANATEXSIZE" val="20"/>
  <p:tag name="IGUANATEXCURSOR" val="23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.99134"/>
  <p:tag name="LATEXADDIN" val="\documentclass{article}&#10;\usepackage{amsmath,color}&#10;\pagestyle{empty}&#10;\begin{document}&#10;&#10;$\Downarrow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.99134"/>
  <p:tag name="LATEXADDIN" val="\documentclass{article}&#10;\usepackage{amsmath,color}&#10;\pagestyle{empty}&#10;\begin{document}&#10;&#10;$\Downarrow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1.1773"/>
  <p:tag name="ORIGINALWIDTH" val="3739.032"/>
  <p:tag name="LATEXADDIN" val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/>
  <p:tag name="IGUANATEXSIZE" val="20"/>
  <p:tag name="IGUANATEXCURSOR" val="515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34.833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xcolor}&#10;\pagestyle{empty}&#10;\begin{document}&#10;$\Leftright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34.833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3397.825"/>
  <p:tag name="LATEXADDIN" val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/>
  <p:tag name="IGUANATEXSIZE" val="24"/>
  <p:tag name="IGUANATEXCURSOR" val="272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1.1773"/>
  <p:tag name="ORIGINALWIDTH" val="3739.032"/>
  <p:tag name="LATEXADDIN" val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/>
  <p:tag name="IGUANATEXSIZE" val="20"/>
  <p:tag name="IGUANATEXCURSOR" val="515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398.575"/>
  <p:tag name="LATEXADDIN" val="\documentclass{article}&#10;\usepackage{amsmath}&#10;\pagestyle{empty}&#10;\begin{document}&#10;&#10;&#10;$c_i^2$: Truncation Parameter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471.316"/>
  <p:tag name="LATEXADDIN" val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/>
  <p:tag name="IGUANATEXSIZE" val="24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2713</TotalTime>
  <Words>1065</Words>
  <Application>Microsoft Office PowerPoint</Application>
  <PresentationFormat>全屏显示(4:3)</PresentationFormat>
  <Paragraphs>160</Paragraphs>
  <Slides>24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Arial</vt:lpstr>
      <vt:lpstr>White</vt:lpstr>
      <vt:lpstr>Semidefinite Relaxations in Robust Rotation Search: Tight or Not</vt:lpstr>
      <vt:lpstr>Rotation Search (Wahba’s Problem）</vt:lpstr>
      <vt:lpstr>(Outlier-)Robust Rotation Search</vt:lpstr>
      <vt:lpstr>Truncated Least-Squares (Rotation)</vt:lpstr>
      <vt:lpstr>Overview                                                   1/2</vt:lpstr>
      <vt:lpstr>Overview                                                   2/2</vt:lpstr>
      <vt:lpstr>Overview                                                   3/3</vt:lpstr>
      <vt:lpstr>From (TLS-R) to (TLS-Q)</vt:lpstr>
      <vt:lpstr>From (TLS-Q) to (QCQP)                          1/4</vt:lpstr>
      <vt:lpstr>From (TLS-Q) to (QCQP)                          2/4</vt:lpstr>
      <vt:lpstr>From (TLS-Q) to (QCQP)                          3/4</vt:lpstr>
      <vt:lpstr>From (TLS-Q) to (QCQP)                          4/4</vt:lpstr>
      <vt:lpstr>From (QCQP) to (SDR)</vt:lpstr>
      <vt:lpstr>Interim Summary</vt:lpstr>
      <vt:lpstr>Tightness of (SDR)                                   1/7</vt:lpstr>
      <vt:lpstr>Tightness of (SDR)                                   2/7</vt:lpstr>
      <vt:lpstr>Tightness of (SDR)                                   3/7</vt:lpstr>
      <vt:lpstr>Tightness of (SDR)                                   4/7</vt:lpstr>
      <vt:lpstr>Tightness of (SDR)                                   5/7</vt:lpstr>
      <vt:lpstr>Tightness of (SDR)                                   6/7</vt:lpstr>
      <vt:lpstr>Tightness of (SDR)                                   7/7</vt:lpstr>
      <vt:lpstr>An Open Problem</vt:lpstr>
      <vt:lpstr>Future Works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T14</cp:lastModifiedBy>
  <cp:revision>338</cp:revision>
  <dcterms:created xsi:type="dcterms:W3CDTF">2022-07-19T20:56:25Z</dcterms:created>
  <dcterms:modified xsi:type="dcterms:W3CDTF">2022-07-26T19:26:36Z</dcterms:modified>
</cp:coreProperties>
</file>