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59" r:id="rId3"/>
    <p:sldId id="358" r:id="rId4"/>
    <p:sldId id="354" r:id="rId5"/>
    <p:sldId id="362" r:id="rId6"/>
    <p:sldId id="361" r:id="rId7"/>
    <p:sldId id="363" r:id="rId8"/>
    <p:sldId id="364" r:id="rId9"/>
    <p:sldId id="356" r:id="rId10"/>
    <p:sldId id="357" r:id="rId11"/>
    <p:sldId id="360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1990-FD71-E145-BCD8-C8D3209D74D7}" v="2059" dt="2021-04-29T18:32:06.16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altLang="zh-CN" dirty="0" smtClean="0"/>
              <a:t>A Tale of Two Villains:</a:t>
            </a:r>
            <a:br>
              <a:rPr lang="en-US" altLang="zh-CN" dirty="0" smtClean="0"/>
            </a:br>
            <a:r>
              <a:rPr lang="en-US" altLang="zh-CN" dirty="0" smtClean="0"/>
              <a:t>Bandit, Procrustes, and Their Regrets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782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 (lpeng25@jhu.edu)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Johns Hopkins University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dirty="0" err="1" smtClean="0">
                <a:solidFill>
                  <a:schemeClr val="tx1"/>
                </a:solidFill>
              </a:rPr>
              <a:t>TheoriNet</a:t>
            </a:r>
            <a:r>
              <a:rPr lang="en-US" altLang="zh-CN" dirty="0" smtClean="0">
                <a:solidFill>
                  <a:schemeClr val="tx1"/>
                </a:solidFill>
              </a:rPr>
              <a:t> Retreat, September 28, 2022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4748" y="174324"/>
            <a:ext cx="62004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@ Simons Foundation,</a:t>
            </a:r>
            <a:r>
              <a:rPr kumimoji="0" lang="en-US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162 Fifth Avenue, New York </a:t>
            </a: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City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Extension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previous extensions, there is always only </a:t>
                </a:r>
                <a:r>
                  <a:rPr lang="en-US" dirty="0"/>
                  <a:t>one villain!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called Bandit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Why not consider </a:t>
                </a:r>
                <a:r>
                  <a:rPr lang="en-US" dirty="0"/>
                  <a:t>two </a:t>
                </a:r>
                <a:r>
                  <a:rPr lang="en-US" dirty="0" smtClean="0"/>
                  <a:t>villains?</a:t>
                </a:r>
              </a:p>
              <a:p>
                <a:pPr lvl="1"/>
                <a:r>
                  <a:rPr lang="en-US" dirty="0" smtClean="0"/>
                  <a:t>Let them be Bandit and </a:t>
                </a:r>
                <a:r>
                  <a:rPr lang="en-US" altLang="zh-CN" dirty="0" smtClean="0"/>
                  <a:t>Procrustes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Procrustes Analysis [1]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:r>
                  <a:rPr lang="en-US" b="1" dirty="0">
                    <a:solidFill>
                      <a:schemeClr val="tx1"/>
                    </a:solidFill>
                  </a:rPr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an orthonormal matrix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979168" y="2930981"/>
            <a:ext cx="379907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villain </a:t>
            </a:r>
            <a:r>
              <a:rPr lang="en-US" sz="1600" i="1" u="sng" dirty="0">
                <a:solidFill>
                  <a:schemeClr val="bg1">
                    <a:lumMod val="50000"/>
                  </a:schemeClr>
                </a:solidFill>
              </a:rPr>
              <a:t>Procrustes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 forced his victims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sleep on an iron bed; if they did not fit the bed he cut off or stretched their limbs to make them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</a:rPr>
              <a:t>fit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”       ---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Richard Everson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3200" y="6350574"/>
            <a:ext cx="7689606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[1] Gower and </a:t>
            </a:r>
            <a:r>
              <a:rPr lang="en-US" sz="1400" dirty="0" err="1" smtClean="0"/>
              <a:t>Dijksterhuis</a:t>
            </a:r>
            <a:r>
              <a:rPr lang="en-US" sz="1400" dirty="0" smtClean="0"/>
              <a:t>, </a:t>
            </a:r>
            <a:r>
              <a:rPr lang="en-US" sz="1400" i="1" dirty="0"/>
              <a:t>Procrustes </a:t>
            </a:r>
            <a:r>
              <a:rPr lang="en-US" sz="1400" i="1" dirty="0" smtClean="0"/>
              <a:t>Problems</a:t>
            </a:r>
            <a:r>
              <a:rPr lang="en-US" sz="1400" dirty="0" smtClean="0"/>
              <a:t>, </a:t>
            </a:r>
            <a:r>
              <a:rPr lang="en-US" sz="1400" smtClean="0"/>
              <a:t>2004.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00" y="4518783"/>
            <a:ext cx="2038607" cy="15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3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Bandit Procrustes Analysis (BPA)</a:t>
            </a:r>
            <a:r>
              <a:rPr lang="zh-CN" altLang="en-US" dirty="0" smtClean="0"/>
              <a:t>？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Proposal</a:t>
            </a:r>
            <a:r>
              <a:rPr lang="en-US" dirty="0" smtClean="0"/>
              <a:t>: </a:t>
            </a:r>
            <a:r>
              <a:rPr lang="en-US" altLang="zh-CN" dirty="0" smtClean="0"/>
              <a:t>Formulate the </a:t>
            </a:r>
            <a:r>
              <a:rPr lang="en-US" altLang="zh-CN" dirty="0"/>
              <a:t>problem </a:t>
            </a:r>
            <a:r>
              <a:rPr lang="en-US" altLang="zh-CN" dirty="0" smtClean="0"/>
              <a:t>of Bandit Procrustes Analysis (BPA), and find</a:t>
            </a:r>
            <a:r>
              <a:rPr lang="en-US" dirty="0" smtClean="0"/>
              <a:t> regret bounds for 4 different cases: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Challenge</a:t>
            </a:r>
            <a:r>
              <a:rPr lang="en-US" dirty="0" smtClean="0"/>
              <a:t>: Non-Convexity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eed to analyze projection onto the set of orthonormal matrices</a:t>
            </a:r>
          </a:p>
          <a:p>
            <a:pPr lvl="1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0259" y="2949649"/>
            <a:ext cx="617157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2000" dirty="0"/>
              <a:t>BPA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71148" y="2218260"/>
            <a:ext cx="151323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sz="2000" dirty="0"/>
              <a:t>BPA </a:t>
            </a:r>
            <a:endParaRPr lang="en-US" sz="2000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with Outliers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810130" y="2556117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>
            <a:off x="1810130" y="3221800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>
            <a:off x="5010237" y="2598010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 flipV="1">
            <a:off x="5010236" y="3234741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6774732" y="2600889"/>
            <a:ext cx="1601400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 smtClean="0"/>
          </a:p>
          <a:p>
            <a:pPr algn="ctr"/>
            <a:r>
              <a:rPr lang="en-US" sz="2000" dirty="0"/>
              <a:t>BPA </a:t>
            </a:r>
            <a:endParaRPr lang="en-US" sz="2000" dirty="0" smtClean="0"/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with Outliers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66288" y="3922042"/>
            <a:ext cx="16013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BPA</a:t>
            </a:r>
          </a:p>
        </p:txBody>
      </p:sp>
    </p:spTree>
    <p:extLst>
      <p:ext uri="{BB962C8B-B14F-4D97-AF65-F5344CB8AC3E}">
        <p14:creationId xmlns:p14="http://schemas.microsoft.com/office/powerpoint/2010/main" val="3430980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Review and Thoughts on:</a:t>
            </a:r>
          </a:p>
          <a:p>
            <a:pPr lvl="1"/>
            <a:r>
              <a:rPr lang="en-US" dirty="0"/>
              <a:t>Collaborative Linear Bandits </a:t>
            </a:r>
            <a:r>
              <a:rPr lang="en-US" dirty="0" smtClean="0"/>
              <a:t>with Adversarial Agents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Near-Optimal </a:t>
            </a:r>
            <a:r>
              <a:rPr lang="en-US" dirty="0"/>
              <a:t>Regret </a:t>
            </a:r>
            <a:r>
              <a:rPr lang="en-US" dirty="0" smtClean="0"/>
              <a:t>Bounds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NeurIPS</a:t>
            </a:r>
            <a:r>
              <a:rPr lang="en-US" dirty="0"/>
              <a:t> </a:t>
            </a:r>
            <a:r>
              <a:rPr lang="en-US" dirty="0" smtClean="0"/>
              <a:t>2022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Aritra</a:t>
            </a:r>
            <a:r>
              <a:rPr lang="en-US" dirty="0"/>
              <a:t> </a:t>
            </a:r>
            <a:r>
              <a:rPr lang="en-US" dirty="0" err="1"/>
              <a:t>Mitra</a:t>
            </a:r>
            <a:r>
              <a:rPr lang="en-US" dirty="0"/>
              <a:t>, Arman </a:t>
            </a:r>
            <a:r>
              <a:rPr lang="en-US" dirty="0" err="1"/>
              <a:t>Adibi</a:t>
            </a:r>
            <a:r>
              <a:rPr lang="en-US" dirty="0"/>
              <a:t>, George J. Pappas</a:t>
            </a:r>
            <a:r>
              <a:rPr lang="en-US" dirty="0" smtClean="0"/>
              <a:t>, and </a:t>
            </a:r>
            <a:r>
              <a:rPr lang="en-US" dirty="0" err="1"/>
              <a:t>Hamed</a:t>
            </a:r>
            <a:r>
              <a:rPr lang="en-US" dirty="0"/>
              <a:t> </a:t>
            </a:r>
            <a:r>
              <a:rPr lang="en-US" dirty="0" err="1" smtClean="0"/>
              <a:t>Hassani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9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(Outlier-Robust) 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all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Outlier-Robust</a:t>
                </a:r>
                <a:r>
                  <a:rPr lang="en-US" dirty="0" smtClean="0"/>
                  <a:t> Linear Regression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some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Goal:</a:t>
                </a:r>
              </a:p>
              <a:p>
                <a:pPr lvl="1"/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from data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/>
                            </m:sSub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b>
                              <m:sup/>
                            </m:sSubSup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672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Bandits: The Basic Setting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we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choose</a:t>
                </a:r>
                <a:r>
                  <a:rPr lang="en-US" dirty="0" smtClean="0"/>
                  <a:t> a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Then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/>
                  <a:t> random noise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Repeat Steps 1 and 2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 smtClean="0"/>
                  <a:t>Goal</a:t>
                </a:r>
                <a:r>
                  <a:rPr lang="en-US" dirty="0" smtClean="0"/>
                  <a:t>: design an algorithm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choose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suitably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n order to minimize the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regret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	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the “best action</a:t>
                </a:r>
                <a:r>
                  <a:rPr lang="zh-CN" altLang="en-US" dirty="0" smtClean="0"/>
                  <a:t>”</a:t>
                </a:r>
                <a:r>
                  <a:rPr lang="en-US" altLang="zh-CN" dirty="0" smtClean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r>
                  <a:rPr lang="en-US" b="1" dirty="0" smtClean="0"/>
                  <a:t>Theoretical Questions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b="1" dirty="0" smtClean="0">
                    <a:solidFill>
                      <a:schemeClr val="tx1"/>
                    </a:solidFill>
                  </a:rPr>
                  <a:t>Performance Guarantees</a:t>
                </a:r>
                <a:r>
                  <a:rPr lang="en-US" dirty="0" smtClean="0"/>
                  <a:t>: upper bound the regret for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some</a:t>
                </a:r>
                <a:r>
                  <a:rPr lang="en-US" dirty="0" smtClean="0"/>
                  <a:t> algorithm</a:t>
                </a:r>
              </a:p>
              <a:p>
                <a:pPr lvl="1"/>
                <a:r>
                  <a:rPr lang="en-US" b="1" dirty="0" smtClean="0">
                    <a:solidFill>
                      <a:schemeClr val="accent6"/>
                    </a:solidFill>
                  </a:rPr>
                  <a:t>Fundamental Limits</a:t>
                </a:r>
                <a:r>
                  <a:rPr lang="en-US" dirty="0" smtClean="0"/>
                  <a:t>: lower bound the regret for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all</a:t>
                </a:r>
                <a:r>
                  <a:rPr lang="en-US" dirty="0" smtClean="0"/>
                  <a:t> algorithms</a:t>
                </a:r>
              </a:p>
              <a:p>
                <a:pPr lvl="2"/>
                <a:r>
                  <a:rPr lang="en-US" dirty="0" smtClean="0"/>
                  <a:t>Near-Optimal := the two </a:t>
                </a:r>
                <a:r>
                  <a:rPr lang="en-US" dirty="0"/>
                  <a:t>bounds coincide up to logarithmic/constant factor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t="-351" r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26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Bandits: Two Extensions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04" y="2870347"/>
            <a:ext cx="2596196" cy="2395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Linear Bandits with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Outliers</a:t>
                </a:r>
              </a:p>
              <a:p>
                <a:pPr lvl="1"/>
                <a:r>
                  <a:rPr lang="en-US" dirty="0" smtClean="0"/>
                  <a:t>One observes an arbitrary scalar if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outlier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is chosen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chemeClr val="accent6"/>
                    </a:solidFill>
                  </a:rPr>
                  <a:t>Collaborative</a:t>
                </a:r>
                <a:r>
                  <a:rPr lang="en-US" dirty="0" smtClean="0"/>
                  <a:t> Linear Bandits</a:t>
                </a:r>
              </a:p>
              <a:p>
                <a:pPr lvl="1"/>
                <a:r>
                  <a:rPr lang="en-US" dirty="0" smtClean="0"/>
                  <a:t>Several players do linear bandits in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different</a:t>
                </a:r>
                <a:r>
                  <a:rPr lang="en-US" dirty="0" smtClean="0"/>
                  <a:t> places</a:t>
                </a:r>
              </a:p>
              <a:p>
                <a:pPr lvl="1"/>
                <a:r>
                  <a:rPr lang="en-US" dirty="0" smtClean="0"/>
                  <a:t>They </a:t>
                </a:r>
                <a:r>
                  <a:rPr lang="en-US" dirty="0">
                    <a:solidFill>
                      <a:schemeClr val="accent6"/>
                    </a:solidFill>
                  </a:rPr>
                  <a:t>c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ommunicate</a:t>
                </a:r>
                <a:r>
                  <a:rPr lang="en-US" dirty="0" smtClean="0"/>
                  <a:t> via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Server</a:t>
                </a: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The first </a:t>
                </a:r>
                <a:r>
                  <a:rPr lang="en-US" dirty="0"/>
                  <a:t>paper </a:t>
                </a:r>
                <a:r>
                  <a:rPr lang="en-US" dirty="0" smtClean="0"/>
                  <a:t>on linear bandits now has 1000+ citations</a:t>
                </a:r>
                <a:endParaRPr lang="en-US" dirty="0"/>
              </a:p>
              <a:p>
                <a:pPr lvl="1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56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on [1]                                            1/2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Main Question: Can we </a:t>
            </a:r>
            <a:r>
              <a:rPr lang="en-US" dirty="0" smtClean="0">
                <a:solidFill>
                  <a:schemeClr val="accent6"/>
                </a:solidFill>
              </a:rPr>
              <a:t>collaborate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enemies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such that the regret is minimized</a:t>
            </a:r>
          </a:p>
          <a:p>
            <a:endParaRPr lang="en-US" dirty="0"/>
          </a:p>
          <a:p>
            <a:r>
              <a:rPr lang="en-US" dirty="0" smtClean="0"/>
              <a:t>[1]: </a:t>
            </a:r>
            <a:r>
              <a:rPr lang="en-US" b="1" dirty="0" smtClean="0">
                <a:solidFill>
                  <a:schemeClr val="tx1"/>
                </a:solidFill>
              </a:rPr>
              <a:t>In short</a:t>
            </a:r>
            <a:r>
              <a:rPr lang="en-US" dirty="0" smtClean="0"/>
              <a:t>, yes, and in a near-optimal way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" y="6189868"/>
            <a:ext cx="665073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</a:t>
            </a:r>
            <a:r>
              <a:rPr lang="en-US" sz="1400" dirty="0" smtClean="0"/>
              <a:t>1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]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A.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Mitra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A.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Adibi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G. </a:t>
            </a:r>
            <a:r>
              <a:rPr lang="en-US" sz="1400" dirty="0" smtClean="0"/>
              <a:t>J. Pappas, H. </a:t>
            </a:r>
            <a:r>
              <a:rPr lang="en-US" sz="1400" dirty="0" err="1" smtClean="0"/>
              <a:t>Hassani</a:t>
            </a:r>
            <a:r>
              <a:rPr lang="en-US" sz="1400" dirty="0" smtClean="0"/>
              <a:t>, </a:t>
            </a:r>
            <a:r>
              <a:rPr lang="zh-CN" altLang="en-US" sz="1400" dirty="0"/>
              <a:t>“</a:t>
            </a:r>
            <a:r>
              <a:rPr lang="en-US" sz="1400" dirty="0" smtClean="0"/>
              <a:t>Collaborative Linear Bandits with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Adversarial Agents: Near-Optimal Regret Bounds</a:t>
            </a:r>
            <a:r>
              <a:rPr lang="zh-CN" altLang="en-US" sz="1400" dirty="0" smtClean="0"/>
              <a:t>”</a:t>
            </a:r>
            <a:r>
              <a:rPr lang="en-US" sz="1400" dirty="0" smtClean="0"/>
              <a:t>,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NeurIPS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2022.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786" y="1618310"/>
            <a:ext cx="174246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6459" y="2580655"/>
            <a:ext cx="17424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65452" y="819955"/>
            <a:ext cx="17424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</a:rPr>
              <a:t>ith Outliers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19049" y="115781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>
            <a:off x="2119049" y="182349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/>
          <p:nvPr/>
        </p:nvCxnSpPr>
        <p:spPr>
          <a:xfrm>
            <a:off x="5319156" y="119970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 flipV="1">
            <a:off x="5319155" y="183643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7013118" y="1048696"/>
            <a:ext cx="174246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</a:rPr>
              <a:t>ith Outliers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</a:rPr>
              <a:t>[1]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18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on [1]                                            2/2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[1]: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 more detail</a:t>
                </a:r>
                <a:r>
                  <a:rPr lang="en-US" dirty="0" smtClean="0"/>
                  <a:t>, we have (</a:t>
                </a:r>
                <a:r>
                  <a:rPr lang="en-US" dirty="0" err="1" smtClean="0"/>
                  <a:t>w.h.p</a:t>
                </a:r>
                <a:r>
                  <a:rPr lang="en-US" dirty="0" smtClean="0"/>
                  <a:t>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𝐫𝐞𝐠𝐫𝐞𝐭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 smtClean="0"/>
                  <a:t>: outlier rate (assume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b="0" dirty="0" smtClean="0"/>
                  <a:t>).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 smtClean="0"/>
                  <a:t>: the number of players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b="-3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0960" y="6189868"/>
            <a:ext cx="665073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</a:t>
            </a:r>
            <a:r>
              <a:rPr lang="en-US" sz="1400" dirty="0" smtClean="0"/>
              <a:t>1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]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A.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Mitra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A.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Adibi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G. </a:t>
            </a:r>
            <a:r>
              <a:rPr lang="en-US" sz="1400" dirty="0" smtClean="0"/>
              <a:t>J. Pappas, H. </a:t>
            </a:r>
            <a:r>
              <a:rPr lang="en-US" sz="1400" dirty="0" err="1" smtClean="0"/>
              <a:t>Hassani</a:t>
            </a:r>
            <a:r>
              <a:rPr lang="en-US" sz="1400" dirty="0" smtClean="0"/>
              <a:t>, </a:t>
            </a:r>
            <a:r>
              <a:rPr lang="zh-CN" altLang="en-US" sz="1400" dirty="0"/>
              <a:t>“</a:t>
            </a:r>
            <a:r>
              <a:rPr lang="en-US" sz="1400" dirty="0" smtClean="0"/>
              <a:t>Collaborative Linear Bandits with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Adversarial Agents: Near-Optimal Regret Bounds</a:t>
            </a:r>
            <a:r>
              <a:rPr lang="zh-CN" altLang="en-US" sz="1400" dirty="0" smtClean="0"/>
              <a:t>”</a:t>
            </a:r>
            <a:r>
              <a:rPr lang="en-US" sz="1400" dirty="0" smtClean="0"/>
              <a:t>,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NeurIPS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2022.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786" y="1618310"/>
            <a:ext cx="174246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6459" y="2580655"/>
            <a:ext cx="17424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65452" y="819955"/>
            <a:ext cx="174246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</a:rPr>
              <a:t>ith Outliers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119049" y="115781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>
            <a:off x="2119049" y="182349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接箭头连接符 10"/>
          <p:cNvCxnSpPr/>
          <p:nvPr/>
        </p:nvCxnSpPr>
        <p:spPr>
          <a:xfrm>
            <a:off x="5319156" y="119970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 flipV="1">
            <a:off x="5319155" y="183643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7013118" y="1048696"/>
            <a:ext cx="174246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accent6"/>
                </a:solidFill>
              </a:rPr>
              <a:t>Collaborative</a:t>
            </a:r>
            <a:endParaRPr lang="en-US" altLang="zh-CN" sz="2000" dirty="0" smtClean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/>
              <a:t>Linear Bandits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>
                <a:solidFill>
                  <a:srgbClr val="FF0000"/>
                </a:solidFill>
              </a:rPr>
              <a:t>w</a:t>
            </a:r>
            <a:r>
              <a:rPr lang="en-US" altLang="zh-CN" sz="2000" dirty="0" smtClean="0">
                <a:solidFill>
                  <a:srgbClr val="FF0000"/>
                </a:solidFill>
              </a:rPr>
              <a:t>ith Outliers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000" dirty="0" smtClean="0">
                <a:solidFill>
                  <a:schemeClr val="tx1"/>
                </a:solidFill>
              </a:rPr>
              <a:t>[1]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15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Linear </a:t>
            </a:r>
            <a:r>
              <a:rPr lang="en-US" altLang="zh-CN" dirty="0" smtClean="0"/>
              <a:t>Bandits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Bandit </a:t>
            </a:r>
            <a:r>
              <a:rPr lang="en-US" altLang="zh-CN" b="1" dirty="0" smtClean="0">
                <a:solidFill>
                  <a:schemeClr val="tx1"/>
                </a:solidFill>
              </a:rPr>
              <a:t>linear regression </a:t>
            </a:r>
            <a:r>
              <a:rPr lang="en-US" altLang="zh-CN" dirty="0" smtClean="0"/>
              <a:t>is the </a:t>
            </a:r>
            <a:r>
              <a:rPr lang="en-US" altLang="zh-CN" b="1" dirty="0" smtClean="0">
                <a:solidFill>
                  <a:schemeClr val="tx1"/>
                </a:solidFill>
              </a:rPr>
              <a:t>simplest</a:t>
            </a:r>
            <a:r>
              <a:rPr lang="en-US" altLang="zh-CN" dirty="0" smtClean="0"/>
              <a:t> setting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inear, unconstrained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Can we handle non-linearity or non-convexity in the bandit setting?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6082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of Linear Bandits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From Linearity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Bi-Linearity</a:t>
                </a:r>
              </a:p>
              <a:p>
                <a:pPr lvl="1"/>
                <a:r>
                  <a:rPr lang="en-US" dirty="0"/>
                  <a:t>Bilinear Bandits with </a:t>
                </a:r>
                <a:r>
                  <a:rPr lang="en-US" dirty="0" smtClean="0"/>
                  <a:t>Low-Rank Structure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𝚯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 (Jun et </a:t>
                </a:r>
                <a:r>
                  <a:rPr lang="en-US" dirty="0" err="1" smtClean="0"/>
                  <a:t>al.,ICML</a:t>
                </a:r>
                <a:r>
                  <a:rPr lang="en-US" dirty="0" smtClean="0"/>
                  <a:t> 2019)</a:t>
                </a:r>
                <a:endParaRPr lang="en-US" dirty="0"/>
              </a:p>
              <a:p>
                <a:r>
                  <a:rPr lang="en-US" dirty="0"/>
                  <a:t>From Linear to </a:t>
                </a:r>
                <a:r>
                  <a:rPr lang="en-US" b="1" dirty="0">
                    <a:solidFill>
                      <a:schemeClr val="tx1"/>
                    </a:solidFill>
                  </a:rPr>
                  <a:t>Quadratic</a:t>
                </a:r>
                <a:r>
                  <a:rPr lang="en-US" dirty="0"/>
                  <a:t> </a:t>
                </a:r>
                <a:r>
                  <a:rPr lang="en-US" dirty="0" smtClean="0"/>
                  <a:t>Measurements</a:t>
                </a:r>
                <a:endParaRPr lang="en-US" dirty="0"/>
              </a:p>
              <a:p>
                <a:pPr lvl="1"/>
                <a:r>
                  <a:rPr lang="en-US" dirty="0" smtClean="0"/>
                  <a:t>Bandit Phase Retrieval</a:t>
                </a:r>
              </a:p>
              <a:p>
                <a:pPr lvl="1"/>
                <a:r>
                  <a:rPr lang="en-US" dirty="0" smtClean="0"/>
                  <a:t>One now observe: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(Lattimore &amp; </a:t>
                </a:r>
                <a:r>
                  <a:rPr lang="en-US" dirty="0" err="1" smtClean="0"/>
                  <a:t>Hao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NeurIPS</a:t>
                </a:r>
                <a:r>
                  <a:rPr lang="en-US" dirty="0" smtClean="0"/>
                  <a:t> 2021)</a:t>
                </a:r>
              </a:p>
              <a:p>
                <a:r>
                  <a:rPr lang="en-US" dirty="0" smtClean="0"/>
                  <a:t>From Linear Regression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PCA</a:t>
                </a:r>
              </a:p>
              <a:p>
                <a:pPr lvl="1"/>
                <a:r>
                  <a:rPr lang="en-US" dirty="0"/>
                  <a:t>Bandit Principal Component </a:t>
                </a:r>
                <a:r>
                  <a:rPr lang="en-US" dirty="0" smtClean="0"/>
                  <a:t>Analysis </a:t>
                </a:r>
              </a:p>
              <a:p>
                <a:pPr lvl="1"/>
                <a:r>
                  <a:rPr lang="en-US" dirty="0" smtClean="0"/>
                  <a:t>(</a:t>
                </a:r>
                <a:r>
                  <a:rPr lang="en-US" dirty="0" err="1" smtClean="0"/>
                  <a:t>Kotlowski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Neu</a:t>
                </a:r>
                <a:r>
                  <a:rPr lang="en-US" dirty="0" smtClean="0"/>
                  <a:t>, COLT 2019) </a:t>
                </a:r>
              </a:p>
              <a:p>
                <a:r>
                  <a:rPr lang="en-US" dirty="0" smtClean="0"/>
                  <a:t>From Linear to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Generalized Linear </a:t>
                </a:r>
                <a:r>
                  <a:rPr lang="en-US" dirty="0" smtClean="0"/>
                  <a:t>Models [1]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is continuously differentiable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30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0960" y="6189868"/>
            <a:ext cx="6650736" cy="6873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[</a:t>
            </a:r>
            <a:r>
              <a:rPr lang="en-US" sz="1400" dirty="0" smtClean="0"/>
              <a:t>1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]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A.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Mitra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A.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Adibi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, G. </a:t>
            </a:r>
            <a:r>
              <a:rPr lang="en-US" sz="1400" dirty="0" smtClean="0"/>
              <a:t>J. Pappas, H. </a:t>
            </a:r>
            <a:r>
              <a:rPr lang="en-US" sz="1400" dirty="0" err="1" smtClean="0"/>
              <a:t>Hassani</a:t>
            </a:r>
            <a:r>
              <a:rPr lang="en-US" sz="1400" dirty="0" smtClean="0"/>
              <a:t>, </a:t>
            </a:r>
            <a:r>
              <a:rPr lang="zh-CN" altLang="en-US" sz="1400" dirty="0"/>
              <a:t>“</a:t>
            </a:r>
            <a:r>
              <a:rPr lang="en-US" sz="1400" dirty="0" smtClean="0"/>
              <a:t>Collaborative Linear Bandits with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 dirty="0" smtClean="0"/>
              <a:t>Adversarial Agents: Near-Optimal Regret Bounds</a:t>
            </a:r>
            <a:r>
              <a:rPr lang="zh-CN" altLang="en-US" sz="1400" dirty="0" smtClean="0"/>
              <a:t>”</a:t>
            </a:r>
            <a:r>
              <a:rPr lang="en-US" sz="1400" dirty="0" smtClean="0"/>
              <a:t>,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NeurIPS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2022.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293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4854</TotalTime>
  <Words>468</Words>
  <Application>Microsoft Office PowerPoint</Application>
  <PresentationFormat>全屏显示(4:3)</PresentationFormat>
  <Paragraphs>169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White</vt:lpstr>
      <vt:lpstr>A Tale of Two Villains: Bandit, Procrustes, and Their Regrets</vt:lpstr>
      <vt:lpstr>Contents</vt:lpstr>
      <vt:lpstr>(Outlier-Robust) Linear Regression</vt:lpstr>
      <vt:lpstr>Linear Bandits: The Basic Setting</vt:lpstr>
      <vt:lpstr>Linear Bandits: Two Extensions</vt:lpstr>
      <vt:lpstr>Review on [1]                                            1/2</vt:lpstr>
      <vt:lpstr>Review on [1]                                            2/2</vt:lpstr>
      <vt:lpstr>Limitation of Linear Bandits</vt:lpstr>
      <vt:lpstr>Extensions of Linear Bandits</vt:lpstr>
      <vt:lpstr>Proposed Extension</vt:lpstr>
      <vt:lpstr>Bandit Procrustes Analysis (BPA)？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T14</cp:lastModifiedBy>
  <cp:revision>1025</cp:revision>
  <dcterms:created xsi:type="dcterms:W3CDTF">2022-07-19T20:56:25Z</dcterms:created>
  <dcterms:modified xsi:type="dcterms:W3CDTF">2022-09-28T20:01:50Z</dcterms:modified>
</cp:coreProperties>
</file>