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comments/comment1.xml" ContentType="application/vnd.openxmlformats-officedocument.presentationml.comment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336" r:id="rId3"/>
    <p:sldId id="338" r:id="rId4"/>
    <p:sldId id="340" r:id="rId5"/>
    <p:sldId id="257" r:id="rId6"/>
    <p:sldId id="283" r:id="rId7"/>
    <p:sldId id="284" r:id="rId8"/>
    <p:sldId id="317" r:id="rId9"/>
    <p:sldId id="318" r:id="rId10"/>
    <p:sldId id="322" r:id="rId11"/>
    <p:sldId id="285" r:id="rId12"/>
    <p:sldId id="286" r:id="rId13"/>
    <p:sldId id="319" r:id="rId14"/>
    <p:sldId id="320" r:id="rId15"/>
    <p:sldId id="321" r:id="rId16"/>
    <p:sldId id="323" r:id="rId17"/>
    <p:sldId id="324" r:id="rId18"/>
    <p:sldId id="325" r:id="rId19"/>
    <p:sldId id="326" r:id="rId20"/>
    <p:sldId id="335" r:id="rId21"/>
    <p:sldId id="334" r:id="rId22"/>
    <p:sldId id="328" r:id="rId23"/>
    <p:sldId id="329" r:id="rId24"/>
    <p:sldId id="330" r:id="rId25"/>
    <p:sldId id="332" r:id="rId26"/>
    <p:sldId id="331" r:id="rId27"/>
    <p:sldId id="339" r:id="rId28"/>
    <p:sldId id="341" r:id="rId29"/>
    <p:sldId id="342" r:id="rId30"/>
    <p:sldId id="354" r:id="rId31"/>
    <p:sldId id="343" r:id="rId32"/>
    <p:sldId id="344" r:id="rId33"/>
    <p:sldId id="345" r:id="rId34"/>
    <p:sldId id="346" r:id="rId35"/>
    <p:sldId id="347" r:id="rId36"/>
    <p:sldId id="349" r:id="rId37"/>
    <p:sldId id="350" r:id="rId38"/>
    <p:sldId id="352" r:id="rId39"/>
    <p:sldId id="353" r:id="rId40"/>
    <p:sldId id="260" r:id="rId41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marL="0" marR="0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marL="0" marR="0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marL="0" marR="0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marL="0" marR="0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marL="0" marR="0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4" initials="T" lastIdx="1" clrIdx="0">
    <p:extLst>
      <p:ext uri="{19B8F6BF-5375-455C-9EA6-DF929625EA0E}">
        <p15:presenceInfo xmlns:p15="http://schemas.microsoft.com/office/powerpoint/2012/main" userId="6badf3b8c49f5c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61990-FD71-E145-BCD8-C8D3209D74D7}" v="2059" dt="2021-04-29T18:32:06.165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FAFA"/>
          </a:solidFill>
        </a:fill>
      </a:tcStyle>
    </a:wholeTbl>
    <a:band2H>
      <a:tcTxStyle/>
      <a:tcStyle>
        <a:tcBdr/>
        <a:fill>
          <a:solidFill>
            <a:srgbClr val="FAF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14"/>
  </p:normalViewPr>
  <p:slideViewPr>
    <p:cSldViewPr snapToGrid="0" snapToObjects="1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17T18:19:14.88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5:11:4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8T15:12:49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0" y="2209800"/>
            <a:ext cx="9144000" cy="1447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3657600"/>
            <a:ext cx="9144000" cy="1054100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>
            <a:lvl1pPr marL="0" indent="0" algn="ctr">
              <a:spcBef>
                <a:spcPts val="400"/>
              </a:spcBef>
              <a:buSzTx/>
              <a:buNone/>
              <a:defRPr sz="2000"/>
            </a:lvl1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pic>
        <p:nvPicPr>
          <p:cNvPr id="16" name="image3.jpg" descr="image3.jpg"/>
          <p:cNvPicPr>
            <a:picLocks/>
          </p:cNvPicPr>
          <p:nvPr/>
        </p:nvPicPr>
        <p:blipFill>
          <a:blip r:embed="rId3"/>
          <a:srcRect l="9527" r="9527"/>
          <a:stretch>
            <a:fillRect/>
          </a:stretch>
        </p:blipFill>
        <p:spPr>
          <a:xfrm>
            <a:off x="-1887" y="6178550"/>
            <a:ext cx="6860736" cy="698491"/>
          </a:xfrm>
          <a:prstGeom prst="rect">
            <a:avLst/>
          </a:prstGeom>
          <a:ln w="12700"/>
        </p:spPr>
      </p:pic>
      <p:grpSp>
        <p:nvGrpSpPr>
          <p:cNvPr id="19" name="Group"/>
          <p:cNvGrpSpPr/>
          <p:nvPr/>
        </p:nvGrpSpPr>
        <p:grpSpPr>
          <a:xfrm>
            <a:off x="6866058" y="6178550"/>
            <a:ext cx="2275683" cy="698500"/>
            <a:chOff x="0" y="0"/>
            <a:chExt cx="2275682" cy="698500"/>
          </a:xfrm>
        </p:grpSpPr>
        <p:sp>
          <p:nvSpPr>
            <p:cNvPr id="17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18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4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xfrm>
            <a:off x="203200" y="901700"/>
            <a:ext cx="8763000" cy="5207000"/>
          </a:xfrm>
          <a:prstGeom prst="rect">
            <a:avLst/>
          </a:prstGeom>
        </p:spPr>
        <p:txBody>
          <a:bodyPr lIns="38100" tIns="38100" rIns="38100" bIns="38100">
            <a:no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/>
          </a:p>
        </p:txBody>
      </p:sp>
      <p:grpSp>
        <p:nvGrpSpPr>
          <p:cNvPr id="31" name="Group"/>
          <p:cNvGrpSpPr/>
          <p:nvPr/>
        </p:nvGrpSpPr>
        <p:grpSpPr>
          <a:xfrm>
            <a:off x="6866058" y="6178550"/>
            <a:ext cx="2275683" cy="698500"/>
            <a:chOff x="0" y="0"/>
            <a:chExt cx="2275682" cy="698500"/>
          </a:xfrm>
        </p:grpSpPr>
        <p:sp>
          <p:nvSpPr>
            <p:cNvPr id="29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30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2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3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Title Text</a:t>
            </a:r>
          </a:p>
        </p:txBody>
      </p:sp>
      <p:grpSp>
        <p:nvGrpSpPr>
          <p:cNvPr id="5" name="Group"/>
          <p:cNvGrpSpPr/>
          <p:nvPr/>
        </p:nvGrpSpPr>
        <p:grpSpPr>
          <a:xfrm>
            <a:off x="6870700" y="6178906"/>
            <a:ext cx="2275683" cy="698501"/>
            <a:chOff x="0" y="0"/>
            <a:chExt cx="2275682" cy="698500"/>
          </a:xfrm>
        </p:grpSpPr>
        <p:sp>
          <p:nvSpPr>
            <p:cNvPr id="3" name="Rectangle"/>
            <p:cNvSpPr/>
            <p:nvPr/>
          </p:nvSpPr>
          <p:spPr>
            <a:xfrm>
              <a:off x="0" y="0"/>
              <a:ext cx="2275683" cy="698500"/>
            </a:xfrm>
            <a:prstGeom prst="rect">
              <a:avLst/>
            </a:prstGeom>
            <a:solidFill>
              <a:srgbClr val="C7DCE7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ctr" defTabSz="830862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</a:defRPr>
              </a:pPr>
              <a:endParaRPr/>
            </a:p>
          </p:txBody>
        </p:sp>
        <p:pic>
          <p:nvPicPr>
            <p:cNvPr id="4" name="mathematical-institute.logo.large.horizontal.blue.pdf" descr="mathematical-institute.logo.large.horizontal.blue.pdf"/>
            <p:cNvPicPr>
              <a:picLocks noChangeAspect="1"/>
            </p:cNvPicPr>
            <p:nvPr/>
          </p:nvPicPr>
          <p:blipFill>
            <a:blip r:embed="rId5"/>
            <a:srcRect l="10013" t="22416" r="10013" b="22416"/>
            <a:stretch>
              <a:fillRect/>
            </a:stretch>
          </p:blipFill>
          <p:spPr>
            <a:xfrm>
              <a:off x="18720" y="18719"/>
              <a:ext cx="2238174" cy="6609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2pPr marL="742950" indent="-285750">
              <a:spcBef>
                <a:spcPts val="400"/>
              </a:spcBef>
              <a:buClr>
                <a:srgbClr val="00A8AA"/>
              </a:buClr>
              <a:buChar char="–"/>
              <a:defRPr sz="2000"/>
            </a:lvl2pPr>
            <a:lvl3pPr marL="1143000" indent="-228600">
              <a:spcBef>
                <a:spcPts val="400"/>
              </a:spcBef>
              <a:defRPr sz="1800"/>
            </a:lvl3pPr>
            <a:lvl4pPr marL="1600200" indent="-228600">
              <a:spcBef>
                <a:spcPts val="300"/>
              </a:spcBef>
              <a:buChar char="–"/>
              <a:defRPr sz="1600"/>
            </a:lvl4pPr>
            <a:lvl5pPr marL="2057400" indent="-228600">
              <a:spcBef>
                <a:spcPts val="300"/>
              </a:spcBef>
              <a:buChar char="»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0132" y="6442075"/>
            <a:ext cx="286668" cy="273584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normAutofit/>
          </a:bodyPr>
          <a:lstStyle>
            <a:lvl1pPr algn="r">
              <a:buClrTx/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1pPr>
      <a:lvl2pPr marL="8001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2pPr>
      <a:lvl3pPr marL="1219200" marR="0" indent="-3048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3pPr>
      <a:lvl4pPr marL="17145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4pPr>
      <a:lvl5pPr marL="2171700" marR="0" indent="-34290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00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5pPr>
      <a:lvl6pPr marL="33083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6pPr>
      <a:lvl7pPr marL="36639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7pPr>
      <a:lvl8pPr marL="40195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8pPr>
      <a:lvl9pPr marL="4375150" marR="0" indent="-857250" algn="l" defTabSz="91440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rgbClr val="0048AA"/>
        </a:buClr>
        <a:buSzPct val="171000"/>
        <a:buFontTx/>
        <a:buChar char="•"/>
        <a:tabLst/>
        <a:defRPr sz="2400" b="0" i="0" u="none" strike="noStrike" cap="none" spc="0" baseline="0">
          <a:solidFill>
            <a:srgbClr val="0048AA"/>
          </a:solidFill>
          <a:uFill>
            <a:solidFill>
              <a:srgbClr val="0048AA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0" algn="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3.xml"/><Relationship Id="rId7" Type="http://schemas.openxmlformats.org/officeDocument/2006/relationships/image" Target="../media/image24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image" Target="../media/image28.png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23.png"/><Relationship Id="rId2" Type="http://schemas.openxmlformats.org/officeDocument/2006/relationships/tags" Target="../tags/tag26.xml"/><Relationship Id="rId16" Type="http://schemas.openxmlformats.org/officeDocument/2006/relationships/image" Target="../media/image30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24.png"/><Relationship Id="rId5" Type="http://schemas.openxmlformats.org/officeDocument/2006/relationships/tags" Target="../tags/tag29.xml"/><Relationship Id="rId15" Type="http://schemas.openxmlformats.org/officeDocument/2006/relationships/image" Target="../media/image29.png"/><Relationship Id="rId10" Type="http://schemas.openxmlformats.org/officeDocument/2006/relationships/image" Target="../media/image27.png"/><Relationship Id="rId4" Type="http://schemas.openxmlformats.org/officeDocument/2006/relationships/tags" Target="../tags/tag2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2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31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27.png"/><Relationship Id="rId5" Type="http://schemas.openxmlformats.org/officeDocument/2006/relationships/tags" Target="../tags/tag37.xml"/><Relationship Id="rId10" Type="http://schemas.openxmlformats.org/officeDocument/2006/relationships/image" Target="../media/image23.png"/><Relationship Id="rId4" Type="http://schemas.openxmlformats.org/officeDocument/2006/relationships/tags" Target="../tags/tag36.xml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image" Target="../media/image27.png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23.png"/><Relationship Id="rId17" Type="http://schemas.openxmlformats.org/officeDocument/2006/relationships/image" Target="../media/image35.png"/><Relationship Id="rId2" Type="http://schemas.openxmlformats.org/officeDocument/2006/relationships/tags" Target="../tags/tag41.xml"/><Relationship Id="rId16" Type="http://schemas.openxmlformats.org/officeDocument/2006/relationships/image" Target="../media/image34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24.png"/><Relationship Id="rId5" Type="http://schemas.openxmlformats.org/officeDocument/2006/relationships/tags" Target="../tags/tag44.xml"/><Relationship Id="rId15" Type="http://schemas.openxmlformats.org/officeDocument/2006/relationships/image" Target="../media/image28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5.pn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../media/image28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27.png"/><Relationship Id="rId5" Type="http://schemas.openxmlformats.org/officeDocument/2006/relationships/tags" Target="../tags/tag53.xml"/><Relationship Id="rId10" Type="http://schemas.openxmlformats.org/officeDocument/2006/relationships/image" Target="../media/image23.png"/><Relationship Id="rId4" Type="http://schemas.openxmlformats.org/officeDocument/2006/relationships/tags" Target="../tags/tag52.xml"/><Relationship Id="rId9" Type="http://schemas.openxmlformats.org/officeDocument/2006/relationships/image" Target="../media/image24.png"/><Relationship Id="rId1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28.png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37.png"/><Relationship Id="rId2" Type="http://schemas.openxmlformats.org/officeDocument/2006/relationships/tags" Target="../tags/tag57.xml"/><Relationship Id="rId16" Type="http://schemas.openxmlformats.org/officeDocument/2006/relationships/image" Target="../media/image40.png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23.png"/><Relationship Id="rId5" Type="http://schemas.openxmlformats.org/officeDocument/2006/relationships/tags" Target="../tags/tag60.xml"/><Relationship Id="rId15" Type="http://schemas.openxmlformats.org/officeDocument/2006/relationships/image" Target="../media/image39.png"/><Relationship Id="rId10" Type="http://schemas.openxmlformats.org/officeDocument/2006/relationships/image" Target="../media/image24.png"/><Relationship Id="rId4" Type="http://schemas.openxmlformats.org/officeDocument/2006/relationships/tags" Target="../tags/tag5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6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3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24.png"/><Relationship Id="rId5" Type="http://schemas.openxmlformats.org/officeDocument/2006/relationships/tags" Target="../tags/tag68.xml"/><Relationship Id="rId10" Type="http://schemas.openxmlformats.org/officeDocument/2006/relationships/image" Target="../media/image42.png"/><Relationship Id="rId4" Type="http://schemas.openxmlformats.org/officeDocument/2006/relationships/tags" Target="../tags/tag67.xml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image" Target="../media/image43.png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image" Target="../media/image28.png"/><Relationship Id="rId2" Type="http://schemas.openxmlformats.org/officeDocument/2006/relationships/tags" Target="../tags/tag71.xml"/><Relationship Id="rId16" Type="http://schemas.openxmlformats.org/officeDocument/2006/relationships/image" Target="../media/image45.png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../media/image42.png"/><Relationship Id="rId5" Type="http://schemas.openxmlformats.org/officeDocument/2006/relationships/tags" Target="../tags/tag74.xml"/><Relationship Id="rId1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tags" Target="../tags/tag7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8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3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image" Target="../media/image23.png"/><Relationship Id="rId5" Type="http://schemas.openxmlformats.org/officeDocument/2006/relationships/tags" Target="../tags/tag82.xml"/><Relationship Id="rId10" Type="http://schemas.openxmlformats.org/officeDocument/2006/relationships/image" Target="../media/image24.png"/><Relationship Id="rId4" Type="http://schemas.openxmlformats.org/officeDocument/2006/relationships/tags" Target="../tags/tag81.xml"/><Relationship Id="rId9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image" Target="../media/image48.png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image" Target="../media/image23.png"/><Relationship Id="rId2" Type="http://schemas.openxmlformats.org/officeDocument/2006/relationships/tags" Target="../tags/tag88.xml"/><Relationship Id="rId16" Type="http://schemas.openxmlformats.org/officeDocument/2006/relationships/image" Target="../media/image51.png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image" Target="../media/image24.png"/><Relationship Id="rId5" Type="http://schemas.openxmlformats.org/officeDocument/2006/relationships/tags" Target="../tags/tag91.xml"/><Relationship Id="rId15" Type="http://schemas.openxmlformats.org/officeDocument/2006/relationships/image" Target="../media/image50.png"/><Relationship Id="rId10" Type="http://schemas.openxmlformats.org/officeDocument/2006/relationships/image" Target="../media/image47.png"/><Relationship Id="rId4" Type="http://schemas.openxmlformats.org/officeDocument/2006/relationships/tags" Target="../tags/tag9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image" Target="../media/image52.png"/><Relationship Id="rId18" Type="http://schemas.openxmlformats.org/officeDocument/2006/relationships/image" Target="../media/image50.png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image" Target="../media/image47.png"/><Relationship Id="rId17" Type="http://schemas.openxmlformats.org/officeDocument/2006/relationships/image" Target="../media/image49.png"/><Relationship Id="rId2" Type="http://schemas.openxmlformats.org/officeDocument/2006/relationships/tags" Target="../tags/tag96.xml"/><Relationship Id="rId16" Type="http://schemas.openxmlformats.org/officeDocument/2006/relationships/image" Target="../media/image48.png"/><Relationship Id="rId20" Type="http://schemas.openxmlformats.org/officeDocument/2006/relationships/image" Target="../media/image53.png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9.xml"/><Relationship Id="rId15" Type="http://schemas.openxmlformats.org/officeDocument/2006/relationships/image" Target="../media/image23.png"/><Relationship Id="rId10" Type="http://schemas.openxmlformats.org/officeDocument/2006/relationships/tags" Target="../tags/tag104.xml"/><Relationship Id="rId19" Type="http://schemas.openxmlformats.org/officeDocument/2006/relationships/image" Target="../media/image51.png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image" Target="../media/image54.png"/><Relationship Id="rId18" Type="http://schemas.openxmlformats.org/officeDocument/2006/relationships/image" Target="../media/image23.png"/><Relationship Id="rId3" Type="http://schemas.openxmlformats.org/officeDocument/2006/relationships/tags" Target="../tags/tag107.xml"/><Relationship Id="rId21" Type="http://schemas.openxmlformats.org/officeDocument/2006/relationships/image" Target="../media/image50.png"/><Relationship Id="rId7" Type="http://schemas.openxmlformats.org/officeDocument/2006/relationships/tags" Target="../tags/tag11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4.png"/><Relationship Id="rId2" Type="http://schemas.openxmlformats.org/officeDocument/2006/relationships/tags" Target="../tags/tag106.xml"/><Relationship Id="rId16" Type="http://schemas.openxmlformats.org/officeDocument/2006/relationships/image" Target="../media/image56.png"/><Relationship Id="rId20" Type="http://schemas.openxmlformats.org/officeDocument/2006/relationships/image" Target="../media/image49.png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5" Type="http://schemas.openxmlformats.org/officeDocument/2006/relationships/image" Target="../media/image55.png"/><Relationship Id="rId10" Type="http://schemas.openxmlformats.org/officeDocument/2006/relationships/tags" Target="../tags/tag114.xml"/><Relationship Id="rId19" Type="http://schemas.openxmlformats.org/officeDocument/2006/relationships/image" Target="../media/image48.png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tags" Target="../tags/tag128.xml"/><Relationship Id="rId18" Type="http://schemas.openxmlformats.org/officeDocument/2006/relationships/image" Target="../media/image48.png"/><Relationship Id="rId26" Type="http://schemas.openxmlformats.org/officeDocument/2006/relationships/image" Target="../media/image51.png"/><Relationship Id="rId3" Type="http://schemas.openxmlformats.org/officeDocument/2006/relationships/tags" Target="../tags/tag118.xml"/><Relationship Id="rId21" Type="http://schemas.openxmlformats.org/officeDocument/2006/relationships/image" Target="../media/image57.png"/><Relationship Id="rId7" Type="http://schemas.openxmlformats.org/officeDocument/2006/relationships/tags" Target="../tags/tag122.xml"/><Relationship Id="rId12" Type="http://schemas.openxmlformats.org/officeDocument/2006/relationships/tags" Target="../tags/tag127.xml"/><Relationship Id="rId17" Type="http://schemas.openxmlformats.org/officeDocument/2006/relationships/image" Target="../media/image23.png"/><Relationship Id="rId25" Type="http://schemas.openxmlformats.org/officeDocument/2006/relationships/image" Target="../media/image61.png"/><Relationship Id="rId2" Type="http://schemas.openxmlformats.org/officeDocument/2006/relationships/tags" Target="../tags/tag117.xml"/><Relationship Id="rId16" Type="http://schemas.openxmlformats.org/officeDocument/2006/relationships/image" Target="../media/image24.png"/><Relationship Id="rId20" Type="http://schemas.openxmlformats.org/officeDocument/2006/relationships/image" Target="../media/image50.png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tags" Target="../tags/tag126.xml"/><Relationship Id="rId24" Type="http://schemas.openxmlformats.org/officeDocument/2006/relationships/image" Target="../media/image60.png"/><Relationship Id="rId5" Type="http://schemas.openxmlformats.org/officeDocument/2006/relationships/tags" Target="../tags/tag120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59.png"/><Relationship Id="rId28" Type="http://schemas.openxmlformats.org/officeDocument/2006/relationships/image" Target="../media/image63.png"/><Relationship Id="rId10" Type="http://schemas.openxmlformats.org/officeDocument/2006/relationships/tags" Target="../tags/tag125.xml"/><Relationship Id="rId19" Type="http://schemas.openxmlformats.org/officeDocument/2006/relationships/image" Target="../media/image49.png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tags" Target="../tags/tag129.xml"/><Relationship Id="rId22" Type="http://schemas.openxmlformats.org/officeDocument/2006/relationships/image" Target="../media/image58.png"/><Relationship Id="rId27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50.png"/><Relationship Id="rId3" Type="http://schemas.openxmlformats.org/officeDocument/2006/relationships/tags" Target="../tags/tag132.xml"/><Relationship Id="rId21" Type="http://schemas.openxmlformats.org/officeDocument/2006/relationships/image" Target="../media/image59.png"/><Relationship Id="rId7" Type="http://schemas.openxmlformats.org/officeDocument/2006/relationships/tags" Target="../tags/tag136.xml"/><Relationship Id="rId12" Type="http://schemas.openxmlformats.org/officeDocument/2006/relationships/tags" Target="../tags/tag141.xml"/><Relationship Id="rId17" Type="http://schemas.openxmlformats.org/officeDocument/2006/relationships/image" Target="../media/image49.png"/><Relationship Id="rId2" Type="http://schemas.openxmlformats.org/officeDocument/2006/relationships/tags" Target="../tags/tag131.xml"/><Relationship Id="rId16" Type="http://schemas.openxmlformats.org/officeDocument/2006/relationships/image" Target="../media/image48.png"/><Relationship Id="rId20" Type="http://schemas.openxmlformats.org/officeDocument/2006/relationships/image" Target="../media/image58.png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24" Type="http://schemas.openxmlformats.org/officeDocument/2006/relationships/image" Target="../media/image63.png"/><Relationship Id="rId5" Type="http://schemas.openxmlformats.org/officeDocument/2006/relationships/tags" Target="../tags/tag134.xml"/><Relationship Id="rId15" Type="http://schemas.openxmlformats.org/officeDocument/2006/relationships/image" Target="../media/image23.png"/><Relationship Id="rId23" Type="http://schemas.openxmlformats.org/officeDocument/2006/relationships/image" Target="../media/image51.png"/><Relationship Id="rId10" Type="http://schemas.openxmlformats.org/officeDocument/2006/relationships/tags" Target="../tags/tag139.xml"/><Relationship Id="rId19" Type="http://schemas.openxmlformats.org/officeDocument/2006/relationships/image" Target="../media/image64.png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image" Target="../media/image24.png"/><Relationship Id="rId22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9.png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12" Type="http://schemas.openxmlformats.org/officeDocument/2006/relationships/image" Target="../media/image68.png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image" Target="../media/image67.png"/><Relationship Id="rId5" Type="http://schemas.openxmlformats.org/officeDocument/2006/relationships/tags" Target="../tags/tag146.xml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tags" Target="../tags/tag145.xml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tags" Target="../tags/tag151.xml"/><Relationship Id="rId7" Type="http://schemas.openxmlformats.org/officeDocument/2006/relationships/image" Target="../media/image8.png"/><Relationship Id="rId12" Type="http://schemas.openxmlformats.org/officeDocument/2006/relationships/image" Target="../media/image76.png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5.png"/><Relationship Id="rId5" Type="http://schemas.openxmlformats.org/officeDocument/2006/relationships/tags" Target="../tags/tag153.xml"/><Relationship Id="rId10" Type="http://schemas.openxmlformats.org/officeDocument/2006/relationships/image" Target="../media/image74.png"/><Relationship Id="rId4" Type="http://schemas.openxmlformats.org/officeDocument/2006/relationships/tags" Target="../tags/tag152.xml"/><Relationship Id="rId9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5.png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image" Target="../media/image74.png"/><Relationship Id="rId5" Type="http://schemas.openxmlformats.org/officeDocument/2006/relationships/image" Target="../media/image8.png"/><Relationship Id="rId4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jp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4" Type="http://schemas.openxmlformats.org/officeDocument/2006/relationships/image" Target="../media/image7.jp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tags" Target="../tags/tag158.xml"/><Relationship Id="rId7" Type="http://schemas.openxmlformats.org/officeDocument/2006/relationships/image" Target="../media/image78.pn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image" Target="../media/image7.jp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3.png"/><Relationship Id="rId4" Type="http://schemas.openxmlformats.org/officeDocument/2006/relationships/tags" Target="../tags/tag159.xml"/><Relationship Id="rId9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62.xml"/><Relationship Id="rId7" Type="http://schemas.openxmlformats.org/officeDocument/2006/relationships/image" Target="../media/image18.png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image" Target="../media/image17.png"/><Relationship Id="rId5" Type="http://schemas.openxmlformats.org/officeDocument/2006/relationships/image" Target="../media/image81.jp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2.jpeg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image" Target="../media/image84.png"/><Relationship Id="rId5" Type="http://schemas.openxmlformats.org/officeDocument/2006/relationships/image" Target="../media/image840.png"/><Relationship Id="rId4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7" Type="http://schemas.openxmlformats.org/officeDocument/2006/relationships/image" Target="../media/image88.png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tags" Target="../tags/tag171.xml"/><Relationship Id="rId7" Type="http://schemas.openxmlformats.org/officeDocument/2006/relationships/image" Target="../media/image89.png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7.png"/><Relationship Id="rId5" Type="http://schemas.openxmlformats.org/officeDocument/2006/relationships/tags" Target="../tags/tag173.xml"/><Relationship Id="rId10" Type="http://schemas.openxmlformats.org/officeDocument/2006/relationships/image" Target="../media/image92.png"/><Relationship Id="rId4" Type="http://schemas.openxmlformats.org/officeDocument/2006/relationships/tags" Target="../tags/tag172.xml"/><Relationship Id="rId9" Type="http://schemas.openxmlformats.org/officeDocument/2006/relationships/image" Target="../media/image9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s.jhu.edu/index.php" TargetMode="External"/><Relationship Id="rId2" Type="http://schemas.openxmlformats.org/officeDocument/2006/relationships/hyperlink" Target="http://www.vision.jh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nds.jhu.edu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.xml"/><Relationship Id="rId7" Type="http://schemas.openxmlformats.org/officeDocument/2006/relationships/image" Target="../media/image9.png"/><Relationship Id="rId12" Type="http://schemas.openxmlformats.org/officeDocument/2006/relationships/image" Target="../media/image6.jp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5" Type="http://schemas.openxmlformats.org/officeDocument/2006/relationships/tags" Target="../tags/tag5.xml"/><Relationship Id="rId10" Type="http://schemas.openxmlformats.org/officeDocument/2006/relationships/image" Target="../media/image15.png"/><Relationship Id="rId4" Type="http://schemas.openxmlformats.org/officeDocument/2006/relationships/tags" Target="../tags/tag4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8.xml"/><Relationship Id="rId7" Type="http://schemas.openxmlformats.org/officeDocument/2006/relationships/customXml" Target="../ink/ink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10.png"/><Relationship Id="rId11" Type="http://schemas.openxmlformats.org/officeDocument/2006/relationships/image" Target="../media/image19.png"/><Relationship Id="rId5" Type="http://schemas.openxmlformats.org/officeDocument/2006/relationships/customXml" Target="../ink/ink1.xml"/><Relationship Id="rId10" Type="http://schemas.openxmlformats.org/officeDocument/2006/relationships/image" Target="../media/image1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3.xml"/><Relationship Id="rId7" Type="http://schemas.openxmlformats.org/officeDocument/2006/relationships/image" Target="../media/image2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6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25.png"/><Relationship Id="rId5" Type="http://schemas.openxmlformats.org/officeDocument/2006/relationships/tags" Target="../tags/tag19.xml"/><Relationship Id="rId10" Type="http://schemas.openxmlformats.org/officeDocument/2006/relationships/image" Target="../media/image23.png"/><Relationship Id="rId4" Type="http://schemas.openxmlformats.org/officeDocument/2006/relationships/tags" Target="../tags/tag18.xml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"/>
          <p:cNvSpPr txBox="1">
            <a:spLocks noGrp="1"/>
          </p:cNvSpPr>
          <p:nvPr>
            <p:ph type="title"/>
          </p:nvPr>
        </p:nvSpPr>
        <p:spPr>
          <a:xfrm>
            <a:off x="0" y="2209800"/>
            <a:ext cx="9144000" cy="1722994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</a:lstStyle>
          <a:p>
            <a:r>
              <a:rPr lang="en-US" dirty="0" smtClean="0"/>
              <a:t>Rotation Search: Optimization Theory and Algorithms</a:t>
            </a:r>
            <a:endParaRPr dirty="0"/>
          </a:p>
        </p:txBody>
      </p:sp>
      <p:sp>
        <p:nvSpPr>
          <p:cNvPr id="63" name="René Vidal…"/>
          <p:cNvSpPr txBox="1">
            <a:spLocks noGrp="1"/>
          </p:cNvSpPr>
          <p:nvPr>
            <p:ph type="body" sz="quarter" idx="1"/>
          </p:nvPr>
        </p:nvSpPr>
        <p:spPr>
          <a:xfrm>
            <a:off x="0" y="3929112"/>
            <a:ext cx="9144000" cy="78258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ClrTx/>
              <a:defRPr sz="1800" b="1"/>
            </a:pPr>
            <a:r>
              <a:rPr lang="en-US" dirty="0" smtClean="0"/>
              <a:t>Liangzu Peng (lpeng25@jhu.edu)</a:t>
            </a:r>
          </a:p>
          <a:p>
            <a:pPr>
              <a:lnSpc>
                <a:spcPct val="90000"/>
              </a:lnSpc>
              <a:buClrTx/>
              <a:defRPr sz="1800" b="1"/>
            </a:pPr>
            <a:r>
              <a:rPr lang="en-US" dirty="0" smtClean="0">
                <a:solidFill>
                  <a:schemeClr val="tx1"/>
                </a:solidFill>
              </a:rPr>
              <a:t>Johns Hopkins University</a:t>
            </a:r>
          </a:p>
          <a:p>
            <a:pPr>
              <a:lnSpc>
                <a:spcPct val="90000"/>
              </a:lnSpc>
              <a:buClrTx/>
              <a:defRPr sz="1800" b="1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  <a:defRPr sz="1800" b="1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  <a:defRPr sz="1800" b="1"/>
            </a:pPr>
            <a:r>
              <a:rPr lang="en-US" altLang="zh-CN" dirty="0" smtClean="0">
                <a:solidFill>
                  <a:schemeClr val="tx1"/>
                </a:solidFill>
              </a:rPr>
              <a:t>Presented at the VITA Group, Virtual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ClrTx/>
              <a:defRPr sz="1800" b="1"/>
            </a:pPr>
            <a:r>
              <a:rPr lang="en-US" dirty="0" smtClean="0">
                <a:solidFill>
                  <a:schemeClr val="tx1"/>
                </a:solidFill>
              </a:rPr>
              <a:t>Presentation Date: </a:t>
            </a:r>
            <a:r>
              <a:rPr lang="en-US" altLang="zh-CN" dirty="0" smtClean="0">
                <a:solidFill>
                  <a:schemeClr val="tx1"/>
                </a:solidFill>
              </a:rPr>
              <a:t>August 17</a:t>
            </a:r>
            <a:r>
              <a:rPr lang="en-US" dirty="0" smtClean="0">
                <a:solidFill>
                  <a:schemeClr val="tx1"/>
                </a:solidFill>
              </a:rPr>
              <a:t>, 2022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                                                  3/3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3. Discussion</a:t>
            </a:r>
            <a:endParaRPr lang="zh-CN" altLang="en-US" b="1" dirty="0"/>
          </a:p>
        </p:txBody>
      </p:sp>
      <p:pic>
        <p:nvPicPr>
          <p:cNvPr id="4" name="图片 3" descr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0" y="1543675"/>
            <a:ext cx="8157080" cy="952509"/>
          </a:xfrm>
          <a:prstGeom prst="rect">
            <a:avLst/>
          </a:prstGeom>
        </p:spPr>
      </p:pic>
      <p:pic>
        <p:nvPicPr>
          <p:cNvPr id="14" name="图片 13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58" y="2861841"/>
            <a:ext cx="837486" cy="563200"/>
          </a:xfrm>
          <a:prstGeom prst="rect">
            <a:avLst/>
          </a:prstGeom>
        </p:spPr>
      </p:pic>
      <p:pic>
        <p:nvPicPr>
          <p:cNvPr id="9" name="图片 8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31" y="3026413"/>
            <a:ext cx="524801" cy="170057"/>
          </a:xfrm>
          <a:prstGeom prst="rect">
            <a:avLst/>
          </a:prstGeom>
        </p:spPr>
      </p:pic>
      <p:pic>
        <p:nvPicPr>
          <p:cNvPr id="10" name="图片 9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55" y="3026413"/>
            <a:ext cx="524801" cy="17005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197381"/>
            <a:ext cx="7266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L. Peng, M. Fazlyab</a:t>
            </a:r>
            <a:r>
              <a:rPr lang="zh-CN" altLang="en-US" dirty="0" smtClean="0"/>
              <a:t>, </a:t>
            </a:r>
            <a:r>
              <a:rPr lang="zh-CN" altLang="en-US" dirty="0"/>
              <a:t>R. Vidal, Semidefinite relaxations of truncated least-squares in robust rotation search: Tight or not, ECCV </a:t>
            </a:r>
            <a:r>
              <a:rPr lang="zh-CN" altLang="en-US" dirty="0" smtClean="0"/>
              <a:t>2022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23456" y="2842335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(TLS-Q)          (QCQP)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0392" y="4398686"/>
            <a:ext cx="8655808" cy="1395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800" dirty="0" smtClean="0"/>
              <a:t>Summary with several possible extensions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An open problem that arises in our analysis</a:t>
            </a:r>
          </a:p>
          <a:p>
            <a:pPr lvl="1" indent="0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             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if time permits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zh-CN" sz="2800" dirty="0" smtClean="0"/>
              <a:t>       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pen = I can not solve it)</a:t>
            </a:r>
          </a:p>
        </p:txBody>
      </p:sp>
    </p:spTree>
    <p:extLst>
      <p:ext uri="{BB962C8B-B14F-4D97-AF65-F5344CB8AC3E}">
        <p14:creationId xmlns:p14="http://schemas.microsoft.com/office/powerpoint/2010/main" val="20785422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E0F3-4943-2242-956C-9C0633B8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(TLS-R) to (TLS-Q)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02EA8-B7D0-F644-B677-1F415AE14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图片 5" descr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00" y="3573596"/>
            <a:ext cx="7885730" cy="985716"/>
          </a:xfrm>
          <a:prstGeom prst="rect">
            <a:avLst/>
          </a:prstGeom>
        </p:spPr>
      </p:pic>
      <p:pic>
        <p:nvPicPr>
          <p:cNvPr id="8" name="图片 7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9" name="图片 8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10" name="图片 9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>
            <a:off x="4060272" y="2528058"/>
            <a:ext cx="527498" cy="639031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连接符 16"/>
          <p:cNvCxnSpPr/>
          <p:nvPr/>
        </p:nvCxnSpPr>
        <p:spPr>
          <a:xfrm>
            <a:off x="3567765" y="2528058"/>
            <a:ext cx="492507" cy="639031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/>
          <p:cNvCxnSpPr/>
          <p:nvPr/>
        </p:nvCxnSpPr>
        <p:spPr>
          <a:xfrm flipH="1">
            <a:off x="3814018" y="3158127"/>
            <a:ext cx="246254" cy="72597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文本框 26"/>
          <p:cNvSpPr txBox="1"/>
          <p:nvPr/>
        </p:nvSpPr>
        <p:spPr>
          <a:xfrm>
            <a:off x="4306524" y="2909869"/>
            <a:ext cx="3603761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Change of Data </a:t>
            </a:r>
            <a:r>
              <a:rPr lang="en-US" altLang="zh-CN" dirty="0" smtClean="0">
                <a:solidFill>
                  <a:srgbClr val="FF0000"/>
                </a:solidFill>
              </a:rPr>
              <a:t>and Residual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476462" y="2743200"/>
            <a:ext cx="58723" cy="1451295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文本框 31"/>
          <p:cNvSpPr txBox="1"/>
          <p:nvPr/>
        </p:nvSpPr>
        <p:spPr>
          <a:xfrm>
            <a:off x="150190" y="2940732"/>
            <a:ext cx="138499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Change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of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baseline="0" dirty="0" smtClean="0">
                <a:solidFill>
                  <a:schemeClr val="accent6"/>
                </a:solidFill>
              </a:rPr>
              <a:t>Optimization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Variables</a:t>
            </a:r>
            <a:endParaRPr lang="en-US" altLang="zh-CN" dirty="0" smtClean="0">
              <a:solidFill>
                <a:schemeClr val="accent6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chemeClr val="accent1"/>
                </a:solidFill>
              </a:rPr>
              <a:t>(TLS-R)</a:t>
            </a:r>
            <a:r>
              <a:rPr lang="en-US" altLang="zh-CN" sz="2400" dirty="0" smtClean="0"/>
              <a:t>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(TLS-Q)</a:t>
            </a:r>
            <a:r>
              <a:rPr lang="en-US" altLang="zh-CN" sz="2400" dirty="0" smtClean="0"/>
              <a:t>          (QCQP)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18" name="图片 17" descr="\documentclass{article}&#10;\usepackage{amsmath,color}&#10;\pagestyle{empty}&#10;\begin{document}&#10;&#10;\textbf{$\Updownarrow$}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92" y="2747429"/>
            <a:ext cx="429703" cy="1026861"/>
          </a:xfrm>
          <a:prstGeom prst="rect">
            <a:avLst/>
          </a:prstGeom>
        </p:spPr>
      </p:pic>
      <p:pic>
        <p:nvPicPr>
          <p:cNvPr id="19" name="图片 18" descr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50" y="1881384"/>
            <a:ext cx="8157080" cy="952509"/>
          </a:xfrm>
          <a:prstGeom prst="rect">
            <a:avLst/>
          </a:prstGeom>
        </p:spPr>
      </p:pic>
      <p:pic>
        <p:nvPicPr>
          <p:cNvPr id="23" name="图片 22" descr="\documentclass{article}&#10;\usepackage{amsmath,amssymb}&#10;\pagestyle{empty}&#10;\begin{document}&#10;&#10;&#10;$Q_i\in\mathbb{R}^{4\times 4}$, entries depend on $x_i,y_i$ in a complicated way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4" y="6545697"/>
            <a:ext cx="7277264" cy="302706"/>
          </a:xfrm>
          <a:prstGeom prst="rect">
            <a:avLst/>
          </a:prstGeom>
        </p:spPr>
      </p:pic>
      <p:pic>
        <p:nvPicPr>
          <p:cNvPr id="7" name="图片 6" descr="\documentclass{article}&#10;\usepackage{amsmath,amssymb}&#10;\pagestyle{empty}&#10;\begin{document}&#10;&#10;&#10;$\mathbb{S}^3:=\{ b\in\mathbb{R}^4: \| b\|_2=1 \}$&#10;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971" y="5757054"/>
            <a:ext cx="3304229" cy="32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809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9109-91F5-0B4E-9D2C-02C7279B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(TLS-Q) to (</a:t>
            </a:r>
            <a:r>
              <a:rPr lang="en-US" altLang="zh-CN" dirty="0" smtClean="0"/>
              <a:t>QCQP</a:t>
            </a:r>
            <a:r>
              <a:rPr lang="en-US" dirty="0" smtClean="0"/>
              <a:t>)                          1/4</a:t>
            </a:r>
            <a:endParaRPr lang="en-US" dirty="0"/>
          </a:p>
        </p:txBody>
      </p:sp>
      <p:pic>
        <p:nvPicPr>
          <p:cNvPr id="76" name="图片 75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77" name="图片 76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78" name="图片 77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  <p:pic>
        <p:nvPicPr>
          <p:cNvPr id="79" name="图片 78" descr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5" y="1891554"/>
            <a:ext cx="7885730" cy="985716"/>
          </a:xfrm>
          <a:prstGeom prst="rect">
            <a:avLst/>
          </a:prstGeom>
        </p:spPr>
      </p:pic>
      <p:pic>
        <p:nvPicPr>
          <p:cNvPr id="25" name="图片 24" descr="\documentclass{article}&#10;\usepackage{amsmath,color}&#10;\pagestyle{empty}&#10;\begin{document}&#10;&#10;&#10;\textcolor{red}{&#10;$$\min\{ a,b \}= \min_{\theta\in\{0, 1\}} \theta a + (1-\theta) b$$&#10;}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079" y="3048012"/>
            <a:ext cx="4302259" cy="497981"/>
          </a:xfrm>
          <a:prstGeom prst="rect">
            <a:avLst/>
          </a:prstGeom>
        </p:spPr>
      </p:pic>
      <p:pic>
        <p:nvPicPr>
          <p:cNvPr id="3" name="图片 2" descr="\documentclass{article}&#10;\usepackage{amsmath,amssymb}&#10;\pagestyle{empty}&#10;\begin{document}&#10;&#10;\begin{align}&#10;  \min_{ \substack{w_0\in \mathbb{S}^3 \\ \theta_i\in\{0,1\}}  } \sum_{i=1}^{\ell} \Big( \theta_i w_0^\top Q_i w_0 + (1-\theta_i)\ c_i^2 \Big) \tag{TLS-$\theta_i$}&#10;\end{align}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3" y="3669127"/>
            <a:ext cx="8506366" cy="1156087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655389" y="5537716"/>
            <a:ext cx="8119210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cubic</a:t>
            </a:r>
            <a:r>
              <a:rPr kumimoji="0" lang="en-US" altLang="zh-CN" sz="3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polynomial in entries of the unknowns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 flipV="1">
            <a:off x="1342239" y="4418739"/>
            <a:ext cx="1317071" cy="1198332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直接箭头连接符 97"/>
          <p:cNvCxnSpPr/>
          <p:nvPr/>
        </p:nvCxnSpPr>
        <p:spPr>
          <a:xfrm>
            <a:off x="2088859" y="4379619"/>
            <a:ext cx="1434517" cy="0"/>
          </a:xfrm>
          <a:prstGeom prst="straightConnector1">
            <a:avLst/>
          </a:prstGeom>
          <a:noFill/>
          <a:ln w="22225" cap="flat">
            <a:solidFill>
              <a:schemeClr val="accent6"/>
            </a:solidFill>
            <a:prstDash val="solid"/>
            <a:miter lim="800000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图片 3" descr="\documentclass{article}&#10;\usepackage{amsmath,color}&#10;\pagestyle{empty}&#10;\begin{document}&#10;&#10;\textbf{$\Updownarrow$}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504" y="2759768"/>
            <a:ext cx="429703" cy="102686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(TLS-Q) </a:t>
            </a:r>
            <a:r>
              <a:rPr lang="en-US" altLang="zh-CN" sz="2400" dirty="0" smtClean="0"/>
              <a:t>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(QCQP)</a:t>
            </a:r>
            <a:r>
              <a:rPr lang="en-US" altLang="zh-CN" sz="2400" dirty="0" smtClean="0"/>
              <a:t>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224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9109-91F5-0B4E-9D2C-02C7279B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(TLS-Q) to (</a:t>
            </a:r>
            <a:r>
              <a:rPr lang="en-US" altLang="zh-CN" dirty="0" smtClean="0"/>
              <a:t>QCQP</a:t>
            </a:r>
            <a:r>
              <a:rPr lang="en-US" dirty="0" smtClean="0"/>
              <a:t>)                          2/4</a:t>
            </a:r>
            <a:endParaRPr 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(QCQP)</a:t>
            </a:r>
            <a:r>
              <a:rPr lang="en-US" altLang="zh-CN" sz="2400" dirty="0" smtClean="0"/>
              <a:t>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76" name="图片 75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77" name="图片 76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78" name="图片 77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  <p:pic>
        <p:nvPicPr>
          <p:cNvPr id="79" name="图片 78" descr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5" y="1891554"/>
            <a:ext cx="7885730" cy="985716"/>
          </a:xfrm>
          <a:prstGeom prst="rect">
            <a:avLst/>
          </a:prstGeom>
        </p:spPr>
      </p:pic>
      <p:pic>
        <p:nvPicPr>
          <p:cNvPr id="25" name="图片 24" descr="\documentclass{article}&#10;\usepackage{amsmath,amssymb,color}&#10;\pagestyle{empty}&#10;\begin{document}&#10;&#10;\begin{align}&#10;  \min_{ \substack{w_0\in \mathbb{S}^3 \\ \theta_i\in\{0,1\}}  } \sum_{i=1}^{\ell} \Big(\text{ \textcolor{red}{$\theta_i w_0^\top$}}   Q_i w_0 + (1-\textnormal{\textcolor{blue}{$\theta_i$}} )\ c_i^2 \Big) \tag{TLS-$\theta_i$}&#10;\end{align}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3" y="3066071"/>
            <a:ext cx="8563155" cy="1156087"/>
          </a:xfrm>
          <a:prstGeom prst="rect">
            <a:avLst/>
          </a:prstGeom>
        </p:spPr>
      </p:pic>
      <p:pic>
        <p:nvPicPr>
          <p:cNvPr id="3" name="图片 2" descr="\documentclass{article}&#10;\usepackage{amsmath,color}&#10;\pagestyle{empty}&#10;\begin{document}&#10;&#10;$\Updownarrow$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86" y="2777320"/>
            <a:ext cx="214849" cy="513424"/>
          </a:xfrm>
          <a:prstGeom prst="rect">
            <a:avLst/>
          </a:prstGeom>
        </p:spPr>
      </p:pic>
      <p:pic>
        <p:nvPicPr>
          <p:cNvPr id="24" name="图片 23" descr="\documentclass{article}&#10;\usepackage{amsmath,color}&#10;\pagestyle{empty}&#10;\begin{document}&#10;&#10;\ \ \ \ \ \ \ \ \ \ binary clone [1]: &#10;&#10;\ \ \ \ \textcolor{red}{$w_i := \theta_i w_0$} (so \textcolor{blue}{$\theta_i = w_i^\top w_0$})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57" y="4062065"/>
            <a:ext cx="4465002" cy="856686"/>
          </a:xfrm>
          <a:prstGeom prst="rect">
            <a:avLst/>
          </a:prstGeom>
        </p:spPr>
      </p:pic>
      <p:pic>
        <p:nvPicPr>
          <p:cNvPr id="21" name="图片 20" descr="\documentclass{article}&#10;\usepackage{amsmath,color}&#10;\pagestyle{empty}&#10;\begin{document}&#10;&#10;\textbf{$\Updownarrow$}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01" y="3926224"/>
            <a:ext cx="433531" cy="1036007"/>
          </a:xfrm>
          <a:prstGeom prst="rect">
            <a:avLst/>
          </a:prstGeom>
        </p:spPr>
      </p:pic>
      <p:pic>
        <p:nvPicPr>
          <p:cNvPr id="27" name="图片 26" descr="\documentclass{article}&#10;\usepackage{amsmath,amssymb,color}&#10;\pagestyle{empty}&#10;\begin{document}&#10;&#10;\begin{align}&#10;  \min_{ \substack{w_0\in \mathbb{S}^3 \\ w_i\in\{0,w_0\}}  } \sum_{i=1}^{\ell} \Big( \textnormal{\textcolor{red}{$w_i^\top$}} Q_i w_0 + (1-\textnormal{\textcolor{blue}{$w_i^\top w_0$}})\ c_i^2 \Big) \tag{TLS-$w_i$}&#10;\end{align}&#10;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4949687"/>
            <a:ext cx="8804515" cy="1156087"/>
          </a:xfrm>
          <a:prstGeom prst="rect">
            <a:avLst/>
          </a:prstGeom>
        </p:spPr>
      </p:pic>
      <p:cxnSp>
        <p:nvCxnSpPr>
          <p:cNvPr id="33" name="直接箭头连接符 32"/>
          <p:cNvCxnSpPr/>
          <p:nvPr/>
        </p:nvCxnSpPr>
        <p:spPr>
          <a:xfrm flipH="1" flipV="1">
            <a:off x="5704514" y="5637427"/>
            <a:ext cx="805343" cy="406782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接箭头连接符 33"/>
          <p:cNvCxnSpPr/>
          <p:nvPr/>
        </p:nvCxnSpPr>
        <p:spPr>
          <a:xfrm>
            <a:off x="2306972" y="5699299"/>
            <a:ext cx="3733101" cy="0"/>
          </a:xfrm>
          <a:prstGeom prst="straightConnector1">
            <a:avLst/>
          </a:prstGeom>
          <a:noFill/>
          <a:ln w="22225" cap="flat">
            <a:solidFill>
              <a:schemeClr val="accent6"/>
            </a:solidFill>
            <a:prstDash val="solid"/>
            <a:miter lim="800000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文本框 40"/>
          <p:cNvSpPr txBox="1"/>
          <p:nvPr/>
        </p:nvSpPr>
        <p:spPr>
          <a:xfrm>
            <a:off x="6509857" y="5799373"/>
            <a:ext cx="208711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Quadratic Obj.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3200" y="6226863"/>
            <a:ext cx="6724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H. Yang and L. Carlone. A quaternion-based certifiably optimal solution to the Wahba problem with outliers. ICCV 2019</a:t>
            </a:r>
            <a:r>
              <a:rPr lang="zh-CN" altLang="en-US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275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9109-91F5-0B4E-9D2C-02C7279B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(TLS-Q) to (</a:t>
            </a:r>
            <a:r>
              <a:rPr lang="en-US" altLang="zh-CN" dirty="0" smtClean="0"/>
              <a:t>QCQP</a:t>
            </a:r>
            <a:r>
              <a:rPr lang="en-US" dirty="0" smtClean="0"/>
              <a:t>)                          3/4</a:t>
            </a:r>
            <a:endParaRPr 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(QCQP)</a:t>
            </a:r>
            <a:r>
              <a:rPr lang="en-US" altLang="zh-CN" sz="2400" dirty="0" smtClean="0"/>
              <a:t>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76" name="图片 75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77" name="图片 76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78" name="图片 77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  <p:pic>
        <p:nvPicPr>
          <p:cNvPr id="79" name="图片 78" descr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5" y="1891554"/>
            <a:ext cx="7885730" cy="985716"/>
          </a:xfrm>
          <a:prstGeom prst="rect">
            <a:avLst/>
          </a:prstGeom>
        </p:spPr>
      </p:pic>
      <p:pic>
        <p:nvPicPr>
          <p:cNvPr id="3" name="图片 2" descr="\documentclass{article}&#10;\usepackage{amsmath,color}&#10;\pagestyle{empty}&#10;\begin{document}&#10;&#10;$\Updownarrow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86" y="2777320"/>
            <a:ext cx="214849" cy="513424"/>
          </a:xfrm>
          <a:prstGeom prst="rect">
            <a:avLst/>
          </a:prstGeom>
        </p:spPr>
      </p:pic>
      <p:pic>
        <p:nvPicPr>
          <p:cNvPr id="27" name="图片 26" descr="\documentclass{article}&#10;\usepackage{amsmath,amssymb,color}&#10;\pagestyle{empty}&#10;\begin{document}&#10;&#10;\begin{align}&#10;  \min_{ \substack{w_0\in \mathbb{S}^3 \\ w_i\in\{0,w_0\}}  } \sum_{i=1}^{\ell} \Big( \textnormal{\textcolor{red}{$w_i^\top$}} Q_i w_0 + (1-\textnormal{\textcolor{blue}{$w_i^\top w_0$}})\ c_i^2 \Big) \tag{TLS-$w_i$}&#10;\end{align}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2" y="3125388"/>
            <a:ext cx="8804515" cy="1156087"/>
          </a:xfrm>
          <a:prstGeom prst="rect">
            <a:avLst/>
          </a:prstGeom>
        </p:spPr>
      </p:pic>
      <p:cxnSp>
        <p:nvCxnSpPr>
          <p:cNvPr id="34" name="直接箭头连接符 33"/>
          <p:cNvCxnSpPr/>
          <p:nvPr/>
        </p:nvCxnSpPr>
        <p:spPr>
          <a:xfrm>
            <a:off x="2306972" y="3870499"/>
            <a:ext cx="3733101" cy="0"/>
          </a:xfrm>
          <a:prstGeom prst="straightConnector1">
            <a:avLst/>
          </a:prstGeom>
          <a:noFill/>
          <a:ln w="22225" cap="flat">
            <a:solidFill>
              <a:schemeClr val="accent6"/>
            </a:solidFill>
            <a:prstDash val="solid"/>
            <a:miter lim="800000"/>
            <a:tailEnd type="non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文本框 40"/>
          <p:cNvSpPr txBox="1"/>
          <p:nvPr/>
        </p:nvSpPr>
        <p:spPr>
          <a:xfrm>
            <a:off x="5181883" y="2417507"/>
            <a:ext cx="208711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Quadratic Obj.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5" name="图片 4" descr="\documentclass{article}&#10;\usepackage{amsmath,amssymb}&#10;\pagestyle{empty}&#10;\begin{document}&#10;&#10;&#10;\begin{align*}&#10;  \begin{cases}&#10;   (1.1)\ \ \  w_0\in\mathbb{S}^3 \\&#10;   (1.2)\ \ \ w_i\in \{w_0, 0\}&#10;  \end{cases} \Leftrightarrow&#10;  \begin{cases}&#10;   (2.1)\ \ \  \textnormal{trace}(w_0w_0^\top)=1 \\&#10;   (2.2)\ \ \ w_iw_0^\top = w_iw_i^\top&#10;  \end{cases}&#10; \end{align*}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20" y="5184517"/>
            <a:ext cx="6497511" cy="85039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10430" y="4497034"/>
            <a:ext cx="510597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Constraints are also quadratic: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4173273" y="2858804"/>
            <a:ext cx="1245341" cy="509149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76528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9109-91F5-0B4E-9D2C-02C7279B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(TLS-Q) to (</a:t>
            </a:r>
            <a:r>
              <a:rPr lang="en-US" altLang="zh-CN" dirty="0" smtClean="0"/>
              <a:t>QCQP</a:t>
            </a:r>
            <a:r>
              <a:rPr lang="en-US" dirty="0" smtClean="0"/>
              <a:t>)                          4/4</a:t>
            </a:r>
            <a:endParaRPr 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(QCQP)</a:t>
            </a:r>
            <a:r>
              <a:rPr lang="en-US" altLang="zh-CN" sz="2400" dirty="0" smtClean="0"/>
              <a:t>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76" name="图片 75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77" name="图片 76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78" name="图片 77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  <p:pic>
        <p:nvPicPr>
          <p:cNvPr id="15" name="图片 14" descr="\documentclass{article}&#10;\usepackage{amsmath,amssymb,color}&#10;\pagestyle{empty}&#10;\begin{document}&#10;&#10;\begin{align}&#10;  \min_{ \substack{w_0\in \mathbb{S}^3 \\ w_i\in\{0,w_0\}}  } \sum_{i=1}^{\ell} \Big( w_i^\top Q_i w_0 + (1-w_i^\top w_0)\ c_i^2 \Big) \tag{TLS-$w_i$}&#10;\end{align}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2" y="1871149"/>
            <a:ext cx="8804515" cy="1156087"/>
          </a:xfrm>
          <a:prstGeom prst="rect">
            <a:avLst/>
          </a:prstGeom>
        </p:spPr>
      </p:pic>
      <p:pic>
        <p:nvPicPr>
          <p:cNvPr id="13" name="图片 12" descr="\documentclass{article}&#10;\usepackage{amsmath,color}&#10;\pagestyle{empty}&#10;\begin{document}&#10;&#10;$\Updownarrow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67" y="3027236"/>
            <a:ext cx="427236" cy="1020964"/>
          </a:xfrm>
          <a:prstGeom prst="rect">
            <a:avLst/>
          </a:prstGeom>
        </p:spPr>
      </p:pic>
      <p:pic>
        <p:nvPicPr>
          <p:cNvPr id="12" name="图片 11" descr="\documentclass{article}&#10;\usepackage{amsmath,bm,amssymb}&#10;\pagestyle{empty}&#10;\begin{document}&#10;&#10;Rewrite with $\bm{w}:=&#10;\begin{bmatrix}&#10;w_0 \\&#10;\vdots\\&#10;w_\ell&#10;\end{bmatrix}  \in\mathbb{R}^{4(\ell+1)}$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2940762"/>
            <a:ext cx="4404390" cy="1216745"/>
          </a:xfrm>
          <a:prstGeom prst="rect">
            <a:avLst/>
          </a:prstGeom>
        </p:spPr>
      </p:pic>
      <p:pic>
        <p:nvPicPr>
          <p:cNvPr id="18" name="图片 17" descr="\documentclass{article}&#10;\usepackage{amsmath,amssymb,bm,color}&#10;\pagestyle{empty}&#10;\begin{document}&#10;\newcommand{\pw}{\bm{w}}&#10;\newcommand{\pQ}{\bm{Q}}&#10;&#10;\begin{equation}\tag{QCQP}&#10;  \begin{split}&#10;\min_{\pw\in\mathbb{R}^{4(\ell+1)}} &amp;\ \ \textnormal{trace}\Big(\pQ \pw \pw^\top\Big) + \sum_{i=1}^{\ell} c_i^2  \\&#10;  \text{s.t.}&amp; \ \ \textnormal{\textcolor{red}{$[$}}\pw\pw^\top\textnormal{\textcolor{red}{$]$}}_{0i} = \textnormal{\textcolor{red}{$[$}} \pw\pw^\top\textnormal{\textcolor{red}{$]$}}_{ii}, \ \ \forall\ i\in\{1,\dots,\ell\} \\&#10;  &amp; \ \ \textnormal{trace}\big(\textnormal{\textcolor{red}{$[$}}\pw\pw^\top\textnormal{\textcolor{red}{$]$}}_{00}\big) =  1&#10;  \end{split}&#10;\end{equation}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" y="4104635"/>
            <a:ext cx="9017560" cy="1941846"/>
          </a:xfrm>
          <a:prstGeom prst="rect">
            <a:avLst/>
          </a:prstGeom>
        </p:spPr>
      </p:pic>
      <p:pic>
        <p:nvPicPr>
          <p:cNvPr id="30" name="图片 29" descr="\documentclass{article}&#10;\usepackage{amsmath,amssymb,bm,color}&#10;\pagestyle{empty}&#10;\begin{document}&#10;\newcommand{\pw}{\bm{w}}&#10;\newcommand{\pQ}{\bm{Q}}&#10;&#10;&#10;$\textnormal{\textcolor{red}{$[$}}\pw\pw^\top\textnormal{\textcolor{red}{$]$}}_{ij}:=w_i w_j^\top$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59" y="6330332"/>
            <a:ext cx="2306172" cy="397616"/>
          </a:xfrm>
          <a:prstGeom prst="rect">
            <a:avLst/>
          </a:prstGeom>
        </p:spPr>
      </p:pic>
      <p:cxnSp>
        <p:nvCxnSpPr>
          <p:cNvPr id="31" name="直接箭头连接符 30"/>
          <p:cNvCxnSpPr/>
          <p:nvPr/>
        </p:nvCxnSpPr>
        <p:spPr>
          <a:xfrm flipH="1">
            <a:off x="2382616" y="2492264"/>
            <a:ext cx="419308" cy="1902763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文本框 31"/>
          <p:cNvSpPr txBox="1"/>
          <p:nvPr/>
        </p:nvSpPr>
        <p:spPr>
          <a:xfrm>
            <a:off x="243759" y="3415612"/>
            <a:ext cx="230617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Change of Data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97990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9109-91F5-0B4E-9D2C-02C7279B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(QCQP) to (</a:t>
            </a:r>
            <a:r>
              <a:rPr lang="en-US" altLang="zh-CN" dirty="0" smtClean="0"/>
              <a:t>SDR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8" name="图片 17" descr="\documentclass{article}&#10;\usepackage{amsmath,amssymb,bm,color}&#10;\pagestyle{empty}&#10;\begin{document}&#10;\newcommand{\pw}{\bm{w}}&#10;\newcommand{\pQ}{\bm{Q}}&#10;&#10;\begin{equation}\tag{QCQP}&#10;  \begin{split}&#10;\min_{\pw\in\mathbb{R}^{4(\ell+1)}} &amp;\ \ \textnormal{trace}\Big(\pQ \pw \pw^\top\Big) + \sum_{i=1}^{\ell} c_i^2  \\&#10;  \text{s.t.}&amp; \ \ \textnormal{\textcolor{red}{$[$}}\pw\pw^\top\textnormal{\textcolor{red}{$]$}}_{0i} = \textnormal{\textcolor{red}{$[$}} \pw\pw^\top\textnormal{\textcolor{red}{$]$}}_{ii}, \ \ \forall\ i\in\{1,\dots,\ell\} \\&#10;  &amp; \ \ \textnormal{trace}\big(\textnormal{\textcolor{red}{$[$}}\pw\pw^\top\textnormal{\textcolor{red}{$]$}}_{00}\big) =  1&#10;  \end{split}&#10;\end{equation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" y="1652234"/>
            <a:ext cx="9017560" cy="1941846"/>
          </a:xfrm>
          <a:prstGeom prst="rect">
            <a:avLst/>
          </a:prstGeom>
        </p:spPr>
      </p:pic>
      <p:pic>
        <p:nvPicPr>
          <p:cNvPr id="6" name="图片 5" descr="\documentclass{article}&#10;\usepackage{amsmath,amssymb,bm,color}&#10;\pagestyle{empty}&#10;\begin{document}&#10;\newcommand{\pw}{\bm{w}}&#10;\newcommand{\pW}{\bm{W}}&#10;\newcommand{\pQ}{\bm{Q}}&#10;&#10;\begin{equation}\tag{SDR}&#10;  \begin{split}&#10;\min_{\pW\succeq 0 } &amp;\ \ \textnormal{trace}\Big(\pQ \pW\Big) + \sum_{i=1}^{\ell} c_i^2  \\&#10;  \text{s.t.}&amp; \ \ \textnormal{\textcolor{red}{$[$}}\pW\textnormal{\textcolor{red}{$]$}}_{0i} = \textnormal{\textcolor{red}{$[$}} \pW\textnormal{\textcolor{red}{$]$}}_{ii}, \ \ \forall\ i\in\{1,\dots,\ell\} \\&#10;  &amp; \ \ \textnormal{trace}\big(\textnormal{\textcolor{red}{$[$}}\pW\textnormal{\textcolor{red}{$]$}}_{00}\big) =  1&#10;  \end{split}&#10;\end{equation}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53" y="4686437"/>
            <a:ext cx="7808067" cy="1908557"/>
          </a:xfrm>
          <a:prstGeom prst="rect">
            <a:avLst/>
          </a:prstGeom>
        </p:spPr>
      </p:pic>
      <p:pic>
        <p:nvPicPr>
          <p:cNvPr id="8" name="图片 7" descr="\documentclass{article}&#10;\usepackage{amsmath,color}&#10;\pagestyle{empty}&#10;\begin{document}&#10;&#10;$\Downarrow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643" y="3713151"/>
            <a:ext cx="427236" cy="8675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30024" y="3910951"/>
            <a:ext cx="92493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Lifting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(QCQP)</a:t>
            </a:r>
            <a:r>
              <a:rPr lang="en-US" altLang="zh-CN" sz="2400" dirty="0" smtClean="0"/>
              <a:t>              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(SDR)</a:t>
            </a:r>
            <a:r>
              <a:rPr lang="en-US" altLang="zh-CN" sz="2400" dirty="0" smtClean="0"/>
              <a:t>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12" name="图片 11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13" name="图片 12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14" name="图片 13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98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9109-91F5-0B4E-9D2C-02C7279B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Interim Summary</a:t>
            </a:r>
            <a:endParaRPr lang="en-US" dirty="0"/>
          </a:p>
        </p:txBody>
      </p:sp>
      <p:pic>
        <p:nvPicPr>
          <p:cNvPr id="22" name="图片 21" descr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588" y="2265287"/>
            <a:ext cx="7566910" cy="94586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256754" y="4684773"/>
            <a:ext cx="106279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Lifting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5" name="图片 24" descr="\documentclass{article}&#10;\usepackage{amsmath,color}&#10;\pagestyle{empty}&#10;\begin{document}&#10;&#10;$\Downarrow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545" y="4662977"/>
            <a:ext cx="427236" cy="867524"/>
          </a:xfrm>
          <a:prstGeom prst="rect">
            <a:avLst/>
          </a:prstGeom>
        </p:spPr>
      </p:pic>
      <p:pic>
        <p:nvPicPr>
          <p:cNvPr id="26" name="图片 25" descr="\documentclass{article}&#10;\usepackage{amsmath,color}&#10;\pagestyle{empty}&#10;\begin{document}&#10;&#10;$\Updownarrow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799" y="2953085"/>
            <a:ext cx="395400" cy="944886"/>
          </a:xfrm>
          <a:prstGeom prst="rect">
            <a:avLst/>
          </a:prstGeom>
        </p:spPr>
      </p:pic>
      <p:pic>
        <p:nvPicPr>
          <p:cNvPr id="17" name="图片 16" descr="\documentclass{article}&#10;\usepackage{amsmath,amssymb,bm,color}&#10;\pagestyle{empty}&#10;\begin{document}&#10;\newcommand{\pw}{\bm{w}}&#10;\newcommand{\pQ}{\bm{Q}}&#10;&#10;\begin{equation}\tag{QCQP}&#10;  \begin{split}&#10;&amp;\ \ \ \ \min_{\pw\in\mathbb{R}^{4(\ell+1)}} \ \ \textnormal{trace}\Big(\pQ \pw \pw^\top\Big) + \sum_{i=1}^{\ell} c_i^2  \\&#10;  \text{s.t.}&amp; \ \ \textnormal{\textcolor{red}{$[$}}\pw\pw^\top\textnormal{\textcolor{red}{$]$}}_{0i} = \textnormal{\textcolor{red}{$[$}} \pw\pw^\top\textnormal{\textcolor{red}{$]$}}_{ii} (\forall i), \ \ \textnormal{trace}\big(\textnormal{\textcolor{red}{$[$}}\pw\pw^\top\textnormal{\textcolor{red}{$]$}}_{00}\big) =  1&#10;  \end{split}&#10;\end{equation}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9" y="3439722"/>
            <a:ext cx="9055701" cy="1407575"/>
          </a:xfrm>
          <a:prstGeom prst="rect">
            <a:avLst/>
          </a:prstGeom>
        </p:spPr>
      </p:pic>
      <p:pic>
        <p:nvPicPr>
          <p:cNvPr id="18" name="图片 17" descr="\documentclass{article}&#10;\usepackage{amsmath,amssymb,bm,color}&#10;\pagestyle{empty}&#10;\begin{document}&#10;\newcommand{\pw}{\bm{w}}&#10;\newcommand{\pW}{\bm{W}}&#10;\newcommand{\pQ}{\bm{Q}}&#10;&#10;\begin{equation}\tag{SDR}&#10;  \begin{split}&#10;&amp; \ \ \ \min_{\pW\succeq 0 } \ \ \textnormal{trace}\Big(\pQ \pW\Big) + \sum_{i=1}^{\ell} c_i^2  \\&#10;  \text{s.t.}&amp; \ \ \textnormal{\textcolor{red}{$[$}}\pW\textnormal{\textcolor{red}{$]$}}_{0i} = \textnormal{\textcolor{red}{$[$}} \pW\textnormal{\textcolor{red}{$]$}}_{ii} (\forall i), \ \  \ \ \textnormal{trace}\big(\textnormal{\textcolor{red}{$[$}}\pW\textnormal{\textcolor{red}{$]$}}_{00}\big) =  1&#10;  \end{split}&#10;\end{equation}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53" y="5282050"/>
            <a:ext cx="8224176" cy="1418472"/>
          </a:xfrm>
          <a:prstGeom prst="rect">
            <a:avLst/>
          </a:prstGeom>
        </p:spPr>
      </p:pic>
      <p:pic>
        <p:nvPicPr>
          <p:cNvPr id="19" name="图片 18" descr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49" y="776450"/>
            <a:ext cx="8157080" cy="952509"/>
          </a:xfrm>
          <a:prstGeom prst="rect">
            <a:avLst/>
          </a:prstGeom>
        </p:spPr>
      </p:pic>
      <p:pic>
        <p:nvPicPr>
          <p:cNvPr id="20" name="图片 19" descr="\documentclass{article}&#10;\usepackage{amsmath,color}&#10;\pagestyle{empty}&#10;\begin{document}&#10;&#10;$\Updownarrow$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625" y="1403083"/>
            <a:ext cx="395400" cy="94488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797572" y="3126020"/>
            <a:ext cx="244297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Binary Cloning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5" name="图片 4" descr="\documentclass{article}&#10;\usepackage{amsmath,xcolor}&#10;\pagestyle{empty}&#10;\begin{document}&#10;$\Leftrightarrow$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400" y="1684070"/>
            <a:ext cx="410885" cy="31128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922937" y="1563252"/>
            <a:ext cx="445955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800" b="0" i="0" u="none" strike="noStrike" cap="none" spc="0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Rotation     Unit Quaternion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1461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Tightness of (SDR)                                   1/7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Definition (Tightness,</a:t>
            </a:r>
            <a:r>
              <a:rPr lang="es-ES" altLang="zh-CN" sz="2800" dirty="0"/>
              <a:t> mi casa es su casa</a:t>
            </a:r>
            <a:r>
              <a:rPr lang="en-US" altLang="zh-CN" sz="2800" dirty="0" smtClean="0"/>
              <a:t>):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5" name="图片 4" descr="\documentclass{article}&#10;\usepackage{amsmath,amssymb,bm,color}&#10;\pagestyle{empty}&#10;\begin{document}&#10;\newcommand{\pw}{\bm{w}}&#10;\newcommand{\pW}{\bm{W}}&#10;\newcommand{\pQ}{\bm{Q}}&#10;&#10;\begin{equation}\tag{SDR}&#10;  \begin{split}&#10;&amp; \ \ \ \min_{\pW\succeq 0 } \ \ \textnormal{trace}\Big(\pQ \pW\Big) + \sum_{i=1}^{\ell} c_i^2  \\&#10;  \text{s.t.}&amp; \ \ \textnormal{\textcolor{red}{$[$}}\pW\textnormal{\textcolor{red}{$]$}}_{0i} = \textnormal{\textcolor{red}{$[$}} \pW\textnormal{\textcolor{red}{$]$}}_{ii} (\forall i), \ \  \ \ \textnormal{trace}\big(\textnormal{\textcolor{red}{$[$}}\pW\textnormal{\textcolor{red}{$]$}}_{00}\big) =  1&#10;  \end{split}&#10;\end{equation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23" y="5858141"/>
            <a:ext cx="5027237" cy="867077"/>
          </a:xfrm>
          <a:prstGeom prst="rect">
            <a:avLst/>
          </a:prstGeom>
        </p:spPr>
      </p:pic>
      <p:pic>
        <p:nvPicPr>
          <p:cNvPr id="7" name="图片 6" descr="\documentclass{article}&#10;\usepackage{amsmath,amssymb,bm,color}&#10;\pagestyle{empty}&#10;\begin{document}&#10;\newcommand{\pw}{\bm{w}}&#10;\newcommand{\pQ}{\bm{Q}}&#10;&#10;Let $\hat{\pw}\in\mathbb{R}^{4(\ell+1)}$ denote a global minimizer of (QCQP). &#10;&#10;We say (SDR) is tight if $\hat{\pw} \hat{\pw}^\top$ is a global minimizer of (SDR). 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1" y="2912366"/>
            <a:ext cx="8285257" cy="709486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75981" y="1071438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(QCQP)</a:t>
            </a:r>
            <a:r>
              <a:rPr lang="en-US" altLang="zh-CN" sz="2400" dirty="0" smtClean="0"/>
              <a:t> 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(SDR)               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17" name="图片 16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157" y="1080236"/>
            <a:ext cx="837486" cy="563200"/>
          </a:xfrm>
          <a:prstGeom prst="rect">
            <a:avLst/>
          </a:prstGeom>
        </p:spPr>
      </p:pic>
      <p:pic>
        <p:nvPicPr>
          <p:cNvPr id="18" name="图片 17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30" y="1244808"/>
            <a:ext cx="524801" cy="170057"/>
          </a:xfrm>
          <a:prstGeom prst="rect">
            <a:avLst/>
          </a:prstGeom>
        </p:spPr>
      </p:pic>
      <p:pic>
        <p:nvPicPr>
          <p:cNvPr id="19" name="图片 18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54" y="1244808"/>
            <a:ext cx="524801" cy="170057"/>
          </a:xfrm>
          <a:prstGeom prst="rect">
            <a:avLst/>
          </a:prstGeom>
        </p:spPr>
      </p:pic>
      <p:pic>
        <p:nvPicPr>
          <p:cNvPr id="11" name="图片 10" descr="\documentclass{article}&#10;\usepackage{amsmath,amssymb,bm,color}&#10;\pagestyle{empty}&#10;\begin{document}&#10;\newcommand{\pw}{\bm{w}}&#10;\newcommand{\pQ}{\bm{Q}}&#10;&#10;\begin{equation}\tag{QCQP}&#10;  \begin{split}&#10;&amp;\ \ \ \ \min_{\pw\in\mathbb{R}^{4(\ell+1)}} \ \ \textnormal{trace}\Big(\pQ \pw \pw^\top\Big) + \sum_{i=1}^{\ell} c_i^2  \\&#10;  \text{s.t.}&amp; \ \ \textnormal{\textcolor{red}{$[$}}\pw\pw^\top\textnormal{\textcolor{red}{$]$}}_{0i} = \textnormal{\textcolor{red}{$[$}} \pw\pw^\top\textnormal{\textcolor{red}{$]$}}_{ii} (\forall i), \ \ \textnormal{trace}\big(\textnormal{\textcolor{red}{$[$}}\pw\pw^\top\textnormal{\textcolor{red}{$]$}}_{00}\big) =  1&#10;  \end{split}&#10;\end{equation}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0" y="4890782"/>
            <a:ext cx="5481127" cy="8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836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Tightness of (SDR)                                   2/7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b="1" dirty="0" smtClean="0">
                <a:solidFill>
                  <a:schemeClr val="tx1"/>
                </a:solidFill>
              </a:rPr>
              <a:t>Structure of Our </a:t>
            </a:r>
            <a:r>
              <a:rPr lang="en-US" altLang="zh-CN" sz="2800" b="1" dirty="0">
                <a:solidFill>
                  <a:schemeClr val="tx1"/>
                </a:solidFill>
              </a:rPr>
              <a:t>T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heorems:</a:t>
            </a:r>
          </a:p>
          <a:p>
            <a:pPr marL="0" indent="0">
              <a:buNone/>
            </a:pPr>
            <a:endParaRPr lang="en-US" altLang="zh-CN" sz="2800" dirty="0"/>
          </a:p>
        </p:txBody>
      </p:sp>
      <p:sp>
        <p:nvSpPr>
          <p:cNvPr id="11" name="矩形 10"/>
          <p:cNvSpPr/>
          <p:nvPr/>
        </p:nvSpPr>
        <p:spPr>
          <a:xfrm>
            <a:off x="203200" y="6226863"/>
            <a:ext cx="6724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H. Yang and L. Carlone. A quaternion-based certifiably optimal solution to the Wahba problem with outliers. ICCV 2019</a:t>
            </a:r>
            <a:r>
              <a:rPr lang="zh-CN" altLang="en-US" dirty="0" smtClean="0"/>
              <a:t>.</a:t>
            </a:r>
            <a:endParaRPr lang="zh-CN" altLang="en-US" dirty="0"/>
          </a:p>
        </p:txBody>
      </p:sp>
      <p:pic>
        <p:nvPicPr>
          <p:cNvPr id="12" name="图片 11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96" y="921431"/>
            <a:ext cx="837486" cy="563200"/>
          </a:xfrm>
          <a:prstGeom prst="rect">
            <a:avLst/>
          </a:prstGeom>
        </p:spPr>
      </p:pic>
      <p:pic>
        <p:nvPicPr>
          <p:cNvPr id="13" name="图片 12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69" y="1086003"/>
            <a:ext cx="524801" cy="170057"/>
          </a:xfrm>
          <a:prstGeom prst="rect">
            <a:avLst/>
          </a:prstGeom>
        </p:spPr>
      </p:pic>
      <p:pic>
        <p:nvPicPr>
          <p:cNvPr id="20" name="图片 19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93" y="1086003"/>
            <a:ext cx="524801" cy="170057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807120" y="912633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(QCQP)</a:t>
            </a:r>
            <a:r>
              <a:rPr lang="en-US" altLang="zh-CN" sz="2400" dirty="0" smtClean="0"/>
              <a:t> 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(SDR)          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2034" y="3138468"/>
            <a:ext cx="166071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Theorem 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>
                <a:solidFill>
                  <a:schemeClr val="accent1"/>
                </a:solidFill>
              </a:rPr>
              <a:t>w/o</a:t>
            </a:r>
            <a:r>
              <a:rPr lang="en-US" altLang="zh-CN" sz="2400" dirty="0" smtClean="0"/>
              <a:t> noise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w/o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outliers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64633" y="3138468"/>
            <a:ext cx="159178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Theorem 4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w/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noise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w/</a:t>
            </a:r>
            <a:r>
              <a:rPr lang="en-US" altLang="zh-CN" sz="2400" dirty="0" smtClean="0"/>
              <a:t> outliers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581070" y="4351900"/>
            <a:ext cx="1660711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Theorem 3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w</a:t>
            </a:r>
            <a:r>
              <a:rPr lang="en-US" altLang="zh-CN" sz="2400" dirty="0" smtClean="0">
                <a:solidFill>
                  <a:srgbClr val="FF0000"/>
                </a:solidFill>
              </a:rPr>
              <a:t>/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noise</a:t>
            </a:r>
          </a:p>
          <a:p>
            <a:r>
              <a:rPr lang="en-US" altLang="zh-CN" sz="2400" dirty="0">
                <a:solidFill>
                  <a:schemeClr val="accent1"/>
                </a:solidFill>
              </a:rPr>
              <a:t>w/o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outliers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581070" y="2536040"/>
            <a:ext cx="159178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Theorem 2</a:t>
            </a:r>
          </a:p>
          <a:p>
            <a:r>
              <a:rPr lang="en-US" altLang="zh-CN" sz="2400" dirty="0">
                <a:solidFill>
                  <a:schemeClr val="accent1"/>
                </a:solidFill>
              </a:rPr>
              <a:t>w/o</a:t>
            </a:r>
            <a:r>
              <a:rPr lang="en-US" altLang="zh-CN" sz="2400" dirty="0"/>
              <a:t> noise</a:t>
            </a:r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w/</a:t>
            </a:r>
            <a:r>
              <a:rPr lang="en-US" altLang="zh-CN" sz="2400" dirty="0" smtClean="0"/>
              <a:t> outliers</a:t>
            </a:r>
            <a:endParaRPr lang="zh-CN" altLang="en-US" sz="2400" dirty="0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1972745" y="2814932"/>
            <a:ext cx="1608325" cy="557733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接箭头连接符 28"/>
          <p:cNvCxnSpPr/>
          <p:nvPr/>
        </p:nvCxnSpPr>
        <p:spPr>
          <a:xfrm>
            <a:off x="1972745" y="3480615"/>
            <a:ext cx="1608325" cy="1150108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直接箭头连接符 29"/>
          <p:cNvCxnSpPr/>
          <p:nvPr/>
        </p:nvCxnSpPr>
        <p:spPr>
          <a:xfrm>
            <a:off x="5172852" y="2856825"/>
            <a:ext cx="1591781" cy="508234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箭头连接符 31"/>
          <p:cNvCxnSpPr/>
          <p:nvPr/>
        </p:nvCxnSpPr>
        <p:spPr>
          <a:xfrm flipV="1">
            <a:off x="5172851" y="3493556"/>
            <a:ext cx="1591782" cy="1098475"/>
          </a:xfrm>
          <a:prstGeom prst="straightConnector1">
            <a:avLst/>
          </a:prstGeom>
          <a:noFill/>
          <a:ln w="38100" cap="flat">
            <a:solidFill>
              <a:schemeClr val="accent6"/>
            </a:solidFill>
            <a:prstDash val="solid"/>
            <a:miter lim="8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29669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Semidefinite </a:t>
            </a:r>
            <a:r>
              <a:rPr lang="en-US" altLang="zh-CN" dirty="0"/>
              <a:t>Relaxations of Truncated Least-Squares in Robust Rotation Search: Tight or </a:t>
            </a:r>
            <a:r>
              <a:rPr lang="en-US" altLang="zh-CN" dirty="0" smtClean="0"/>
              <a:t>Not</a:t>
            </a:r>
          </a:p>
          <a:p>
            <a:pPr lvl="1"/>
            <a:r>
              <a:rPr lang="en-US" altLang="zh-CN" dirty="0" smtClean="0"/>
              <a:t>ECCV 2022</a:t>
            </a:r>
          </a:p>
          <a:p>
            <a:pPr lvl="1"/>
            <a:r>
              <a:rPr lang="nn-NO" altLang="zh-CN" dirty="0"/>
              <a:t>Liangzu Peng, Mahyar Fazlyab, René </a:t>
            </a:r>
            <a:r>
              <a:rPr lang="nn-NO" altLang="zh-CN" dirty="0" smtClean="0"/>
              <a:t>Vidal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ARCS: Accurate Rotation and Correspondences Search</a:t>
            </a:r>
          </a:p>
          <a:p>
            <a:pPr lvl="1"/>
            <a:r>
              <a:rPr lang="en-US" altLang="zh-CN" dirty="0" smtClean="0"/>
              <a:t>CVPR 2022</a:t>
            </a:r>
          </a:p>
          <a:p>
            <a:pPr lvl="1"/>
            <a:r>
              <a:rPr lang="en-US" altLang="zh-CN" dirty="0" smtClean="0"/>
              <a:t>Liangzu Peng, </a:t>
            </a:r>
            <a:r>
              <a:rPr lang="en-US" altLang="zh-CN" dirty="0" err="1" smtClean="0"/>
              <a:t>Manolis</a:t>
            </a:r>
            <a:r>
              <a:rPr lang="en-US" altLang="zh-CN" dirty="0" smtClean="0"/>
              <a:t> C. </a:t>
            </a:r>
            <a:r>
              <a:rPr lang="en-US" altLang="zh-CN" dirty="0" err="1" smtClean="0"/>
              <a:t>Tsakiris</a:t>
            </a:r>
            <a:r>
              <a:rPr lang="en-US" altLang="zh-CN" dirty="0" smtClean="0"/>
              <a:t>, René Vidal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03200" y="6397013"/>
            <a:ext cx="700191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dirty="0"/>
              <a:t>My publication available at: http://www.liangzu.org/publication.html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066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Tightness of (SDR)                                   3/7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Theorem 1:</a:t>
            </a:r>
          </a:p>
        </p:txBody>
      </p:sp>
      <p:pic>
        <p:nvPicPr>
          <p:cNvPr id="15" name="图片 14" descr="\documentclass{article}&#10;\usepackage{amsmath,color}&#10;\pagestyle{empty}&#10;\begin{document}&#10;&#10;If point sets $\{(y_i,x_i)\}_{i=1}^\ell$ are \textcolor{blue}{noiseless} and \textcolor{blue}{outlier-free}, &#10;&#10;then (SDR) is tight [1].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2" y="2549354"/>
            <a:ext cx="8418135" cy="81706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66837" y="4292095"/>
            <a:ext cx="79605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800" dirty="0" smtClean="0"/>
              <a:t>Compared to [1], our proof is simpler and shorter.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3200" y="6226863"/>
            <a:ext cx="6724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H. Yang and L. Carlone. A quaternion-based certifiably optimal solution to the Wahba problem with outliers. ICCV 2019</a:t>
            </a:r>
            <a:r>
              <a:rPr lang="zh-CN" altLang="en-US" dirty="0" smtClean="0"/>
              <a:t>.</a:t>
            </a:r>
            <a:endParaRPr lang="zh-CN" altLang="en-US" dirty="0"/>
          </a:p>
        </p:txBody>
      </p:sp>
      <p:pic>
        <p:nvPicPr>
          <p:cNvPr id="12" name="图片 11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96" y="921431"/>
            <a:ext cx="837486" cy="563200"/>
          </a:xfrm>
          <a:prstGeom prst="rect">
            <a:avLst/>
          </a:prstGeom>
        </p:spPr>
      </p:pic>
      <p:pic>
        <p:nvPicPr>
          <p:cNvPr id="13" name="图片 12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69" y="1086003"/>
            <a:ext cx="524801" cy="170057"/>
          </a:xfrm>
          <a:prstGeom prst="rect">
            <a:avLst/>
          </a:prstGeom>
        </p:spPr>
      </p:pic>
      <p:pic>
        <p:nvPicPr>
          <p:cNvPr id="20" name="图片 19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93" y="1086003"/>
            <a:ext cx="524801" cy="170057"/>
          </a:xfrm>
          <a:prstGeom prst="rect">
            <a:avLst/>
          </a:prstGeom>
        </p:spPr>
      </p:pic>
      <p:pic>
        <p:nvPicPr>
          <p:cNvPr id="21" name="图片 20" descr="\documentclass{article}&#10;\usepackage{amsmath}&#10;\pagestyle{empty}&#10;\begin{document}&#10;&#10;$w_0^*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95" y="1434676"/>
            <a:ext cx="323657" cy="287086"/>
          </a:xfrm>
          <a:prstGeom prst="rect">
            <a:avLst/>
          </a:prstGeom>
        </p:spPr>
      </p:pic>
      <p:pic>
        <p:nvPicPr>
          <p:cNvPr id="22" name="图片 21" descr="\documentclass{article}&#10;\usepackage{amsmath}&#10;\pagestyle{empty}&#10;\begin{document}&#10;&#10;$R_0^*$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98" y="1438380"/>
            <a:ext cx="329143" cy="287086"/>
          </a:xfrm>
          <a:prstGeom prst="rect">
            <a:avLst/>
          </a:prstGeom>
        </p:spPr>
      </p:pic>
      <p:pic>
        <p:nvPicPr>
          <p:cNvPr id="23" name="图片 22" descr="\documentclass{article}&#10;\usepackage{amsmath,bm}&#10;\pagestyle{empty}&#10;\begin{document}&#10;&#10;$\bm{w}^*$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60" y="1434676"/>
            <a:ext cx="358400" cy="210286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95968" y="1324235"/>
            <a:ext cx="17039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Ground-Truth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: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5" name="图片 24" descr="\documentclass{article}&#10;\usepackage{amsmath,bm}&#10;\pagestyle{empty}&#10;\begin{document}&#10;&#10;$\bm{w}^*(\bm{w}^*)^\top$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89" y="1396238"/>
            <a:ext cx="1203199" cy="334629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807120" y="912633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(QCQP)</a:t>
            </a:r>
            <a:r>
              <a:rPr lang="en-US" altLang="zh-CN" sz="2400" dirty="0" smtClean="0"/>
              <a:t> 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(SDR)          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49654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Tightness of (SDR)                                   4/7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Theorem 1:</a:t>
            </a:r>
          </a:p>
        </p:txBody>
      </p:sp>
      <p:pic>
        <p:nvPicPr>
          <p:cNvPr id="15" name="图片 14" descr="\documentclass{article}&#10;\usepackage{amsmath,color}&#10;\pagestyle{empty}&#10;\begin{document}&#10;&#10;If point sets $\{(y_i,x_i)\}_{i=1}^\ell$ are \textcolor{blue}{noiseless} and \textcolor{blue}{outlier-free}, &#10;&#10;then (SDR) is tight [1].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2" y="2549354"/>
            <a:ext cx="8418135" cy="81706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6197381"/>
            <a:ext cx="7266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L. Peng, M. Fazlyab</a:t>
            </a:r>
            <a:r>
              <a:rPr lang="zh-CN" altLang="en-US" dirty="0" smtClean="0"/>
              <a:t>, </a:t>
            </a:r>
            <a:r>
              <a:rPr lang="zh-CN" altLang="en-US" dirty="0"/>
              <a:t>R. Vidal, Semidefinite relaxations of truncated least-squares in robust rotation search: Tight or not, ECCV </a:t>
            </a:r>
            <a:r>
              <a:rPr lang="zh-CN" altLang="en-US" dirty="0" smtClean="0"/>
              <a:t>2022</a:t>
            </a:r>
            <a:endParaRPr lang="zh-CN" altLang="en-US" dirty="0"/>
          </a:p>
        </p:txBody>
      </p:sp>
      <p:pic>
        <p:nvPicPr>
          <p:cNvPr id="34" name="图片 33" descr="\documentclass{article}&#10;\usepackage{amsmath,bm,color}&#10;\pagestyle{empty}&#10;\begin{document}&#10;&#10;1. Write down the dual program (D) of (SDR)&#10;&#10;2. Show strong duality holds between (SDR) and (D)&#10;&#10;3. Write down the KKT optimality conditions (KKT)&#10;&#10;4. \textcolor{red}{Construct dual variables} which satisfy (KKT) with $\bm{w}^*(\bm{w}^*)^\top$&#10;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35" y="4181170"/>
            <a:ext cx="8464457" cy="1397028"/>
          </a:xfrm>
          <a:prstGeom prst="rect">
            <a:avLst/>
          </a:prstGeom>
        </p:spPr>
      </p:pic>
      <p:pic>
        <p:nvPicPr>
          <p:cNvPr id="20" name="图片 19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96" y="921431"/>
            <a:ext cx="837486" cy="563200"/>
          </a:xfrm>
          <a:prstGeom prst="rect">
            <a:avLst/>
          </a:prstGeom>
        </p:spPr>
      </p:pic>
      <p:pic>
        <p:nvPicPr>
          <p:cNvPr id="21" name="图片 20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69" y="1086003"/>
            <a:ext cx="524801" cy="170057"/>
          </a:xfrm>
          <a:prstGeom prst="rect">
            <a:avLst/>
          </a:prstGeom>
        </p:spPr>
      </p:pic>
      <p:pic>
        <p:nvPicPr>
          <p:cNvPr id="22" name="图片 21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93" y="1086003"/>
            <a:ext cx="524801" cy="170057"/>
          </a:xfrm>
          <a:prstGeom prst="rect">
            <a:avLst/>
          </a:prstGeom>
        </p:spPr>
      </p:pic>
      <p:pic>
        <p:nvPicPr>
          <p:cNvPr id="23" name="图片 22" descr="\documentclass{article}&#10;\usepackage{amsmath}&#10;\pagestyle{empty}&#10;\begin{document}&#10;&#10;$w_0^*$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95" y="1434676"/>
            <a:ext cx="323657" cy="287086"/>
          </a:xfrm>
          <a:prstGeom prst="rect">
            <a:avLst/>
          </a:prstGeom>
        </p:spPr>
      </p:pic>
      <p:pic>
        <p:nvPicPr>
          <p:cNvPr id="24" name="图片 23" descr="\documentclass{article}&#10;\usepackage{amsmath}&#10;\pagestyle{empty}&#10;\begin{document}&#10;&#10;$R_0^*$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98" y="1438380"/>
            <a:ext cx="329143" cy="287086"/>
          </a:xfrm>
          <a:prstGeom prst="rect">
            <a:avLst/>
          </a:prstGeom>
        </p:spPr>
      </p:pic>
      <p:pic>
        <p:nvPicPr>
          <p:cNvPr id="25" name="图片 24" descr="\documentclass{article}&#10;\usepackage{amsmath,bm}&#10;\pagestyle{empty}&#10;\begin{document}&#10;&#10;$\bm{w}^*$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60" y="1434676"/>
            <a:ext cx="358400" cy="21028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95968" y="1324235"/>
            <a:ext cx="17039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Ground-Truth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: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7" name="图片 26" descr="\documentclass{article}&#10;\usepackage{amsmath,bm}&#10;\pagestyle{empty}&#10;\begin{document}&#10;&#10;$\bm{w}^*(\bm{w}^*)^\top$&#10;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89" y="1396238"/>
            <a:ext cx="1203199" cy="334629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807120" y="912633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(QCQP)</a:t>
            </a:r>
            <a:r>
              <a:rPr lang="en-US" altLang="zh-CN" sz="2400" dirty="0" smtClean="0"/>
              <a:t> 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(SDR)               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59508" y="3650670"/>
            <a:ext cx="266579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b="1" dirty="0" smtClean="0"/>
              <a:t>High-Level Proof: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6" name="图片 5" descr="\documentclass{article}&#10;\usepackage{amsmath}&#10;\pagestyle{empty}&#10;\begin{document}&#10;&#10;E.g., dual variables $D_i$'s of our choice: $D_i:= -Q_i - c_i^2I_4$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11" y="5749243"/>
            <a:ext cx="7504457" cy="33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63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Tightness of (SDR)                                   5/7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Theorem </a:t>
            </a:r>
            <a:r>
              <a:rPr lang="en-US" altLang="zh-CN" sz="2800" dirty="0"/>
              <a:t>2</a:t>
            </a:r>
            <a:r>
              <a:rPr lang="en-US" altLang="zh-CN" sz="2800" dirty="0" smtClean="0"/>
              <a:t>:</a:t>
            </a:r>
          </a:p>
        </p:txBody>
      </p:sp>
      <p:pic>
        <p:nvPicPr>
          <p:cNvPr id="6" name="图片 5" descr="\documentclass{article}&#10;\usepackage{amsmath,xcolor,bm}&#10;\pagestyle{empty}&#10;\begin{document}&#10;&#10;&#10;&#10;\begin{itemize}&#10;  \item (SDR) is tight, globally minimized at $\bm{w}^*(\bm{w}^*)^\top$, if&#10;&#10;\ \ \  \ \ \ \ \ \ \ \  $c_j^2&lt; \big(\|y_j\|_2 - \| x_j \|_2 \big)^2$, \ \ \textcolor{purple}{$\forall$} outlier index $j$&#10;  \item $\bm{w}^*(\bm{w}^*)^\top$ is not a global minimizer of (SDR) if &#10;&#10;\ \ \ \ \ \ \ \ \ $c_j^2&gt; \| y_j - R^*_0 x_j \|_2^2$, \ \ \textcolor{purple}{$\exists$} outlier index $j$&#10;\end{itemize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09" y="2578156"/>
            <a:ext cx="6968686" cy="206445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807120" y="912633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(QCQP)</a:t>
            </a:r>
            <a:r>
              <a:rPr lang="en-US" altLang="zh-CN" sz="2400" dirty="0" smtClean="0"/>
              <a:t> 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(SDR)               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38" name="图片 37" descr="\documentclass{article}&#10;\usepackage{amsmath,bm}&#10;\pagestyle{empty}&#10;\begin{document}&#10;&#10;&#10;$\bm{w}^*(\bm{w}^*)^\top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73" y="5740452"/>
            <a:ext cx="1002667" cy="278857"/>
          </a:xfrm>
          <a:prstGeom prst="rect">
            <a:avLst/>
          </a:prstGeom>
        </p:spPr>
      </p:pic>
      <p:pic>
        <p:nvPicPr>
          <p:cNvPr id="52" name="图片 51" descr="\documentclass{article}&#10;\usepackage{amsmath,xcolor}&#10;\pagestyle{empty}&#10;\begin{document}&#10;&#10;&#10;Assume $\{(y_i,x_i)\}_{i=1}^\ell$ are \textcolor{blue}{noiseless} \textcolor{red}{with outliers}.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23" y="2011468"/>
            <a:ext cx="6281143" cy="340114"/>
          </a:xfrm>
          <a:prstGeom prst="rect">
            <a:avLst/>
          </a:prstGeom>
        </p:spPr>
      </p:pic>
      <p:pic>
        <p:nvPicPr>
          <p:cNvPr id="7" name="图片 6" descr="\documentclass{article}&#10;\usepackage{amsmath}&#10;\pagestyle{empty}&#10;\begin{document}&#10;&#10;$\big(\|y_j\|_2 - \| x_j \|_2 \big)^2 &lt;c_j^2&lt; \| y_j - R^*_0 x_j \|_2^2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94" y="5277486"/>
            <a:ext cx="4589409" cy="40899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29798" y="4886209"/>
            <a:ext cx="8908252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400" b="1" dirty="0" smtClean="0"/>
              <a:t>Limitations:</a:t>
            </a:r>
            <a:r>
              <a:rPr lang="en-US" altLang="zh-CN" sz="2400" dirty="0" smtClean="0"/>
              <a:t> Theorem 2 does not tell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What happens if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how far the global minimizer of (SDR) is from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8" name="图片 17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96" y="921431"/>
            <a:ext cx="837486" cy="563200"/>
          </a:xfrm>
          <a:prstGeom prst="rect">
            <a:avLst/>
          </a:prstGeom>
        </p:spPr>
      </p:pic>
      <p:pic>
        <p:nvPicPr>
          <p:cNvPr id="23" name="图片 22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69" y="1086003"/>
            <a:ext cx="524801" cy="170057"/>
          </a:xfrm>
          <a:prstGeom prst="rect">
            <a:avLst/>
          </a:prstGeom>
        </p:spPr>
      </p:pic>
      <p:pic>
        <p:nvPicPr>
          <p:cNvPr id="25" name="图片 24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93" y="1086003"/>
            <a:ext cx="524801" cy="170057"/>
          </a:xfrm>
          <a:prstGeom prst="rect">
            <a:avLst/>
          </a:prstGeom>
        </p:spPr>
      </p:pic>
      <p:pic>
        <p:nvPicPr>
          <p:cNvPr id="26" name="图片 25" descr="\documentclass{article}&#10;\usepackage{amsmath}&#10;\pagestyle{empty}&#10;\begin{document}&#10;&#10;$w_0^*$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95" y="1434676"/>
            <a:ext cx="323657" cy="287086"/>
          </a:xfrm>
          <a:prstGeom prst="rect">
            <a:avLst/>
          </a:prstGeom>
        </p:spPr>
      </p:pic>
      <p:pic>
        <p:nvPicPr>
          <p:cNvPr id="27" name="图片 26" descr="\documentclass{article}&#10;\usepackage{amsmath}&#10;\pagestyle{empty}&#10;\begin{document}&#10;&#10;$R_0^*$&#10;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98" y="1438380"/>
            <a:ext cx="329143" cy="287086"/>
          </a:xfrm>
          <a:prstGeom prst="rect">
            <a:avLst/>
          </a:prstGeom>
        </p:spPr>
      </p:pic>
      <p:pic>
        <p:nvPicPr>
          <p:cNvPr id="28" name="图片 27" descr="\documentclass{article}&#10;\usepackage{amsmath,bm}&#10;\pagestyle{empty}&#10;\begin{document}&#10;&#10;$\bm{w}^*$&#10;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60" y="1434676"/>
            <a:ext cx="358400" cy="210286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95968" y="1324235"/>
            <a:ext cx="17039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Ground-Truth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: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30" name="图片 29" descr="\documentclass{article}&#10;\usepackage{amsmath,bm}&#10;\pagestyle{empty}&#10;\begin{document}&#10;&#10;$\bm{w}^*(\bm{w}^*)^\top$&#10;&#10;&#10;\end{document}" title="IguanaTex Bitmap Display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89" y="1396238"/>
            <a:ext cx="1203199" cy="3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12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Tightness of (SDR)                                   6/7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Theorem 3: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07120" y="912633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(QCQP)</a:t>
            </a:r>
            <a:r>
              <a:rPr lang="en-US" altLang="zh-CN" sz="2400" dirty="0" smtClean="0"/>
              <a:t> 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(SDR)               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20" name="图片 19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96" y="921431"/>
            <a:ext cx="837486" cy="563200"/>
          </a:xfrm>
          <a:prstGeom prst="rect">
            <a:avLst/>
          </a:prstGeom>
        </p:spPr>
      </p:pic>
      <p:pic>
        <p:nvPicPr>
          <p:cNvPr id="21" name="图片 20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69" y="1086003"/>
            <a:ext cx="524801" cy="170057"/>
          </a:xfrm>
          <a:prstGeom prst="rect">
            <a:avLst/>
          </a:prstGeom>
        </p:spPr>
      </p:pic>
      <p:pic>
        <p:nvPicPr>
          <p:cNvPr id="22" name="图片 21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93" y="1086003"/>
            <a:ext cx="524801" cy="170057"/>
          </a:xfrm>
          <a:prstGeom prst="rect">
            <a:avLst/>
          </a:prstGeom>
        </p:spPr>
      </p:pic>
      <p:pic>
        <p:nvPicPr>
          <p:cNvPr id="50" name="图片 49" descr="\documentclass{article}&#10;\usepackage{amsmath}&#10;\pagestyle{empty}&#10;\begin{document}&#10;&#10;$w_0^*$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95" y="1434676"/>
            <a:ext cx="323657" cy="287086"/>
          </a:xfrm>
          <a:prstGeom prst="rect">
            <a:avLst/>
          </a:prstGeom>
        </p:spPr>
      </p:pic>
      <p:pic>
        <p:nvPicPr>
          <p:cNvPr id="49" name="图片 48" descr="\documentclass{article}&#10;\usepackage{amsmath}&#10;\pagestyle{empty}&#10;\begin{document}&#10;&#10;$R_0^*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98" y="1438380"/>
            <a:ext cx="329143" cy="287086"/>
          </a:xfrm>
          <a:prstGeom prst="rect">
            <a:avLst/>
          </a:prstGeom>
        </p:spPr>
      </p:pic>
      <p:pic>
        <p:nvPicPr>
          <p:cNvPr id="51" name="图片 50" descr="\documentclass{article}&#10;\usepackage{amsmath,bm}&#10;\pagestyle{empty}&#10;\begin{document}&#10;&#10;$\bm{w}^*$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60" y="1434676"/>
            <a:ext cx="358400" cy="210286"/>
          </a:xfrm>
          <a:prstGeom prst="rect">
            <a:avLst/>
          </a:prstGeom>
        </p:spPr>
      </p:pic>
      <p:pic>
        <p:nvPicPr>
          <p:cNvPr id="18" name="图片 17" descr="\documentclass{article}&#10;\usepackage{amsmath,xcolor}&#10;\pagestyle{empty}&#10;\begin{document}&#10;&#10;&#10;Assume $\{(y_i,x_i)\}_{i=1}^\ell$ are \textcolor{red}{noisy} \textcolor{blue}{without outliers}.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86" y="2491262"/>
            <a:ext cx="6284800" cy="340114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195968" y="1324235"/>
            <a:ext cx="17039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Ground-Truth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: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9" name="图片 8" descr="\documentclass{article}&#10;\usepackage{amsmath}&#10;\pagestyle{empty}&#10;\begin{document}&#10;&#10;$\hat{w}_0$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52" y="1971537"/>
            <a:ext cx="320000" cy="259657"/>
          </a:xfrm>
          <a:prstGeom prst="rect">
            <a:avLst/>
          </a:prstGeom>
        </p:spPr>
      </p:pic>
      <p:pic>
        <p:nvPicPr>
          <p:cNvPr id="8" name="图片 7" descr="\documentclass{article}&#10;\usepackage{amsmath}&#10;\pagestyle{empty}&#10;\begin{document}&#10;&#10;$\hat{R}_0$&#10;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32" y="1934357"/>
            <a:ext cx="329143" cy="336457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0" y="1870109"/>
            <a:ext cx="208390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Global Minimizer: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图片 3" descr="\documentclass{article}&#10;\usepackage{amsmath,xcolor}&#10;\pagestyle{empty}&#10;\begin{document}&#10;&#10;&#10;If $$c_i^2 &gt; f(x_i, y_i, \textnormal{\textcolor{red}{$\epsilon_i$}}, \textnormal{\textcolor{red}{$\hat{w}_0$}}), \textnormal{\textcolor{purple}{$\forall$}} i=1,\dots,\ell,$$ &#10;then (SDR) is tight and (w.h.p.)&#10;$$1 - (\hat{w}_0^\top w_0^*)^2 \leq O\Big(&#10;\frac{\sum_{i=1}^\ell\textnormal{\textcolor{red}{$\|\epsilon_i \|_2$}}}{\sum_{i=1}^\ell\| x_i \|_2} \Big)$$&#10;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81" y="2938306"/>
            <a:ext cx="7094967" cy="2294002"/>
          </a:xfrm>
          <a:prstGeom prst="rect">
            <a:avLst/>
          </a:prstGeom>
        </p:spPr>
      </p:pic>
      <p:pic>
        <p:nvPicPr>
          <p:cNvPr id="5" name="图片 4" descr="\documentclass{article}&#10;\usepackage{amsmath,xcolor}&#10;\pagestyle{empty}&#10;\begin{document}&#10;&#10;&#10;If $\epsilon_i \to 0$  ($\textnormal{\textcolor{purple}{$\forall$}} i$), then $f(x_i, y_i, \textnormal{\textcolor{red}{$\epsilon_i$}}, \textnormal{\textcolor{red}{$\hat{w}_0$}}) \to 0$ ($\textnormal{\textcolor{purple}{$\forall$}} i$)&#10;&#10;\end{document}" title="IguanaTex Bitmap Display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4" y="6420529"/>
            <a:ext cx="6021900" cy="319257"/>
          </a:xfrm>
          <a:prstGeom prst="rect">
            <a:avLst/>
          </a:prstGeom>
        </p:spPr>
      </p:pic>
      <p:pic>
        <p:nvPicPr>
          <p:cNvPr id="69" name="图片 68" descr="\documentclass{article}&#10;\usepackage{amsmath,bm}&#10;\pagestyle{empty}&#10;\begin{document}&#10;&#10;$\bm{w}^*(\bm{w}^*)^\top$&#10;&#10;&#10;\end{document}" title="IguanaTex Bitmap Display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89" y="1396238"/>
            <a:ext cx="1203199" cy="334629"/>
          </a:xfrm>
          <a:prstGeom prst="rect">
            <a:avLst/>
          </a:prstGeom>
        </p:spPr>
      </p:pic>
      <p:pic>
        <p:nvPicPr>
          <p:cNvPr id="70" name="图片 69" descr="\documentclass{article}&#10;\usepackage{amsmath,bm}&#10;\pagestyle{empty}&#10;\begin{document}&#10;&#10;$\hat{\bm{w}}$&#10;&#10;&#10;\end{document}" title="IguanaTex Bitmap Display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61" y="1961837"/>
            <a:ext cx="234057" cy="217600"/>
          </a:xfrm>
          <a:prstGeom prst="rect">
            <a:avLst/>
          </a:prstGeom>
        </p:spPr>
      </p:pic>
      <p:pic>
        <p:nvPicPr>
          <p:cNvPr id="73" name="图片 72" descr="\documentclass{article}&#10;\usepackage{amsmath,bm}&#10;\pagestyle{empty}&#10;\begin{document}&#10;&#10;$\hat{\bm{w}}(\hat{\bm{w}})^\top$&#10;&#10;&#10;\end{document}" title="IguanaTex Bitmap Display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782" y="1910397"/>
            <a:ext cx="923428" cy="3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475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Tightness of (SDR)                                   7/7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Theorem 4: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07120" y="912633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(TLS-Q)</a:t>
            </a:r>
            <a:r>
              <a:rPr lang="en-US" altLang="zh-CN" sz="2400" dirty="0" smtClean="0"/>
              <a:t>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(QCQP)</a:t>
            </a:r>
            <a:r>
              <a:rPr lang="en-US" altLang="zh-CN" sz="2400" dirty="0" smtClean="0"/>
              <a:t>              </a:t>
            </a:r>
            <a:r>
              <a:rPr lang="en-US" altLang="zh-CN" sz="2400" dirty="0" smtClean="0">
                <a:solidFill>
                  <a:schemeClr val="tx1"/>
                </a:solidFill>
              </a:rPr>
              <a:t>(SDR)               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20" name="图片 19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96" y="921431"/>
            <a:ext cx="837486" cy="563200"/>
          </a:xfrm>
          <a:prstGeom prst="rect">
            <a:avLst/>
          </a:prstGeom>
        </p:spPr>
      </p:pic>
      <p:pic>
        <p:nvPicPr>
          <p:cNvPr id="21" name="图片 20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269" y="1086003"/>
            <a:ext cx="524801" cy="170057"/>
          </a:xfrm>
          <a:prstGeom prst="rect">
            <a:avLst/>
          </a:prstGeom>
        </p:spPr>
      </p:pic>
      <p:pic>
        <p:nvPicPr>
          <p:cNvPr id="22" name="图片 21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93" y="1086003"/>
            <a:ext cx="524801" cy="170057"/>
          </a:xfrm>
          <a:prstGeom prst="rect">
            <a:avLst/>
          </a:prstGeom>
        </p:spPr>
      </p:pic>
      <p:pic>
        <p:nvPicPr>
          <p:cNvPr id="50" name="图片 49" descr="\documentclass{article}&#10;\usepackage{amsmath}&#10;\pagestyle{empty}&#10;\begin{document}&#10;&#10;$w_0^*$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52" y="1434676"/>
            <a:ext cx="323657" cy="287086"/>
          </a:xfrm>
          <a:prstGeom prst="rect">
            <a:avLst/>
          </a:prstGeom>
        </p:spPr>
      </p:pic>
      <p:pic>
        <p:nvPicPr>
          <p:cNvPr id="49" name="图片 48" descr="\documentclass{article}&#10;\usepackage{amsmath}&#10;\pagestyle{empty}&#10;\begin{document}&#10;&#10;$R_0^*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98" y="1438380"/>
            <a:ext cx="329143" cy="287086"/>
          </a:xfrm>
          <a:prstGeom prst="rect">
            <a:avLst/>
          </a:prstGeom>
        </p:spPr>
      </p:pic>
      <p:pic>
        <p:nvPicPr>
          <p:cNvPr id="51" name="图片 50" descr="\documentclass{article}&#10;\usepackage{amsmath,bm}&#10;\pagestyle{empty}&#10;\begin{document}&#10;&#10;$\bm{w}^*$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60" y="1434676"/>
            <a:ext cx="358400" cy="210286"/>
          </a:xfrm>
          <a:prstGeom prst="rect">
            <a:avLst/>
          </a:prstGeom>
        </p:spPr>
      </p:pic>
      <p:pic>
        <p:nvPicPr>
          <p:cNvPr id="6" name="图片 5" descr="\documentclass{article}&#10;\usepackage{amsmath,xcolor}&#10;\pagestyle{empty}&#10;\begin{document}&#10;&#10;&#10;Assume $\{(y_i,x_i)\}_{i=1}^\ell$ are \textcolor{red}{noisy} \textcolor{red}{with outliers}.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388" y="2947174"/>
            <a:ext cx="6822400" cy="396800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195968" y="1324235"/>
            <a:ext cx="1703993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Ground-Truth</a:t>
            </a: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: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9" name="图片 8" descr="\documentclass{article}&#10;\usepackage{amsmath}&#10;\pagestyle{empty}&#10;\begin{document}&#10;&#10;$\hat{w}_0$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52" y="1971537"/>
            <a:ext cx="320000" cy="259657"/>
          </a:xfrm>
          <a:prstGeom prst="rect">
            <a:avLst/>
          </a:prstGeom>
        </p:spPr>
      </p:pic>
      <p:pic>
        <p:nvPicPr>
          <p:cNvPr id="8" name="图片 7" descr="\documentclass{article}&#10;\usepackage{amsmath}&#10;\pagestyle{empty}&#10;\begin{document}&#10;&#10;$\hat{R}_0$&#10;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32" y="1934357"/>
            <a:ext cx="329143" cy="336457"/>
          </a:xfrm>
          <a:prstGeom prst="rect">
            <a:avLst/>
          </a:prstGeom>
        </p:spPr>
      </p:pic>
      <p:pic>
        <p:nvPicPr>
          <p:cNvPr id="10" name="图片 9" descr="\documentclass{article}&#10;\usepackage{amsmath,bm}&#10;\pagestyle{empty}&#10;\begin{document}&#10;&#10;$\hat{\bm{w}}$&#10;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61" y="1961837"/>
            <a:ext cx="234057" cy="21760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0" y="1870109"/>
            <a:ext cx="2083904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Global Minimizer: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672" y="3574327"/>
            <a:ext cx="9216714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800" dirty="0" smtClean="0"/>
              <a:t>   Suppose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the conditions of Theorem </a:t>
            </a:r>
            <a:r>
              <a:rPr lang="en-US" altLang="zh-CN" sz="2800" dirty="0" smtClean="0"/>
              <a:t>2 </a:t>
            </a:r>
            <a:r>
              <a:rPr lang="en-US" altLang="zh-CN" sz="2800" dirty="0"/>
              <a:t>hold for outlier point </a:t>
            </a:r>
            <a:r>
              <a:rPr lang="en-US" altLang="zh-CN" sz="2800" dirty="0" smtClean="0"/>
              <a:t>pairs</a:t>
            </a:r>
          </a:p>
          <a:p>
            <a:pPr lvl="2" indent="0"/>
            <a:r>
              <a:rPr lang="en-US" altLang="zh-CN" sz="2400" dirty="0" smtClean="0"/>
              <a:t>	 (noiseless + </a:t>
            </a:r>
            <a:r>
              <a:rPr lang="en-US" altLang="zh-CN" sz="2400" dirty="0" smtClean="0">
                <a:solidFill>
                  <a:srgbClr val="FF0000"/>
                </a:solidFill>
              </a:rPr>
              <a:t>with outliers</a:t>
            </a:r>
            <a:r>
              <a:rPr lang="en-US" altLang="zh-CN" sz="2400" dirty="0" smtClean="0">
                <a:solidFill>
                  <a:schemeClr val="tx1"/>
                </a:solidFill>
              </a:rPr>
              <a:t>)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2800" dirty="0" smtClean="0"/>
              <a:t>the conditions of Theorem 3 hold for inlier point pairs</a:t>
            </a:r>
          </a:p>
          <a:p>
            <a:pPr lvl="1" indent="0"/>
            <a:r>
              <a:rPr lang="en-US" altLang="zh-CN" sz="2400" dirty="0"/>
              <a:t> </a:t>
            </a:r>
            <a:r>
              <a:rPr lang="en-US" altLang="zh-CN" sz="2400" dirty="0" smtClean="0"/>
              <a:t>             (</a:t>
            </a:r>
            <a:r>
              <a:rPr lang="en-US" altLang="zh-CN" sz="2400" dirty="0" smtClean="0">
                <a:solidFill>
                  <a:srgbClr val="FF0000"/>
                </a:solidFill>
              </a:rPr>
              <a:t>noisy</a:t>
            </a:r>
            <a:r>
              <a:rPr lang="en-US" altLang="zh-CN" sz="2400" dirty="0" smtClean="0"/>
              <a:t> without outliers)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  <a:p>
            <a:pPr lvl="1" indent="0"/>
            <a:r>
              <a:rPr lang="en-US" altLang="zh-CN" sz="2800" dirty="0" smtClean="0"/>
              <a:t>   Then (SDR) is tight.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24" name="图片 23" descr="\documentclass{article}&#10;\usepackage{amsmath,bm}&#10;\pagestyle{empty}&#10;\begin{document}&#10;&#10;$\bm{w}^*(\bm{w}^*)^\top$&#10;&#10;&#10;\end{document}" title="IguanaTex Bitmap Display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89" y="1396238"/>
            <a:ext cx="1203199" cy="334629"/>
          </a:xfrm>
          <a:prstGeom prst="rect">
            <a:avLst/>
          </a:prstGeom>
        </p:spPr>
      </p:pic>
      <p:pic>
        <p:nvPicPr>
          <p:cNvPr id="25" name="图片 24" descr="\documentclass{article}&#10;\usepackage{amsmath,bm}&#10;\pagestyle{empty}&#10;\begin{document}&#10;&#10;$\hat{\bm{w}}(\hat{\bm{w}})^\top$&#10;&#10;&#10;\end{document}" title="IguanaTex Bitmap Display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782" y="1910397"/>
            <a:ext cx="923428" cy="3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08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Open Problem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 descr="\documentclass{article}&#10;\usepackage{amsmath}&#10;\pagestyle{empty}&#10;\begin{document}&#10;&#10;$M_1,\dots, M_{\ell}$: $m\times m$, symmetric with $M_1+\cdots+M_{\ell}\succ 0$. 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1" y="1320042"/>
            <a:ext cx="8477411" cy="306438"/>
          </a:xfrm>
          <a:prstGeom prst="rect">
            <a:avLst/>
          </a:prstGeom>
        </p:spPr>
      </p:pic>
      <p:pic>
        <p:nvPicPr>
          <p:cNvPr id="17" name="图片 16" descr="\documentclass{article}&#10;\usepackage{amsmath,color}&#10;\pagestyle{empty}&#10;\begin{document}&#10;&#10;&#10;Find the ``smallest'' non-negative integer \textnormal{\textcolor{red}{$r_i$}} such that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20" y="1989323"/>
            <a:ext cx="7061943" cy="272457"/>
          </a:xfrm>
          <a:prstGeom prst="rect">
            <a:avLst/>
          </a:prstGeom>
        </p:spPr>
      </p:pic>
      <p:pic>
        <p:nvPicPr>
          <p:cNvPr id="16" name="图片 15" descr="\documentclass{article}&#10;\usepackage{amsmath,color}&#10;\pagestyle{empty}&#10;\begin{document}&#10;&#10;&#10;\begin{equation}&#10; \begin{cases}&#10;    M_i + \textnormal{\textcolor{red}{$r_i$}} I_m \succ 0 \\&#10;    \sum_{i=1}^{\ell} M_i - \sum_{i=1}^{\ell} M_i (M_i + \textnormal{\textcolor{red}{$r_i$}} I_m)^{-1} M_i \succeq 0&#10; \end{cases} &#10;\end{equation}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20" y="2441767"/>
            <a:ext cx="8257828" cy="910629"/>
          </a:xfrm>
          <a:prstGeom prst="rect">
            <a:avLst/>
          </a:prstGeom>
        </p:spPr>
      </p:pic>
      <p:pic>
        <p:nvPicPr>
          <p:cNvPr id="28" name="图片 27" descr="\documentclass{article}&#10;\usepackage{amsmath,color}&#10;\pagestyle{empty}&#10;\begin{document}&#10;&#10;If $\ell=1$, then $M_1\succ 0$ implies (for any \textnormal{\textcolor{red}{$r_1$}}$\geq0$):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32" y="4250502"/>
            <a:ext cx="6058062" cy="305371"/>
          </a:xfrm>
          <a:prstGeom prst="rect">
            <a:avLst/>
          </a:prstGeom>
        </p:spPr>
      </p:pic>
      <p:pic>
        <p:nvPicPr>
          <p:cNvPr id="32" name="图片 31" descr="\documentclass{article}&#10;\usepackage{amsmath,color}&#10;\pagestyle{empty}&#10;\begin{document}&#10;&#10;&#10;\begin{equation*}&#10; \begin{cases}&#10;    M_1 + \textnormal{\textcolor{red}{$r_1$}} I_m \succ 0 \\&#10;    M_1 -  M_1 (M_1 + \textnormal{\textcolor{red}{$r_1$}} I_m)^{-1} M_1 \succeq M_1 -  M_1 M_1^{-1} M_1 =0&#10; \end{cases} &#10;\end{equation*}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05" y="4733996"/>
            <a:ext cx="7133258" cy="910629"/>
          </a:xfrm>
          <a:prstGeom prst="rect">
            <a:avLst/>
          </a:prstGeom>
        </p:spPr>
      </p:pic>
      <p:pic>
        <p:nvPicPr>
          <p:cNvPr id="34" name="图片 33" descr="\documentclass{article}&#10;\usepackage{amsmath}&#10;\pagestyle{empty}&#10;\begin{document}&#10;&#10;&#10;(1) holds as $r_i\to \infty$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32" y="3732333"/>
            <a:ext cx="2624000" cy="305371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545220" y="3631628"/>
            <a:ext cx="16078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Remark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1: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5220" y="4107819"/>
            <a:ext cx="16078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Remark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2: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0" name="图片 39" descr="\documentclass{article}&#10;\usepackage{amsmath}&#10;\pagestyle{empty}&#10;\begin{document}&#10;&#10;For $\ell&gt;1$, some $M_i$ might have negative eigenvalues.&#10;&#10;Thus the proof does not generalize.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38" y="5895099"/>
            <a:ext cx="6954057" cy="6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993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Works (Part I)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03200" y="901700"/>
            <a:ext cx="8940800" cy="5207000"/>
          </a:xfrm>
        </p:spPr>
        <p:txBody>
          <a:bodyPr/>
          <a:lstStyle/>
          <a:p>
            <a:r>
              <a:rPr lang="en-US" altLang="zh-CN" dirty="0" smtClean="0"/>
              <a:t>Analyze a tighter relaxation of robust rotation search [1]</a:t>
            </a:r>
          </a:p>
          <a:p>
            <a:pPr lvl="1"/>
            <a:r>
              <a:rPr lang="en-US" altLang="zh-CN" dirty="0" smtClean="0"/>
              <a:t>E.g. at the second relaxation order </a:t>
            </a:r>
            <a:r>
              <a:rPr lang="en-US" altLang="zh-CN" dirty="0"/>
              <a:t>of the </a:t>
            </a:r>
            <a:r>
              <a:rPr lang="en-US" altLang="zh-CN" dirty="0" err="1" smtClean="0"/>
              <a:t>Lasserre</a:t>
            </a:r>
            <a:r>
              <a:rPr lang="en-US" altLang="zh-CN" dirty="0"/>
              <a:t> </a:t>
            </a:r>
            <a:r>
              <a:rPr lang="en-US" altLang="zh-CN" dirty="0" smtClean="0"/>
              <a:t>hierarchy</a:t>
            </a:r>
          </a:p>
          <a:p>
            <a:pPr lvl="1"/>
            <a:r>
              <a:rPr lang="en-US" altLang="zh-CN" dirty="0" smtClean="0"/>
              <a:t>Empirically very tight, </a:t>
            </a:r>
            <a:r>
              <a:rPr lang="en-US" altLang="zh-CN" dirty="0" smtClean="0">
                <a:solidFill>
                  <a:srgbClr val="FF0000"/>
                </a:solidFill>
              </a:rPr>
              <a:t>little to none </a:t>
            </a:r>
            <a:r>
              <a:rPr lang="en-US" altLang="zh-CN" dirty="0" smtClean="0"/>
              <a:t>theoretical justification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 smtClean="0"/>
              <a:t>Extend the analysis to related geometric vision problems</a:t>
            </a:r>
          </a:p>
          <a:p>
            <a:pPr lvl="1"/>
            <a:r>
              <a:rPr lang="en-US" altLang="zh-CN" dirty="0" smtClean="0"/>
              <a:t>Particularly for the truncated least-squares objective</a:t>
            </a:r>
          </a:p>
          <a:p>
            <a:pPr lvl="1"/>
            <a:r>
              <a:rPr lang="en-US" altLang="zh-CN" dirty="0" smtClean="0"/>
              <a:t>See [2] for several examples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Classic geometric vision is far from being well-understood!</a:t>
            </a:r>
          </a:p>
          <a:p>
            <a:pPr lvl="1"/>
            <a:r>
              <a:rPr lang="en-US" altLang="zh-CN" dirty="0" smtClean="0"/>
              <a:t>Modern tools from optimization, statistics are needed to do so</a:t>
            </a: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47094" y="2056144"/>
            <a:ext cx="6724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[1] </a:t>
            </a:r>
            <a:r>
              <a:rPr lang="zh-CN" altLang="en-US" dirty="0"/>
              <a:t>H. Yang and L. Carlone. A quaternion-based certifiably optimal solution to the Wahba problem with outliers. ICCV 2019</a:t>
            </a:r>
            <a:r>
              <a:rPr lang="zh-CN" altLang="en-US" dirty="0" smtClean="0"/>
              <a:t>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9534" y="3991769"/>
            <a:ext cx="67243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[2</a:t>
            </a:r>
            <a:r>
              <a:rPr lang="en-US" altLang="zh-CN" dirty="0"/>
              <a:t>] </a:t>
            </a:r>
            <a:r>
              <a:rPr lang="zh-CN" altLang="en-US" dirty="0"/>
              <a:t>H. Yang and L. Carlone. </a:t>
            </a:r>
            <a:r>
              <a:rPr lang="en-US" altLang="zh-CN" dirty="0" smtClean="0"/>
              <a:t>Certifiably optimal outlier-robust geometric perception</a:t>
            </a:r>
            <a:r>
              <a:rPr lang="en-US" altLang="zh-CN" dirty="0"/>
              <a:t>: Semidefinite </a:t>
            </a:r>
            <a:r>
              <a:rPr lang="en-US" altLang="zh-CN" dirty="0" smtClean="0"/>
              <a:t>relaxations </a:t>
            </a:r>
            <a:r>
              <a:rPr lang="en-US" altLang="zh-CN" dirty="0"/>
              <a:t>and </a:t>
            </a:r>
            <a:r>
              <a:rPr lang="en-US" altLang="zh-CN" dirty="0" smtClean="0"/>
              <a:t>scalable global optimization. T-PAMI 2022.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083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II: Algorithm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ARCS: Accurate Rotation and Correspondences Search</a:t>
            </a:r>
          </a:p>
          <a:p>
            <a:pPr lvl="1"/>
            <a:r>
              <a:rPr lang="en-US" altLang="zh-CN" dirty="0"/>
              <a:t>CVPR 2022</a:t>
            </a:r>
          </a:p>
          <a:p>
            <a:pPr lvl="1"/>
            <a:r>
              <a:rPr lang="en-US" altLang="zh-CN" dirty="0"/>
              <a:t>Liangzu Peng, </a:t>
            </a:r>
            <a:r>
              <a:rPr lang="en-US" altLang="zh-CN" dirty="0" err="1"/>
              <a:t>Manolis</a:t>
            </a:r>
            <a:r>
              <a:rPr lang="en-US" altLang="zh-CN" dirty="0"/>
              <a:t> C. </a:t>
            </a:r>
            <a:r>
              <a:rPr lang="en-US" altLang="zh-CN" dirty="0" err="1"/>
              <a:t>Tsakiris</a:t>
            </a:r>
            <a:r>
              <a:rPr lang="en-US" altLang="zh-CN" dirty="0"/>
              <a:t>, René Vidal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736" y="3162460"/>
            <a:ext cx="3665758" cy="13350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870" y="4469017"/>
            <a:ext cx="5325862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dirty="0" smtClean="0"/>
              <a:t>Correspondence-Less 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(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Partially Overlapped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)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图片 5" descr="\documentclass{article}&#10;\usepackage{amsmath}&#10;\pagestyle{empty}&#10;\begin{document}&#10;&#10;$C^*\subset \{1,\dots, m\}\times \{1,\dots, n\}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528" y="2627571"/>
            <a:ext cx="3827200" cy="305371"/>
          </a:xfrm>
          <a:prstGeom prst="rect">
            <a:avLst/>
          </a:prstGeom>
        </p:spPr>
      </p:pic>
      <p:pic>
        <p:nvPicPr>
          <p:cNvPr id="9" name="图片 8" descr="\documentclass{article}&#10;\usepackage{amsmath}&#10;\pagestyle{empty}&#10;\begin{document}&#10;&#10;$q_i = R^* p_j + \epsilon_{i,j}$, \ \ \ \ $\forall (i,j)\in C^*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57" y="3495413"/>
            <a:ext cx="4156343" cy="318171"/>
          </a:xfrm>
          <a:prstGeom prst="rect">
            <a:avLst/>
          </a:prstGeom>
        </p:spPr>
      </p:pic>
      <p:pic>
        <p:nvPicPr>
          <p:cNvPr id="12" name="图片 11" descr="\documentclass{article}&#10;\usepackage{amsmath}&#10;\pagestyle{empty}&#10;\begin{document}&#10;&#10;$Q=\{q_i\}_{i=1}^m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753092"/>
            <a:ext cx="1543314" cy="309028"/>
          </a:xfrm>
          <a:prstGeom prst="rect">
            <a:avLst/>
          </a:prstGeom>
        </p:spPr>
      </p:pic>
      <p:pic>
        <p:nvPicPr>
          <p:cNvPr id="14" name="图片 13" descr="\documentclass{article}&#10;\usepackage{amsmath}&#10;\pagestyle{empty}&#10;\begin{document}&#10;&#10;$P=\{p_j\}_{j=1}^n$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865" y="2757400"/>
            <a:ext cx="1614629" cy="351085"/>
          </a:xfrm>
          <a:prstGeom prst="rect">
            <a:avLst/>
          </a:prstGeom>
        </p:spPr>
      </p:pic>
      <p:pic>
        <p:nvPicPr>
          <p:cNvPr id="19" name="图片 18" descr="\documentclass{article}&#10;\usepackage{amsmath}&#10;\pagestyle{empty}&#10;\begin{document}&#10;&#10;&#10;Find the 3D rotation $R^*$ and correspondences $C^*$ from $Q$ and $P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57" y="5728920"/>
            <a:ext cx="8546743" cy="27245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03200" y="5202218"/>
            <a:ext cx="88806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b="1" dirty="0" smtClean="0"/>
              <a:t>Goal: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48756" y="4339449"/>
            <a:ext cx="153888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additive noise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6702804" y="3852726"/>
            <a:ext cx="645953" cy="68641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44926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Curse and Blessing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 smtClean="0">
                    <a:solidFill>
                      <a:schemeClr val="tx1"/>
                    </a:solidFill>
                  </a:rPr>
                  <a:t>Curse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of “Dimensionality”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</a:t>
                </a:r>
                <a:endParaRPr lang="en-US" altLang="zh-CN" dirty="0"/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points in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 real-world point cloud</a:t>
                </a:r>
              </a:p>
              <a:p>
                <a:r>
                  <a:rPr lang="en-US" altLang="zh-CN" dirty="0" err="1">
                    <a:solidFill>
                      <a:srgbClr val="FF0000"/>
                    </a:solidFill>
                  </a:rPr>
                  <a:t>quadratically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many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) candidate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correspondences</a:t>
                </a:r>
              </a:p>
              <a:p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nanoseconds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3000 years </a:t>
                </a: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Blessing of “Dimensionality”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	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SO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1669" t="-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4941" y="2961780"/>
            <a:ext cx="3665758" cy="1335060"/>
          </a:xfrm>
          <a:prstGeom prst="rect">
            <a:avLst/>
          </a:prstGeom>
        </p:spPr>
      </p:pic>
      <p:pic>
        <p:nvPicPr>
          <p:cNvPr id="6" name="图片 5" descr="\documentclass{article}&#10;\usepackage{amsmath}&#10;\pagestyle{empty}&#10;\begin{document}&#10;&#10;$Q=\{q_i\}_{i=1}^m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405" y="2552412"/>
            <a:ext cx="1543314" cy="309028"/>
          </a:xfrm>
          <a:prstGeom prst="rect">
            <a:avLst/>
          </a:prstGeom>
        </p:spPr>
      </p:pic>
      <p:pic>
        <p:nvPicPr>
          <p:cNvPr id="7" name="图片 6" descr="\documentclass{article}&#10;\usepackage{amsmath}&#10;\pagestyle{empty}&#10;\begin{document}&#10;&#10;$P=\{p_j\}_{j=1}^n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70" y="2556720"/>
            <a:ext cx="1614629" cy="3510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4281" y="2732262"/>
            <a:ext cx="3616375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dirty="0" smtClean="0"/>
              <a:t>“</a:t>
            </a:r>
            <a:r>
              <a:rPr lang="en-US" altLang="zh-CN" i="1" dirty="0" smtClean="0"/>
              <a:t>Quadratic </a:t>
            </a:r>
            <a:r>
              <a:rPr lang="en-US" altLang="zh-CN" i="1" dirty="0"/>
              <a:t>algorithms are useless </a:t>
            </a:r>
            <a:endParaRPr lang="en-US" altLang="zh-CN" i="1" dirty="0" smtClean="0"/>
          </a:p>
          <a:p>
            <a:r>
              <a:rPr lang="en-US" altLang="zh-CN" i="1" dirty="0" smtClean="0"/>
              <a:t>in </a:t>
            </a:r>
            <a:r>
              <a:rPr lang="en-US" altLang="zh-CN" i="1" dirty="0"/>
              <a:t>modern </a:t>
            </a:r>
            <a:r>
              <a:rPr lang="en-US" altLang="zh-CN" i="1" dirty="0" smtClean="0"/>
              <a:t>applications.</a:t>
            </a:r>
            <a:r>
              <a:rPr lang="en-US" altLang="zh-CN" dirty="0" smtClean="0"/>
              <a:t>”</a:t>
            </a:r>
          </a:p>
          <a:p>
            <a:r>
              <a:rPr lang="en-US" altLang="zh-CN" dirty="0" smtClean="0"/>
              <a:t>                 </a:t>
            </a:r>
            <a:r>
              <a:rPr lang="en-US" altLang="zh-CN" dirty="0"/>
              <a:t>------ Robert Sedgewick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9581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Scalability versus Accuracy Dilemma	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Scalable, not accurate</a:t>
            </a:r>
          </a:p>
          <a:p>
            <a:pPr lvl="1"/>
            <a:r>
              <a:rPr lang="en-US" altLang="zh-CN" dirty="0" smtClean="0"/>
              <a:t>The ICP algorithm, and its variants</a:t>
            </a:r>
          </a:p>
          <a:p>
            <a:r>
              <a:rPr lang="en-US" altLang="zh-CN" dirty="0" smtClean="0"/>
              <a:t>Accurate, not scalable</a:t>
            </a:r>
          </a:p>
          <a:p>
            <a:pPr lvl="1"/>
            <a:r>
              <a:rPr lang="en-US" altLang="zh-CN" dirty="0" smtClean="0"/>
              <a:t>The Go-ICP algorithm, and its variants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6146217"/>
            <a:ext cx="698802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Go-ICP: </a:t>
            </a:r>
            <a:r>
              <a:rPr lang="en-US" altLang="zh-CN" sz="1400" dirty="0" smtClean="0"/>
              <a:t>J</a:t>
            </a:r>
            <a:r>
              <a:rPr lang="en-US" altLang="zh-CN" sz="1400" dirty="0"/>
              <a:t>. Yang, H. Li, D. Campbell, Y. </a:t>
            </a:r>
            <a:r>
              <a:rPr lang="en-US" altLang="zh-CN" sz="1400" dirty="0" err="1"/>
              <a:t>Jia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“</a:t>
            </a:r>
            <a:r>
              <a:rPr lang="en-US" altLang="zh-CN" sz="1400" dirty="0" smtClean="0">
                <a:solidFill>
                  <a:schemeClr val="tx1"/>
                </a:solidFill>
              </a:rPr>
              <a:t>Go-ICP</a:t>
            </a:r>
            <a:r>
              <a:rPr lang="en-US" altLang="zh-CN" sz="1400" dirty="0"/>
              <a:t>: A Globally Optimal Solution to 3D ICP Point-Set </a:t>
            </a:r>
            <a:r>
              <a:rPr lang="en-US" altLang="zh-CN" sz="1400" dirty="0" smtClean="0"/>
              <a:t>Registration”, </a:t>
            </a:r>
            <a:r>
              <a:rPr lang="en-US" altLang="zh-CN" sz="1400" dirty="0"/>
              <a:t>TPAMI 2016</a:t>
            </a:r>
            <a:r>
              <a:rPr lang="en-US" altLang="zh-CN" sz="1400" dirty="0" smtClean="0"/>
              <a:t>.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ICP</a:t>
            </a:r>
            <a:r>
              <a:rPr lang="en-US" altLang="zh-CN" sz="1400" dirty="0" smtClean="0"/>
              <a:t>: P.J. </a:t>
            </a:r>
            <a:r>
              <a:rPr lang="en-US" altLang="zh-CN" sz="1400" dirty="0" err="1" smtClean="0"/>
              <a:t>Besl</a:t>
            </a:r>
            <a:r>
              <a:rPr lang="en-US" altLang="zh-CN" sz="1400" dirty="0"/>
              <a:t>,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N.D. </a:t>
            </a:r>
            <a:r>
              <a:rPr lang="en-US" altLang="zh-CN" sz="1400" dirty="0" smtClean="0"/>
              <a:t>McKay, “A </a:t>
            </a:r>
            <a:r>
              <a:rPr lang="en-US" altLang="zh-CN" sz="1400" dirty="0"/>
              <a:t>Method for Registration of 3-D </a:t>
            </a:r>
            <a:r>
              <a:rPr lang="en-US" altLang="zh-CN" sz="1400" dirty="0" smtClean="0"/>
              <a:t>Shapes”. TPAMI 1992.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726" y="2977684"/>
            <a:ext cx="3850606" cy="28896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54365" y="1822319"/>
            <a:ext cx="2411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Our </a:t>
            </a:r>
            <a:r>
              <a:rPr lang="en-US" altLang="zh-CN" b="1" dirty="0">
                <a:solidFill>
                  <a:schemeClr val="tx1"/>
                </a:solidFill>
              </a:rPr>
              <a:t>Solution </a:t>
            </a:r>
            <a:r>
              <a:rPr lang="en-US" altLang="zh-CN" b="1" dirty="0">
                <a:solidFill>
                  <a:srgbClr val="0000FF"/>
                </a:solidFill>
              </a:rPr>
              <a:t>ARCS+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8212822" y="2191651"/>
            <a:ext cx="209725" cy="918668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415718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Rotation Search: Problem Setup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Body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03200" y="901699"/>
                <a:ext cx="8763000" cy="1558423"/>
              </a:xfrm>
              <a:prstGeom prst="rect">
                <a:avLst/>
              </a:prstGeo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Goal: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Find a 3D rotation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that “best” aligns two point clouds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Three Different Cases: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66" name="Body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3200" y="901699"/>
                <a:ext cx="8763000" cy="1558423"/>
              </a:xfrm>
              <a:prstGeom prst="rect">
                <a:avLst/>
              </a:prstGeom>
              <a:blipFill>
                <a:blip r:embed="rId2"/>
                <a:stretch>
                  <a:fillRect l="-1669" t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4" y="2573261"/>
            <a:ext cx="2038607" cy="15289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36" y="2573261"/>
            <a:ext cx="2110182" cy="15289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8205" y="4367928"/>
            <a:ext cx="174406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dirty="0" smtClean="0"/>
              <a:t>(1) Outlier-Free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41969" y="4366470"/>
            <a:ext cx="176971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dirty="0" smtClean="0"/>
              <a:t>(2) With </a:t>
            </a:r>
            <a:r>
              <a:rPr lang="en-US" altLang="zh-CN" dirty="0" smtClean="0">
                <a:solidFill>
                  <a:srgbClr val="FF0000"/>
                </a:solidFill>
              </a:rPr>
              <a:t>Outliers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37564" y="5010314"/>
                <a:ext cx="1269963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0" dirty="0" smtClean="0">
                  <a:latin typeface="+mn-lt"/>
                </a:endParaRPr>
              </a:p>
              <a:p>
                <a:r>
                  <a:rPr lang="en-US" altLang="zh-CN" dirty="0" smtClean="0"/>
                  <a:t>   for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all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64" y="5010314"/>
                <a:ext cx="1269963" cy="656590"/>
              </a:xfrm>
              <a:prstGeom prst="rect">
                <a:avLst/>
              </a:prstGeom>
              <a:blipFill>
                <a:blip r:embed="rId6"/>
                <a:stretch>
                  <a:fillRect b="-1296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173748" y="5011592"/>
                <a:ext cx="1337802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0" dirty="0" smtClean="0">
                  <a:latin typeface="+mn-lt"/>
                </a:endParaRPr>
              </a:p>
              <a:p>
                <a:r>
                  <a:rPr lang="en-US" altLang="zh-CN" dirty="0" smtClean="0"/>
                  <a:t>   for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some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748" y="5011592"/>
                <a:ext cx="1337802" cy="656590"/>
              </a:xfrm>
              <a:prstGeom prst="rect">
                <a:avLst/>
              </a:prstGeom>
              <a:blipFill>
                <a:blip r:embed="rId7"/>
                <a:stretch>
                  <a:fillRect r="-913" b="-1296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463581" y="4999157"/>
                <a:ext cx="1639936" cy="6789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i="0" dirty="0" smtClean="0">
                  <a:latin typeface="+mn-lt"/>
                </a:endParaRPr>
              </a:p>
              <a:p>
                <a:r>
                  <a:rPr lang="en-US" altLang="zh-CN" dirty="0" smtClean="0"/>
                  <a:t>  for 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some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CN" sz="18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581" y="4999157"/>
                <a:ext cx="1639936" cy="678904"/>
              </a:xfrm>
              <a:prstGeom prst="rect">
                <a:avLst/>
              </a:prstGeom>
              <a:blipFill>
                <a:blip r:embed="rId8"/>
                <a:stretch>
                  <a:fillRect r="-2974" b="-1351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5299" y="2894369"/>
            <a:ext cx="3086531" cy="112410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739217" y="4229429"/>
            <a:ext cx="271869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dirty="0" smtClean="0"/>
              <a:t>(3) Correspondence-Less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    (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Partially Overlapped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)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6312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 animBg="1"/>
      <p:bldP spid="7" grpId="0"/>
      <p:bldP spid="11" grpId="0"/>
      <p:bldP spid="10" grpId="0"/>
      <p:bldP spid="15" grpId="0"/>
      <p:bldP spid="16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Design of</a:t>
            </a:r>
            <a:r>
              <a:rPr lang="en-US" altLang="zh-CN" dirty="0"/>
              <a:t> The </a:t>
            </a:r>
            <a:r>
              <a:rPr lang="en-US" altLang="zh-CN" dirty="0">
                <a:solidFill>
                  <a:srgbClr val="0000FF"/>
                </a:solidFill>
              </a:rPr>
              <a:t>ARCS+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Desiderata: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>
                <a:solidFill>
                  <a:srgbClr val="0000FF"/>
                </a:solidFill>
              </a:rPr>
              <a:t>ARCS+</a:t>
            </a:r>
            <a:r>
              <a:rPr lang="en-US" altLang="zh-CN" dirty="0" smtClean="0"/>
              <a:t> should maximize the “Blessing of Dimensionality”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ARCS+</a:t>
            </a:r>
            <a:r>
              <a:rPr lang="en-US" altLang="zh-CN" dirty="0" smtClean="0"/>
              <a:t> should run in linear-logarithmic time in the input size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ARCS+ </a:t>
            </a:r>
            <a:r>
              <a:rPr lang="en-US" altLang="zh-CN" dirty="0" smtClean="0"/>
              <a:t>consists of three steps:</a:t>
            </a:r>
            <a:endParaRPr lang="en-US" altLang="zh-CN" dirty="0"/>
          </a:p>
          <a:p>
            <a:pPr lvl="1"/>
            <a:r>
              <a:rPr lang="en-US" altLang="zh-CN" dirty="0" smtClean="0"/>
              <a:t>Step 1: Establish Correspondences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Step 2: Outlier Removal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Step 3: Rotation Refinement</a:t>
            </a:r>
          </a:p>
        </p:txBody>
      </p:sp>
    </p:spTree>
    <p:extLst>
      <p:ext uri="{BB962C8B-B14F-4D97-AF65-F5344CB8AC3E}">
        <p14:creationId xmlns:p14="http://schemas.microsoft.com/office/powerpoint/2010/main" val="283494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0000FF"/>
                </a:solidFill>
              </a:rPr>
              <a:t>ARCS+ </a:t>
            </a:r>
            <a:r>
              <a:rPr lang="en-US" altLang="zh-CN" dirty="0"/>
              <a:t>Algorithm: Step 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Step 1: Establish Correspondences</a:t>
            </a:r>
          </a:p>
          <a:p>
            <a:pPr lvl="1"/>
            <a:r>
              <a:rPr lang="en-US" altLang="zh-CN" dirty="0" smtClean="0"/>
              <a:t>Initialization:</a:t>
            </a:r>
          </a:p>
          <a:p>
            <a:pPr lvl="1"/>
            <a:r>
              <a:rPr lang="en-US" altLang="zh-CN" dirty="0" smtClean="0"/>
              <a:t>For every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=1,…,m, and j=1,…,n                          (double for loop)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 smtClean="0"/>
          </a:p>
          <a:p>
            <a:pPr lvl="1"/>
            <a:r>
              <a:rPr lang="en-US" altLang="zh-CN" b="1" dirty="0" smtClean="0"/>
              <a:t>Key Idea</a:t>
            </a:r>
            <a:r>
              <a:rPr lang="en-US" altLang="zh-CN" dirty="0" smtClean="0"/>
              <a:t>: Step 1 can be implemented in </a:t>
            </a:r>
            <a:r>
              <a:rPr lang="en-US" altLang="zh-CN" b="1" dirty="0" smtClean="0">
                <a:solidFill>
                  <a:schemeClr val="tx1"/>
                </a:solidFill>
              </a:rPr>
              <a:t>linear-logarithmic</a:t>
            </a:r>
            <a:r>
              <a:rPr lang="en-US" altLang="zh-CN" dirty="0" smtClean="0"/>
              <a:t> time</a:t>
            </a:r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03199" y="4768287"/>
            <a:ext cx="562714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sym typeface="Arial"/>
              </a:rPr>
              <a:t>Step 1 reduces the correspondence-less problem to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Robust Rotation Search</a:t>
            </a:r>
            <a:endParaRPr kumimoji="0" lang="zh-CN" altLang="en-US" sz="240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11" y="3996881"/>
            <a:ext cx="2996034" cy="2170810"/>
          </a:xfrm>
          <a:prstGeom prst="rect">
            <a:avLst/>
          </a:prstGeom>
        </p:spPr>
      </p:pic>
      <p:pic>
        <p:nvPicPr>
          <p:cNvPr id="15" name="图片 14" descr="\documentclass{article}&#10;\usepackage{amsmath}&#10;\pagestyle{empty}&#10;\begin{document}&#10;&#10;$\hat{C} = \hat{C} \cup \{ (i,j) \}$ \ \ \ \ \ \ if \ \ $\big| \|q_i \|_2 - \|p_j\|_2 \big|\leq c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564" y="2205167"/>
            <a:ext cx="4366628" cy="298971"/>
          </a:xfrm>
          <a:prstGeom prst="rect">
            <a:avLst/>
          </a:prstGeom>
        </p:spPr>
      </p:pic>
      <p:pic>
        <p:nvPicPr>
          <p:cNvPr id="8" name="图片 7" descr="\documentclass{article}&#10;\usepackage{amsmath}&#10;\pagestyle{empty}&#10;\begin{document}&#10;&#10;$\hat{C} = \emptyset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67" y="1378646"/>
            <a:ext cx="638476" cy="260571"/>
          </a:xfrm>
          <a:prstGeom prst="rect">
            <a:avLst/>
          </a:prstGeom>
        </p:spPr>
      </p:pic>
      <p:pic>
        <p:nvPicPr>
          <p:cNvPr id="14" name="图片 13" descr="\documentclass{article}&#10;\usepackage{amsmath}&#10;\pagestyle{empty}&#10;\begin{document}&#10;&#10;$O(m\log m + n \log n)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093" y="3578576"/>
            <a:ext cx="2014628" cy="229029"/>
          </a:xfrm>
          <a:prstGeom prst="rect">
            <a:avLst/>
          </a:prstGeom>
        </p:spPr>
      </p:pic>
      <p:pic>
        <p:nvPicPr>
          <p:cNvPr id="11" name="图片 10" descr="\documentclass{article}&#10;\usepackage{amsmath}&#10;\pagestyle{empty}&#10;\begin{document}&#10;&#10;$q_i = R^* p_j + \epsilon_{i,j}$, \ \ \ \ $\forall (i,j)\in C^*$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5" y="6370725"/>
            <a:ext cx="4156343" cy="31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70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Scalability versus Accuracy </a:t>
            </a:r>
            <a:r>
              <a:rPr lang="en-US" altLang="zh-CN" dirty="0" smtClean="0"/>
              <a:t>Dilemma (cont.)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                                                     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609"/>
            <a:ext cx="4077050" cy="3059592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4009938" y="1216404"/>
            <a:ext cx="1223977" cy="61791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文本框 7"/>
          <p:cNvSpPr txBox="1"/>
          <p:nvPr/>
        </p:nvSpPr>
        <p:spPr>
          <a:xfrm>
            <a:off x="4609859" y="1520602"/>
            <a:ext cx="461209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altLang="zh-CN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b="1" dirty="0" smtClean="0">
                <a:solidFill>
                  <a:srgbClr val="0000FF"/>
                </a:solidFill>
              </a:rPr>
              <a:t>Our Solution (ARCS+, Steps 2 and 3)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131" y="3768049"/>
            <a:ext cx="401391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Robust Rotation Search</a:t>
            </a:r>
            <a:r>
              <a:rPr kumimoji="0" lang="en-US" altLang="zh-CN" sz="18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Algorithms</a:t>
            </a:r>
            <a:endParaRPr kumimoji="0" lang="zh-CN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1" name="图片 10" descr="\documentclass{article}&#10;\usepackage{amsmath,amsfonts,mathrsfs,mathtools}&#10;\pagestyle{empty}&#10;\begin{document}&#10;&#10;\begin{align*}&#10; \begin{cases}&#10;  y_i = R^*_0x_i + \epsilon_i, \ \ \ \   &amp; \text{ $i\in I^*$ } \\&#10;  \text{ $y_i$ and $x_i$ are arbitrary } &amp; \text{ $i\notin I^*$ }&#10; \end{cases}&#10;\end{align*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31" y="4704740"/>
            <a:ext cx="6406111" cy="1278654"/>
          </a:xfrm>
          <a:prstGeom prst="rect">
            <a:avLst/>
          </a:prstGeom>
        </p:spPr>
      </p:pic>
      <p:pic>
        <p:nvPicPr>
          <p:cNvPr id="15" name="图片 14" descr="\documentclass{article}&#10;\usepackage{amsmath,amssymb}&#10;\pagestyle{empty}&#10;\begin{document}&#10;&#10;$\epsilon_i\in\mathbb{R}^3$: Bounded Noise (Unknown)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9" y="6514493"/>
            <a:ext cx="4467434" cy="310071"/>
          </a:xfrm>
          <a:prstGeom prst="rect">
            <a:avLst/>
          </a:prstGeom>
        </p:spPr>
      </p:pic>
      <p:pic>
        <p:nvPicPr>
          <p:cNvPr id="16" name="图片 15" descr="\documentclass{article}&#10;\usepackage{amsmath}&#10;\pagestyle{empty}&#10;\begin{document}&#10;&#10;$I^*\subset \{1,\dots,\ell\}$: Inlier Indices (Unknown)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31" y="6216650"/>
            <a:ext cx="5179172" cy="2899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21" y="4454554"/>
            <a:ext cx="1480932" cy="107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717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</a:t>
            </a:r>
            <a:r>
              <a:rPr lang="en-US" altLang="zh-CN" dirty="0" smtClean="0"/>
              <a:t>2 of </a:t>
            </a:r>
            <a:r>
              <a:rPr lang="en-US" altLang="zh-CN" dirty="0">
                <a:solidFill>
                  <a:srgbClr val="0000FF"/>
                </a:solidFill>
              </a:rPr>
              <a:t>ARCS</a:t>
            </a:r>
            <a:r>
              <a:rPr lang="en-US" altLang="zh-CN" dirty="0" smtClean="0">
                <a:solidFill>
                  <a:srgbClr val="0000FF"/>
                </a:solidFill>
              </a:rPr>
              <a:t>+</a:t>
            </a:r>
            <a:r>
              <a:rPr lang="en-US" altLang="zh-CN" dirty="0" smtClean="0"/>
              <a:t>: Outlier Removal           1/2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Consensus Maximization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b="1" dirty="0" smtClean="0"/>
              <a:t>Claim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(1) can be solved approximately in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linear-logarithmic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/>
              <a:t>time</a:t>
            </a:r>
          </a:p>
          <a:p>
            <a:pPr lvl="1"/>
            <a:endParaRPr lang="en-US" altLang="zh-CN" dirty="0"/>
          </a:p>
        </p:txBody>
      </p:sp>
      <p:pic>
        <p:nvPicPr>
          <p:cNvPr id="8" name="图片 7" descr="\documentclass{article}&#10;\usepackage{amsmath,color}&#10;\pagestyle{empty}&#10;\begin{document}&#10;&#10;\begin{equation}&#10; \begin{split} &#10;  &amp;\max_{I\subset [\ell],R \in \textnormal{\textcolor{blue}{$\textnormal{SO}(3)$}} } \ \ \ \ \ \ \  |I| \\&#10;  \textnormal{s.t.}\ \ \ \  &amp;\ \   \| y_i- Rx_i\|_2 \leq c,\ \ \forall i\in I &#10; \end{split}&#10;\end{equation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09" y="1501305"/>
            <a:ext cx="6104380" cy="812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71996" y="4041724"/>
                <a:ext cx="7738844" cy="2066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0000FF"/>
                    </a:solidFill>
                  </a:rPr>
                  <a:t>Key Idea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: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Reduce the search space from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SO(3)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to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2-sphere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and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rgbClr val="0000FF"/>
                    </a:solidFill>
                  </a:rPr>
                  <a:t>            </a:t>
                </a:r>
              </a:p>
              <a:p>
                <a:r>
                  <a:rPr lang="en-US" altLang="zh-CN" dirty="0">
                    <a:solidFill>
                      <a:srgbClr val="0000FF"/>
                    </a:solidFill>
                  </a:rPr>
                  <a:t>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SO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=3</m:t>
                    </m:r>
                  </m:oMath>
                </a14:m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sphere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=2</m:t>
                    </m:r>
                  </m:oMath>
                </a14:m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=1</m:t>
                    </m:r>
                  </m:oMath>
                </a14:m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    In other words, Step 2 is to maximize the “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Blessing of Dimensionality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”!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96" y="4041724"/>
                <a:ext cx="7738844" cy="2066976"/>
              </a:xfrm>
              <a:prstGeom prst="rect">
                <a:avLst/>
              </a:prstGeom>
              <a:blipFill>
                <a:blip r:embed="rId5"/>
                <a:stretch>
                  <a:fillRect l="-630" t="-1475" b="-3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\documentclass{article}&#10;\usepackage{amsmath}&#10;\pagestyle{empty}&#10;\begin{document}&#10;&#10;&#10;$O(\ell\log \ell)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097" y="3352514"/>
            <a:ext cx="1177600" cy="30537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21" y="4454554"/>
            <a:ext cx="1480932" cy="107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15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2 </a:t>
            </a:r>
            <a:r>
              <a:rPr lang="en-US" altLang="zh-CN" dirty="0"/>
              <a:t>of </a:t>
            </a:r>
            <a:r>
              <a:rPr lang="en-US" altLang="zh-CN" dirty="0">
                <a:solidFill>
                  <a:srgbClr val="0000FF"/>
                </a:solidFill>
              </a:rPr>
              <a:t>ARCS</a:t>
            </a:r>
            <a:r>
              <a:rPr lang="en-US" altLang="zh-CN" dirty="0" smtClean="0">
                <a:solidFill>
                  <a:srgbClr val="0000FF"/>
                </a:solidFill>
              </a:rPr>
              <a:t>+</a:t>
            </a:r>
            <a:r>
              <a:rPr lang="en-US" altLang="zh-CN" dirty="0" smtClean="0"/>
              <a:t>: </a:t>
            </a:r>
            <a:r>
              <a:rPr lang="en-US" altLang="zh-CN" dirty="0"/>
              <a:t>Outlier </a:t>
            </a:r>
            <a:r>
              <a:rPr lang="en-US" altLang="zh-CN" dirty="0" smtClean="0"/>
              <a:t>Removal           2/2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Performance of Step 2</a:t>
            </a:r>
          </a:p>
          <a:p>
            <a:pPr lvl="1"/>
            <a:r>
              <a:rPr lang="en-US" altLang="zh-CN" dirty="0" smtClean="0"/>
              <a:t>More than </a:t>
            </a:r>
            <a:r>
              <a:rPr lang="en-US" altLang="zh-CN" b="1" dirty="0" smtClean="0">
                <a:solidFill>
                  <a:schemeClr val="tx1"/>
                </a:solidFill>
              </a:rPr>
              <a:t>3 million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outlier point pairs are removed!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The final step:</a:t>
            </a:r>
          </a:p>
          <a:p>
            <a:pPr lvl="1"/>
            <a:r>
              <a:rPr lang="en-US" altLang="zh-CN" dirty="0" smtClean="0"/>
              <a:t>Refine the rotation on the </a:t>
            </a:r>
            <a:r>
              <a:rPr lang="en-US" altLang="zh-CN" b="1" dirty="0" smtClean="0">
                <a:solidFill>
                  <a:schemeClr val="tx1"/>
                </a:solidFill>
              </a:rPr>
              <a:t>remaining</a:t>
            </a:r>
            <a:r>
              <a:rPr lang="en-US" altLang="zh-CN" dirty="0" smtClean="0"/>
              <a:t> point pairs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152461"/>
            <a:ext cx="6230219" cy="1352739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3229761" y="1593908"/>
            <a:ext cx="1895912" cy="107379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直接箭头连接符 7"/>
          <p:cNvCxnSpPr/>
          <p:nvPr/>
        </p:nvCxnSpPr>
        <p:spPr>
          <a:xfrm flipV="1">
            <a:off x="4472730" y="3167529"/>
            <a:ext cx="820723" cy="109833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/>
          <p:cNvSpPr txBox="1"/>
          <p:nvPr/>
        </p:nvSpPr>
        <p:spPr>
          <a:xfrm flipH="1">
            <a:off x="203200" y="6338499"/>
            <a:ext cx="6417578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dirty="0" smtClean="0"/>
              <a:t>In the paper, we consider random, non-adversarial outliers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796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 of </a:t>
            </a:r>
            <a:r>
              <a:rPr lang="en-US" altLang="zh-CN" dirty="0">
                <a:solidFill>
                  <a:srgbClr val="0000FF"/>
                </a:solidFill>
              </a:rPr>
              <a:t>ARCS+</a:t>
            </a:r>
            <a:r>
              <a:rPr lang="en-US" altLang="zh-CN" dirty="0"/>
              <a:t>: </a:t>
            </a:r>
            <a:r>
              <a:rPr lang="en-US" altLang="zh-CN" dirty="0" smtClean="0"/>
              <a:t>Rotation Refinement    1/3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L1 Minimization (“</a:t>
            </a:r>
            <a:r>
              <a:rPr lang="en-US" altLang="zh-CN" dirty="0"/>
              <a:t>sum of </a:t>
            </a:r>
            <a:r>
              <a:rPr lang="en-US" altLang="zh-CN" b="1" dirty="0"/>
              <a:t>unsquared </a:t>
            </a:r>
            <a:r>
              <a:rPr lang="en-US" altLang="zh-CN" dirty="0"/>
              <a:t>deviations</a:t>
            </a:r>
            <a:r>
              <a:rPr lang="en-US" altLang="zh-CN" dirty="0" smtClean="0"/>
              <a:t>”)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b="1" dirty="0" smtClean="0">
                <a:solidFill>
                  <a:schemeClr val="tx1"/>
                </a:solidFill>
              </a:rPr>
              <a:t>Non-Convex</a:t>
            </a:r>
            <a:r>
              <a:rPr lang="en-US" altLang="zh-CN" dirty="0" smtClean="0"/>
              <a:t> (due to the constraint)	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Non-Smooth</a:t>
            </a:r>
            <a:r>
              <a:rPr lang="en-US" altLang="zh-CN" dirty="0" smtClean="0"/>
              <a:t> (due to the objective)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The </a:t>
            </a:r>
            <a:r>
              <a:rPr lang="en-US" altLang="zh-CN" b="1" dirty="0" smtClean="0"/>
              <a:t>First Thought:</a:t>
            </a:r>
            <a:endParaRPr lang="en-US" altLang="zh-CN" b="1" dirty="0"/>
          </a:p>
          <a:p>
            <a:r>
              <a:rPr lang="en-US" altLang="zh-CN" b="1" dirty="0" smtClean="0">
                <a:solidFill>
                  <a:schemeClr val="tx1"/>
                </a:solidFill>
              </a:rPr>
              <a:t>Riemannian</a:t>
            </a:r>
            <a:r>
              <a:rPr lang="en-US" altLang="zh-CN" dirty="0" smtClean="0"/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Subgradient</a:t>
            </a:r>
            <a:r>
              <a:rPr lang="en-US" altLang="zh-CN" dirty="0" smtClean="0"/>
              <a:t> Descent</a:t>
            </a:r>
          </a:p>
          <a:p>
            <a:pPr lvl="1"/>
            <a:r>
              <a:rPr lang="en-US" altLang="zh-CN" dirty="0" smtClean="0"/>
              <a:t>Problem: hard to derive theoretical guarantees</a:t>
            </a:r>
          </a:p>
          <a:p>
            <a:pPr lvl="2"/>
            <a:r>
              <a:rPr lang="en-US" altLang="zh-CN" dirty="0" smtClean="0"/>
              <a:t>E.g., SO(3) has a determinant constraint</a:t>
            </a:r>
          </a:p>
        </p:txBody>
      </p:sp>
      <p:pic>
        <p:nvPicPr>
          <p:cNvPr id="8" name="图片 7" descr="\documentclass{article}&#10;\usepackage{amsmath,color}&#10;\pagestyle{empty}&#10;\begin{document}&#10;&#10;\begin{equation*}&#10; \min_{R \in \textnormal{SO}(3)} \ \ \sum_{i=1}^\ell \| y_i- Rx_i\|_2\ \ \ \ \ \ \ \ \ \ \ \ \ \ (2)&#10;\end{equation*}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325" y="1568417"/>
            <a:ext cx="4207236" cy="74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851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 of </a:t>
            </a:r>
            <a:r>
              <a:rPr lang="en-US" altLang="zh-CN" dirty="0">
                <a:solidFill>
                  <a:srgbClr val="0000FF"/>
                </a:solidFill>
              </a:rPr>
              <a:t>ARCS+</a:t>
            </a:r>
            <a:r>
              <a:rPr lang="en-US" altLang="zh-CN" dirty="0"/>
              <a:t>: </a:t>
            </a:r>
            <a:r>
              <a:rPr lang="en-US" altLang="zh-CN" dirty="0" smtClean="0"/>
              <a:t>Rotation Refinement    2/3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L1 Minimization (“</a:t>
            </a:r>
            <a:r>
              <a:rPr lang="en-US" altLang="zh-CN" dirty="0"/>
              <a:t>sum of </a:t>
            </a:r>
            <a:r>
              <a:rPr lang="en-US" altLang="zh-CN" b="1" dirty="0"/>
              <a:t>unsquared </a:t>
            </a:r>
            <a:r>
              <a:rPr lang="en-US" altLang="zh-CN" dirty="0"/>
              <a:t>deviations</a:t>
            </a:r>
            <a:r>
              <a:rPr lang="en-US" altLang="zh-CN" dirty="0" smtClean="0"/>
              <a:t>”)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b="1" dirty="0" smtClean="0">
                <a:solidFill>
                  <a:schemeClr val="tx1"/>
                </a:solidFill>
              </a:rPr>
              <a:t>Non-Convex</a:t>
            </a:r>
            <a:r>
              <a:rPr lang="en-US" altLang="zh-CN" dirty="0" smtClean="0"/>
              <a:t> (due to the constraint)	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Non-Smooth</a:t>
            </a:r>
            <a:r>
              <a:rPr lang="en-US" altLang="zh-CN" dirty="0" smtClean="0"/>
              <a:t> (due to the objective)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The </a:t>
            </a:r>
            <a:r>
              <a:rPr lang="en-US" altLang="zh-CN" b="1" dirty="0" smtClean="0"/>
              <a:t>Second Thought:</a:t>
            </a:r>
            <a:endParaRPr lang="en-US" altLang="zh-CN" b="1" dirty="0"/>
          </a:p>
          <a:p>
            <a:r>
              <a:rPr lang="en-US" altLang="zh-CN" b="1" dirty="0" smtClean="0">
                <a:solidFill>
                  <a:schemeClr val="tx1"/>
                </a:solidFill>
              </a:rPr>
              <a:t>Riemannian</a:t>
            </a:r>
            <a:r>
              <a:rPr lang="en-US" altLang="zh-CN" dirty="0" smtClean="0"/>
              <a:t>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Subgradient</a:t>
            </a:r>
            <a:r>
              <a:rPr lang="en-US" altLang="zh-CN" dirty="0" smtClean="0"/>
              <a:t> Descent on </a:t>
            </a:r>
            <a:r>
              <a:rPr lang="en-US" altLang="zh-CN" b="1" dirty="0" smtClean="0"/>
              <a:t>Unit Quaternions</a:t>
            </a:r>
          </a:p>
          <a:p>
            <a:pPr lvl="1"/>
            <a:r>
              <a:rPr lang="en-US" altLang="zh-CN" dirty="0" smtClean="0"/>
              <a:t>Claim: </a:t>
            </a:r>
            <a:r>
              <a:rPr lang="en-US" altLang="zh-CN" dirty="0"/>
              <a:t>(2) is equivalent to</a:t>
            </a:r>
            <a:endParaRPr lang="zh-CN" altLang="en-US" dirty="0"/>
          </a:p>
          <a:p>
            <a:pPr lvl="1"/>
            <a:endParaRPr lang="en-US" altLang="zh-CN" b="1" dirty="0" smtClean="0"/>
          </a:p>
        </p:txBody>
      </p:sp>
      <p:pic>
        <p:nvPicPr>
          <p:cNvPr id="8" name="图片 7" descr="\documentclass{article}&#10;\usepackage{amsmath,color}&#10;\pagestyle{empty}&#10;\begin{document}&#10;&#10;\begin{equation*}&#10; \min_{R \in \textnormal{SO}(3)} \ \ \sum_{i=1}^\ell \| y_i- Rx_i\|_2\ \ \ \ \ \ \ \ \ \ \ \ \ \ (2)&#10;\end{equation*}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325" y="1568417"/>
            <a:ext cx="4207236" cy="740571"/>
          </a:xfrm>
          <a:prstGeom prst="rect">
            <a:avLst/>
          </a:prstGeom>
        </p:spPr>
      </p:pic>
      <p:pic>
        <p:nvPicPr>
          <p:cNvPr id="4" name="图片 3" descr="\documentclass{article}&#10;\usepackage{amsmath,color,amssymb}&#10;\pagestyle{empty}&#10;\begin{document}&#10;&#10;\begin{equation*}&#10; \min_{w \in \mathbb{S}^3} \ h(w), \ \ \ \ \ h(w):= \sum_{i=1}^\ell \sqrt{w^\top Q_i w}  \ \ \ \ \ \ \ \ \ \ \ \ \ \ (3)&#10;\end{equation*}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873" y="4900244"/>
            <a:ext cx="5577143" cy="740571"/>
          </a:xfrm>
          <a:prstGeom prst="rect">
            <a:avLst/>
          </a:prstGeom>
        </p:spPr>
      </p:pic>
      <p:pic>
        <p:nvPicPr>
          <p:cNvPr id="11" name="图片 10" descr="\documentclass{article}&#10;\usepackage{amsmath,amssymb}&#10;\pagestyle{empty}&#10;\begin{document}&#10;&#10;&#10;\ \ \ \ $Q_i\in\mathbb{R}^{4\times 4}$ positive semidefinite,&#10;&#10;entries depend on $x_i,y_i$ in a complicated way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6205070"/>
            <a:ext cx="5779574" cy="6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873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 of </a:t>
            </a:r>
            <a:r>
              <a:rPr lang="en-US" altLang="zh-CN" dirty="0">
                <a:solidFill>
                  <a:srgbClr val="0000FF"/>
                </a:solidFill>
              </a:rPr>
              <a:t>ARCS+</a:t>
            </a:r>
            <a:r>
              <a:rPr lang="en-US" altLang="zh-CN" dirty="0"/>
              <a:t>: </a:t>
            </a:r>
            <a:r>
              <a:rPr lang="en-US" altLang="zh-CN" dirty="0" smtClean="0"/>
              <a:t>Rotation Refinement    3/3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L1 Minimization (“</a:t>
            </a:r>
            <a:r>
              <a:rPr lang="en-US" altLang="zh-CN" dirty="0"/>
              <a:t>sum of </a:t>
            </a:r>
            <a:r>
              <a:rPr lang="en-US" altLang="zh-CN" b="1" dirty="0"/>
              <a:t>unsquared </a:t>
            </a:r>
            <a:r>
              <a:rPr lang="en-US" altLang="zh-CN" dirty="0"/>
              <a:t>deviations</a:t>
            </a:r>
            <a:r>
              <a:rPr lang="en-US" altLang="zh-CN" dirty="0" smtClean="0"/>
              <a:t>”)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b="1" dirty="0" smtClean="0">
                <a:solidFill>
                  <a:schemeClr val="tx1"/>
                </a:solidFill>
              </a:rPr>
              <a:t>Non-Convex</a:t>
            </a:r>
            <a:r>
              <a:rPr lang="en-US" altLang="zh-CN" dirty="0" smtClean="0"/>
              <a:t> (due to the constraint)	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</a:rPr>
              <a:t>Non-Smooth</a:t>
            </a:r>
            <a:r>
              <a:rPr lang="en-US" altLang="zh-CN" dirty="0" smtClean="0"/>
              <a:t> (due to the objective)</a:t>
            </a:r>
          </a:p>
          <a:p>
            <a:pPr lvl="1"/>
            <a:endParaRPr lang="en-US" altLang="zh-CN" dirty="0" smtClean="0"/>
          </a:p>
          <a:p>
            <a:pPr marL="0" lvl="1" indent="0">
              <a:spcBef>
                <a:spcPts val="500"/>
              </a:spcBef>
              <a:buClr>
                <a:srgbClr val="0048AA"/>
              </a:buClr>
              <a:buNone/>
            </a:pPr>
            <a:r>
              <a:rPr lang="en-US" altLang="zh-CN" sz="2400" b="1" dirty="0"/>
              <a:t>The </a:t>
            </a:r>
            <a:r>
              <a:rPr lang="en-US" altLang="zh-CN" sz="2400" b="1" dirty="0" smtClean="0"/>
              <a:t>Final Algorithm: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 </a:t>
            </a:r>
          </a:p>
          <a:p>
            <a:pPr lvl="1"/>
            <a:endParaRPr lang="en-US" altLang="zh-CN" b="1" dirty="0"/>
          </a:p>
          <a:p>
            <a:pPr lvl="1"/>
            <a:r>
              <a:rPr lang="en-US" altLang="zh-CN" dirty="0" smtClean="0"/>
              <a:t>Claim (informal): Under mild conditions, the </a:t>
            </a:r>
            <a:r>
              <a:rPr lang="en-US" altLang="zh-CN" dirty="0"/>
              <a:t>algorithm converges </a:t>
            </a:r>
            <a:r>
              <a:rPr lang="en-US" altLang="zh-CN" dirty="0" smtClean="0"/>
              <a:t>locally </a:t>
            </a:r>
            <a:r>
              <a:rPr lang="en-US" altLang="zh-CN" dirty="0"/>
              <a:t>at a </a:t>
            </a:r>
            <a:r>
              <a:rPr lang="en-US" altLang="zh-CN" b="1" dirty="0">
                <a:solidFill>
                  <a:schemeClr val="tx1"/>
                </a:solidFill>
              </a:rPr>
              <a:t>linear</a:t>
            </a:r>
            <a:r>
              <a:rPr lang="en-US" altLang="zh-CN" dirty="0"/>
              <a:t> </a:t>
            </a:r>
            <a:r>
              <a:rPr lang="en-US" altLang="zh-CN" dirty="0" smtClean="0"/>
              <a:t>rate, e.g.,</a:t>
            </a:r>
          </a:p>
          <a:p>
            <a:pPr marL="914400" lvl="2" indent="0">
              <a:buNone/>
            </a:pP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endParaRPr lang="en-US" altLang="zh-CN" b="1" dirty="0" smtClean="0"/>
          </a:p>
        </p:txBody>
      </p:sp>
      <p:pic>
        <p:nvPicPr>
          <p:cNvPr id="9" name="图片 8" descr="\documentclass{article}&#10;\usepackage{amsmath,amssymb}&#10;\pagestyle{empty}&#10;&#10;\DeclareMathOperator{\rsgrad}{\tilde{\nabla}_{\textnormal{s}}}&#10;&#10;\begin{document}&#10;&#10;&#10;$w^{(t+1)}\gets \textnormal{Proj}_{\mathbb{S}^3}\big(w^{(t)}-\gamma^{(t)}\rsgrad h(w^{(t)})\big)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343" y="4336003"/>
            <a:ext cx="4274286" cy="320000"/>
          </a:xfrm>
          <a:prstGeom prst="rect">
            <a:avLst/>
          </a:prstGeom>
        </p:spPr>
      </p:pic>
      <p:pic>
        <p:nvPicPr>
          <p:cNvPr id="10" name="图片 9" descr="\documentclass{article}&#10;\usepackage{amsmath,amssymb}&#10;\pagestyle{empty}&#10;&#10;\DeclareMathOperator{\rsgrad}{\tilde{\nabla}_{\textnormal{s}}}&#10;&#10;\begin{document}&#10;&#10;&#10;$\rsgrad h(w^{(t)})$: Riemannian subgradient of $h$ at $w^{(t)}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1" y="6517514"/>
            <a:ext cx="5305905" cy="297143"/>
          </a:xfrm>
          <a:prstGeom prst="rect">
            <a:avLst/>
          </a:prstGeom>
        </p:spPr>
      </p:pic>
      <p:pic>
        <p:nvPicPr>
          <p:cNvPr id="4" name="图片 3" descr="\documentclass{article}&#10;\usepackage{amsmath}&#10;\pagestyle{empty}&#10;\begin{document}&#10;&#10;&#10;$\gamma^{(t)}$: Stepsize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75" y="6216650"/>
            <a:ext cx="1305600" cy="250971"/>
          </a:xfrm>
          <a:prstGeom prst="rect">
            <a:avLst/>
          </a:prstGeom>
        </p:spPr>
      </p:pic>
      <p:pic>
        <p:nvPicPr>
          <p:cNvPr id="5" name="图片 4" descr="\documentclass{article}&#10;\usepackage{amsmath}&#10;\pagestyle{empty}&#10;\begin{document}&#10;&#10;&#10;$\textnormal{dist}(w^{(t)},  w^*) \leq \beta^t \cdot\textnormal{dist}(w^{(0)},  w^*)$ \ \ \ \ \ \ \ \ \ $\beta\in(0,1)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175" y="5525966"/>
            <a:ext cx="5542094" cy="288000"/>
          </a:xfrm>
          <a:prstGeom prst="rect">
            <a:avLst/>
          </a:prstGeom>
        </p:spPr>
      </p:pic>
      <p:pic>
        <p:nvPicPr>
          <p:cNvPr id="11" name="图片 10" descr="\documentclass{article}&#10;\usepackage{amsmath,color,amssymb}&#10;\pagestyle{empty}&#10;\begin{document}&#10;&#10;\begin{equation*}&#10; \min_{w \in \mathbb{S}^3} \ h(w), \ \ \ \ \ h(w):= \sum_{i=1}^\ell \sqrt{w^\top Q_i w}  \ \ \ \ \ \ \ \ \ \ \ \ \ \ (3)&#10;\end{equation*}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28" y="1519713"/>
            <a:ext cx="5577143" cy="74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31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9109-91F5-0B4E-9D2C-02C7279B9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ARCS</a:t>
            </a:r>
            <a:r>
              <a:rPr lang="en-US" altLang="zh-CN" dirty="0" smtClean="0">
                <a:solidFill>
                  <a:srgbClr val="0000FF"/>
                </a:solidFill>
              </a:rPr>
              <a:t>+</a:t>
            </a:r>
            <a:r>
              <a:rPr lang="en-US" altLang="zh-CN" dirty="0" smtClean="0"/>
              <a:t>: Scalability &amp; Accuracy in Numbers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950" y="793750"/>
            <a:ext cx="4077050" cy="30595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93750"/>
            <a:ext cx="4077051" cy="305959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9724" y="3946530"/>
            <a:ext cx="8909108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</a:pPr>
            <a:r>
              <a:rPr lang="en-US" altLang="zh-CN" sz="2400" dirty="0" smtClean="0">
                <a:solidFill>
                  <a:srgbClr val="0000FF"/>
                </a:solidFill>
              </a:rPr>
              <a:t>ARCS+ </a:t>
            </a:r>
            <a:r>
              <a:rPr lang="en-US" altLang="zh-CN" sz="2400" dirty="0" smtClean="0">
                <a:solidFill>
                  <a:schemeClr val="tx1"/>
                </a:solidFill>
              </a:rPr>
              <a:t>is correspondence-free and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/>
              <a:t>can handle: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sz="2000" dirty="0" smtClean="0"/>
              <a:t>more than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a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million</a:t>
            </a:r>
            <a:r>
              <a:rPr lang="en-US" altLang="zh-CN" sz="2000" dirty="0" smtClean="0">
                <a:solidFill>
                  <a:schemeClr val="tx1"/>
                </a:solidFill>
              </a:rPr>
              <a:t> points with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2</a:t>
            </a:r>
            <a:r>
              <a:rPr lang="en-US" altLang="zh-CN" sz="2000" dirty="0" smtClean="0">
                <a:solidFill>
                  <a:schemeClr val="tx1"/>
                </a:solidFill>
              </a:rPr>
              <a:t> overlapping points </a:t>
            </a:r>
            <a:r>
              <a:rPr lang="en-US" altLang="zh-CN" sz="2000" dirty="0" smtClean="0"/>
              <a:t>without noise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roughly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ten thousand</a:t>
            </a:r>
            <a:r>
              <a:rPr lang="en-US" altLang="zh-CN" sz="2000" dirty="0" smtClean="0">
                <a:solidFill>
                  <a:schemeClr val="tx1"/>
                </a:solidFill>
              </a:rPr>
              <a:t> points with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20% </a:t>
            </a:r>
            <a:r>
              <a:rPr lang="en-US" altLang="zh-CN" sz="2000" dirty="0" smtClean="0">
                <a:solidFill>
                  <a:schemeClr val="tx1"/>
                </a:solidFill>
              </a:rPr>
              <a:t>overlaps </a:t>
            </a:r>
            <a:r>
              <a:rPr lang="en-US" altLang="zh-CN" sz="2000" dirty="0" smtClean="0"/>
              <a:t>under small noise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724" y="5203665"/>
            <a:ext cx="884199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ARCS+ (Steps 2 and 3) 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can handle: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en-US" altLang="zh-CN" sz="2000" b="1" dirty="0" smtClean="0"/>
              <a:t>ten million</a:t>
            </a:r>
            <a:r>
              <a:rPr lang="en-US" altLang="zh-CN" sz="2000" dirty="0" smtClean="0"/>
              <a:t> point pairs with </a:t>
            </a:r>
            <a:r>
              <a:rPr lang="en-US" altLang="zh-CN" sz="2000" b="1" dirty="0" smtClean="0"/>
              <a:t>0.03% inliers</a:t>
            </a:r>
            <a:endParaRPr kumimoji="0" lang="zh-CN" alt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9724" y="6322681"/>
            <a:ext cx="577162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See our paper for more formal experimental report.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67050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Works (Part II)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Extend ARCS+ to the rotation + translation case</a:t>
            </a:r>
          </a:p>
          <a:p>
            <a:pPr lvl="1"/>
            <a:r>
              <a:rPr lang="en-US" altLang="zh-CN" dirty="0" smtClean="0"/>
              <a:t>A trivial extension is in the appendix of our paper</a:t>
            </a:r>
          </a:p>
          <a:p>
            <a:pPr lvl="1"/>
            <a:r>
              <a:rPr lang="en-US" altLang="zh-CN" dirty="0" smtClean="0"/>
              <a:t>Need a smarter and more scalable extension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Feature learning from point clouds</a:t>
            </a:r>
            <a:r>
              <a:rPr lang="en-US" altLang="zh-CN" b="1" dirty="0"/>
              <a:t> </a:t>
            </a:r>
          </a:p>
          <a:p>
            <a:pPr lvl="1"/>
            <a:r>
              <a:rPr lang="en-US" altLang="zh-CN" dirty="0" smtClean="0"/>
              <a:t>Desiderata 1: It should be interpretable by design </a:t>
            </a:r>
            <a:r>
              <a:rPr lang="en-US" altLang="zh-CN" dirty="0"/>
              <a:t>[1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r>
              <a:rPr lang="en-US" altLang="zh-CN" dirty="0" smtClean="0"/>
              <a:t>Desiderata 2: It should be more scalable</a:t>
            </a:r>
          </a:p>
          <a:p>
            <a:pPr lvl="2"/>
            <a:r>
              <a:rPr lang="en-US" altLang="zh-CN" dirty="0" smtClean="0"/>
              <a:t>Current deep learning methods can only “handle” thousands of points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056017" y="3486110"/>
            <a:ext cx="760785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altLang="zh-CN" sz="1600" dirty="0"/>
              <a:t>[1] A. Chattopadhyay, S. Slocum, B. D. </a:t>
            </a:r>
            <a:r>
              <a:rPr lang="en-US" altLang="zh-CN" sz="1600" dirty="0" err="1"/>
              <a:t>Haeffele</a:t>
            </a:r>
            <a:r>
              <a:rPr lang="en-US" altLang="zh-CN" sz="1600" dirty="0"/>
              <a:t>, R. Vidal, D. </a:t>
            </a:r>
            <a:r>
              <a:rPr lang="en-US" altLang="zh-CN" sz="1600" dirty="0" err="1" smtClean="0"/>
              <a:t>Geman</a:t>
            </a:r>
            <a:r>
              <a:rPr lang="en-US" altLang="zh-CN" sz="1600" dirty="0" smtClean="0"/>
              <a:t> </a:t>
            </a:r>
          </a:p>
          <a:p>
            <a:r>
              <a:rPr lang="en-US" altLang="zh-CN" sz="1600" dirty="0" smtClean="0"/>
              <a:t>“Interpretable </a:t>
            </a:r>
            <a:r>
              <a:rPr lang="en-US" altLang="zh-CN" sz="1600" dirty="0"/>
              <a:t>by Design: Learning Predictors by </a:t>
            </a:r>
            <a:r>
              <a:rPr lang="en-US" altLang="zh-CN" sz="1600" dirty="0" smtClean="0"/>
              <a:t>Composing </a:t>
            </a:r>
            <a:r>
              <a:rPr lang="en-US" altLang="zh-CN" sz="1600" dirty="0"/>
              <a:t>Interpretable </a:t>
            </a:r>
            <a:r>
              <a:rPr lang="en-US" altLang="zh-CN" sz="1600" dirty="0" smtClean="0"/>
              <a:t>Queries”</a:t>
            </a:r>
          </a:p>
          <a:p>
            <a:r>
              <a:rPr lang="en-US" altLang="zh-CN" sz="1600" dirty="0"/>
              <a:t>arXiv:2207.00938 [cs.CV]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846629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 I: Theory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Semidefinite </a:t>
            </a:r>
            <a:r>
              <a:rPr lang="en-US" altLang="zh-CN" dirty="0"/>
              <a:t>Relaxations of Truncated Least-Squares in Robust Rotation Search: Tight or Not</a:t>
            </a:r>
          </a:p>
          <a:p>
            <a:pPr lvl="1"/>
            <a:r>
              <a:rPr lang="en-US" altLang="zh-CN" dirty="0"/>
              <a:t>ECCV 2022</a:t>
            </a:r>
          </a:p>
          <a:p>
            <a:pPr lvl="1"/>
            <a:r>
              <a:rPr lang="nn-NO" altLang="zh-CN" dirty="0"/>
              <a:t>Liangzu Peng, Mahyar Fazlyab, René Vidal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095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More Information,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More </a:t>
            </a:r>
            <a:r>
              <a:rPr dirty="0" smtClean="0"/>
              <a:t>Information</a:t>
            </a:r>
            <a:endParaRPr dirty="0"/>
          </a:p>
        </p:txBody>
      </p:sp>
      <p:sp>
        <p:nvSpPr>
          <p:cNvPr id="75" name="Research supported by the Intelligence Advanced Research Projects Activity (IARPA) via Department of Interior/Interior Business Center (DOI/IBC) contract number D17PC00345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spcBef>
                <a:spcPts val="2500"/>
              </a:spcBef>
              <a:buSzTx/>
              <a:buNone/>
            </a:pPr>
            <a:r>
              <a:rPr lang="en-US" dirty="0"/>
              <a:t>This work was supported by grants NSF 1704458, NSF 1934979 and ONR MURI 503405-78051</a:t>
            </a:r>
            <a:r>
              <a:rPr lang="en-US" dirty="0" smtClean="0"/>
              <a:t>.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dirty="0" smtClean="0"/>
              <a:t>Vision </a:t>
            </a:r>
            <a:r>
              <a:rPr dirty="0"/>
              <a:t>Lab @ JHU</a:t>
            </a:r>
            <a:br>
              <a:rPr dirty="0"/>
            </a:br>
            <a:r>
              <a:rPr u="sng" dirty="0">
                <a:hlinkClick r:id="rId2"/>
              </a:rPr>
              <a:t>http://www.vision.jhu.edu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dirty="0"/>
              <a:t>Center for Imaging Science @ JHU</a:t>
            </a:r>
            <a:br>
              <a:rPr dirty="0"/>
            </a:br>
            <a:r>
              <a:rPr u="sng" dirty="0">
                <a:hlinkClick r:id="rId3"/>
              </a:rPr>
              <a:t>http://www.cis.jhu.edu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dirty="0"/>
              <a:t>Mathematical Institute for Data Science @ JHU</a:t>
            </a:r>
            <a:br>
              <a:rPr dirty="0"/>
            </a:br>
            <a:r>
              <a:rPr u="sng" dirty="0">
                <a:hlinkClick r:id="rId4"/>
              </a:rPr>
              <a:t>http://www.minds.jhu.edu</a:t>
            </a:r>
          </a:p>
          <a:p>
            <a:pPr algn="ctr">
              <a:spcBef>
                <a:spcPts val="2500"/>
              </a:spcBef>
              <a:buSzTx/>
              <a:buNone/>
            </a:pPr>
            <a:r>
              <a:rPr sz="5400" b="1" dirty="0"/>
              <a:t>Thank You!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Outlier-Free Case</a:t>
            </a:r>
            <a:endParaRPr dirty="0"/>
          </a:p>
        </p:txBody>
      </p:sp>
      <p:sp>
        <p:nvSpPr>
          <p:cNvPr id="66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Wahba’s</a:t>
            </a:r>
            <a:r>
              <a:rPr lang="en-US" altLang="zh-CN" sz="2800" dirty="0" smtClean="0"/>
              <a:t> Problem                            </a:t>
            </a:r>
          </a:p>
          <a:p>
            <a:pPr marL="0" indent="0">
              <a:buNone/>
            </a:pPr>
            <a:r>
              <a:rPr lang="en-US" altLang="zh-CN" sz="2800" dirty="0" smtClean="0"/>
              <a:t>      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</a:rPr>
              <a:t>Wahba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, 1965)                                 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dirty="0" smtClean="0"/>
              <a:t>           </a:t>
            </a:r>
            <a:endParaRPr lang="en-US" altLang="zh-CN" dirty="0"/>
          </a:p>
          <a:p>
            <a:pPr marL="0" indent="0">
              <a:buNone/>
            </a:pPr>
            <a:r>
              <a:rPr lang="en-US" dirty="0" smtClean="0"/>
              <a:t>           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555" y="6211879"/>
            <a:ext cx="8221211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dirty="0" smtClean="0"/>
              <a:t>G. </a:t>
            </a:r>
            <a:r>
              <a:rPr lang="en-US" altLang="zh-CN" dirty="0" err="1" smtClean="0"/>
              <a:t>Wahba</a:t>
            </a:r>
            <a:r>
              <a:rPr lang="en-US" altLang="zh-CN" dirty="0"/>
              <a:t>. A least squares estimate of satellite attitude. </a:t>
            </a:r>
            <a:endParaRPr lang="en-US" altLang="zh-CN" dirty="0" smtClean="0"/>
          </a:p>
          <a:p>
            <a:r>
              <a:rPr lang="en-US" altLang="zh-CN" dirty="0" smtClean="0"/>
              <a:t>SIAM Review, 1965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" name="图片 1" descr="\documentclass{article}&#10;\usepackage{amsmath}&#10;\pagestyle{empty}&#10;\begin{document}&#10;&#10;$y_i \approx R^*_0 x_i, i = 1, \dots, \ell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27" y="2398490"/>
            <a:ext cx="3368533" cy="341333"/>
          </a:xfrm>
          <a:prstGeom prst="rect">
            <a:avLst/>
          </a:prstGeom>
        </p:spPr>
      </p:pic>
      <p:pic>
        <p:nvPicPr>
          <p:cNvPr id="6" name="图片 5" descr="\documentclass{article}&#10;\usepackage{amsmath}&#10;\pagestyle{empty}&#10;\begin{document}&#10;&#10;$$\min_{R_0\in \text{SO}(3)} \sum_{i=1}^{\ell} \| y_i - R_0 x_i\|_2^2 $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59" y="3991721"/>
            <a:ext cx="3844267" cy="1036800"/>
          </a:xfrm>
          <a:prstGeom prst="rect">
            <a:avLst/>
          </a:prstGeom>
        </p:spPr>
      </p:pic>
      <p:pic>
        <p:nvPicPr>
          <p:cNvPr id="4" name="图片 3" descr="\documentclass{article}&#10;\usepackage{amsmath}&#10;\usepackage{amssymb,cases}&#10;\pagestyle{empty}&#10;\begin{document}&#10;&#10;&#10;$ R_0^*\in \text{SO}(3)$&#10;&#10;&#10;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26" y="3186572"/>
            <a:ext cx="1745067" cy="358400"/>
          </a:xfrm>
          <a:prstGeom prst="rect">
            <a:avLst/>
          </a:prstGeom>
        </p:spPr>
      </p:pic>
      <p:pic>
        <p:nvPicPr>
          <p:cNvPr id="19" name="图片 18" descr="\documentclass{article}&#10;\usepackage{amsmath,amssymb}&#10;\pagestyle{empty}&#10;\begin{document}&#10;&#10;$\text{SO}(3) = \{ R\in\mathbb{R}^{3\times 3}: R^\top R = I_3, \det(R)=1 \}$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12" y="5778034"/>
            <a:ext cx="4926475" cy="278857"/>
          </a:xfrm>
          <a:prstGeom prst="rect">
            <a:avLst/>
          </a:prstGeom>
        </p:spPr>
      </p:pic>
      <p:pic>
        <p:nvPicPr>
          <p:cNvPr id="20" name="图片 19" descr="\documentclass{article}&#10;\usepackage{amsmath}&#10;\pagestyle{empty}&#10;\begin{document}&#10;&#10;&#10;$I_3$: $3\times 3$ identity matrix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32" y="5829843"/>
            <a:ext cx="2716952" cy="2270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001" y="2148832"/>
            <a:ext cx="3605667" cy="270425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0DF5A-83FD-B640-ACF4-B38F588BB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5D837-DA17-7F46-819C-83FC1B0C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(Outlier-)Robust Rotation Search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4E027D-9205-D243-B3A5-C6458FC09806}"/>
                  </a:ext>
                </a:extLst>
              </p14:cNvPr>
              <p14:cNvContentPartPr/>
              <p14:nvPr/>
            </p14:nvContentPartPr>
            <p14:xfrm>
              <a:off x="-1729473" y="172269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4E027D-9205-D243-B3A5-C6458FC098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738473" y="17140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6F1F385-5CDA-B940-B6D9-9393A6C01D19}"/>
              </a:ext>
            </a:extLst>
          </p:cNvPr>
          <p:cNvSpPr/>
          <p:nvPr/>
        </p:nvSpPr>
        <p:spPr>
          <a:xfrm>
            <a:off x="862446" y="2182091"/>
            <a:ext cx="997527" cy="841664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5C6ACAC-2F1B-E14E-B16B-6EC83EBF36C3}"/>
                  </a:ext>
                </a:extLst>
              </p14:cNvPr>
              <p14:cNvContentPartPr/>
              <p14:nvPr/>
            </p14:nvContentPartPr>
            <p14:xfrm>
              <a:off x="-1122562" y="311733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5C6ACAC-2F1B-E14E-B16B-6EC83EBF36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131562" y="310833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图片 11" descr="\documentclass{article}&#10;\usepackage{amsmath,amsfonts,mathrsfs,mathtools}&#10;\pagestyle{empty}&#10;\begin{document}&#10;&#10;\begin{align*}&#10; \begin{cases}&#10;  y_i = R^*_0x_i + \epsilon_i, \ \ \ \   &amp; \text{ $i\in I^*$ } \\&#10;  \text{ $y_i$ and $x_i$ are arbitrary } &amp; \text{ $i\notin I^*$ }&#10; \end{cases}&#10;\end{align*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13" y="1301520"/>
            <a:ext cx="6406111" cy="12786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625" y="2580174"/>
            <a:ext cx="3723081" cy="2697600"/>
          </a:xfrm>
          <a:prstGeom prst="rect">
            <a:avLst/>
          </a:prstGeom>
        </p:spPr>
      </p:pic>
      <p:pic>
        <p:nvPicPr>
          <p:cNvPr id="6" name="图片 5" descr="\documentclass{article}&#10;\usepackage{amsmath,amssymb}&#10;\pagestyle{empty}&#10;\begin{document}&#10;&#10;$\epsilon_i\in\mathbb{R}^3$: Bounded Noise (Unknown)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01" y="5701946"/>
            <a:ext cx="5586836" cy="387765"/>
          </a:xfrm>
          <a:prstGeom prst="rect">
            <a:avLst/>
          </a:prstGeom>
        </p:spPr>
      </p:pic>
      <p:pic>
        <p:nvPicPr>
          <p:cNvPr id="5" name="图片 4" descr="\documentclass{article}&#10;\usepackage{amsmath}&#10;\pagestyle{empty}&#10;\begin{document}&#10;&#10;$I^*\subset \{1,\dots,\ell\}$: Inlier Indices (Unknown)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02" y="4840448"/>
            <a:ext cx="6769955" cy="37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31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A611-B6D8-944E-99A4-54EC01E8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Truncated Least-Squares (Rotation)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E6A3E-7718-7E4E-BB85-940A9BC7E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图片 5" descr="\documentclass{article}&#10;\usepackage{amsmath}&#10;\pagestyle{empty}&#10;\begin{document}&#10;&#10;&#10;$c_i^2$: Truncation Parameter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931812"/>
            <a:ext cx="3818916" cy="37063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03200" y="6226863"/>
            <a:ext cx="6724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H. Yang and L. Carlone. A quaternion-based certifiably optimal solution to the Wahba problem with outliers. ICCV 2019.</a:t>
            </a:r>
          </a:p>
        </p:txBody>
      </p:sp>
      <p:pic>
        <p:nvPicPr>
          <p:cNvPr id="7" name="图片 6" descr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0" y="1543675"/>
            <a:ext cx="8157080" cy="9525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540" y="2978092"/>
            <a:ext cx="4017922" cy="291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730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                                                  1/2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1. From </a:t>
            </a:r>
            <a:r>
              <a:rPr lang="en-US" altLang="zh-CN" sz="2800" b="1" dirty="0"/>
              <a:t>(TLS-R) to </a:t>
            </a:r>
            <a:r>
              <a:rPr lang="en-US" altLang="zh-CN" sz="2800" b="1" dirty="0" smtClean="0"/>
              <a:t>Its Semidefinite Relaxations</a:t>
            </a:r>
          </a:p>
        </p:txBody>
      </p:sp>
      <p:pic>
        <p:nvPicPr>
          <p:cNvPr id="19" name="图片 18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31" y="3804381"/>
            <a:ext cx="524801" cy="170057"/>
          </a:xfrm>
          <a:prstGeom prst="rect">
            <a:avLst/>
          </a:prstGeom>
        </p:spPr>
      </p:pic>
      <p:pic>
        <p:nvPicPr>
          <p:cNvPr id="20" name="图片 19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55" y="3804381"/>
            <a:ext cx="524801" cy="17005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03200" y="5053535"/>
            <a:ext cx="81019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Rotation </a:t>
            </a:r>
            <a:r>
              <a:rPr lang="zh-CN" altLang="en-US" sz="2400" dirty="0"/>
              <a:t>“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replaced</a:t>
            </a:r>
            <a:r>
              <a:rPr kumimoji="0" lang="zh-CN" alt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”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by 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Unit </a:t>
            </a: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Q</a:t>
            </a: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uaternion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 flipV="1">
            <a:off x="3833769" y="3997924"/>
            <a:ext cx="1" cy="1101777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文本框 27"/>
          <p:cNvSpPr txBox="1"/>
          <p:nvPr/>
        </p:nvSpPr>
        <p:spPr>
          <a:xfrm>
            <a:off x="1023456" y="3624602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(TLS-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Q</a:t>
            </a:r>
            <a:r>
              <a:rPr lang="en-US" altLang="zh-CN" sz="2400" dirty="0" smtClean="0"/>
              <a:t>)          (QCQP)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62078" y="3018316"/>
            <a:ext cx="821919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800" dirty="0" smtClean="0"/>
              <a:t>We will derive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(based on Yang &amp; </a:t>
            </a:r>
            <a:r>
              <a:rPr lang="en-US" altLang="zh-CN" sz="2800" dirty="0" err="1" smtClean="0">
                <a:solidFill>
                  <a:schemeClr val="bg1">
                    <a:lumMod val="50000"/>
                  </a:schemeClr>
                </a:solidFill>
              </a:rPr>
              <a:t>Carlone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[1])</a:t>
            </a:r>
            <a:r>
              <a:rPr lang="en-US" altLang="zh-CN" sz="2800" dirty="0" smtClean="0">
                <a:solidFill>
                  <a:schemeClr val="tx1"/>
                </a:solidFill>
              </a:rPr>
              <a:t>: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pic>
        <p:nvPicPr>
          <p:cNvPr id="13" name="图片 12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69" y="3628770"/>
            <a:ext cx="837486" cy="5632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03200" y="6226863"/>
            <a:ext cx="6724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[1] </a:t>
            </a:r>
            <a:r>
              <a:rPr lang="zh-CN" altLang="en-US" dirty="0" smtClean="0"/>
              <a:t>H</a:t>
            </a:r>
            <a:r>
              <a:rPr lang="zh-CN" altLang="en-US" dirty="0"/>
              <a:t>. Yang and L. Carlone. A quaternion-based certifiably optimal solution to the Wahba problem with outliers. ICCV 2019.</a:t>
            </a:r>
          </a:p>
        </p:txBody>
      </p:sp>
      <p:pic>
        <p:nvPicPr>
          <p:cNvPr id="16" name="图片 15" descr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0" y="1543675"/>
            <a:ext cx="8157080" cy="95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074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                                                   2/2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2. Tightness </a:t>
            </a:r>
            <a:r>
              <a:rPr lang="en-US" altLang="zh-CN" sz="2800" b="1" dirty="0"/>
              <a:t>of (SDR): </a:t>
            </a:r>
            <a:r>
              <a:rPr lang="es-ES" altLang="zh-CN" sz="2800" b="1" i="1" dirty="0"/>
              <a:t>mi casa es su casa?</a:t>
            </a:r>
            <a:endParaRPr lang="zh-CN" altLang="en-US" sz="2800" b="1" dirty="0"/>
          </a:p>
        </p:txBody>
      </p:sp>
      <p:pic>
        <p:nvPicPr>
          <p:cNvPr id="4" name="图片 3" descr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60" y="1543675"/>
            <a:ext cx="8157080" cy="9525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7618" y="3914187"/>
            <a:ext cx="855507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800" dirty="0" smtClean="0"/>
              <a:t>We provide conditions, under which:</a:t>
            </a:r>
          </a:p>
          <a:p>
            <a:r>
              <a:rPr lang="en-US" altLang="zh-CN" sz="2400" dirty="0" smtClean="0"/>
              <a:t>       </a:t>
            </a:r>
            <a:endParaRPr lang="en-US" altLang="zh-CN" sz="2800" dirty="0" smtClean="0"/>
          </a:p>
        </p:txBody>
      </p:sp>
      <p:pic>
        <p:nvPicPr>
          <p:cNvPr id="14" name="图片 13" descr="\documentclass{article}&#10;\usepackage{amsmath,mathtools}&#10;\pagestyle{empty}&#10;\begin{document}&#10;&#10;&#10;$\xRightarrow[\text{lifting}]{\text{relax}}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58" y="2861841"/>
            <a:ext cx="837486" cy="563200"/>
          </a:xfrm>
          <a:prstGeom prst="rect">
            <a:avLst/>
          </a:prstGeom>
        </p:spPr>
      </p:pic>
      <p:pic>
        <p:nvPicPr>
          <p:cNvPr id="9" name="图片 8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31" y="3026413"/>
            <a:ext cx="524801" cy="170057"/>
          </a:xfrm>
          <a:prstGeom prst="rect">
            <a:avLst/>
          </a:prstGeom>
        </p:spPr>
      </p:pic>
      <p:pic>
        <p:nvPicPr>
          <p:cNvPr id="10" name="图片 9" descr="\documentclass{article}&#10;\usepackage{amsmath,mathtools}&#10;\pagestyle{empty}&#10;\begin{document}&#10;&#10;&#10;$\iff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55" y="3026413"/>
            <a:ext cx="524801" cy="170057"/>
          </a:xfrm>
          <a:prstGeom prst="rect">
            <a:avLst/>
          </a:prstGeom>
        </p:spPr>
      </p:pic>
      <p:pic>
        <p:nvPicPr>
          <p:cNvPr id="26" name="图片 25" descr="\documentclass{article}&#10;\usepackage{amsmath,mathtools}&#10;\pagestyle{empty}&#10;\begin{document}&#10;&#10;&#10;$\mapsto$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23" y="4711212"/>
            <a:ext cx="270629" cy="159086"/>
          </a:xfrm>
          <a:prstGeom prst="rect">
            <a:avLst/>
          </a:prstGeom>
        </p:spPr>
      </p:pic>
      <p:pic>
        <p:nvPicPr>
          <p:cNvPr id="27" name="图片 26" descr="\documentclass{article}&#10;\usepackage{amsmath,mathtools}&#10;\pagestyle{empty}&#10;\begin{document}&#10;&#10;&#10;$\not\mapsto$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27" y="4948640"/>
            <a:ext cx="270629" cy="28342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89903" y="4690982"/>
            <a:ext cx="7973337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global minimizer of (SDR)</a:t>
            </a:r>
            <a:r>
              <a:rPr kumimoji="0" lang="en-US" altLang="zh-CN" sz="2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Arial"/>
              </a:rPr>
              <a:t>       global minimizer of (QCQP)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endParaRPr lang="en-US" altLang="zh-CN" sz="2400" baseline="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or equivalently (SDR) is </a:t>
            </a:r>
            <a:r>
              <a:rPr lang="en-US" altLang="zh-CN" sz="2400" dirty="0" smtClean="0">
                <a:solidFill>
                  <a:schemeClr val="accent1"/>
                </a:solidFill>
              </a:rPr>
              <a:t>tight </a:t>
            </a:r>
            <a:r>
              <a:rPr lang="en-US" altLang="zh-CN" sz="2400" dirty="0" smtClean="0">
                <a:solidFill>
                  <a:schemeClr val="tx1"/>
                </a:solidFill>
              </a:rPr>
              <a:t>or </a:t>
            </a:r>
            <a:r>
              <a:rPr lang="en-US" altLang="zh-CN" sz="2400" dirty="0" smtClean="0">
                <a:solidFill>
                  <a:srgbClr val="FF0000"/>
                </a:solidFill>
              </a:rPr>
              <a:t>not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4063875" y="4870298"/>
            <a:ext cx="339871" cy="634937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4707555" y="5180677"/>
            <a:ext cx="550948" cy="40290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文本框 15"/>
          <p:cNvSpPr txBox="1"/>
          <p:nvPr/>
        </p:nvSpPr>
        <p:spPr>
          <a:xfrm>
            <a:off x="1023456" y="2842335"/>
            <a:ext cx="745781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</a:pPr>
            <a:r>
              <a:rPr lang="en-US" altLang="zh-CN" sz="2400" dirty="0" smtClean="0"/>
              <a:t>(TLS-R)         (TLS-Q)          (QCQP)              (SDR)               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6197381"/>
            <a:ext cx="7266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L. Peng, M. Fazlyab</a:t>
            </a:r>
            <a:r>
              <a:rPr lang="zh-CN" altLang="en-US" dirty="0" smtClean="0"/>
              <a:t>, </a:t>
            </a:r>
            <a:r>
              <a:rPr lang="zh-CN" altLang="en-US" dirty="0"/>
              <a:t>R. Vidal, Semidefinite relaxations of truncated least-squares in robust rotation search: Tight or not, ECCV </a:t>
            </a:r>
            <a:r>
              <a:rPr lang="zh-CN" altLang="en-US" dirty="0" smtClean="0"/>
              <a:t>2022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485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1184.102"/>
  <p:tag name="LATEXADDIN" val="\documentclass{article}&#10;\usepackage{amsmath}&#10;\pagestyle{empty}&#10;\begin{document}&#10;&#10;$y_i \approx R^*_0 x_i, i = 1, \dots, \ell$&#10;&#10;&#10;\end{document}"/>
  <p:tag name="IGUANATEXSIZE" val="28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3121.11"/>
  <p:tag name="LATEXADDIN" val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/>
  <p:tag name="IGUANATEXSIZE" val="24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32.7334"/>
  <p:tag name="LATEXADDIN" val="\documentclass{article}&#10;\usepackage{amsmath}&#10;\pagestyle{empty}&#10;\begin{document}&#10;&#10;$w_0^*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34.9832"/>
  <p:tag name="LATEXADDIN" val="\documentclass{article}&#10;\usepackage{amsmath}&#10;\pagestyle{empty}&#10;\begin{document}&#10;&#10;$R_0^*$&#10;&#10;&#10;\end{document}"/>
  <p:tag name="IGUANATEXSIZE" val="24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46.9817"/>
  <p:tag name="LATEXADDIN" val="\documentclass{article}&#10;\usepackage{amsmath,bm}&#10;\pagestyle{empty}&#10;\begin{document}&#10;&#10;$\bm{w}^*$&#10;&#10;&#10;\end{document}"/>
  <p:tag name="IGUANATEXSIZE" val="24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493.4384"/>
  <p:tag name="LATEXADDIN" val="\documentclass{article}&#10;\usepackage{amsmath,bm}&#10;\pagestyle{empty}&#10;\begin{document}&#10;&#10;$\bm{w}^*(\bm{w}^*)^\top$&#10;&#10;&#10;\end{document}"/>
  <p:tag name="IGUANATEXSIZE" val="24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3077.615"/>
  <p:tag name="LATEXADDIN" val="\documentclass{article}&#10;\usepackage{amsmath}&#10;\pagestyle{empty}&#10;\begin{document}&#10;&#10;E.g., dual variables $D_i$'s of our choice: $D_i:= -Q_i - c_i^2I_4$&#10;&#10;\end{document}"/>
  <p:tag name="IGUANATEXSIZE" val="24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6.6442"/>
  <p:tag name="ORIGINALWIDTH" val="2857.893"/>
  <p:tag name="LATEXADDIN" val="\documentclass{article}&#10;\usepackage{amsmath,xcolor,bm}&#10;\pagestyle{empty}&#10;\begin{document}&#10;&#10;&#10;&#10;\begin{itemize}&#10;  \item (SDR) is tight, globally minimized at $\bm{w}^*(\bm{w}^*)^\top$, if&#10;&#10;\ \ \  \ \ \ \ \ \ \ \  $c_j^2&lt; \big(\|y_j\|_2 - \| x_j \|_2 \big)^2$, \ \ \textcolor{purple}{$\forall$} outlier index $j$&#10;  \item $\bm{w}^*(\bm{w}^*)^\top$ is not a global minimizer of (SDR) if &#10;&#10;\ \ \ \ \ \ \ \ \ $c_j^2&gt; \| y_j - R^*_0 x_j \|_2^2$, \ \ \textcolor{purple}{$\exists$} outlier index $j$&#10;\end{itemize}&#10;&#10;\end{document}"/>
  <p:tag name="IGUANATEXSIZE" val="24"/>
  <p:tag name="IGUANATEXCURSOR" val="2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493.4384"/>
  <p:tag name="LATEXADDIN" val="\documentclass{article}&#10;\usepackage{amsmath,bm}&#10;\pagestyle{empty}&#10;\begin{document}&#10;&#10;&#10;$\bm{w}^*(\bm{w}^*)^\top$&#10;&#10;\end{document}"/>
  <p:tag name="IGUANATEXSIZE" val="20"/>
  <p:tag name="IGUANATEXCURSOR" val="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.4826"/>
  <p:tag name="ORIGINALWIDTH" val="2575.928"/>
  <p:tag name="LATEXADDIN" val="\documentclass{article}&#10;\usepackage{amsmath,xcolor}&#10;\pagestyle{empty}&#10;\begin{document}&#10;&#10;&#10;Assume $\{(y_i,x_i)\}_{i=1}^\ell$ are \textcolor{blue}{noiseless} \textcolor{red}{with outliers}.&#10;&#10;\end{document}"/>
  <p:tag name="IGUANATEXSIZE" val="24"/>
  <p:tag name="IGUANATEXCURSOR" val="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2.9771"/>
  <p:tag name="ORIGINALWIDTH" val="2053.243"/>
  <p:tag name="LATEXADDIN" val="\documentclass{article}&#10;\usepackage{amsmath}&#10;\pagestyle{empty}&#10;\begin{document}&#10;&#10;$\big(\|y_j\|_2 - \| x_j \|_2 \big)^2 &lt;c_j^2&lt; \| y_j - R^*_0 x_j \|_2^2$&#10;&#10;\end{document}"/>
  <p:tag name="IGUANATEXSIZE" val="22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32.7334"/>
  <p:tag name="LATEXADDIN" val="\documentclass{article}&#10;\usepackage{amsmath}&#10;\pagestyle{empty}&#10;\begin{document}&#10;&#10;$w_0^*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34.9832"/>
  <p:tag name="LATEXADDIN" val="\documentclass{article}&#10;\usepackage{amsmath}&#10;\pagestyle{empty}&#10;\begin{document}&#10;&#10;$R_0^*$&#10;&#10;&#10;\end{document}"/>
  <p:tag name="IGUANATEXSIZE" val="24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46.9817"/>
  <p:tag name="LATEXADDIN" val="\documentclass{article}&#10;\usepackage{amsmath,bm}&#10;\pagestyle{empty}&#10;\begin{document}&#10;&#10;$\bm{w}^*$&#10;&#10;&#10;\end{document}"/>
  <p:tag name="IGUANATEXSIZE" val="24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493.4384"/>
  <p:tag name="LATEXADDIN" val="\documentclass{article}&#10;\usepackage{amsmath,bm}&#10;\pagestyle{empty}&#10;\begin{document}&#10;&#10;$\bm{w}^*(\bm{w}^*)^\top$&#10;&#10;&#10;\end{document}"/>
  <p:tag name="IGUANATEXSIZE" val="24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32.7334"/>
  <p:tag name="LATEXADDIN" val="\documentclass{article}&#10;\usepackage{amsmath}&#10;\pagestyle{empty}&#10;\begin{document}&#10;&#10;$w_0^*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34.9832"/>
  <p:tag name="LATEXADDIN" val="\documentclass{article}&#10;\usepackage{amsmath}&#10;\pagestyle{empty}&#10;\begin{document}&#10;&#10;$R_0^*$&#10;&#10;&#10;\end{document}"/>
  <p:tag name="IGUANATEXSIZE" val="24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46.9817"/>
  <p:tag name="LATEXADDIN" val="\documentclass{article}&#10;\usepackage{amsmath,bm}&#10;\pagestyle{empty}&#10;\begin{document}&#10;&#10;$\bm{w}^*$&#10;&#10;&#10;\end{document}"/>
  <p:tag name="IGUANATEXSIZE" val="24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.4826"/>
  <p:tag name="ORIGINALWIDTH" val="2577.428"/>
  <p:tag name="LATEXADDIN" val="\documentclass{article}&#10;\usepackage{amsmath,xcolor}&#10;\pagestyle{empty}&#10;\begin{document}&#10;&#10;&#10;Assume $\{(y_i,x_i)\}_{i=1}^\ell$ are \textcolor{red}{noisy} \textcolor{blue}{without outliers}.&#10;&#10;&#10;\end{document}"/>
  <p:tag name="IGUANATEXSIZE" val="24"/>
  <p:tag name="IGUANATEXCURSOR" val="1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31.2336"/>
  <p:tag name="LATEXADDIN" val="\documentclass{article}&#10;\usepackage{amsmath}&#10;\pagestyle{empty}&#10;\begin{document}&#10;&#10;$\hat{w}_0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34.9832"/>
  <p:tag name="LATEXADDIN" val="\documentclass{article}&#10;\usepackage{amsmath}&#10;\pagestyle{empty}&#10;\begin{document}&#10;&#10;$\hat{R}_0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5.3768"/>
  <p:tag name="ORIGINALWIDTH" val="3047.619"/>
  <p:tag name="LATEXADDIN" val="\documentclass{article}&#10;\usepackage{amsmath,xcolor}&#10;\pagestyle{empty}&#10;\begin{document}&#10;&#10;&#10;If $$c_i^2 &gt; f(x_i, y_i, \textnormal{\textcolor{red}{$\epsilon_i$}}, \textnormal{\textcolor{red}{$\hat{w}_0$}}), \textnormal{\textcolor{purple}{$\forall$}} i=1,\dots,\ell,$$ &#10;then (SDR) is tight and (w.h.p.)&#10;$$1 - (\hat{w}_0^\top w_0^*)^2 \leq O\Big(&#10;\frac{\sum_{i=1}^\ell\textnormal{\textcolor{red}{$\|\epsilon_i \|_2$}}}{\sum_{i=1}^\ell\| x_i \|_2} \Big)$$&#10;&#10;&#10;\end{document}"/>
  <p:tag name="IGUANATEXSIZE" val="20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62.205"/>
  <p:tag name="LATEXADDIN" val="\documentclass{article}&#10;\usepackage{amsmath,xcolor}&#10;\pagestyle{empty}&#10;\begin{document}&#10;&#10;&#10;If $\epsilon_i \to 0$  ($\textnormal{\textcolor{purple}{$\forall$}} i$), then $f(x_i, y_i, \textnormal{\textcolor{red}{$\epsilon_i$}}, \textnormal{\textcolor{red}{$\hat{w}_0$}}) \to 0$ ($\textnormal{\textcolor{purple}{$\forall$}} i$)&#10;&#10;\end{document}"/>
  <p:tag name="IGUANATEXSIZE" val="18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493.4384"/>
  <p:tag name="LATEXADDIN" val="\documentclass{article}&#10;\usepackage{amsmath,bm}&#10;\pagestyle{empty}&#10;\begin{document}&#10;&#10;$\bm{w}^*(\bm{w}^*)^\top$&#10;&#10;&#10;\end{document}"/>
  <p:tag name="IGUANATEXSIZE" val="24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95.98803"/>
  <p:tag name="LATEXADDIN" val="\documentclass{article}&#10;\usepackage{amsmath,bm}&#10;\pagestyle{empty}&#10;\begin{document}&#10;&#10;$\hat{\bm{w}}$&#10;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378.7027"/>
  <p:tag name="LATEXADDIN" val="\documentclass{article}&#10;\usepackage{amsmath,bm}&#10;\pagestyle{empty}&#10;\begin{document}&#10;&#10;$\hat{\bm{w}}(\hat{\bm{w}})^\top$&#10;&#10;&#10;\end{document}"/>
  <p:tag name="IGUANATEXSIZE" val="24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32.7334"/>
  <p:tag name="LATEXADDIN" val="\documentclass{article}&#10;\usepackage{amsmath}&#10;\pagestyle{empty}&#10;\begin{document}&#10;&#10;$w_0^*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34.9832"/>
  <p:tag name="LATEXADDIN" val="\documentclass{article}&#10;\usepackage{amsmath}&#10;\pagestyle{empty}&#10;\begin{document}&#10;&#10;$R_0^*$&#10;&#10;&#10;\end{document}"/>
  <p:tag name="IGUANATEXSIZE" val="24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46.9817"/>
  <p:tag name="LATEXADDIN" val="\documentclass{article}&#10;\usepackage{amsmath,bm}&#10;\pagestyle{empty}&#10;\begin{document}&#10;&#10;$\bm{w}^*$&#10;&#10;&#10;\end{document}"/>
  <p:tag name="IGUANATEXSIZE" val="24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.4826"/>
  <p:tag name="ORIGINALWIDTH" val="2398.2"/>
  <p:tag name="LATEXADDIN" val="\documentclass{article}&#10;\usepackage{amsmath,xcolor}&#10;\pagestyle{empty}&#10;\begin{document}&#10;&#10;&#10;Assume $\{(y_i,x_i)\}_{i=1}^\ell$ are \textcolor{red}{noisy} \textcolor{red}{with outliers}.&#10;&#10;&#10;\end{document}"/>
  <p:tag name="IGUANATEXSIZE" val="28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31.2336"/>
  <p:tag name="LATEXADDIN" val="\documentclass{article}&#10;\usepackage{amsmath}&#10;\pagestyle{empty}&#10;\begin{document}&#10;&#10;$\hat{w}_0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34.9832"/>
  <p:tag name="LATEXADDIN" val="\documentclass{article}&#10;\usepackage{amsmath}&#10;\pagestyle{empty}&#10;\begin{document}&#10;&#10;$\hat{R}_0$&#10;&#10;&#10;\end{document}"/>
  <p:tag name="IGUANATEXSIZE" val="24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95.98803"/>
  <p:tag name="LATEXADDIN" val="\documentclass{article}&#10;\usepackage{amsmath,bm}&#10;\pagestyle{empty}&#10;\begin{document}&#10;&#10;$\hat{\bm{w}}$&#10;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3121.11"/>
  <p:tag name="LATEXADDIN" val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/>
  <p:tag name="IGUANATEXSIZE" val="24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493.4384"/>
  <p:tag name="LATEXADDIN" val="\documentclass{article}&#10;\usepackage{amsmath,bm}&#10;\pagestyle{empty}&#10;\begin{document}&#10;&#10;$\bm{w}^*(\bm{w}^*)^\top$&#10;&#10;&#10;\end{document}"/>
  <p:tag name="IGUANATEXSIZE" val="24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378.7027"/>
  <p:tag name="LATEXADDIN" val="\documentclass{article}&#10;\usepackage{amsmath,bm}&#10;\pagestyle{empty}&#10;\begin{document}&#10;&#10;$\hat{\bm{w}}(\hat{\bm{w}})^\top$&#10;&#10;&#10;\end{document}"/>
  <p:tag name="IGUANATEXSIZE" val="24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091.114"/>
  <p:tag name="LATEXADDIN" val="\documentclass{article}&#10;\usepackage{amsmath}&#10;\pagestyle{empty}&#10;\begin{document}&#10;&#10;$M_1,\dots, M_{\ell}$: $m\times m$, symmetric with $M_1+\cdots+M_{\ell}\succ 0$. &#10;&#10;\end{document}"/>
  <p:tag name="IGUANATEXSIZE" val="24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896.138"/>
  <p:tag name="LATEXADDIN" val="\documentclass{article}&#10;\usepackage{amsmath,color}&#10;\pagestyle{empty}&#10;\begin{document}&#10;&#10;&#10;Find the ``smallest'' non-negative integer \textnormal{\textcolor{red}{$r_i$}} such that&#10;&#10;\end{document}"/>
  <p:tag name="IGUANATEXSIZE" val="24"/>
  <p:tag name="IGUANATEXCURSOR" val="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3386.577"/>
  <p:tag name="LATEXADDIN" val="\documentclass{article}&#10;\usepackage{amsmath,color}&#10;\pagestyle{empty}&#10;\begin{document}&#10;&#10;&#10;\begin{equation}&#10; \begin{cases}&#10;    M_i + \textnormal{\textcolor{red}{$r_i$}} I_m \succ 0 \\&#10;    \sum_{i=1}^{\ell} M_i - \sum_{i=1}^{\ell} M_i (M_i + \textnormal{\textcolor{red}{$r_i$}} I_m)^{-1} M_i \succeq 0&#10; \end{cases} &#10;\end{equation}&#10;&#10;\end{document}"/>
  <p:tag name="IGUANATEXSIZE" val="24"/>
  <p:tag name="IGUANATEXCURSOR" val="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84.439"/>
  <p:tag name="LATEXADDIN" val="\documentclass{article}&#10;\usepackage{amsmath,color}&#10;\pagestyle{empty}&#10;\begin{document}&#10;&#10;If $\ell=1$, then $M_1\succ 0$ implies (for any \textnormal{\textcolor{red}{$r_1$}}$\geq0$):&#10;&#10;&#10;\end{document}"/>
  <p:tag name="IGUANATEXSIZE" val="24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925.384"/>
  <p:tag name="LATEXADDIN" val="\documentclass{article}&#10;\usepackage{amsmath,color}&#10;\pagestyle{empty}&#10;\begin{document}&#10;&#10;&#10;\begin{equation*}&#10; \begin{cases}&#10;    M_1 + \textnormal{\textcolor{red}{$r_1$}} I_m \succ 0 \\&#10;    M_1 -  M_1 (M_1 + \textnormal{\textcolor{red}{$r_1$}} I_m)^{-1} M_1 \succeq M_1 -  M_1 M_1^{-1} M_1 =0&#10; \end{cases} &#10;\end{equation*}&#10;&#10;\end{document}"/>
  <p:tag name="IGUANATEXSIZE" val="24"/>
  <p:tag name="IGUANATEXCURSOR" val="287"/>
  <p:tag name="TRANSPARENCY" val="True"/>
  <p:tag name="FILENAME" val=""/>
  <p:tag name="LATEXENGINEID" val="0"/>
  <p:tag name="TEMPFOLDER" val="c:\temp\"/>
  <p:tag name="LATEXFORMHEIGHT" val="415.5"/>
  <p:tag name="LATEXFORMWIDTH" val="531.75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76.115"/>
  <p:tag name="LATEXADDIN" val="\documentclass{article}&#10;\usepackage{amsmath}&#10;\pagestyle{empty}&#10;\begin{document}&#10;&#10;&#10;(1) holds as $r_i\to \infty$&#10;&#10;\end{document}"/>
  <p:tag name="IGUANATEXSIZE" val="24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2851.894"/>
  <p:tag name="LATEXADDIN" val="\documentclass{article}&#10;\usepackage{amsmath}&#10;\pagestyle{empty}&#10;\begin{document}&#10;&#10;For $\ell&gt;1$, some $M_i$ might have negative eigenvalues.&#10;&#10;Thus the proof does not generalize.&#10;&#10;&#10;\end{document}"/>
  <p:tag name="IGUANATEXSIZE" val="24"/>
  <p:tag name="IGUANATEXCURSOR" val="177"/>
  <p:tag name="TRANSPARENCY" val="True"/>
  <p:tag name="FILENAME" val=""/>
  <p:tag name="LATEXENGINEID" val="0"/>
  <p:tag name="TEMPFOLDER" val="c:\temp\"/>
  <p:tag name="LATEXFORMHEIGHT" val="299.25"/>
  <p:tag name="LATEXFORMWIDTH" val="384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69.554"/>
  <p:tag name="LATEXADDIN" val="\documentclass{article}&#10;\usepackage{amsmath}&#10;\pagestyle{empty}&#10;\begin{document}&#10;&#10;$C^*\subset \{1,\dots, m\}\times \{1,\dots, n\}$&#10;&#10;&#10;\end{document}"/>
  <p:tag name="IGUANATEXSIZE" val="24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3121.11"/>
  <p:tag name="LATEXADDIN" val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/>
  <p:tag name="IGUANATEXSIZE" val="24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704.537"/>
  <p:tag name="LATEXADDIN" val="\documentclass{article}&#10;\usepackage{amsmath}&#10;\pagestyle{empty}&#10;\begin{document}&#10;&#10;$q_i = R^* p_j + \epsilon_{i,j}$, \ \ \ \ $\forall (i,j)\in C^*$&#10;&#10;&#10;\end{document}"/>
  <p:tag name="IGUANATEXSIZE" val="24"/>
  <p:tag name="IGUANATEXCURSOR" val="136"/>
  <p:tag name="TRANSPARENCY" val="Fals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32.9208"/>
  <p:tag name="LATEXADDIN" val="\documentclass{article}&#10;\usepackage{amsmath}&#10;\pagestyle{empty}&#10;\begin{document}&#10;&#10;$Q=\{q_i\}_{i=1}^m$&#10;&#10;&#10;\end{document}"/>
  <p:tag name="IGUANATEXSIZE" val="24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662.1672"/>
  <p:tag name="LATEXADDIN" val="\documentclass{article}&#10;\usepackage{amsmath}&#10;\pagestyle{empty}&#10;\begin{document}&#10;&#10;$P=\{p_j\}_{j=1}^n$&#10;&#10;&#10;\end{document}"/>
  <p:tag name="IGUANATEXSIZE" val="24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05.062"/>
  <p:tag name="LATEXADDIN" val="\documentclass{article}&#10;\usepackage{amsmath}&#10;\pagestyle{empty}&#10;\begin{document}&#10;&#10;&#10;Find the 3D rotation $R^*$ and correspondences $C^*$ from $Q$ and $P$&#10;&#10;&#10;\end{document}"/>
  <p:tag name="IGUANATEXSIZE" val="24"/>
  <p:tag name="IGUANATEXCURSOR" val="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32.9208"/>
  <p:tag name="LATEXADDIN" val="\documentclass{article}&#10;\usepackage{amsmath}&#10;\pagestyle{empty}&#10;\begin{document}&#10;&#10;$Q=\{q_i\}_{i=1}^m$&#10;&#10;&#10;\end{document}"/>
  <p:tag name="IGUANATEXSIZE" val="24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662.1672"/>
  <p:tag name="LATEXADDIN" val="\documentclass{article}&#10;\usepackage{amsmath}&#10;\pagestyle{empty}&#10;\begin{document}&#10;&#10;$P=\{p_j\}_{j=1}^n$&#10;&#10;&#10;\end{document}"/>
  <p:tag name="IGUANATEXSIZE" val="24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387.701"/>
  <p:tag name="LATEXADDIN" val="\documentclass{article}&#10;\usepackage{amsmath}&#10;\pagestyle{empty}&#10;\begin{document}&#10;&#10;$\hat{C} = \hat{C} \cup \{ (i,j) \}$ \ \ \ \ \ \ if \ \ $\big| \|q_i \|_2 - \|p_j\|_2 \big|\leq c$&#10;&#10;&#10;\end{document}"/>
  <p:tag name="IGUANATEXSIZE" val="18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2339"/>
  <p:tag name="ORIGINALWIDTH" val="314.2107"/>
  <p:tag name="LATEXADDIN" val="\documentclass{article}&#10;\usepackage{amsmath}&#10;\pagestyle{empty}&#10;\begin{document}&#10;&#10;$\hat{C} = \emptyset$&#10;&#10;&#10;\end{document}"/>
  <p:tag name="IGUANATEXSIZE" val="20"/>
  <p:tag name="IGUANATEXCURSOR" val="1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01.612"/>
  <p:tag name="LATEXADDIN" val="\documentclass{article}&#10;\usepackage{amsmath}&#10;\pagestyle{empty}&#10;\begin{document}&#10;&#10;$O(m\log m + n \log n)$&#10;&#10;&#10;\end{document}"/>
  <p:tag name="IGUANATEXSIZE" val="18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704.537"/>
  <p:tag name="LATEXADDIN" val="\documentclass{article}&#10;\usepackage{amsmath}&#10;\pagestyle{empty}&#10;\begin{document}&#10;&#10;$q_i = R^* p_j + \epsilon_{i,j}$, \ \ \ \ $\forall (i,j)\in C^*$&#10;&#10;&#10;\end{document}"/>
  <p:tag name="IGUANATEXSIZE" val="24"/>
  <p:tag name="IGUANATEXCURSOR" val="136"/>
  <p:tag name="TRANSPARENCY" val="Fals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871.016"/>
  <p:tag name="LATEXADDIN" val="\documentclass{article}&#10;\usepackage{amsmath,amsfonts,mathrsfs,mathtools}&#10;\pagestyle{empty}&#10;\begin{document}&#10;&#10;\begin{align*}&#10; \begin{cases}&#10;  y_i = R^*_0x_i + \epsilon_i, \ \ \ \   &amp; \text{ $i\in I^*$ } \\&#10;  \text{ $y_i$ and $x_i$ are arbitrary } &amp; \text{ $i\notin I^*$ }&#10; \end{cases}&#10;\end{align*}&#10;&#10;&#10;\end{document}"/>
  <p:tag name="IGUANATEXSIZE" val="20"/>
  <p:tag name="IGUANATEXCURSOR" val="213"/>
  <p:tag name="TRANSPARENCY" val="True"/>
  <p:tag name="FILENAME" val=""/>
  <p:tag name="LATEXENGINEID" val="0"/>
  <p:tag name="TEMPFOLDER" val="c:\temp\"/>
  <p:tag name="LATEXFORMHEIGHT" val="424.5"/>
  <p:tag name="LATEXFORMWIDTH" val="665.25"/>
  <p:tag name="LATEXFORMWRAP" val="True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934.008"/>
  <p:tag name="LATEXADDIN" val="\documentclass{article}&#10;\usepackage{amsmath,amssymb}&#10;\pagestyle{empty}&#10;\begin{document}&#10;&#10;$\epsilon_i\in\mathbb{R}^3$: Bounded Noise (Unknown)&#10;&#10;&#10;\end{document}"/>
  <p:tag name="IGUANATEXSIZE" val="24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36.97"/>
  <p:tag name="LATEXADDIN" val="\documentclass{article}&#10;\usepackage{amsmath}&#10;\pagestyle{empty}&#10;\begin{document}&#10;&#10;$I^*\subset \{1,\dots,\ell\}$: Inlier Indices (Unknown)&#10;&#10;&#10;\end{document}"/>
  <p:tag name="IGUANATEXSIZE" val="24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9.7"/>
  <p:tag name="ORIGINALWIDTH" val="3004.125"/>
  <p:tag name="LATEXADDIN" val="\documentclass{article}&#10;\usepackage{amsmath,color}&#10;\pagestyle{empty}&#10;\begin{document}&#10;&#10;\begin{equation}&#10; \begin{split} &#10;  &amp;\max_{I\subset [\ell],R \in \textnormal{\textcolor{blue}{$\textnormal{SO}(3)$}} } \ \ \ \ \ \ \  |I| \\&#10;  \textnormal{s.t.}\ \ \ \  &amp;\ \   \| y_i- Rx_i\|_2 \leq c,\ \ \forall i\in I &#10; \end{split}&#10;\end{equation}&#10;&#10;&#10;\end{document}"/>
  <p:tag name="IGUANATEXSIZE" val="20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82.9396"/>
  <p:tag name="LATEXADDIN" val="\documentclass{article}&#10;\usepackage{amsmath}&#10;\pagestyle{empty}&#10;\begin{document}&#10;&#10;&#10;$O(\ell\log \ell)$&#10;&#10;\end{document}"/>
  <p:tag name="IGUANATEXSIZE" val="24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070.491"/>
  <p:tag name="LATEXADDIN" val="\documentclass{article}&#10;\usepackage{amsmath,color}&#10;\pagestyle{empty}&#10;\begin{document}&#10;&#10;\begin{equation*}&#10; \min_{R \in \textnormal{SO}(3)} \ \ \sum_{i=1}^\ell \| y_i- Rx_i\|_2\ \ \ \ \ \ \ \ \ \ \ \ \ \ (2)&#10;\end{equation*}&#10;\end{document}"/>
  <p:tag name="IGUANATEXSIZE" val="20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070.491"/>
  <p:tag name="LATEXADDIN" val="\documentclass{article}&#10;\usepackage{amsmath,color}&#10;\pagestyle{empty}&#10;\begin{document}&#10;&#10;\begin{equation*}&#10; \min_{R \in \textnormal{SO}(3)} \ \ \sum_{i=1}^\ell \| y_i- Rx_i\|_2\ \ \ \ \ \ \ \ \ \ \ \ \ \ (2)&#10;\end{equation*}&#10;\end{document}"/>
  <p:tag name="IGUANATEXSIZE" val="20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744.657"/>
  <p:tag name="LATEXADDIN" val="\documentclass{article}&#10;\usepackage{amsmath,color,amssymb}&#10;\pagestyle{empty}&#10;\begin{document}&#10;&#10;\begin{equation*}&#10; \min_{w \in \mathbb{S}^3} \ h(w), \ \ \ \ \ h(w):= \sum_{i=1}^\ell \sqrt{w^\top Q_i w}  \ \ \ \ \ \ \ \ \ \ \ \ \ \ (3)&#10;\end{equation*}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8.2152"/>
  <p:tag name="ORIGINALWIDTH" val="2462.692"/>
  <p:tag name="LATEXADDIN" val="\documentclass{article}&#10;\usepackage{amsmath,amssymb}&#10;\pagestyle{empty}&#10;\begin{document}&#10;&#10;&#10;\ \ \ \ $Q_i\in\mathbb{R}^{4\times 4}$ positive semidefinite,&#10;&#10;entries depend on $x_i,y_i$ in a complicated way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.4803"/>
  <p:tag name="ORIGINALWIDTH" val="2103.487"/>
  <p:tag name="LATEXADDIN" val="\documentclass{article}&#10;\usepackage{amsmath,amssymb}&#10;\pagestyle{empty}&#10;&#10;\DeclareMathOperator{\rsgrad}{\tilde{\nabla}_{\textnormal{s}}}&#10;&#10;\begin{document}&#10;&#10;&#10;$w^{(t+1)}\gets \textnormal{Proj}_{\mathbb{S}^3}\big(w^{(t)}-\gamma^{(t)}\rsgrad h(w^{(t)})\big)$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2317"/>
  <p:tag name="ORIGINALWIDTH" val="2611.174"/>
  <p:tag name="LATEXADDIN" val="\documentclass{article}&#10;\usepackage{amsmath,amssymb}&#10;\pagestyle{empty}&#10;&#10;\DeclareMathOperator{\rsgrad}{\tilde{\nabla}_{\textnormal{s}}}&#10;&#10;\begin{document}&#10;&#10;&#10;$\rsgrad h(w^{(t)})$: Riemannian subgradient of $h$ at $w^{(t)}$&#10;&#10;\end{document}"/>
  <p:tag name="IGUANATEXSIZE" val="20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713.9108"/>
  <p:tag name="LATEXADDIN" val="\documentclass{article}&#10;\usepackage{amsmath}&#10;\pagestyle{empty}&#10;\begin{document}&#10;&#10;&#10;$\gamma^{(t)}$: Stepsize&#10;&#10;\end{document}"/>
  <p:tag name="IGUANATEXSIZE" val="18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2727.409"/>
  <p:tag name="LATEXADDIN" val="\documentclass{article}&#10;\usepackage{amsmath}&#10;\pagestyle{empty}&#10;\begin{document}&#10;&#10;&#10;$\textnormal{dist}(w^{(t)},  w^*) \leq \beta^t \cdot\textnormal{dist}(w^{(0)},  w^*)$ \ \ \ \ \ \ \ \ \ $\beta\in(0,1)$&#10;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744.657"/>
  <p:tag name="LATEXADDIN" val="\documentclass{article}&#10;\usepackage{amsmath,color,amssymb}&#10;\pagestyle{empty}&#10;\begin{document}&#10;&#10;\begin{equation*}&#10; \min_{w \in \mathbb{S}^3} \ h(w), \ \ \ \ \ h(w):= \sum_{i=1}^\ell \sqrt{w^\top Q_i w}  \ \ \ \ \ \ \ \ \ \ \ \ \ \ (3)&#10;\end{equation*}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,mathtools}&#10;\pagestyle{empty}&#10;\begin{document}&#10;&#10;&#10;$\mapsto$&#10;&#10;\end{document}"/>
  <p:tag name="IGUANATEXSIZE" val="24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1351.331"/>
  <p:tag name="LATEXADDIN" val="\documentclass{article}&#10;\usepackage{amsmath}&#10;\pagestyle{empty}&#10;\begin{document}&#10;&#10;$$\min_{R_0\in \text{SO}(3)} \sum_{i=1}^{\ell} \| y_i - R_0 x_i\|_2^2 $$&#10;&#10;&#10;\end{document}"/>
  <p:tag name="IGUANATEXSIZE" val="28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110.9861"/>
  <p:tag name="LATEXADDIN" val="\documentclass{article}&#10;\usepackage{amsmath,mathtools}&#10;\pagestyle{empty}&#10;\begin{document}&#10;&#10;&#10;$\not\mapsto$&#10;&#10;\end{document}"/>
  <p:tag name="IGUANATEXSIZE" val="24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3121.11"/>
  <p:tag name="LATEXADDIN" val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/>
  <p:tag name="IGUANATEXSIZE" val="24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915.635"/>
  <p:tag name="LATEXADDIN" val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\textbf{$\Updownarrow$}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13.4233"/>
  <p:tag name="LATEXADDIN" val="\documentclass{article}&#10;\usepackage{amsmath}&#10;\usepackage{amssymb,cases}&#10;\pagestyle{empty}&#10;\begin{document}&#10;&#10;&#10;$ R_0^*\in \text{SO}(3)$&#10;&#10;&#10;&#10;&#10;&#10;\end{document}"/>
  <p:tag name="IGUANATEXSIZE" val="28"/>
  <p:tag name="IGUANATEXCURSOR" val="129"/>
  <p:tag name="TRANSPARENCY" val="True"/>
  <p:tag name="FILENAME" val=""/>
  <p:tag name="LATEXENGINEID" val="0"/>
  <p:tag name="TEMPFOLDER" val="c:\temp\"/>
  <p:tag name="LATEXFORMHEIGHT" val="354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3121.11"/>
  <p:tag name="LATEXADDIN" val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/>
  <p:tag name="IGUANATEXSIZE" val="24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3100.862"/>
  <p:tag name="LATEXADDIN" val="\documentclass{article}&#10;\usepackage{amsmath,amssymb}&#10;\pagestyle{empty}&#10;\begin{document}&#10;&#10;&#10;$Q_i\in\mathbb{R}^{4\times 4}$, entries depend on $x_i,y_i$ in a complicated way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1355.081"/>
  <p:tag name="LATEXADDIN" val="\documentclass{article}&#10;\usepackage{amsmath,amssymb}&#10;\pagestyle{empty}&#10;\begin{document}&#10;&#10;&#10;$\mathbb{S}^3:=\{ b\in\mathbb{R}^4: \| b\|_2=1 \}$&#10;&#10;&#10;&#10;\end{document}"/>
  <p:tag name="IGUANATEXSIZE" val="24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915.635"/>
  <p:tag name="LATEXADDIN" val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1.7248"/>
  <p:tag name="ORIGINALWIDTH" val="1742.782"/>
  <p:tag name="LATEXADDIN" val="\documentclass{article}&#10;\usepackage{amsmath,color}&#10;\pagestyle{empty}&#10;\begin{document}&#10;&#10;&#10;\textcolor{red}{&#10;$$\min\{ a,b \}= \min_{\theta\in\{0, 1\}} \theta a + (1-\theta) b$$&#10;}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7.4465"/>
  <p:tag name="ORIGINALWIDTH" val="3145.107"/>
  <p:tag name="LATEXADDIN" val="\documentclass{article}&#10;\usepackage{amsmath,amssymb}&#10;\pagestyle{empty}&#10;\begin{document}&#10;&#10;\begin{align}&#10;  \min_{ \substack{w_0\in \mathbb{S}^3 \\ \theta_i\in\{0,1\}}  } \sum_{i=1}^{\ell} \Big( \theta_i w_0^\top Q_i w_0 + (1-\theta_i)\ c_i^2 \Big) \tag{TLS-$\theta_i$}&#10;\end{align}&#10;&#10;&#10;\end{document}"/>
  <p:tag name="IGUANATEXSIZE" val="20"/>
  <p:tag name="IGUANATEXCURSOR" val="2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\textbf{$\Updownarrow$}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2424.447"/>
  <p:tag name="LATEXADDIN" val="\documentclass{article}&#10;\usepackage{amsmath,amssymb}&#10;\pagestyle{empty}&#10;\begin{document}&#10;&#10;$\text{SO}(3) = \{ R\in\mathbb{R}^{3\times 3}: R^\top R = I_3, \det(R)=1 \}$&#10;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915.635"/>
  <p:tag name="LATEXADDIN" val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7.4465"/>
  <p:tag name="ORIGINALWIDTH" val="3166.104"/>
  <p:tag name="LATEXADDIN" val="\documentclass{article}&#10;\usepackage{amsmath,amssymb,color}&#10;\pagestyle{empty}&#10;\begin{document}&#10;&#10;\begin{align}&#10;  \min_{ \substack{w_0\in \mathbb{S}^3 \\ \theta_i\in\{0,1\}}  } \sum_{i=1}^{\ell} \Big(\text{ \textcolor{red}{$\theta_i w_0^\top$}}   Q_i w_0 + (1-\textnormal{\textcolor{blue}{$\theta_i$}} )\ c_i^2 \Big) \tag{TLS-$\theta_i$}&#10;\end{align}&#10;&#10;&#10;\end{document}"/>
  <p:tag name="IGUANATEXSIZE" val="20"/>
  <p:tag name="IGUANATEXCURSOR" val="2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$\Updownarrow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9655"/>
  <p:tag name="ORIGINALWIDTH" val="1438.32"/>
  <p:tag name="LATEXADDIN" val="\documentclass{article}&#10;\usepackage{amsmath,color}&#10;\pagestyle{empty}&#10;\begin{document}&#10;&#10;\ \ \ \ \ \ \ \ \ \ binary clone [1]: &#10;&#10;\ \ \ \ \textcolor{red}{$w_i := \theta_i w_0$} (so \textcolor{blue}{$\theta_i = w_i^\top w_0$})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\textbf{$\Updownarrow$}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7.4465"/>
  <p:tag name="ORIGINALWIDTH" val="3255.343"/>
  <p:tag name="LATEXADDIN" val="\documentclass{article}&#10;\usepackage{amsmath,amssymb,color}&#10;\pagestyle{empty}&#10;\begin{document}&#10;&#10;\begin{align}&#10;  \min_{ \substack{w_0\in \mathbb{S}^3 \\ w_i\in\{0,w_0\}}  } \sum_{i=1}^{\ell} \Big( \textnormal{\textcolor{red}{$w_i^\top$}} Q_i w_0 + (1-\textnormal{\textcolor{blue}{$w_i^\top w_0$}})\ c_i^2 \Big) \tag{TLS-$w_i$}&#10;\end{align}&#10;&#10;&#10;\end{document}"/>
  <p:tag name="IGUANATEXSIZE" val="20"/>
  <p:tag name="IGUANATEXCURSOR" val="2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337.083"/>
  <p:tag name="LATEXADDIN" val="\documentclass{article}&#10;\usepackage{amsmath}&#10;\pagestyle{empty}&#10;\begin{document}&#10;&#10;&#10;$I_3$: $3\times 3$ identity matrix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915.635"/>
  <p:tag name="LATEXADDIN" val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$\Updownarrow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7.4465"/>
  <p:tag name="ORIGINALWIDTH" val="3255.343"/>
  <p:tag name="LATEXADDIN" val="\documentclass{article}&#10;\usepackage{amsmath,amssymb,color}&#10;\pagestyle{empty}&#10;\begin{document}&#10;&#10;\begin{align}&#10;  \min_{ \substack{w_0\in \mathbb{S}^3 \\ w_i\in\{0,w_0\}}  } \sum_{i=1}^{\ell} \Big( \textnormal{\textcolor{red}{$w_i^\top$}} Q_i w_0 + (1-\textnormal{\textcolor{blue}{$w_i^\top w_0$}})\ c_i^2 \Big) \tag{TLS-$w_i$}&#10;\end{align}&#10;&#10;&#10;\end{document}"/>
  <p:tag name="IGUANATEXSIZE" val="20"/>
  <p:tag name="IGUANATEXCURSOR" val="2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853.393"/>
  <p:tag name="LATEXADDIN" val="\documentclass{article}&#10;\usepackage{amsmath,amssymb}&#10;\pagestyle{empty}&#10;\begin{document}&#10;&#10;&#10;\begin{align*}&#10;  \begin{cases}&#10;   (1.1)\ \ \  w_0\in\mathbb{S}^3 \\&#10;   (1.2)\ \ \ w_i\in \{w_0, 0\}&#10;  \end{cases} \Leftrightarrow&#10;  \begin{cases}&#10;   (2.1)\ \ \  \textnormal{trace}(w_0w_0^\top)=1 \\&#10;   (2.2)\ \ \ w_iw_0^\top = w_iw_i^\top&#10;  \end{cases}&#10; \end{align*}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495"/>
  <p:tag name="LATEXFORMWIDTH" val="532.5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7.4465"/>
  <p:tag name="ORIGINALWIDTH" val="3255.343"/>
  <p:tag name="LATEXADDIN" val="\documentclass{article}&#10;\usepackage{amsmath,amssymb,color}&#10;\pagestyle{empty}&#10;\begin{document}&#10;&#10;\begin{align}&#10;  \min_{ \substack{w_0\in \mathbb{S}^3 \\ w_i\in\{0,w_0\}}  } \sum_{i=1}^{\ell} \Big( w_i^\top Q_i w_0 + (1-w_i^\top w_0)\ c_i^2 \Big) \tag{TLS-$w_i$}&#10;\end{align}&#10;&#10;&#10;\end{document}"/>
  <p:tag name="IGUANATEXSIZE" val="20"/>
  <p:tag name="IGUANATEXCURSOR" val="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871.016"/>
  <p:tag name="LATEXADDIN" val="\documentclass{article}&#10;\usepackage{amsmath,amsfonts,mathrsfs,mathtools}&#10;\pagestyle{empty}&#10;\begin{document}&#10;&#10;\begin{align*}&#10; \begin{cases}&#10;  y_i = R^*_0x_i + \epsilon_i, \ \ \ \   &amp; \text{ $i\in I^*$ } \\&#10;  \text{ $y_i$ and $x_i$ are arbitrary } &amp; \text{ $i\notin I^*$ }&#10; \end{cases}&#10;\end{align*}&#10;&#10;&#10;\end{document}"/>
  <p:tag name="IGUANATEXSIZE" val="20"/>
  <p:tag name="IGUANATEXCURSOR" val="213"/>
  <p:tag name="TRANSPARENCY" val="True"/>
  <p:tag name="FILENAME" val=""/>
  <p:tag name="LATEXENGINEID" val="0"/>
  <p:tag name="TEMPFOLDER" val="c:\temp\"/>
  <p:tag name="LATEXFORMHEIGHT" val="424.5"/>
  <p:tag name="LATEXFORMWIDTH" val="665.25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$\Updownarrow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2.6846"/>
  <p:tag name="ORIGINALWIDTH" val="1892.014"/>
  <p:tag name="LATEXADDIN" val="\documentclass{article}&#10;\usepackage{amsmath,bm,amssymb}&#10;\pagestyle{empty}&#10;\begin{document}&#10;&#10;Rewrite with $\bm{w}:=&#10;\begin{bmatrix}&#10;w_0 \\&#10;\vdots\\&#10;w_\ell&#10;\end{bmatrix}  \in\mathbb{R}^{4(\ell+1)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7.4016"/>
  <p:tag name="ORIGINALWIDTH" val="3656.543"/>
  <p:tag name="LATEXADDIN" val="\documentclass{article}&#10;\usepackage{amsmath,amssymb,bm,color}&#10;\pagestyle{empty}&#10;\begin{document}&#10;\newcommand{\pw}{\bm{w}}&#10;\newcommand{\pQ}{\bm{Q}}&#10;&#10;\begin{equation}\tag{QCQP}&#10;  \begin{split}&#10;\min_{\pw\in\mathbb{R}^{4(\ell+1)}} &amp;\ \ \textnormal{trace}\Big(\pQ \pw \pw^\top\Big) + \sum_{i=1}^{\ell} c_i^2  \\&#10;  \text{s.t.}&amp; \ \ \textnormal{\textcolor{red}{$[$}}\pw\pw^\top\textnormal{\textcolor{red}{$]$}}_{0i} = \textnormal{\textcolor{red}{$[$}} \pw\pw^\top\textnormal{\textcolor{red}{$]$}}_{ii}, \ \ \forall\ i\in\{1,\dots,\ell\} \\&#10;  &amp; \ \ \textnormal{trace}\big(\textnormal{\textcolor{red}{$[$}}\pw\pw^\top\textnormal{\textcolor{red}{$]$}}_{00}\big) =  1&#10;  \end{split}&#10;\end{equation}&#10;&#10;&#10;\end{document}"/>
  <p:tag name="IGUANATEXSIZE" val="20"/>
  <p:tag name="IGUANATEXCURSOR" val="403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935.1331"/>
  <p:tag name="LATEXADDIN" val="\documentclass{article}&#10;\usepackage{amsmath,amssymb,bm,color}&#10;\pagestyle{empty}&#10;\begin{document}&#10;\newcommand{\pw}{\bm{w}}&#10;\newcommand{\pQ}{\bm{Q}}&#10;&#10;&#10;$\textnormal{\textcolor{red}{$[$}}\pw\pw^\top\textnormal{\textcolor{red}{$]$}}_{ij}:=w_i w_j^\top$&#10;&#10;&#10;\end{document}"/>
  <p:tag name="IGUANATEXSIZE" val="20"/>
  <p:tag name="IGUANATEXCURSOR" val="230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7.4016"/>
  <p:tag name="ORIGINALWIDTH" val="3656.543"/>
  <p:tag name="LATEXADDIN" val="\documentclass{article}&#10;\usepackage{amsmath,amssymb,bm,color}&#10;\pagestyle{empty}&#10;\begin{document}&#10;\newcommand{\pw}{\bm{w}}&#10;\newcommand{\pQ}{\bm{Q}}&#10;&#10;\begin{equation}\tag{QCQP}&#10;  \begin{split}&#10;\min_{\pw\in\mathbb{R}^{4(\ell+1)}} &amp;\ \ \textnormal{trace}\Big(\pQ \pw \pw^\top\Big) + \sum_{i=1}^{\ell} c_i^2  \\&#10;  \text{s.t.}&amp; \ \ \textnormal{\textcolor{red}{$[$}}\pw\pw^\top\textnormal{\textcolor{red}{$]$}}_{0i} = \textnormal{\textcolor{red}{$[$}} \pw\pw^\top\textnormal{\textcolor{red}{$]$}}_{ii}, \ \ \forall\ i\in\{1,\dots,\ell\} \\&#10;  &amp; \ \ \textnormal{trace}\big(\textnormal{\textcolor{red}{$[$}}\pw\pw^\top\textnormal{\textcolor{red}{$]$}}_{00}\big) =  1&#10;  \end{split}&#10;\end{equation}&#10;&#10;&#10;\end{document}"/>
  <p:tag name="IGUANATEXSIZE" val="20"/>
  <p:tag name="IGUANATEXCURSOR" val="403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3.9032"/>
  <p:tag name="ORIGINALWIDTH" val="3166.104"/>
  <p:tag name="LATEXADDIN" val="\documentclass{article}&#10;\usepackage{amsmath,amssymb,bm,color}&#10;\pagestyle{empty}&#10;\begin{document}&#10;\newcommand{\pw}{\bm{w}}&#10;\newcommand{\pW}{\bm{W}}&#10;\newcommand{\pQ}{\bm{Q}}&#10;&#10;\begin{equation}\tag{SDR}&#10;  \begin{split}&#10;\min_{\pW\succeq 0 } &amp;\ \ \textnormal{trace}\Big(\pQ \pW\Big) + \sum_{i=1}^{\ell} c_i^2  \\&#10;  \text{s.t.}&amp; \ \ \textnormal{\textcolor{red}{$[$}}\pW\textnormal{\textcolor{red}{$]$}}_{0i} = \textnormal{\textcolor{red}{$[$}} \pW\textnormal{\textcolor{red}{$]$}}_{ii}, \ \ \forall\ i\in\{1,\dots,\ell\} \\&#10;  &amp; \ \ \textnormal{trace}\big(\textnormal{\textcolor{red}{$[$}}\pW\textnormal{\textcolor{red}{$]$}}_{00}\big) =  1&#10;  \end{split}&#10;\end{equation}&#10;&#10;&#10;\end{document}"/>
  <p:tag name="IGUANATEXSIZE" val="20"/>
  <p:tag name="IGUANATEXCURSOR" val="233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68.99134"/>
  <p:tag name="LATEXADDIN" val="\documentclass{article}&#10;\usepackage{amsmath,color}&#10;\pagestyle{empty}&#10;\begin{document}&#10;&#10;$\Downarrow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934.008"/>
  <p:tag name="LATEXADDIN" val="\documentclass{article}&#10;\usepackage{amsmath,amssymb}&#10;\pagestyle{empty}&#10;\begin{document}&#10;&#10;$\epsilon_i\in\mathbb{R}^3$: Bounded Noise (Unknown)&#10;&#10;&#10;\end{document}"/>
  <p:tag name="IGUANATEXSIZE" val="24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915.635"/>
  <p:tag name="LATEXADDIN" val="\documentclass{article}&#10;\usepackage{amsmath,amssymb}&#10;\pagestyle{empty}&#10;\begin{document}&#10;&#10;\begin{align}&#10;  \min_{w_0\in \mathbb{S}^3} \sum_{i=1}^{\ell} \min \Big\{ w_0^\top Q_i w_0,\ c_i^2 \Big\} \label{eq:TLS-Q} \tag{TLS-Q}&#10;\end{align}&#10;&#10;&#10;\end{document}"/>
  <p:tag name="IGUANATEXSIZE" val="20"/>
  <p:tag name="IGUANATEXCURSOR" val="1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68.99134"/>
  <p:tag name="LATEXADDIN" val="\documentclass{article}&#10;\usepackage{amsmath,color}&#10;\pagestyle{empty}&#10;\begin{document}&#10;&#10;$\Downarrow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$\Updownarrow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81.1773"/>
  <p:tag name="ORIGINALWIDTH" val="3739.032"/>
  <p:tag name="LATEXADDIN" val="\documentclass{article}&#10;\usepackage{amsmath,amssymb,bm,color}&#10;\pagestyle{empty}&#10;\begin{document}&#10;\newcommand{\pw}{\bm{w}}&#10;\newcommand{\pQ}{\bm{Q}}&#10;&#10;\begin{equation}\tag{QCQP}&#10;  \begin{split}&#10;&amp;\ \ \ \ \min_{\pw\in\mathbb{R}^{4(\ell+1)}} \ \ \textnormal{trace}\Big(\pQ \pw \pw^\top\Big) + \sum_{i=1}^{\ell} c_i^2  \\&#10;  \text{s.t.}&amp; \ \ \textnormal{\textcolor{red}{$[$}}\pw\pw^\top\textnormal{\textcolor{red}{$]$}}_{0i} = \textnormal{\textcolor{red}{$[$}} \pw\pw^\top\textnormal{\textcolor{red}{$]$}}_{ii} (\forall i), \ \ \textnormal{trace}\big(\textnormal{\textcolor{red}{$[$}}\pw\pw^\top\textnormal{\textcolor{red}{$]$}}_{00}\big) =  1&#10;  \end{split}&#10;\end{equation}&#10;&#10;&#10;\end{document}"/>
  <p:tag name="IGUANATEXSIZE" val="20"/>
  <p:tag name="IGUANATEXCURSOR" val="515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5.1781"/>
  <p:tag name="ORIGINALWIDTH" val="3334.833"/>
  <p:tag name="LATEXADDIN" val="\documentclass{article}&#10;\usepackage{amsmath,amssymb,bm,color}&#10;\pagestyle{empty}&#10;\begin{document}&#10;\newcommand{\pw}{\bm{w}}&#10;\newcommand{\pW}{\bm{W}}&#10;\newcommand{\pQ}{\bm{Q}}&#10;&#10;\begin{equation}\tag{SDR}&#10;  \begin{split}&#10;&amp; \ \ \ \min_{\pW\succeq 0 } \ \ \textnormal{trace}\Big(\pQ \pW\Big) + \sum_{i=1}^{\ell} c_i^2  \\&#10;  \text{s.t.}&amp; \ \ \textnormal{\textcolor{red}{$[$}}\pW\textnormal{\textcolor{red}{$]$}}_{0i} = \textnormal{\textcolor{red}{$[$}} \pW\textnormal{\textcolor{red}{$]$}}_{ii} (\forall i), \ \  \ \ \textnormal{trace}\big(\textnormal{\textcolor{red}{$[$}}\pW\textnormal{\textcolor{red}{$]$}}_{00}\big) =  1&#10;  \end{split}&#10;\end{equation}&#10;&#10;&#10;\end{document}"/>
  <p:tag name="IGUANATEXSIZE" val="20"/>
  <p:tag name="IGUANATEXCURSOR" val="223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3121.11"/>
  <p:tag name="LATEXADDIN" val="\documentclass{article}&#10;\usepackage{amsmath}&#10;\pagestyle{empty}&#10;\begin{document}&#10;&#10;&#10;\begin{align}&#10;\min_{R_0\in\text{SO}(3)} \sum_{i=1}^{\ell} \min \Big\{ \big\| y_i - R_0 x_i \big\|_2^2, \ c_i^2 \Big\} \label{eq:TLS-R} \tag{TLS-R}&#10;\end{align}&#10;&#10;\end{document}"/>
  <p:tag name="IGUANATEXSIZE" val="24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68.99134"/>
  <p:tag name="LATEXADDIN" val="\documentclass{article}&#10;\usepackage{amsmath,color}&#10;\pagestyle{empty}&#10;\begin{document}&#10;&#10;$\Updownarrow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116.9854"/>
  <p:tag name="LATEXADDIN" val="\documentclass{article}&#10;\usepackage{amsmath,xcolor}&#10;\pagestyle{empty}&#10;\begin{document}&#10;$\Leftrightarrow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5.1781"/>
  <p:tag name="ORIGINALWIDTH" val="3334.833"/>
  <p:tag name="LATEXADDIN" val="\documentclass{article}&#10;\usepackage{amsmath,amssymb,bm,color}&#10;\pagestyle{empty}&#10;\begin{document}&#10;\newcommand{\pw}{\bm{w}}&#10;\newcommand{\pW}{\bm{W}}&#10;\newcommand{\pQ}{\bm{Q}}&#10;&#10;\begin{equation}\tag{SDR}&#10;  \begin{split}&#10;&amp; \ \ \ \min_{\pW\succeq 0 } \ \ \textnormal{trace}\Big(\pQ \pW\Big) + \sum_{i=1}^{\ell} c_i^2  \\&#10;  \text{s.t.}&amp; \ \ \textnormal{\textcolor{red}{$[$}}\pW\textnormal{\textcolor{red}{$]$}}_{0i} = \textnormal{\textcolor{red}{$[$}} \pW\textnormal{\textcolor{red}{$]$}}_{ii} (\forall i), \ \  \ \ \textnormal{trace}\big(\textnormal{\textcolor{red}{$[$}}\pW\textnormal{\textcolor{red}{$]$}}_{00}\big) =  1&#10;  \end{split}&#10;\end{equation}&#10;&#10;&#10;\end{document}"/>
  <p:tag name="IGUANATEXSIZE" val="20"/>
  <p:tag name="IGUANATEXCURSOR" val="223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0.9636"/>
  <p:tag name="ORIGINALWIDTH" val="3397.825"/>
  <p:tag name="LATEXADDIN" val="\documentclass{article}&#10;\usepackage{amsmath,amssymb,bm,color}&#10;\pagestyle{empty}&#10;\begin{document}&#10;\newcommand{\pw}{\bm{w}}&#10;\newcommand{\pQ}{\bm{Q}}&#10;&#10;Let $\hat{\pw}\in\mathbb{R}^{4(\ell+1)}$ denote a global minimizer of (QCQP). &#10;&#10;We say (SDR) is tight if $\hat{\pw} \hat{\pw}^\top$ is a global minimizer of (SDR). &#10;&#10;\end{document}"/>
  <p:tag name="IGUANATEXSIZE" val="24"/>
  <p:tag name="IGUANATEXCURSOR" val="272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36.97"/>
  <p:tag name="LATEXADDIN" val="\documentclass{article}&#10;\usepackage{amsmath}&#10;\pagestyle{empty}&#10;\begin{document}&#10;&#10;$I^*\subset \{1,\dots,\ell\}$: Inlier Indices (Unknown)&#10;&#10;&#10;\end{document}"/>
  <p:tag name="IGUANATEXSIZE" val="24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81.1773"/>
  <p:tag name="ORIGINALWIDTH" val="3739.032"/>
  <p:tag name="LATEXADDIN" val="\documentclass{article}&#10;\usepackage{amsmath,amssymb,bm,color}&#10;\pagestyle{empty}&#10;\begin{document}&#10;\newcommand{\pw}{\bm{w}}&#10;\newcommand{\pQ}{\bm{Q}}&#10;&#10;\begin{equation}\tag{QCQP}&#10;  \begin{split}&#10;&amp;\ \ \ \ \min_{\pw\in\mathbb{R}^{4(\ell+1)}} \ \ \textnormal{trace}\Big(\pQ \pw \pw^\top\Big) + \sum_{i=1}^{\ell} c_i^2  \\&#10;  \text{s.t.}&amp; \ \ \textnormal{\textcolor{red}{$[$}}\pw\pw^\top\textnormal{\textcolor{red}{$]$}}_{0i} = \textnormal{\textcolor{red}{$[$}} \pw\pw^\top\textnormal{\textcolor{red}{$]$}}_{ii} (\forall i), \ \ \textnormal{trace}\big(\textnormal{\textcolor{red}{$[$}}\pw\pw^\top\textnormal{\textcolor{red}{$]$}}_{00}\big) =  1&#10;  \end{split}&#10;\end{equation}&#10;&#10;&#10;\end{document}"/>
  <p:tag name="IGUANATEXSIZE" val="20"/>
  <p:tag name="IGUANATEXCURSOR" val="515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2141"/>
  <p:tag name="ORIGINALWIDTH" val="2959.13"/>
  <p:tag name="LATEXADDIN" val="\documentclass{article}&#10;\usepackage{amsmath,color}&#10;\pagestyle{empty}&#10;\begin{document}&#10;&#10;If point sets $\{(y_i,x_i)\}_{i=1}^\ell$ are \textcolor{blue}{noiseless} and \textcolor{blue}{outlier-free}, &#10;&#10;then (SDR) is tight [1].&#10;&#10;&#10;\end{document}"/>
  <p:tag name="IGUANATEXSIZE" val="28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398.575"/>
  <p:tag name="LATEXADDIN" val="\documentclass{article}&#10;\usepackage{amsmath}&#10;\pagestyle{empty}&#10;\begin{document}&#10;&#10;&#10;$c_i^2$: Truncation Parameter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32.7334"/>
  <p:tag name="LATEXADDIN" val="\documentclass{article}&#10;\usepackage{amsmath}&#10;\pagestyle{empty}&#10;\begin{document}&#10;&#10;$w_0^*$&#10;&#10;&#10;\end{document}"/>
  <p:tag name="IGUANATEXSIZE" val="24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34.9832"/>
  <p:tag name="LATEXADDIN" val="\documentclass{article}&#10;\usepackage{amsmath}&#10;\pagestyle{empty}&#10;\begin{document}&#10;&#10;$R_0^*$&#10;&#10;&#10;\end{document}"/>
  <p:tag name="IGUANATEXSIZE" val="24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46.9817"/>
  <p:tag name="LATEXADDIN" val="\documentclass{article}&#10;\usepackage{amsmath,bm}&#10;\pagestyle{empty}&#10;\begin{document}&#10;&#10;$\bm{w}^*$&#10;&#10;&#10;\end{document}"/>
  <p:tag name="IGUANATEXSIZE" val="24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493.4384"/>
  <p:tag name="LATEXADDIN" val="\documentclass{article}&#10;\usepackage{amsmath,bm}&#10;\pagestyle{empty}&#10;\begin{document}&#10;&#10;$\bm{w}^*(\bm{w}^*)^\top$&#10;&#10;&#10;\end{document}"/>
  <p:tag name="IGUANATEXSIZE" val="24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2141"/>
  <p:tag name="ORIGINALWIDTH" val="2959.13"/>
  <p:tag name="LATEXADDIN" val="\documentclass{article}&#10;\usepackage{amsmath,color}&#10;\pagestyle{empty}&#10;\begin{document}&#10;&#10;If point sets $\{(y_i,x_i)\}_{i=1}^\ell$ are \textcolor{blue}{noiseless} and \textcolor{blue}{outlier-free}, &#10;&#10;then (SDR) is tight [1].&#10;&#10;&#10;\end{document}"/>
  <p:tag name="IGUANATEXSIZE" val="28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2.9283"/>
  <p:tag name="ORIGINALWIDTH" val="3471.316"/>
  <p:tag name="LATEXADDIN" val="\documentclass{article}&#10;\usepackage{amsmath,bm,color}&#10;\pagestyle{empty}&#10;\begin{document}&#10;&#10;1. Write down the dual program (D) of (SDR)&#10;&#10;2. Show strong duality holds between (SDR) and (D)&#10;&#10;3. Write down the KKT optimality conditions (KKT)&#10;&#10;4. \textcolor{red}{Construct dual variables} which satisfy (KKT) with $\bm{w}^*(\bm{w}^*)^\top$&#10;&#10;&#10;&#10;\end{document}"/>
  <p:tag name="IGUANATEXSIZE" val="24"/>
  <p:tag name="IGUANATEXCURSOR" val="13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43.4571"/>
  <p:tag name="LATEXADDIN" val="\documentclass{article}&#10;\usepackage{amsmath,mathtools}&#10;\pagestyle{empty}&#10;\begin{document}&#10;&#10;&#10;$\xRightarrow[\text{lifting}]{\text{relax}}$&#10;&#10;\end{document}"/>
  <p:tag name="IGUANATEXSIZE" val="24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LATEXADDIN" val="\documentclass{article}&#10;\usepackage{amsmath,mathtools}&#10;\pagestyle{empty}&#10;\begin{document}&#10;&#10;&#10;$\iff$&#10;&#10;\end{document}"/>
  <p:tag name="IGUANATEXSIZE" val="24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April 8 - Semantic Tags" id="{F0EDB558-3B09-7B49-8CCF-FD939711803E}" vid="{C40062AE-E166-D74A-B880-4F679BEE3D09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ICCOPT-2022</Template>
  <TotalTime>4190</TotalTime>
  <Words>1684</Words>
  <Application>Microsoft Office PowerPoint</Application>
  <PresentationFormat>全屏显示(4:3)</PresentationFormat>
  <Paragraphs>340</Paragraphs>
  <Slides>40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3" baseType="lpstr">
      <vt:lpstr>Arial</vt:lpstr>
      <vt:lpstr>Cambria Math</vt:lpstr>
      <vt:lpstr>White</vt:lpstr>
      <vt:lpstr>Rotation Search: Optimization Theory and Algorithms</vt:lpstr>
      <vt:lpstr>Contents</vt:lpstr>
      <vt:lpstr>Rotation Search: Problem Setup</vt:lpstr>
      <vt:lpstr>Part I: Theory</vt:lpstr>
      <vt:lpstr>The Outlier-Free Case</vt:lpstr>
      <vt:lpstr>(Outlier-)Robust Rotation Search</vt:lpstr>
      <vt:lpstr>Truncated Least-Squares (Rotation)</vt:lpstr>
      <vt:lpstr>Overview                                                   1/2</vt:lpstr>
      <vt:lpstr>Overview                                                   2/2</vt:lpstr>
      <vt:lpstr>Overview                                                   3/3</vt:lpstr>
      <vt:lpstr>From (TLS-R) to (TLS-Q)</vt:lpstr>
      <vt:lpstr>From (TLS-Q) to (QCQP)                          1/4</vt:lpstr>
      <vt:lpstr>From (TLS-Q) to (QCQP)                          2/4</vt:lpstr>
      <vt:lpstr>From (TLS-Q) to (QCQP)                          3/4</vt:lpstr>
      <vt:lpstr>From (TLS-Q) to (QCQP)                          4/4</vt:lpstr>
      <vt:lpstr>From (QCQP) to (SDR)</vt:lpstr>
      <vt:lpstr>Interim Summary</vt:lpstr>
      <vt:lpstr>Tightness of (SDR)                                   1/7</vt:lpstr>
      <vt:lpstr>Tightness of (SDR)                                   2/7</vt:lpstr>
      <vt:lpstr>Tightness of (SDR)                                   3/7</vt:lpstr>
      <vt:lpstr>Tightness of (SDR)                                   4/7</vt:lpstr>
      <vt:lpstr>Tightness of (SDR)                                   5/7</vt:lpstr>
      <vt:lpstr>Tightness of (SDR)                                   6/7</vt:lpstr>
      <vt:lpstr>Tightness of (SDR)                                   7/7</vt:lpstr>
      <vt:lpstr>An Open Problem</vt:lpstr>
      <vt:lpstr>Future Works (Part I)</vt:lpstr>
      <vt:lpstr>Part II: Algorithm</vt:lpstr>
      <vt:lpstr>The Curse and Blessing</vt:lpstr>
      <vt:lpstr>Scalability versus Accuracy Dilemma </vt:lpstr>
      <vt:lpstr>The Design of The ARCS+ Algorithm</vt:lpstr>
      <vt:lpstr>The ARCS+ Algorithm: Step 1</vt:lpstr>
      <vt:lpstr>Scalability versus Accuracy Dilemma (cont.)</vt:lpstr>
      <vt:lpstr>Step 2 of ARCS+: Outlier Removal           1/2</vt:lpstr>
      <vt:lpstr>Step 2 of ARCS+: Outlier Removal           2/2</vt:lpstr>
      <vt:lpstr>Step 3 of ARCS+: Rotation Refinement    1/3</vt:lpstr>
      <vt:lpstr>Step 3 of ARCS+: Rotation Refinement    2/3</vt:lpstr>
      <vt:lpstr>Step 3 of ARCS+: Rotation Refinement    3/3</vt:lpstr>
      <vt:lpstr>ARCS+: Scalability &amp; Accuracy in Numbers</vt:lpstr>
      <vt:lpstr>Future Works (Part II)</vt:lpstr>
      <vt:lpstr>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Semidefinite Relaxations in Robust Rotation Search: Tight or Not</dc:title>
  <dc:creator>T14</dc:creator>
  <cp:lastModifiedBy>T14</cp:lastModifiedBy>
  <cp:revision>537</cp:revision>
  <dcterms:created xsi:type="dcterms:W3CDTF">2022-07-19T20:56:25Z</dcterms:created>
  <dcterms:modified xsi:type="dcterms:W3CDTF">2022-09-05T19:54:41Z</dcterms:modified>
</cp:coreProperties>
</file>