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336" r:id="rId4"/>
    <p:sldId id="338" r:id="rId5"/>
    <p:sldId id="340" r:id="rId6"/>
    <p:sldId id="257" r:id="rId7"/>
    <p:sldId id="283" r:id="rId8"/>
    <p:sldId id="284" r:id="rId9"/>
    <p:sldId id="317" r:id="rId10"/>
    <p:sldId id="318" r:id="rId11"/>
    <p:sldId id="285" r:id="rId12"/>
    <p:sldId id="286" r:id="rId13"/>
    <p:sldId id="319" r:id="rId14"/>
    <p:sldId id="320" r:id="rId15"/>
    <p:sldId id="321" r:id="rId16"/>
    <p:sldId id="323" r:id="rId17"/>
    <p:sldId id="325" r:id="rId18"/>
    <p:sldId id="326" r:id="rId19"/>
    <p:sldId id="335" r:id="rId20"/>
    <p:sldId id="334" r:id="rId21"/>
    <p:sldId id="356" r:id="rId22"/>
    <p:sldId id="331" r:id="rId23"/>
    <p:sldId id="339" r:id="rId24"/>
    <p:sldId id="341" r:id="rId25"/>
    <p:sldId id="342" r:id="rId26"/>
    <p:sldId id="354" r:id="rId27"/>
    <p:sldId id="343" r:id="rId28"/>
    <p:sldId id="344" r:id="rId29"/>
    <p:sldId id="345" r:id="rId30"/>
    <p:sldId id="346" r:id="rId31"/>
    <p:sldId id="347" r:id="rId32"/>
    <p:sldId id="349" r:id="rId33"/>
    <p:sldId id="350" r:id="rId34"/>
    <p:sldId id="352" r:id="rId35"/>
    <p:sldId id="353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4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14"/>
  </p:normalViewPr>
  <p:slideViewPr>
    <p:cSldViewPr snapToGrid="0" snapToObjects="1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5:11:40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5:12:49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6" name="image3.jpg" descr="image3.jpg"/>
          <p:cNvPicPr/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58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58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58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image" Target="../media/image25.png"/><Relationship Id="rId5" Type="http://schemas.openxmlformats.org/officeDocument/2006/relationships/tags" Target="../tags/tag23.xml"/><Relationship Id="rId4" Type="http://schemas.openxmlformats.org/officeDocument/2006/relationships/image" Target="../media/image26.png"/><Relationship Id="rId3" Type="http://schemas.openxmlformats.org/officeDocument/2006/relationships/tags" Target="../tags/tag22.xml"/><Relationship Id="rId2" Type="http://schemas.openxmlformats.org/officeDocument/2006/relationships/image" Target="../media/image30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4.png"/><Relationship Id="rId16" Type="http://schemas.openxmlformats.org/officeDocument/2006/relationships/tags" Target="../tags/tag29.xml"/><Relationship Id="rId15" Type="http://schemas.openxmlformats.org/officeDocument/2006/relationships/image" Target="../media/image33.png"/><Relationship Id="rId14" Type="http://schemas.openxmlformats.org/officeDocument/2006/relationships/tags" Target="../tags/tag28.xml"/><Relationship Id="rId13" Type="http://schemas.openxmlformats.org/officeDocument/2006/relationships/image" Target="../media/image32.png"/><Relationship Id="rId12" Type="http://schemas.openxmlformats.org/officeDocument/2006/relationships/tags" Target="../tags/tag27.xml"/><Relationship Id="rId11" Type="http://schemas.openxmlformats.org/officeDocument/2006/relationships/image" Target="../media/image27.png"/><Relationship Id="rId10" Type="http://schemas.openxmlformats.org/officeDocument/2006/relationships/tags" Target="../tags/tag26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tags" Target="../tags/tag34.xml"/><Relationship Id="rId7" Type="http://schemas.openxmlformats.org/officeDocument/2006/relationships/image" Target="../media/image35.png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25.png"/><Relationship Id="rId3" Type="http://schemas.openxmlformats.org/officeDocument/2006/relationships/tags" Target="../tags/tag31.xml"/><Relationship Id="rId2" Type="http://schemas.openxmlformats.org/officeDocument/2006/relationships/image" Target="../media/image26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31.png"/><Relationship Id="rId12" Type="http://schemas.openxmlformats.org/officeDocument/2006/relationships/tags" Target="../tags/tag36.xml"/><Relationship Id="rId11" Type="http://schemas.openxmlformats.org/officeDocument/2006/relationships/image" Target="../media/image37.png"/><Relationship Id="rId10" Type="http://schemas.openxmlformats.org/officeDocument/2006/relationships/tags" Target="../tags/tag35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tags" Target="../tags/tag41.xml"/><Relationship Id="rId7" Type="http://schemas.openxmlformats.org/officeDocument/2006/relationships/image" Target="../media/image30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../media/image25.png"/><Relationship Id="rId3" Type="http://schemas.openxmlformats.org/officeDocument/2006/relationships/tags" Target="../tags/tag38.xml"/><Relationship Id="rId2" Type="http://schemas.openxmlformats.org/officeDocument/2006/relationships/image" Target="../media/image26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0.png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image" Target="../media/image39.png"/><Relationship Id="rId12" Type="http://schemas.openxmlformats.org/officeDocument/2006/relationships/tags" Target="../tags/tag43.xml"/><Relationship Id="rId11" Type="http://schemas.openxmlformats.org/officeDocument/2006/relationships/image" Target="../media/image31.png"/><Relationship Id="rId10" Type="http://schemas.openxmlformats.org/officeDocument/2006/relationships/tags" Target="../tags/tag42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tags" Target="../tags/tag50.xml"/><Relationship Id="rId7" Type="http://schemas.openxmlformats.org/officeDocument/2006/relationships/image" Target="../media/image30.png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25.png"/><Relationship Id="rId3" Type="http://schemas.openxmlformats.org/officeDocument/2006/relationships/tags" Target="../tags/tag47.xml"/><Relationship Id="rId2" Type="http://schemas.openxmlformats.org/officeDocument/2006/relationships/image" Target="../media/image26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41.png"/><Relationship Id="rId12" Type="http://schemas.openxmlformats.org/officeDocument/2006/relationships/tags" Target="../tags/tag52.xml"/><Relationship Id="rId11" Type="http://schemas.openxmlformats.org/officeDocument/2006/relationships/image" Target="../media/image40.png"/><Relationship Id="rId10" Type="http://schemas.openxmlformats.org/officeDocument/2006/relationships/tags" Target="../tags/tag51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tags" Target="../tags/tag57.xml"/><Relationship Id="rId7" Type="http://schemas.openxmlformats.org/officeDocument/2006/relationships/image" Target="../media/image42.png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image" Target="../media/image25.png"/><Relationship Id="rId3" Type="http://schemas.openxmlformats.org/officeDocument/2006/relationships/tags" Target="../tags/tag54.xml"/><Relationship Id="rId2" Type="http://schemas.openxmlformats.org/officeDocument/2006/relationships/image" Target="../media/image26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5.png"/><Relationship Id="rId14" Type="http://schemas.openxmlformats.org/officeDocument/2006/relationships/tags" Target="../tags/tag60.xml"/><Relationship Id="rId13" Type="http://schemas.openxmlformats.org/officeDocument/2006/relationships/image" Target="../media/image44.png"/><Relationship Id="rId12" Type="http://schemas.openxmlformats.org/officeDocument/2006/relationships/tags" Target="../tags/tag59.xml"/><Relationship Id="rId11" Type="http://schemas.openxmlformats.org/officeDocument/2006/relationships/image" Target="../media/image43.png"/><Relationship Id="rId10" Type="http://schemas.openxmlformats.org/officeDocument/2006/relationships/tags" Target="../tags/tag58.xml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26.png"/><Relationship Id="rId7" Type="http://schemas.openxmlformats.org/officeDocument/2006/relationships/tags" Target="../tags/tag64.xml"/><Relationship Id="rId6" Type="http://schemas.openxmlformats.org/officeDocument/2006/relationships/image" Target="../media/image47.png"/><Relationship Id="rId5" Type="http://schemas.openxmlformats.org/officeDocument/2006/relationships/tags" Target="../tags/tag63.xml"/><Relationship Id="rId4" Type="http://schemas.openxmlformats.org/officeDocument/2006/relationships/image" Target="../media/image46.png"/><Relationship Id="rId3" Type="http://schemas.openxmlformats.org/officeDocument/2006/relationships/tags" Target="../tags/tag62.xml"/><Relationship Id="rId2" Type="http://schemas.openxmlformats.org/officeDocument/2006/relationships/image" Target="../media/image44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6.xml"/><Relationship Id="rId10" Type="http://schemas.openxmlformats.org/officeDocument/2006/relationships/image" Target="../media/image25.png"/><Relationship Id="rId1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image" Target="../media/image25.png"/><Relationship Id="rId7" Type="http://schemas.openxmlformats.org/officeDocument/2006/relationships/tags" Target="../tags/tag70.xml"/><Relationship Id="rId6" Type="http://schemas.openxmlformats.org/officeDocument/2006/relationships/image" Target="../media/image26.png"/><Relationship Id="rId5" Type="http://schemas.openxmlformats.org/officeDocument/2006/relationships/tags" Target="../tags/tag69.xml"/><Relationship Id="rId4" Type="http://schemas.openxmlformats.org/officeDocument/2006/relationships/image" Target="../media/image49.png"/><Relationship Id="rId3" Type="http://schemas.openxmlformats.org/officeDocument/2006/relationships/tags" Target="../tags/tag68.xml"/><Relationship Id="rId2" Type="http://schemas.openxmlformats.org/officeDocument/2006/relationships/image" Target="../media/image4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0.png"/><Relationship Id="rId10" Type="http://schemas.openxmlformats.org/officeDocument/2006/relationships/tags" Target="../tags/tag72.xml"/><Relationship Id="rId1" Type="http://schemas.openxmlformats.org/officeDocument/2006/relationships/tags" Target="../tags/tag6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25.png"/><Relationship Id="rId3" Type="http://schemas.openxmlformats.org/officeDocument/2006/relationships/tags" Target="../tags/tag74.xml"/><Relationship Id="rId2" Type="http://schemas.openxmlformats.org/officeDocument/2006/relationships/image" Target="../media/image26.png"/><Relationship Id="rId1" Type="http://schemas.openxmlformats.org/officeDocument/2006/relationships/tags" Target="../tags/tag7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25.png"/><Relationship Id="rId5" Type="http://schemas.openxmlformats.org/officeDocument/2006/relationships/tags" Target="../tags/tag78.xml"/><Relationship Id="rId4" Type="http://schemas.openxmlformats.org/officeDocument/2006/relationships/image" Target="../media/image26.png"/><Relationship Id="rId3" Type="http://schemas.openxmlformats.org/officeDocument/2006/relationships/tags" Target="../tags/tag77.xml"/><Relationship Id="rId2" Type="http://schemas.openxmlformats.org/officeDocument/2006/relationships/image" Target="../media/image51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4" Type="http://schemas.openxmlformats.org/officeDocument/2006/relationships/tags" Target="../tags/tag83.xml"/><Relationship Id="rId13" Type="http://schemas.openxmlformats.org/officeDocument/2006/relationships/image" Target="../media/image54.png"/><Relationship Id="rId12" Type="http://schemas.openxmlformats.org/officeDocument/2006/relationships/tags" Target="../tags/tag82.xml"/><Relationship Id="rId11" Type="http://schemas.openxmlformats.org/officeDocument/2006/relationships/image" Target="../media/image53.png"/><Relationship Id="rId10" Type="http://schemas.openxmlformats.org/officeDocument/2006/relationships/tags" Target="../tags/tag81.xml"/><Relationship Id="rId1" Type="http://schemas.openxmlformats.org/officeDocument/2006/relationships/tags" Target="../tags/tag7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25.png"/><Relationship Id="rId7" Type="http://schemas.openxmlformats.org/officeDocument/2006/relationships/tags" Target="../tags/tag87.xml"/><Relationship Id="rId6" Type="http://schemas.openxmlformats.org/officeDocument/2006/relationships/image" Target="../media/image26.png"/><Relationship Id="rId5" Type="http://schemas.openxmlformats.org/officeDocument/2006/relationships/tags" Target="../tags/tag86.xml"/><Relationship Id="rId4" Type="http://schemas.openxmlformats.org/officeDocument/2006/relationships/image" Target="../media/image56.png"/><Relationship Id="rId3" Type="http://schemas.openxmlformats.org/officeDocument/2006/relationships/tags" Target="../tags/tag85.xml"/><Relationship Id="rId2" Type="http://schemas.openxmlformats.org/officeDocument/2006/relationships/image" Target="../media/image51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5.png"/><Relationship Id="rId16" Type="http://schemas.openxmlformats.org/officeDocument/2006/relationships/tags" Target="../tags/tag92.xml"/><Relationship Id="rId15" Type="http://schemas.openxmlformats.org/officeDocument/2006/relationships/image" Target="../media/image54.png"/><Relationship Id="rId14" Type="http://schemas.openxmlformats.org/officeDocument/2006/relationships/tags" Target="../tags/tag91.xml"/><Relationship Id="rId13" Type="http://schemas.openxmlformats.org/officeDocument/2006/relationships/image" Target="../media/image53.png"/><Relationship Id="rId12" Type="http://schemas.openxmlformats.org/officeDocument/2006/relationships/tags" Target="../tags/tag90.xml"/><Relationship Id="rId11" Type="http://schemas.openxmlformats.org/officeDocument/2006/relationships/image" Target="../media/image52.png"/><Relationship Id="rId10" Type="http://schemas.openxmlformats.org/officeDocument/2006/relationships/tags" Target="../tags/tag89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tags" Target="../tags/tag96.xml"/><Relationship Id="rId7" Type="http://schemas.openxmlformats.org/officeDocument/2006/relationships/image" Target="../media/image12.png"/><Relationship Id="rId6" Type="http://schemas.openxmlformats.org/officeDocument/2006/relationships/image" Target="../media/image59.png"/><Relationship Id="rId5" Type="http://schemas.openxmlformats.org/officeDocument/2006/relationships/tags" Target="../tags/tag95.xml"/><Relationship Id="rId4" Type="http://schemas.openxmlformats.org/officeDocument/2006/relationships/image" Target="../media/image58.png"/><Relationship Id="rId3" Type="http://schemas.openxmlformats.org/officeDocument/2006/relationships/tags" Target="../tags/tag94.xml"/><Relationship Id="rId2" Type="http://schemas.openxmlformats.org/officeDocument/2006/relationships/image" Target="../media/image5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1.png"/><Relationship Id="rId10" Type="http://schemas.openxmlformats.org/officeDocument/2006/relationships/tags" Target="../tags/tag97.xml"/><Relationship Id="rId1" Type="http://schemas.openxmlformats.org/officeDocument/2006/relationships/tags" Target="../tags/tag93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tags" Target="../tags/tag99.xml"/><Relationship Id="rId4" Type="http://schemas.openxmlformats.org/officeDocument/2006/relationships/image" Target="../media/image60.png"/><Relationship Id="rId3" Type="http://schemas.openxmlformats.org/officeDocument/2006/relationships/tags" Target="../tags/tag98.xml"/><Relationship Id="rId2" Type="http://schemas.openxmlformats.org/officeDocument/2006/relationships/image" Target="../media/image12.png"/><Relationship Id="rId1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tags" Target="../tags/tag102.xml"/><Relationship Id="rId5" Type="http://schemas.openxmlformats.org/officeDocument/2006/relationships/image" Target="../media/image65.png"/><Relationship Id="rId4" Type="http://schemas.openxmlformats.org/officeDocument/2006/relationships/tags" Target="../tags/tag101.xml"/><Relationship Id="rId3" Type="http://schemas.openxmlformats.org/officeDocument/2006/relationships/image" Target="../media/image64.png"/><Relationship Id="rId2" Type="http://schemas.openxmlformats.org/officeDocument/2006/relationships/tags" Target="../tags/tag100.xml"/><Relationship Id="rId1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0.png"/><Relationship Id="rId7" Type="http://schemas.openxmlformats.org/officeDocument/2006/relationships/image" Target="../media/image69.jpeg"/><Relationship Id="rId6" Type="http://schemas.openxmlformats.org/officeDocument/2006/relationships/image" Target="../media/image21.png"/><Relationship Id="rId5" Type="http://schemas.openxmlformats.org/officeDocument/2006/relationships/tags" Target="../tags/tag105.xml"/><Relationship Id="rId4" Type="http://schemas.openxmlformats.org/officeDocument/2006/relationships/image" Target="../media/image20.png"/><Relationship Id="rId3" Type="http://schemas.openxmlformats.org/officeDocument/2006/relationships/tags" Target="../tags/tag104.xml"/><Relationship Id="rId2" Type="http://schemas.openxmlformats.org/officeDocument/2006/relationships/image" Target="../media/image68.png"/><Relationship Id="rId1" Type="http://schemas.openxmlformats.org/officeDocument/2006/relationships/tags" Target="../tags/tag103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9.jpeg"/><Relationship Id="rId5" Type="http://schemas.openxmlformats.org/officeDocument/2006/relationships/image" Target="../media/image73.png"/><Relationship Id="rId4" Type="http://schemas.openxmlformats.org/officeDocument/2006/relationships/tags" Target="../tags/tag107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tags" Target="../tags/tag10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tags" Target="../tags/tag108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tags" Target="../tags/tag111.xml"/><Relationship Id="rId4" Type="http://schemas.openxmlformats.org/officeDocument/2006/relationships/image" Target="../media/image76.png"/><Relationship Id="rId3" Type="http://schemas.openxmlformats.org/officeDocument/2006/relationships/tags" Target="../tags/tag110.xml"/><Relationship Id="rId2" Type="http://schemas.openxmlformats.org/officeDocument/2006/relationships/image" Target="../media/image75.png"/><Relationship Id="rId1" Type="http://schemas.openxmlformats.org/officeDocument/2006/relationships/tags" Target="../tags/tag10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image" Target="../media/image80.png"/><Relationship Id="rId7" Type="http://schemas.openxmlformats.org/officeDocument/2006/relationships/tags" Target="../tags/tag115.xml"/><Relationship Id="rId6" Type="http://schemas.openxmlformats.org/officeDocument/2006/relationships/image" Target="../media/image79.png"/><Relationship Id="rId5" Type="http://schemas.openxmlformats.org/officeDocument/2006/relationships/tags" Target="../tags/tag114.xml"/><Relationship Id="rId4" Type="http://schemas.openxmlformats.org/officeDocument/2006/relationships/image" Target="../media/image78.png"/><Relationship Id="rId3" Type="http://schemas.openxmlformats.org/officeDocument/2006/relationships/tags" Target="../tags/tag113.xml"/><Relationship Id="rId2" Type="http://schemas.openxmlformats.org/officeDocument/2006/relationships/image" Target="../media/image77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6.png"/><Relationship Id="rId1" Type="http://schemas.openxmlformats.org/officeDocument/2006/relationships/tags" Target="../tags/tag1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16.png"/><Relationship Id="rId7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tags" Target="../tags/tag3.xml"/><Relationship Id="rId4" Type="http://schemas.openxmlformats.org/officeDocument/2006/relationships/image" Target="../media/image14.png"/><Relationship Id="rId3" Type="http://schemas.openxmlformats.org/officeDocument/2006/relationships/tags" Target="../tags/tag2.xml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.jpeg"/><Relationship Id="rId10" Type="http://schemas.openxmlformats.org/officeDocument/2006/relationships/image" Target="../media/image17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0.png"/><Relationship Id="rId7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image" Target="../media/image19.png"/><Relationship Id="rId4" Type="http://schemas.openxmlformats.org/officeDocument/2006/relationships/tags" Target="../tags/tag6.xml"/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3" Type="http://schemas.openxmlformats.org/officeDocument/2006/relationships/tags" Target="../tags/tag10.xml"/><Relationship Id="rId2" Type="http://schemas.openxmlformats.org/officeDocument/2006/relationships/image" Target="../media/image22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tags" Target="../tags/tag14.xml"/><Relationship Id="rId5" Type="http://schemas.openxmlformats.org/officeDocument/2006/relationships/image" Target="../media/image26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5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tags" Target="../tags/tag17.xml"/><Relationship Id="rId4" Type="http://schemas.openxmlformats.org/officeDocument/2006/relationships/image" Target="../media/image26.png"/><Relationship Id="rId3" Type="http://schemas.openxmlformats.org/officeDocument/2006/relationships/tags" Target="../tags/tag16.xml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10" Type="http://schemas.openxmlformats.org/officeDocument/2006/relationships/tags" Target="../tags/tag20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722994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obust </a:t>
            </a:r>
            <a:r>
              <a:rPr lang="en-US" altLang="zh-CN" b="1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stimation: </a:t>
            </a:r>
            <a:br>
              <a:rPr lang="en-US" altLang="zh-CN" dirty="0" smtClean="0"/>
            </a:br>
            <a:r>
              <a:rPr lang="en-US" altLang="zh-CN" b="1" dirty="0" err="1" smtClean="0">
                <a:solidFill>
                  <a:srgbClr val="FF0000"/>
                </a:solidFill>
              </a:rPr>
              <a:t>TR</a:t>
            </a:r>
            <a:r>
              <a:rPr lang="en-US" altLang="zh-CN" dirty="0" err="1" smtClean="0"/>
              <a:t>uncat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, </a:t>
            </a:r>
            <a:r>
              <a:rPr lang="en-US" altLang="zh-CN" b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pproximated, and </a:t>
            </a:r>
            <a:r>
              <a:rPr lang="en-US" altLang="zh-CN" b="1" dirty="0" smtClean="0">
                <a:solidFill>
                  <a:srgbClr val="FF0000"/>
                </a:solidFill>
              </a:rPr>
              <a:t>T</a:t>
            </a:r>
            <a:r>
              <a:rPr lang="en-US" altLang="zh-CN" dirty="0" smtClean="0"/>
              <a:t>ightness</a:t>
            </a:r>
            <a:endParaRPr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929112"/>
            <a:ext cx="9144000" cy="7825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/>
              <a:t>Liangzu Peng (lpeng25@jhu.edu)</a:t>
            </a:r>
            <a:endParaRPr lang="en-US" dirty="0" smtClean="0"/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Johns Hopkins University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altLang="zh-CN" dirty="0" smtClean="0">
                <a:solidFill>
                  <a:schemeClr val="tx1"/>
                </a:solidFill>
              </a:rPr>
              <a:t>Vision Lab Retreat, September 9, 2022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(TLS-R) to (TLS-Q)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10" y="4383046"/>
            <a:ext cx="7885730" cy="985716"/>
          </a:xfrm>
          <a:prstGeom prst="rect">
            <a:avLst/>
          </a:prstGeom>
        </p:spPr>
      </p:pic>
      <p:pic>
        <p:nvPicPr>
          <p:cNvPr id="8" name="图片 7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4113282" y="3337508"/>
            <a:ext cx="527498" cy="639031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>
            <a:off x="3620775" y="3337508"/>
            <a:ext cx="492507" cy="639031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>
            <a:off x="3867028" y="3967577"/>
            <a:ext cx="246254" cy="72597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4359534" y="3719319"/>
            <a:ext cx="360376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 of Data </a:t>
            </a:r>
            <a:r>
              <a:rPr lang="en-US" altLang="zh-CN" dirty="0" smtClean="0">
                <a:solidFill>
                  <a:srgbClr val="FF0000"/>
                </a:solidFill>
              </a:rPr>
              <a:t>and Residual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529472" y="3552650"/>
            <a:ext cx="58723" cy="1451295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/>
          <p:cNvSpPr txBox="1"/>
          <p:nvPr/>
        </p:nvSpPr>
        <p:spPr>
          <a:xfrm>
            <a:off x="203200" y="3750182"/>
            <a:ext cx="138499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of</a:t>
            </a:r>
            <a:endParaRPr kumimoji="0" lang="en-US" altLang="zh-CN" sz="1800" b="0" i="0" u="none" strike="noStrike" cap="none" spc="0" normalizeH="0" dirty="0" smtClean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baseline="0" dirty="0" smtClean="0">
                <a:solidFill>
                  <a:schemeClr val="accent6"/>
                </a:solidFill>
              </a:rPr>
              <a:t>Optimization</a:t>
            </a:r>
            <a:endParaRPr lang="en-US" altLang="zh-CN" baseline="0" dirty="0" smtClean="0">
              <a:solidFill>
                <a:schemeClr val="accent6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Variables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(TLS-R)</a:t>
            </a:r>
            <a:r>
              <a:rPr lang="en-US" altLang="zh-CN" sz="2400" dirty="0" smtClean="0"/>
              <a:t>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8" name="图片 17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02" y="3556879"/>
            <a:ext cx="429703" cy="1026861"/>
          </a:xfrm>
          <a:prstGeom prst="rect">
            <a:avLst/>
          </a:prstGeom>
        </p:spPr>
      </p:pic>
      <p:pic>
        <p:nvPicPr>
          <p:cNvPr id="19" name="图片 18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0" y="2690834"/>
            <a:ext cx="8157080" cy="952509"/>
          </a:xfrm>
          <a:prstGeom prst="rect">
            <a:avLst/>
          </a:prstGeom>
        </p:spPr>
      </p:pic>
      <p:pic>
        <p:nvPicPr>
          <p:cNvPr id="7" name="图片 6" descr="\documentclass{article}&#10;\usepackage{amsmath,amssymb}&#10;\pagestyle{empty}&#10;\begin{document}&#10;&#10;&#10;$\mathbb{S}^3:=\{ b\in\mathbb{R}^4: \| b\|_2=1 \}$&#10;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71" y="5757054"/>
            <a:ext cx="3304229" cy="329143"/>
          </a:xfrm>
          <a:prstGeom prst="rect">
            <a:avLst/>
          </a:prstGeom>
        </p:spPr>
      </p:pic>
      <p:pic>
        <p:nvPicPr>
          <p:cNvPr id="4" name="图片 3" descr="\documentclass{article}&#10;\usepackage{amsmath,amssymb}&#10;\pagestyle{empty}&#10;\begin{document}&#10;&#10;3D Rotation $R_0$ $\Longleftrightarrow$ Unit Quaternion $w_0\in\mathbb{S}^3$&#10;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2057572"/>
            <a:ext cx="6173256" cy="3090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4060" y="1994809"/>
            <a:ext cx="124232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0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Key Idea: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4" name="图片 23" descr="\documentclass{article}&#10;\usepackage{amsmath,amssymb}&#10;\pagestyle{empty}&#10;\begin{document}&#10;&#10;&#10;\ \ \ \ $Q_i\in\mathbb{R}^{4\times 4}$ positive semidefinite,&#10;&#10;entries depend on $x_i,y_i$ in a complicated way&#10;&#10;\end{document}" title="IguanaTex Bitmap Display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205070"/>
            <a:ext cx="5779574" cy="6529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1/4</a:t>
            </a:r>
            <a:endParaRPr lang="en-US" dirty="0"/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" name="图片 6" descr="\documentclass{article}&#10;\usepackage{amsmath,amssymb,color}&#10;\pagestyle{empty}&#10;\begin{document}&#10;&#10;\begin{align}&#10;  \min_{w_0\in \mathbb{S}^3} \sum_{i=1}^{\ell} \text{\textcolor{red}{$\min$}}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6" y="1891554"/>
            <a:ext cx="7857337" cy="985716"/>
          </a:xfrm>
          <a:prstGeom prst="rect">
            <a:avLst/>
          </a:prstGeom>
        </p:spPr>
      </p:pic>
      <p:pic>
        <p:nvPicPr>
          <p:cNvPr id="25" name="图片 24" descr="\documentclass{article}&#10;\usepackage{amsmath,color}&#10;\pagestyle{empty}&#10;\begin{document}&#10;&#10;&#10;\textcolor{red}{&#10;$$\min\{ a,b \}= \min_{\theta\in\{0, 1\}} \theta a + (1-\theta) b$$&#10;}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79" y="3048012"/>
            <a:ext cx="4302259" cy="497981"/>
          </a:xfrm>
          <a:prstGeom prst="rect">
            <a:avLst/>
          </a:prstGeom>
        </p:spPr>
      </p:pic>
      <p:pic>
        <p:nvPicPr>
          <p:cNvPr id="3" name="图片 2" descr="\documentclass{article}&#10;\usepackage{amsmath,amssymb}&#10;\pagestyle{empty}&#10;\begin{document}&#10;&#10;\begin{align}&#10;  \min_{ \substack{w_0\in \mathbb{S}^3 \\ \theta_i\in\{0,1\}}  } \sum_{i=1}^{\ell} \Big( \theta_i w_0^\top Q_i w_0 + (1-\theta_i)\ c_i^2 \Big) \tag{TLS-$\theta_i$}&#10;\end{align}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3" y="3669127"/>
            <a:ext cx="8506366" cy="1156087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655389" y="5537716"/>
            <a:ext cx="811921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cubic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polynomial in entries of the unknowns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1342239" y="4418739"/>
            <a:ext cx="1317071" cy="1198332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直接箭头连接符 97"/>
          <p:cNvCxnSpPr/>
          <p:nvPr/>
        </p:nvCxnSpPr>
        <p:spPr>
          <a:xfrm>
            <a:off x="2088859" y="4379619"/>
            <a:ext cx="1434517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图片 3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04" y="2759768"/>
            <a:ext cx="429703" cy="102686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 </a:t>
            </a:r>
            <a:r>
              <a:rPr lang="en-US" altLang="zh-CN" sz="2400" dirty="0" smtClean="0"/>
              <a:t>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2/4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25" name="图片 24" descr="\documentclass{article}&#10;\usepackage{amsmath,amssymb,color}&#10;\pagestyle{empty}&#10;\begin{document}&#10;&#10;\begin{align}&#10;  \min_{ \substack{w_0\in \mathbb{S}^3 \\ \theta_i\in\{0,1\}}  } \sum_{i=1}^{\ell} \Big(\text{ \textcolor{red}{$\theta_i w_0^\top$}}   Q_i w_0 + (1-\textnormal{\textcolor{blue}{$\theta_i$}} )\ c_i^2 \Big) \tag{TLS-$\theta_i$}&#10;\end{align}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3" y="3066071"/>
            <a:ext cx="8563155" cy="1156087"/>
          </a:xfrm>
          <a:prstGeom prst="rect">
            <a:avLst/>
          </a:prstGeom>
        </p:spPr>
      </p:pic>
      <p:pic>
        <p:nvPicPr>
          <p:cNvPr id="3" name="图片 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86" y="2777320"/>
            <a:ext cx="214849" cy="513424"/>
          </a:xfrm>
          <a:prstGeom prst="rect">
            <a:avLst/>
          </a:prstGeom>
        </p:spPr>
      </p:pic>
      <p:pic>
        <p:nvPicPr>
          <p:cNvPr id="4" name="图片 3" descr="\documentclass{article}&#10;\usepackage{amsmath,color}&#10;\pagestyle{empty}&#10;\begin{document}&#10; &#10;&#10;\textcolor{red}{$w_i := \theta_i w_0$}, so \textcolor{blue}{$\theta_i = w_i^\top w_0$} [1]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58" y="4179277"/>
            <a:ext cx="4804883" cy="430671"/>
          </a:xfrm>
          <a:prstGeom prst="rect">
            <a:avLst/>
          </a:prstGeom>
        </p:spPr>
      </p:pic>
      <p:pic>
        <p:nvPicPr>
          <p:cNvPr id="21" name="图片 20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01" y="3926224"/>
            <a:ext cx="433531" cy="1036007"/>
          </a:xfrm>
          <a:prstGeom prst="rect">
            <a:avLst/>
          </a:prstGeom>
        </p:spPr>
      </p:pic>
      <p:pic>
        <p:nvPicPr>
          <p:cNvPr id="27" name="图片 26" descr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949687"/>
            <a:ext cx="8804515" cy="1156087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H="1" flipV="1">
            <a:off x="5704514" y="5637427"/>
            <a:ext cx="805343" cy="406782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2306972" y="5699299"/>
            <a:ext cx="3733101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6509857" y="5799373"/>
            <a:ext cx="20871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Quadratic Obj.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3/4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3" name="图片 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86" y="2777320"/>
            <a:ext cx="214849" cy="513424"/>
          </a:xfrm>
          <a:prstGeom prst="rect">
            <a:avLst/>
          </a:prstGeom>
        </p:spPr>
      </p:pic>
      <p:pic>
        <p:nvPicPr>
          <p:cNvPr id="27" name="图片 26" descr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" y="3125388"/>
            <a:ext cx="8804515" cy="1156087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306972" y="3870499"/>
            <a:ext cx="3733101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5181883" y="2417507"/>
            <a:ext cx="20871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Quadratic Obj.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图片 4" descr="\documentclass{article}&#10;\usepackage{amsmath,amssymb}&#10;\pagestyle{empty}&#10;\begin{document}&#10;&#10;&#10;\begin{align*}&#10;  \begin{cases}&#10;   (1.1)\ \ \  w_0\in\mathbb{S}^3 \\&#10;   (1.2)\ \ \ w_i\in \{w_0, 0\}&#10;  \end{cases} \Leftrightarrow&#10;  \begin{cases}&#10;   (2.1)\ \ \  \textnormal{trace}(w_0w_0^\top)=1 \\&#10;   (2.2)\ \ \ w_iw_0^\top = w_iw_i^\top&#10;  \end{cases}&#10; \end{align*}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0" y="5184517"/>
            <a:ext cx="6497511" cy="8503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0430" y="4497034"/>
            <a:ext cx="51059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Constraints are also quadratic: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173273" y="2858804"/>
            <a:ext cx="1245341" cy="509149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4/4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15" name="图片 14" descr="\documentclass{article}&#10;\usepackage{amsmath,amssymb,color}&#10;\pagestyle{empty}&#10;\begin{document}&#10;&#10;\begin{align}&#10;  \min_{ \substack{w_0\in \mathbb{S}^3 \\ w_i\in\{0,w_0\}}  } \sum_{i=1}^{\ell} \Big( w_i^\top Q_i w_0 + (1-w_i^\top w_0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" y="1871149"/>
            <a:ext cx="8804515" cy="1156087"/>
          </a:xfrm>
          <a:prstGeom prst="rect">
            <a:avLst/>
          </a:prstGeom>
        </p:spPr>
      </p:pic>
      <p:pic>
        <p:nvPicPr>
          <p:cNvPr id="13" name="图片 1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67" y="3027236"/>
            <a:ext cx="427236" cy="1020964"/>
          </a:xfrm>
          <a:prstGeom prst="rect">
            <a:avLst/>
          </a:prstGeom>
        </p:spPr>
      </p:pic>
      <p:pic>
        <p:nvPicPr>
          <p:cNvPr id="12" name="图片 11" descr="\documentclass{article}&#10;\usepackage{amsmath,bm,amssymb}&#10;\pagestyle{empty}&#10;\begin{document}&#10;&#10;Rewrite with $\bm{w}:=&#10;\begin{bmatrix}&#10;w_0 \\&#10;\vdots\\&#10;w_\ell&#10;\end{bmatrix}  \in\mathbb{R}^{4(\ell+1)}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2940762"/>
            <a:ext cx="4404390" cy="1216745"/>
          </a:xfrm>
          <a:prstGeom prst="rect">
            <a:avLst/>
          </a:prstGeom>
        </p:spPr>
      </p:pic>
      <p:pic>
        <p:nvPicPr>
          <p:cNvPr id="18" name="图片 17" descr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" y="4104635"/>
            <a:ext cx="9017560" cy="1941846"/>
          </a:xfrm>
          <a:prstGeom prst="rect">
            <a:avLst/>
          </a:prstGeom>
        </p:spPr>
      </p:pic>
      <p:pic>
        <p:nvPicPr>
          <p:cNvPr id="30" name="图片 29" descr="\documentclass{article}&#10;\usepackage{amsmath,amssymb,bm,color}&#10;\pagestyle{empty}&#10;\begin{document}&#10;\newcommand{\pw}{\bm{w}}&#10;\newcommand{\pQ}{\bm{Q}}&#10;&#10;&#10;$\textnormal{\textcolor{red}{$[$}}\pw\pw^\top\textnormal{\textcolor{red}{$]$}}_{ij}:=w_i w_j^\top$&#10;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9" y="6330332"/>
            <a:ext cx="2306172" cy="39761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(QCQP) to (</a:t>
            </a:r>
            <a:r>
              <a:rPr lang="en-US" altLang="zh-CN" dirty="0" smtClean="0"/>
              <a:t>SDR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8" name="图片 17" descr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" y="1652234"/>
            <a:ext cx="9017560" cy="1941846"/>
          </a:xfrm>
          <a:prstGeom prst="rect">
            <a:avLst/>
          </a:prstGeom>
        </p:spPr>
      </p:pic>
      <p:pic>
        <p:nvPicPr>
          <p:cNvPr id="6" name="图片 5" descr="\documentclass{article}&#10;\usepackage{amsmath,amssymb,bm,color}&#10;\pagestyle{empty}&#10;\begin{document}&#10;\newcommand{\pw}{\bm{w}}&#10;\newcommand{\pW}{\bm{W}}&#10;\newcommand{\pQ}{\bm{Q}}&#10;&#10;\begin{equation}\tag{SDR}&#10;  \begin{split}&#10;\min_{\pW\succeq 0 } &amp;\ \ \textnormal{trace}\Big(\pQ \pW\Big) + \sum_{i=1}^{\ell} c_i^2 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3" y="4686437"/>
            <a:ext cx="7808067" cy="1908557"/>
          </a:xfrm>
          <a:prstGeom prst="rect">
            <a:avLst/>
          </a:prstGeom>
        </p:spPr>
      </p:pic>
      <p:pic>
        <p:nvPicPr>
          <p:cNvPr id="8" name="图片 7" descr="\documentclass{article}&#10;\usepackage{amsmath,color}&#10;\pagestyle{empty}&#10;\begin{document}&#10;&#10;$\Downarrow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43" y="3713151"/>
            <a:ext cx="427236" cy="8675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30024" y="3910951"/>
            <a:ext cx="9249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Lifting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(SDR)</a:t>
            </a:r>
            <a:r>
              <a:rPr lang="en-US" altLang="zh-CN" sz="2400" dirty="0" smtClean="0"/>
              <a:t>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4" name="图片 13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1/5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Definition (Tightness,</a:t>
            </a:r>
            <a:r>
              <a:rPr lang="es-ES" altLang="zh-CN" sz="2800" dirty="0"/>
              <a:t> mi casa es su casa</a:t>
            </a:r>
            <a:r>
              <a:rPr lang="en-US" altLang="zh-CN" sz="2800" dirty="0" smtClean="0"/>
              <a:t>):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 descr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3" y="5858141"/>
            <a:ext cx="5027237" cy="867077"/>
          </a:xfrm>
          <a:prstGeom prst="rect">
            <a:avLst/>
          </a:prstGeom>
        </p:spPr>
      </p:pic>
      <p:pic>
        <p:nvPicPr>
          <p:cNvPr id="7" name="图片 6" descr="\documentclass{article}&#10;\usepackage{amsmath,amssymb,bm,color}&#10;\pagestyle{empty}&#10;\begin{document}&#10;\newcommand{\pw}{\bm{w}}&#10;\newcommand{\pQ}{\bm{Q}}&#10;&#10;Let $\hat{\pw}\in\mathbb{R}^{4(\ell+1)}$ denote a global minimizer of (QCQP). &#10;&#10;We say (SDR) is tight if $\hat{\pw} \hat{\pw}^\top$ is a global minimizer of (SDR). 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1" y="2912366"/>
            <a:ext cx="8285257" cy="70948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7" name="图片 16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18" name="图片 1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9" name="图片 1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11" name="图片 10" descr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" y="4890782"/>
            <a:ext cx="5481127" cy="85196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2/5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/>
                </a:solidFill>
              </a:rPr>
              <a:t>Structure of Our </a:t>
            </a:r>
            <a:r>
              <a:rPr lang="en-US" altLang="zh-CN" sz="2800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heorems: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800" dirty="0"/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6274" y="3138468"/>
            <a:ext cx="215764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1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without</a:t>
            </a:r>
            <a:r>
              <a:rPr lang="en-US" altLang="zh-CN" sz="2400" dirty="0" smtClean="0"/>
              <a:t> noise</a:t>
            </a:r>
            <a:endParaRPr lang="en-US" altLang="zh-CN" sz="2400" dirty="0" smtClean="0"/>
          </a:p>
          <a:p>
            <a:r>
              <a:rPr lang="en-US" altLang="zh-CN" sz="2400" dirty="0">
                <a:solidFill>
                  <a:schemeClr val="accent1"/>
                </a:solidFill>
              </a:rPr>
              <a:t>without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outliers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4633" y="3138468"/>
            <a:ext cx="172964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4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with </a:t>
            </a:r>
            <a:r>
              <a:rPr lang="en-US" altLang="zh-CN" sz="2400" dirty="0" smtClean="0"/>
              <a:t>noise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with </a:t>
            </a:r>
            <a:r>
              <a:rPr lang="en-US" altLang="zh-CN" sz="2400" dirty="0" smtClean="0"/>
              <a:t>outliers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581070" y="4351900"/>
            <a:ext cx="215764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3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with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noise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accent1"/>
                </a:solidFill>
              </a:rPr>
              <a:t>without</a:t>
            </a:r>
            <a:r>
              <a:rPr lang="en-US" altLang="zh-CN" sz="2400" dirty="0" smtClean="0"/>
              <a:t> outliers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581070" y="2536040"/>
            <a:ext cx="190116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2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without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noise</a:t>
            </a:r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with</a:t>
            </a:r>
            <a:r>
              <a:rPr lang="en-US" altLang="zh-CN" sz="2400" dirty="0" smtClean="0"/>
              <a:t> outliers</a:t>
            </a:r>
            <a:endParaRPr lang="zh-CN" altLang="en-US" sz="24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972745" y="2814932"/>
            <a:ext cx="1608325" cy="557733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>
            <a:off x="1972745" y="3480615"/>
            <a:ext cx="1608325" cy="1150108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/>
          <p:cNvCxnSpPr/>
          <p:nvPr/>
        </p:nvCxnSpPr>
        <p:spPr>
          <a:xfrm>
            <a:off x="5172852" y="2856825"/>
            <a:ext cx="1591781" cy="50823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/>
          <p:nvPr/>
        </p:nvCxnSpPr>
        <p:spPr>
          <a:xfrm flipV="1">
            <a:off x="5172851" y="3493556"/>
            <a:ext cx="1591782" cy="1098475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3/5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1:</a:t>
            </a:r>
            <a:endParaRPr lang="en-US" altLang="zh-CN" sz="2800" dirty="0" smtClean="0"/>
          </a:p>
        </p:txBody>
      </p:sp>
      <p:pic>
        <p:nvPicPr>
          <p:cNvPr id="15" name="图片 14" descr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2" y="2549354"/>
            <a:ext cx="8418135" cy="8170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6837" y="4292095"/>
            <a:ext cx="79605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800" dirty="0" smtClean="0"/>
              <a:t>Compared to [1], our proof is simpler and shorter.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1" name="图片 20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3" name="图片 22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5" name="图片 24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</a:t>
            </a:r>
            <a:r>
              <a:rPr lang="en-US" altLang="zh-CN" dirty="0"/>
              <a:t>4</a:t>
            </a:r>
            <a:r>
              <a:rPr lang="en-US" altLang="zh-CN" dirty="0" smtClean="0"/>
              <a:t>/5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1:</a:t>
            </a:r>
            <a:endParaRPr lang="en-US" altLang="zh-CN" sz="2800" dirty="0" smtClean="0"/>
          </a:p>
        </p:txBody>
      </p:sp>
      <p:pic>
        <p:nvPicPr>
          <p:cNvPr id="15" name="图片 14" descr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2" y="2549354"/>
            <a:ext cx="8418135" cy="8170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  <p:pic>
        <p:nvPicPr>
          <p:cNvPr id="34" name="图片 33" descr="\documentclass{article}&#10;\usepackage{amsmath,bm,color}&#10;\pagestyle{empty}&#10;\begin{document}&#10;&#10;1. Write down the dual program (D) of (SDR)&#10;&#10;2. Show strong duality holds between (SDR) and (D)&#10;&#10;3. Write down the KKT optimality conditions (KKT)&#10;&#10;4. \textcolor{red}{Construct dual variables} which satisfy (KKT) with $\bm{w}^*(\bm{w}^*)^\top$&#10;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5" y="4181170"/>
            <a:ext cx="8464457" cy="1397028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1" name="图片 20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2" name="图片 21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4" name="图片 23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5" name="图片 24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7" name="图片 26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9508" y="3650670"/>
            <a:ext cx="336630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b="1" dirty="0" smtClean="0"/>
              <a:t>High-Level Proof Idea: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RETREAT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Semidefinite </a:t>
            </a:r>
            <a:r>
              <a:rPr lang="en-US" altLang="zh-CN" dirty="0"/>
              <a:t>Relaxations of Truncated Least-Squares in Robust Rotation Search: Tight or </a:t>
            </a:r>
            <a:r>
              <a:rPr lang="en-US" altLang="zh-CN" dirty="0" smtClean="0"/>
              <a:t>Not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ECCV 2022</a:t>
            </a:r>
            <a:endParaRPr lang="en-US" altLang="zh-CN" dirty="0" smtClean="0"/>
          </a:p>
          <a:p>
            <a:pPr lvl="1"/>
            <a:r>
              <a:rPr lang="nn-NO" altLang="zh-CN" dirty="0"/>
              <a:t>Liangzu Peng, Mahyar Fazlyab, René </a:t>
            </a:r>
            <a:r>
              <a:rPr lang="nn-NO" altLang="zh-CN" dirty="0" smtClean="0"/>
              <a:t>Vidal</a:t>
            </a:r>
            <a:endParaRPr lang="nn-NO" altLang="zh-CN" dirty="0" smtClean="0"/>
          </a:p>
          <a:p>
            <a:pPr lvl="1"/>
            <a:r>
              <a:rPr lang="nn-NO" altLang="zh-CN" dirty="0" smtClean="0"/>
              <a:t>Keywords: </a:t>
            </a:r>
            <a:r>
              <a:rPr lang="nn-NO" altLang="zh-CN" dirty="0" smtClean="0">
                <a:solidFill>
                  <a:srgbClr val="FF0000"/>
                </a:solidFill>
              </a:rPr>
              <a:t>R</a:t>
            </a:r>
            <a:r>
              <a:rPr lang="nn-NO" altLang="zh-CN" dirty="0" smtClean="0"/>
              <a:t>obust </a:t>
            </a:r>
            <a:r>
              <a:rPr lang="nn-NO" altLang="zh-CN" dirty="0" smtClean="0">
                <a:solidFill>
                  <a:srgbClr val="FF0000"/>
                </a:solidFill>
              </a:rPr>
              <a:t>E</a:t>
            </a:r>
            <a:r>
              <a:rPr lang="nn-NO" altLang="zh-CN" dirty="0" smtClean="0"/>
              <a:t>stimation, </a:t>
            </a:r>
            <a:r>
              <a:rPr lang="nn-NO" altLang="zh-CN" dirty="0" smtClean="0">
                <a:solidFill>
                  <a:srgbClr val="FF0000"/>
                </a:solidFill>
              </a:rPr>
              <a:t>T</a:t>
            </a:r>
            <a:r>
              <a:rPr lang="nn-NO" altLang="zh-CN" dirty="0">
                <a:solidFill>
                  <a:srgbClr val="FF0000"/>
                </a:solidFill>
              </a:rPr>
              <a:t>R</a:t>
            </a:r>
            <a:r>
              <a:rPr lang="nn-NO" altLang="zh-CN" dirty="0" smtClean="0"/>
              <a:t>uncat</a:t>
            </a:r>
            <a:r>
              <a:rPr lang="nn-NO" altLang="zh-CN" dirty="0" smtClean="0">
                <a:solidFill>
                  <a:srgbClr val="FF0000"/>
                </a:solidFill>
              </a:rPr>
              <a:t>E</a:t>
            </a:r>
            <a:r>
              <a:rPr lang="nn-NO" altLang="zh-CN" dirty="0" smtClean="0"/>
              <a:t>d, </a:t>
            </a:r>
            <a:r>
              <a:rPr lang="nn-NO" altLang="zh-CN" dirty="0" smtClean="0">
                <a:solidFill>
                  <a:srgbClr val="FF0000"/>
                </a:solidFill>
              </a:rPr>
              <a:t>T</a:t>
            </a:r>
            <a:r>
              <a:rPr lang="nn-NO" altLang="zh-CN" dirty="0" smtClean="0"/>
              <a:t>igh</a:t>
            </a:r>
            <a:r>
              <a:rPr lang="en-US" altLang="zh-CN" dirty="0" err="1" smtClean="0"/>
              <a:t>tness</a:t>
            </a:r>
            <a:endParaRPr lang="nn-NO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ARCS: Accurate Rotation and Correspondences Search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CVPR 2022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Liangzu Peng, </a:t>
            </a:r>
            <a:r>
              <a:rPr lang="en-US" altLang="zh-CN" dirty="0" err="1" smtClean="0"/>
              <a:t>Manolis</a:t>
            </a:r>
            <a:r>
              <a:rPr lang="en-US" altLang="zh-CN" dirty="0" smtClean="0"/>
              <a:t> C. </a:t>
            </a:r>
            <a:r>
              <a:rPr lang="en-US" altLang="zh-CN" dirty="0" err="1" smtClean="0"/>
              <a:t>Tsakiris</a:t>
            </a:r>
            <a:r>
              <a:rPr lang="en-US" altLang="zh-CN" dirty="0" smtClean="0"/>
              <a:t>, René Vidal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Keywords: </a:t>
            </a:r>
            <a:r>
              <a:rPr lang="nn-NO" altLang="zh-CN" dirty="0">
                <a:solidFill>
                  <a:srgbClr val="FF0000"/>
                </a:solidFill>
              </a:rPr>
              <a:t>R</a:t>
            </a:r>
            <a:r>
              <a:rPr lang="nn-NO" altLang="zh-CN" dirty="0"/>
              <a:t>obust </a:t>
            </a:r>
            <a:r>
              <a:rPr lang="nn-NO" altLang="zh-CN" dirty="0" smtClean="0">
                <a:solidFill>
                  <a:srgbClr val="FF0000"/>
                </a:solidFill>
              </a:rPr>
              <a:t>E</a:t>
            </a:r>
            <a:r>
              <a:rPr lang="nn-NO" altLang="zh-CN" dirty="0" smtClean="0"/>
              <a:t>stimation, 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pproximated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3200" y="4999246"/>
            <a:ext cx="8645554" cy="14260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 different and more honest </a:t>
            </a:r>
            <a:r>
              <a:rPr kumimoji="0" lang="en-US" altLang="zh-CN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title:</a:t>
            </a:r>
            <a:endParaRPr kumimoji="0" lang="en-US" altLang="zh-CN" sz="2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endParaRPr kumimoji="0" lang="en-US" altLang="zh-CN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b="1" dirty="0" smtClean="0"/>
              <a:t>“Rotation Search: Theory and Algorithms”</a:t>
            </a:r>
            <a:endParaRPr kumimoji="0" lang="en-US" altLang="zh-CN" sz="24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baseline="0" dirty="0"/>
              <a:t> </a:t>
            </a:r>
            <a:r>
              <a:rPr lang="en-US" altLang="zh-CN" baseline="0" dirty="0" smtClean="0"/>
              <a:t>       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The rest theorems (Informal): (SDR) is tight 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for random outliers, but not for adversarial outliers</a:t>
            </a:r>
            <a:endParaRPr lang="en-US" altLang="zh-CN" sz="2400" dirty="0" smtClean="0"/>
          </a:p>
          <a:p>
            <a:pPr lvl="2"/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Theorem 2, without noise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/>
              <a:t>for small noise </a:t>
            </a:r>
            <a:endParaRPr lang="en-US" altLang="zh-CN" sz="2400" dirty="0"/>
          </a:p>
          <a:p>
            <a:pPr lvl="2"/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Theorem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3,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outliers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 smtClean="0"/>
              <a:t>for small noise and random outliers</a:t>
            </a:r>
            <a:endParaRPr lang="en-US" altLang="zh-CN" sz="2400" dirty="0" smtClean="0"/>
          </a:p>
          <a:p>
            <a:pPr lvl="2"/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Theorem 4</a:t>
            </a:r>
            <a:endParaRPr lang="en-US" altLang="zh-CN" sz="2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zh-CN" sz="2400" dirty="0"/>
          </a:p>
          <a:p>
            <a:r>
              <a:rPr lang="en-US" altLang="zh-CN" sz="2800" dirty="0" smtClean="0"/>
              <a:t>These results are not perfect! Call for improvements!</a:t>
            </a:r>
            <a:endParaRPr lang="en-US" altLang="zh-CN" sz="2800" dirty="0"/>
          </a:p>
          <a:p>
            <a:r>
              <a:rPr lang="en-US" altLang="zh-CN" sz="2800" dirty="0" smtClean="0"/>
              <a:t>The rest of the paper: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some propositions about geometry &amp; probability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 (Part I)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3200" y="901700"/>
            <a:ext cx="8940800" cy="5207000"/>
          </a:xfrm>
        </p:spPr>
        <p:txBody>
          <a:bodyPr/>
          <a:lstStyle/>
          <a:p>
            <a:r>
              <a:rPr lang="en-US" altLang="zh-CN" dirty="0" smtClean="0"/>
              <a:t>Analyze a tighter relaxation of robust rotation search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E.g. at the </a:t>
            </a:r>
            <a:r>
              <a:rPr lang="en-US" altLang="zh-CN" dirty="0" smtClean="0">
                <a:solidFill>
                  <a:srgbClr val="FF0000"/>
                </a:solidFill>
              </a:rPr>
              <a:t>second</a:t>
            </a:r>
            <a:r>
              <a:rPr lang="en-US" altLang="zh-CN" dirty="0" smtClean="0"/>
              <a:t> relaxation order </a:t>
            </a:r>
            <a:r>
              <a:rPr lang="en-US" altLang="zh-CN" dirty="0"/>
              <a:t>of the </a:t>
            </a:r>
            <a:r>
              <a:rPr lang="en-US" altLang="zh-CN" dirty="0" err="1" smtClean="0"/>
              <a:t>Lasserre</a:t>
            </a:r>
            <a:r>
              <a:rPr lang="en-US" altLang="zh-CN" dirty="0"/>
              <a:t> </a:t>
            </a:r>
            <a:r>
              <a:rPr lang="en-US" altLang="zh-CN" dirty="0" smtClean="0"/>
              <a:t>hierarchy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Empirically very tight, </a:t>
            </a:r>
            <a:r>
              <a:rPr lang="en-US" altLang="zh-CN" dirty="0" smtClean="0">
                <a:solidFill>
                  <a:srgbClr val="FF0000"/>
                </a:solidFill>
              </a:rPr>
              <a:t>little to none </a:t>
            </a:r>
            <a:r>
              <a:rPr lang="en-US" altLang="zh-CN" dirty="0" smtClean="0"/>
              <a:t>theoretical justification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Can Ben &amp; Vidal’s algorithm be extended for solving (SDR)?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Empirically, rank of the global minimizer of (SDR) does not exceed 4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Can we derive a similar/computable certifier for local/global optimality?</a:t>
            </a:r>
            <a:endParaRPr lang="en-US" altLang="zh-CN" dirty="0"/>
          </a:p>
          <a:p>
            <a:pPr lvl="2"/>
            <a:r>
              <a:rPr lang="en-US" altLang="zh-CN" dirty="0" smtClean="0"/>
              <a:t>Can we guarantee the meta algorithm terminates at rank = 4?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General Message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r>
              <a:rPr lang="en-US" altLang="zh-CN" dirty="0" smtClean="0"/>
              <a:t>Classic geometric vision is far from being well-understood from a theoretical point of view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Modern tools from optimization, probability are needed to do so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II: Algorithm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ARCS: Accurate Rotation and Correspondences Search</a:t>
            </a:r>
            <a:endParaRPr lang="en-US" altLang="zh-CN" dirty="0"/>
          </a:p>
          <a:p>
            <a:pPr lvl="1"/>
            <a:r>
              <a:rPr lang="en-US" altLang="zh-CN" dirty="0"/>
              <a:t>CVPR 2022</a:t>
            </a:r>
            <a:endParaRPr lang="en-US" altLang="zh-CN" dirty="0"/>
          </a:p>
          <a:p>
            <a:pPr lvl="1"/>
            <a:r>
              <a:rPr lang="en-US" altLang="zh-CN" dirty="0"/>
              <a:t>Liangzu Peng, </a:t>
            </a:r>
            <a:r>
              <a:rPr lang="en-US" altLang="zh-CN" dirty="0" err="1"/>
              <a:t>Manolis</a:t>
            </a:r>
            <a:r>
              <a:rPr lang="en-US" altLang="zh-CN" dirty="0"/>
              <a:t> C. </a:t>
            </a:r>
            <a:r>
              <a:rPr lang="en-US" altLang="zh-CN" dirty="0" err="1"/>
              <a:t>Tsakiris</a:t>
            </a:r>
            <a:r>
              <a:rPr lang="en-US" altLang="zh-CN" dirty="0"/>
              <a:t>, René Vidal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870" y="4469017"/>
            <a:ext cx="532586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 smtClean="0"/>
              <a:t>Correspondence-Less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Partially Overlapped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图片 5" descr="\documentclass{article}&#10;\usepackage{amsmath}&#10;\pagestyle{empty}&#10;\begin{document}&#10;&#10;$C^*\subset \{1,\dots, m\}\times \{1,\dots, n\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28" y="2450197"/>
            <a:ext cx="3827200" cy="305371"/>
          </a:xfrm>
          <a:prstGeom prst="rect">
            <a:avLst/>
          </a:prstGeom>
        </p:spPr>
      </p:pic>
      <p:pic>
        <p:nvPicPr>
          <p:cNvPr id="15" name="图片 14" descr="\documentclass{article}&#10;\usepackage{amsmath}&#10;\pagestyle{empty}&#10;\begin{document}&#10;&#10;$y_i = R^* x_j + \epsilon_{i,j}$, \ \ \ \ $\forall (i,j)\in C^*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57" y="3495413"/>
            <a:ext cx="4194743" cy="318171"/>
          </a:xfrm>
          <a:prstGeom prst="rect">
            <a:avLst/>
          </a:prstGeom>
        </p:spPr>
      </p:pic>
      <p:pic>
        <p:nvPicPr>
          <p:cNvPr id="16" name="图片 15" descr="\documentclass{article}&#10;\usepackage{amsmath}&#10;\pagestyle{empty}&#10;\begin{document}&#10;&#10;&#10;Find the 3D rotation $R^*$ and correspondences $C^*$ from $X$ and $Y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7" y="5728920"/>
            <a:ext cx="8583314" cy="2724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03200" y="5202218"/>
            <a:ext cx="8880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b="1" dirty="0" smtClean="0"/>
              <a:t>Goal: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8756" y="4339449"/>
            <a:ext cx="15388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additive noise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6702804" y="3852726"/>
            <a:ext cx="645953" cy="68641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915" y="2755568"/>
            <a:ext cx="3010320" cy="1714739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$Y=\{y_i\}_{i=1}^m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89" y="2317561"/>
            <a:ext cx="1565257" cy="309028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X=\{x_j\}_{j=1}^n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7" y="2296533"/>
            <a:ext cx="1678629" cy="351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Curse and Blessing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 smtClean="0">
                    <a:solidFill>
                      <a:schemeClr val="tx1"/>
                    </a:solidFill>
                  </a:rPr>
                  <a:t>Curse 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of “Dimensionality”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</a:t>
                </a:r>
                <a:endParaRPr lang="en-US" altLang="zh-CN" sz="2800" dirty="0"/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points in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 real-world point cloud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quadratically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many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) candidate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correspondences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nanoseconds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3000 years 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chemeClr val="tx1"/>
                    </a:solidFill>
                  </a:rPr>
                  <a:t>Blessing of “Dimensionality”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94281" y="2732262"/>
            <a:ext cx="361637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i="1" dirty="0" smtClean="0">
                <a:solidFill>
                  <a:srgbClr val="FF0000"/>
                </a:solidFill>
              </a:rPr>
              <a:t>Quadratic</a:t>
            </a:r>
            <a:r>
              <a:rPr lang="en-US" altLang="zh-CN" i="1" dirty="0" smtClean="0"/>
              <a:t> </a:t>
            </a:r>
            <a:r>
              <a:rPr lang="en-US" altLang="zh-CN" i="1" dirty="0"/>
              <a:t>algorithms are useless </a:t>
            </a:r>
            <a:endParaRPr lang="en-US" altLang="zh-CN" i="1" dirty="0" smtClean="0"/>
          </a:p>
          <a:p>
            <a:r>
              <a:rPr lang="en-US" altLang="zh-CN" i="1" dirty="0" smtClean="0"/>
              <a:t>in </a:t>
            </a:r>
            <a:r>
              <a:rPr lang="en-US" altLang="zh-CN" i="1" dirty="0"/>
              <a:t>modern </a:t>
            </a:r>
            <a:r>
              <a:rPr lang="en-US" altLang="zh-CN" i="1" dirty="0" smtClean="0"/>
              <a:t>applications.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                 </a:t>
            </a:r>
            <a:r>
              <a:rPr lang="en-US" altLang="zh-CN" dirty="0"/>
              <a:t>------ Robert Sedgewick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49" y="3106653"/>
            <a:ext cx="3010320" cy="1714739"/>
          </a:xfrm>
          <a:prstGeom prst="rect">
            <a:avLst/>
          </a:prstGeom>
        </p:spPr>
      </p:pic>
      <p:pic>
        <p:nvPicPr>
          <p:cNvPr id="12" name="图片 11" descr="\documentclass{article}&#10;\usepackage{amsmath}&#10;\pagestyle{empty}&#10;\begin{document}&#10;&#10;$Y=\{y_i\}_{i=1}^m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23" y="2668646"/>
            <a:ext cx="1565257" cy="309028"/>
          </a:xfrm>
          <a:prstGeom prst="rect">
            <a:avLst/>
          </a:prstGeom>
        </p:spPr>
      </p:pic>
      <p:pic>
        <p:nvPicPr>
          <p:cNvPr id="13" name="图片 12" descr="\documentclass{article}&#10;\usepackage{amsmath}&#10;\pagestyle{empty}&#10;\begin{document}&#10;&#10;$X=\{x_j\}_{j=1}^n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81" y="2647618"/>
            <a:ext cx="1678629" cy="3510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of The Art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The ICP algorithm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and its variants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preform well if adequately initialized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linear-logarithmic </a:t>
            </a:r>
            <a:r>
              <a:rPr lang="en-US" altLang="zh-CN" sz="2400" dirty="0" smtClean="0"/>
              <a:t>time </a:t>
            </a:r>
            <a:r>
              <a:rPr lang="en-US" altLang="zh-CN" sz="2400" dirty="0"/>
              <a:t>complexity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smtClean="0"/>
              <a:t> fails for most initializations</a:t>
            </a:r>
            <a:endParaRPr lang="en-US" altLang="zh-CN" sz="2400" dirty="0" smtClean="0"/>
          </a:p>
          <a:p>
            <a:r>
              <a:rPr lang="en-US" altLang="zh-CN" sz="2800" dirty="0" smtClean="0"/>
              <a:t>The Go-ICP algorithm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(and its variants)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initialization-free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smtClean="0"/>
              <a:t> exponential time complexity</a:t>
            </a:r>
            <a:endParaRPr lang="en-US" altLang="zh-CN" sz="2400" dirty="0" smtClean="0"/>
          </a:p>
          <a:p>
            <a:r>
              <a:rPr lang="en-US" altLang="zh-CN" sz="2800" dirty="0" smtClean="0"/>
              <a:t>Our algorithm: ARCS</a:t>
            </a: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initialization-free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 smtClean="0"/>
              <a:t>+</a:t>
            </a:r>
            <a:r>
              <a:rPr lang="en-US" altLang="zh-CN" sz="2400" dirty="0" smtClean="0"/>
              <a:t> linear-logarithmic time </a:t>
            </a:r>
            <a:r>
              <a:rPr lang="en-US" altLang="zh-CN" sz="2400" dirty="0"/>
              <a:t>complexity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 rotation-only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146217"/>
            <a:ext cx="698802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ICP</a:t>
            </a:r>
            <a:r>
              <a:rPr lang="en-US" altLang="zh-CN" sz="1400" dirty="0"/>
              <a:t>: P.J. </a:t>
            </a:r>
            <a:r>
              <a:rPr lang="en-US" altLang="zh-CN" sz="1400" dirty="0" err="1"/>
              <a:t>Besl</a:t>
            </a:r>
            <a:r>
              <a:rPr lang="en-US" altLang="zh-CN" sz="1400" dirty="0"/>
              <a:t>, N.D. McKay, “A Method for Registration of 3-D Shapes”. TPAMI 1992</a:t>
            </a:r>
            <a:r>
              <a:rPr lang="en-US" altLang="zh-CN" sz="1400" dirty="0" smtClean="0"/>
              <a:t>.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Go-ICP: </a:t>
            </a:r>
            <a:r>
              <a:rPr lang="en-US" altLang="zh-CN" sz="1400" dirty="0" smtClean="0"/>
              <a:t>J</a:t>
            </a:r>
            <a:r>
              <a:rPr lang="en-US" altLang="zh-CN" sz="1400" dirty="0"/>
              <a:t>. Yang, H. Li, D. Campbell,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“</a:t>
            </a:r>
            <a:r>
              <a:rPr lang="en-US" altLang="zh-CN" sz="1400" dirty="0" smtClean="0">
                <a:solidFill>
                  <a:schemeClr val="tx1"/>
                </a:solidFill>
              </a:rPr>
              <a:t>Go-ICP</a:t>
            </a:r>
            <a:r>
              <a:rPr lang="en-US" altLang="zh-CN" sz="1400" dirty="0"/>
              <a:t>: A Globally Optimal Solution to 3D ICP Point-Set </a:t>
            </a:r>
            <a:r>
              <a:rPr lang="en-US" altLang="zh-CN" sz="1400" dirty="0" smtClean="0"/>
              <a:t>Registration”, </a:t>
            </a:r>
            <a:r>
              <a:rPr lang="en-US" altLang="zh-CN" sz="1400" dirty="0"/>
              <a:t>TPAMI 2016</a:t>
            </a:r>
            <a:r>
              <a:rPr lang="en-US" altLang="zh-CN" sz="1400" dirty="0" smtClean="0"/>
              <a:t>.</a:t>
            </a:r>
            <a:endParaRPr lang="en-US" altLang="zh-CN" sz="1400" dirty="0" smtClean="0"/>
          </a:p>
        </p:txBody>
      </p:sp>
      <p:sp>
        <p:nvSpPr>
          <p:cNvPr id="6" name="矩形 5"/>
          <p:cNvSpPr/>
          <p:nvPr/>
        </p:nvSpPr>
        <p:spPr>
          <a:xfrm>
            <a:off x="6803472" y="1832616"/>
            <a:ext cx="1801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Our Algorithm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7743" y="3213955"/>
            <a:ext cx="3166846" cy="2843423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7617204" y="2191651"/>
            <a:ext cx="59189" cy="9143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00FF"/>
                </a:solidFill>
              </a:rPr>
              <a:t>ARCS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ARCS </a:t>
            </a:r>
            <a:r>
              <a:rPr lang="en-US" altLang="zh-CN" sz="2800" dirty="0" smtClean="0"/>
              <a:t>consists of three steps: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lvl="1"/>
            <a:r>
              <a:rPr lang="en-US" altLang="zh-CN" sz="2400" dirty="0" smtClean="0"/>
              <a:t>Step 1: Establish Correspondences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Step 2: Outlier Removal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Step 3: Rotation Estimation/Refinement</a:t>
            </a:r>
            <a:endParaRPr lang="en-US" altLang="zh-CN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>
                <a:solidFill>
                  <a:srgbClr val="0000FF"/>
                </a:solidFill>
              </a:rPr>
              <a:t>ARCS </a:t>
            </a:r>
            <a:r>
              <a:rPr lang="en-US" altLang="zh-CN" dirty="0"/>
              <a:t>Algorithm: Step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Step 1: Establish Correspondences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Initialization: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For every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=1,…,m, and j=1,…,n</a:t>
            </a:r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400" b="1" dirty="0"/>
              <a:t>Key Idea</a:t>
            </a:r>
            <a:r>
              <a:rPr lang="en-US" altLang="zh-CN" sz="2400" dirty="0"/>
              <a:t>: </a:t>
            </a:r>
            <a:endParaRPr lang="en-US" altLang="zh-CN" sz="2800" dirty="0" smtClean="0"/>
          </a:p>
          <a:p>
            <a:r>
              <a:rPr lang="en-US" altLang="zh-CN" dirty="0"/>
              <a:t>Step 1 can be implemented in </a:t>
            </a:r>
            <a:r>
              <a:rPr lang="en-US" altLang="zh-CN" b="1" dirty="0">
                <a:solidFill>
                  <a:schemeClr val="tx1"/>
                </a:solidFill>
              </a:rPr>
              <a:t>linear-logarithmic</a:t>
            </a:r>
            <a:r>
              <a:rPr lang="en-US" altLang="zh-CN" dirty="0"/>
              <a:t> time</a:t>
            </a:r>
            <a:endParaRPr lang="en-US" altLang="zh-CN" dirty="0"/>
          </a:p>
          <a:p>
            <a:endParaRPr lang="en-US" altLang="zh-CN" sz="2800" dirty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endParaRPr lang="en-US" altLang="zh-CN" b="1" dirty="0" smtClean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400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3200" y="5146633"/>
            <a:ext cx="562714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Step 1 reduces the correspondence-less problem to </a:t>
            </a:r>
            <a:r>
              <a:rPr lang="en-US" altLang="zh-CN" sz="2400" dirty="0" smtClean="0">
                <a:solidFill>
                  <a:srgbClr val="FF0000"/>
                </a:solidFill>
              </a:rPr>
              <a:t>Robust Rotation Search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11" y="3996881"/>
            <a:ext cx="2996034" cy="2170810"/>
          </a:xfrm>
          <a:prstGeom prst="rect">
            <a:avLst/>
          </a:prstGeom>
        </p:spPr>
      </p:pic>
      <p:pic>
        <p:nvPicPr>
          <p:cNvPr id="4" name="图片 3" descr="\documentclass{article}&#10;\usepackage{amsmath}&#10;\pagestyle{empty}&#10;\begin{document}&#10;&#10;$\hat{C} = \hat{C} \cup \{ (i,j) \}$ \ \ \ \ \ \ if \ \ $\big| \|x_i \|_2 - \|y_j\|_2 \big|\leq c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63" y="2328091"/>
            <a:ext cx="4391315" cy="298971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\hat{C} = \emptyset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83" y="1467887"/>
            <a:ext cx="638476" cy="260571"/>
          </a:xfrm>
          <a:prstGeom prst="rect">
            <a:avLst/>
          </a:prstGeom>
        </p:spPr>
      </p:pic>
      <p:pic>
        <p:nvPicPr>
          <p:cNvPr id="14" name="图片 13" descr="\documentclass{article}&#10;\usepackage{amsmath}&#10;\pagestyle{empty}&#10;\begin{document}&#10;&#10;$O(m\log m + n \log n)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35" y="3993388"/>
            <a:ext cx="2014628" cy="2290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5900" y="901700"/>
            <a:ext cx="2918100" cy="19512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of The Art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                         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09859" y="1520602"/>
            <a:ext cx="46120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Our Solution (ARCS, Steps 2 and 3)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1" y="3768049"/>
            <a:ext cx="401391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Robust Rotation Search</a:t>
            </a:r>
            <a:r>
              <a:rPr kumimoji="0" lang="en-US" altLang="zh-CN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Algorithms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图片 3" descr="\documentclass{article}&#10;\usepackage{amsmath,amsfonts,mathrsfs,mathtools}&#10;\pagestyle{empty}&#10;\begin{document}&#10;&#10;\begin{align*}&#10; \begin{cases}&#10;  y_i = R^*x_i + \epsilon_i, \ \ \ \   &amp; \text{ $i\in I^*$ } \\&#10;  \text{ $y_i$ and $x_i$ are arbitrary } &amp; \text{ $i\notin I^*$ }&#10; \end{cases}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1" y="4704740"/>
            <a:ext cx="6406111" cy="1278654"/>
          </a:xfrm>
          <a:prstGeom prst="rect">
            <a:avLst/>
          </a:prstGeom>
        </p:spPr>
      </p:pic>
      <p:pic>
        <p:nvPicPr>
          <p:cNvPr id="15" name="图片 14" descr="\documentclass{article}&#10;\usepackage{amsmath,amssymb}&#10;\pagestyle{empty}&#10;\begin{document}&#10;&#10;$\epsilon_i\in\mathbb{R}^3$: Bounded Noise (Unknown)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9" y="6514493"/>
            <a:ext cx="4467434" cy="310071"/>
          </a:xfrm>
          <a:prstGeom prst="rect">
            <a:avLst/>
          </a:prstGeom>
        </p:spPr>
      </p:pic>
      <p:pic>
        <p:nvPicPr>
          <p:cNvPr id="16" name="图片 15" descr="\documentclass{article}&#10;\usepackage{amsmath}&#10;\pagestyle{empty}&#10;\begin{document}&#10;&#10;$I^*\subset \{1,\dots,\ell\}$: Inlier Indices (Unknown)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1" y="6216650"/>
            <a:ext cx="5179172" cy="289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1" y="4454554"/>
            <a:ext cx="1480932" cy="107302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832" y="828415"/>
            <a:ext cx="3561072" cy="2936771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 flipV="1">
            <a:off x="3939904" y="1114809"/>
            <a:ext cx="1294012" cy="71950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2 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Outlier Removal           1/2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Consensus Maximization: Maximize the size of the inlier set I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In general </a:t>
            </a:r>
            <a:r>
              <a:rPr lang="en-US" altLang="zh-CN" b="1" dirty="0" smtClean="0">
                <a:solidFill>
                  <a:srgbClr val="FF0000"/>
                </a:solidFill>
              </a:rPr>
              <a:t>NP-hard </a:t>
            </a:r>
            <a:r>
              <a:rPr lang="en-US" altLang="zh-CN" dirty="0" smtClean="0"/>
              <a:t>[</a:t>
            </a:r>
            <a:r>
              <a:rPr lang="en-US" altLang="zh-CN" dirty="0"/>
              <a:t>1</a:t>
            </a:r>
            <a:r>
              <a:rPr lang="en-US" altLang="zh-CN" dirty="0" smtClean="0"/>
              <a:t>] (</a:t>
            </a:r>
            <a:r>
              <a:rPr lang="en-US" altLang="zh-CN" dirty="0"/>
              <a:t>any feasible point is a local </a:t>
            </a:r>
            <a:r>
              <a:rPr lang="en-US" altLang="zh-CN" dirty="0" smtClean="0"/>
              <a:t>minimizer)</a:t>
            </a:r>
            <a:endParaRPr lang="en-US" altLang="zh-CN" dirty="0" smtClean="0"/>
          </a:p>
          <a:p>
            <a:r>
              <a:rPr lang="en-US" altLang="zh-CN" b="1" dirty="0" smtClean="0"/>
              <a:t>Claim</a:t>
            </a:r>
            <a:r>
              <a:rPr lang="en-US" altLang="zh-CN" dirty="0" smtClean="0"/>
              <a:t>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(1) can be solved </a:t>
            </a:r>
            <a:r>
              <a:rPr lang="en-US" altLang="zh-CN" b="1" dirty="0" smtClean="0">
                <a:solidFill>
                  <a:schemeClr val="tx1"/>
                </a:solidFill>
              </a:rPr>
              <a:t>approximately</a:t>
            </a:r>
            <a:r>
              <a:rPr lang="en-US" altLang="zh-CN" dirty="0" smtClean="0"/>
              <a:t> in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linear-logarithmic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time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8" name="图片 7" descr="\documentclass{article}&#10;\usepackage{amsmath,color}&#10;\pagestyle{empty}&#10;\begin{document}&#10;&#10;\begin{equation}&#10; \begin{split} &#10;  &amp;\max_{I\subset [\ell],R \in \textnormal{\textcolor{blue}{$\textnormal{SO}(3)$}} } \ \ \ \ \ \ \  |I| \\&#10;  \textnormal{s.t.}\ \ \ \  &amp;\ \   \| y_i- Rx_i\|_2 \leq c,\ \ \forall i\in I &#10;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09" y="1501305"/>
            <a:ext cx="6104380" cy="812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71996" y="4041724"/>
                <a:ext cx="7738844" cy="2066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</a:rPr>
                  <a:t>Key Idea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Reduce the search space from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SO(3)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2-sphere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           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sphere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    In other words, Step 2 is to maximize the “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Blessing of Dimensionality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”!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6" y="4041724"/>
                <a:ext cx="7738844" cy="2066976"/>
              </a:xfrm>
              <a:prstGeom prst="rect">
                <a:avLst/>
              </a:prstGeom>
              <a:blipFill rotWithShape="1">
                <a:blip r:embed="rId3"/>
                <a:stretch>
                  <a:fillRect l="-2" t="-28" r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\documentclass{article}&#10;\usepackage{amsmath}&#10;\pagestyle{empty}&#10;\begin{document}&#10;&#10;&#10;$O(\ell\log \ell)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289" y="3646864"/>
            <a:ext cx="1106409" cy="2869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1" y="4454554"/>
            <a:ext cx="1480932" cy="10730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945" y="6264109"/>
            <a:ext cx="883360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600" dirty="0" smtClean="0"/>
              <a:t>[1</a:t>
            </a:r>
            <a:r>
              <a:rPr lang="en-US" altLang="zh-CN" sz="1600" dirty="0"/>
              <a:t>]: </a:t>
            </a:r>
            <a:r>
              <a:rPr lang="it-IT" altLang="zh-CN" sz="1600" dirty="0"/>
              <a:t>T. Chin, Z. Cai, F. </a:t>
            </a:r>
            <a:r>
              <a:rPr lang="it-IT" altLang="zh-CN" sz="1600" dirty="0" smtClean="0"/>
              <a:t>Neumann, </a:t>
            </a:r>
            <a:r>
              <a:rPr lang="en-US" altLang="zh-CN" sz="1600" dirty="0" smtClean="0"/>
              <a:t>Robust </a:t>
            </a:r>
            <a:r>
              <a:rPr lang="en-US" altLang="zh-CN" sz="1600" dirty="0"/>
              <a:t>Fitting in Computer Vision: 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Easy </a:t>
            </a:r>
            <a:r>
              <a:rPr lang="en-US" altLang="zh-CN" sz="1600" dirty="0"/>
              <a:t>or Hard</a:t>
            </a:r>
            <a:r>
              <a:rPr lang="en-US" altLang="zh-CN" sz="1600" dirty="0" smtClean="0"/>
              <a:t>?, IJCV 2020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</a:t>
            </a:r>
            <a:r>
              <a:rPr lang="en-US" altLang="zh-CN" dirty="0"/>
              <a:t>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</a:t>
            </a:r>
            <a:r>
              <a:rPr lang="en-US" altLang="zh-CN" dirty="0"/>
              <a:t>Outlier </a:t>
            </a:r>
            <a:r>
              <a:rPr lang="en-US" altLang="zh-CN" dirty="0" smtClean="0"/>
              <a:t>Removal           2/2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Performance of Step 2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More than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3 million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outlier point pairs are removed!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 smtClean="0"/>
              <a:t>The final step: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Refine the rotation on the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remaining</a:t>
            </a:r>
            <a:r>
              <a:rPr lang="en-US" altLang="zh-CN" sz="2400" dirty="0" smtClean="0"/>
              <a:t> point pairs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2152461"/>
            <a:ext cx="6230219" cy="135273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506598" y="1786855"/>
            <a:ext cx="1619075" cy="88084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 flipV="1">
            <a:off x="4966283" y="3167530"/>
            <a:ext cx="327170" cy="131219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 flipH="1">
            <a:off x="203200" y="6338499"/>
            <a:ext cx="641757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 smtClean="0"/>
              <a:t>In the paper, we consider random, non-adversarial 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Rotation Search: Problem Setup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Body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3200" y="901699"/>
                <a:ext cx="8763000" cy="1558423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Goal: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Find a 3D rotation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that “best” aligns two point clouds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Three Different Cases: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66" name="Body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200" y="901699"/>
                <a:ext cx="8763000" cy="1558423"/>
              </a:xfrm>
              <a:prstGeom prst="rect">
                <a:avLst/>
              </a:prstGeom>
              <a:blipFill rotWithShape="1">
                <a:blip r:embed="rId1"/>
                <a:stretch>
                  <a:fillRect t="-41" b="-85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4" y="2573261"/>
            <a:ext cx="2038607" cy="15289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36" y="2573261"/>
            <a:ext cx="2110182" cy="15289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8205" y="4367928"/>
            <a:ext cx="1744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 smtClean="0"/>
              <a:t>(1) Outlier-Free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1969" y="4366470"/>
            <a:ext cx="176971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 smtClean="0"/>
              <a:t>(2) With </a:t>
            </a:r>
            <a:r>
              <a:rPr lang="en-US" altLang="zh-CN" dirty="0" smtClean="0">
                <a:solidFill>
                  <a:srgbClr val="FF0000"/>
                </a:solidFill>
              </a:rPr>
              <a:t>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37564" y="5010314"/>
                <a:ext cx="1269963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all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4" y="5010314"/>
                <a:ext cx="1269963" cy="656590"/>
              </a:xfrm>
              <a:prstGeom prst="rect">
                <a:avLst/>
              </a:prstGeom>
              <a:blipFill rotWithShape="1">
                <a:blip r:embed="rId4"/>
                <a:stretch>
                  <a:fillRect l="-2" t="-25" r="49" b="25"/>
                </a:stretch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173748" y="5011592"/>
                <a:ext cx="133780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748" y="5011592"/>
                <a:ext cx="1337802" cy="656590"/>
              </a:xfrm>
              <a:prstGeom prst="rect">
                <a:avLst/>
              </a:prstGeom>
              <a:blipFill rotWithShape="1">
                <a:blip r:embed="rId5"/>
                <a:stretch>
                  <a:fillRect l="-1" t="-26" r="38" b="26"/>
                </a:stretch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463581" y="4999157"/>
                <a:ext cx="1639936" cy="6789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81" y="4999157"/>
                <a:ext cx="1639936" cy="678904"/>
              </a:xfrm>
              <a:prstGeom prst="rect">
                <a:avLst/>
              </a:prstGeom>
              <a:blipFill rotWithShape="1">
                <a:blip r:embed="rId6"/>
                <a:stretch>
                  <a:fillRect l="-34" t="-64" r="17" b="77"/>
                </a:stretch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739217" y="4229429"/>
            <a:ext cx="271869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 smtClean="0"/>
              <a:t>(3) Correspondence-Less</a:t>
            </a:r>
            <a:endParaRPr lang="en-US" altLang="zh-CN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    (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Partially Overlapped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403" y="2370480"/>
            <a:ext cx="3010320" cy="17147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uiExpand="1" build="p"/>
      <p:bldP spid="7" grpId="0"/>
      <p:bldP spid="11" grpId="0"/>
      <p:bldP spid="10" grpId="0"/>
      <p:bldP spid="15" grpId="0"/>
      <p:bldP spid="16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Rotation Refinement    1/3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“Sum </a:t>
            </a:r>
            <a:r>
              <a:rPr lang="en-US" altLang="zh-CN" sz="2800" dirty="0"/>
              <a:t>of </a:t>
            </a:r>
            <a:r>
              <a:rPr lang="en-US" altLang="zh-CN" sz="2800" b="1" dirty="0" smtClean="0"/>
              <a:t>Unsquared </a:t>
            </a:r>
            <a:r>
              <a:rPr lang="en-US" altLang="zh-CN" sz="2800" dirty="0" smtClean="0"/>
              <a:t>Deviations”:</a:t>
            </a:r>
            <a:endParaRPr lang="en-US" altLang="zh-CN" sz="2800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sz="2400" b="1" dirty="0" smtClean="0">
                <a:solidFill>
                  <a:schemeClr val="tx1"/>
                </a:solidFill>
              </a:rPr>
              <a:t>Non-Convex</a:t>
            </a:r>
            <a:r>
              <a:rPr lang="en-US" altLang="zh-CN" sz="2400" dirty="0" smtClean="0"/>
              <a:t> (due to the constraint)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Non-Smooth</a:t>
            </a:r>
            <a:r>
              <a:rPr lang="en-US" altLang="zh-CN" sz="2400" dirty="0" smtClean="0"/>
              <a:t> (due to the objective)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b="1" dirty="0"/>
              <a:t>The </a:t>
            </a:r>
            <a:r>
              <a:rPr lang="en-US" altLang="zh-CN" sz="2800" b="1" dirty="0" smtClean="0"/>
              <a:t>First Thought:</a:t>
            </a:r>
            <a:endParaRPr lang="en-US" altLang="zh-CN" sz="2800" b="1" dirty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Riemannian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Subgradient</a:t>
            </a:r>
            <a:r>
              <a:rPr lang="en-US" altLang="zh-CN" dirty="0" smtClean="0"/>
              <a:t> Descent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Problem: hard to derive theoretical guarantees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E.g., SO(3) has a determinant constraint</a:t>
            </a:r>
            <a:endParaRPr lang="en-US" altLang="zh-CN" dirty="0" smtClean="0"/>
          </a:p>
        </p:txBody>
      </p:sp>
      <p:pic>
        <p:nvPicPr>
          <p:cNvPr id="8" name="图片 7" descr="\documentclass{article}&#10;\usepackage{amsmath,color}&#10;\pagestyle{empty}&#10;\begin{document}&#10;&#10;\begin{equation*}&#10; \min_{R \in \textnormal{SO}(3)} \ \ \sum_{i=1}^\ell \| y_i- Rx_i\|_2\ \ \ \ \ \ \ \ \ \ \ \ \ \ (2)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5" y="1568417"/>
            <a:ext cx="4207236" cy="7405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Rotation Refinement    2/3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“Sum of </a:t>
            </a:r>
            <a:r>
              <a:rPr lang="en-US" altLang="zh-CN" sz="2800" b="1" dirty="0"/>
              <a:t>Unsquared </a:t>
            </a:r>
            <a:r>
              <a:rPr lang="en-US" altLang="zh-CN" sz="2800" dirty="0"/>
              <a:t>Deviations</a:t>
            </a:r>
            <a:r>
              <a:rPr lang="en-US" altLang="zh-CN" sz="2800" dirty="0" smtClean="0"/>
              <a:t>”: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sz="2400" b="1" dirty="0" smtClean="0">
                <a:solidFill>
                  <a:schemeClr val="tx1"/>
                </a:solidFill>
              </a:rPr>
              <a:t>Non-Convex</a:t>
            </a:r>
            <a:r>
              <a:rPr lang="en-US" altLang="zh-CN" sz="2400" dirty="0" smtClean="0"/>
              <a:t> (due to the constraint)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Non-Smooth</a:t>
            </a:r>
            <a:r>
              <a:rPr lang="en-US" altLang="zh-CN" sz="2400" dirty="0" smtClean="0"/>
              <a:t> (due to the objective)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b="1" dirty="0"/>
              <a:t>The </a:t>
            </a:r>
            <a:r>
              <a:rPr lang="en-US" altLang="zh-CN" sz="2800" b="1" dirty="0" smtClean="0"/>
              <a:t>Second Thought:</a:t>
            </a:r>
            <a:endParaRPr lang="en-US" altLang="zh-CN" sz="2800" b="1" dirty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Riemannian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Subgradient</a:t>
            </a:r>
            <a:r>
              <a:rPr lang="en-US" altLang="zh-CN" dirty="0" smtClean="0"/>
              <a:t> Descent on </a:t>
            </a:r>
            <a:r>
              <a:rPr lang="en-US" altLang="zh-CN" b="1" dirty="0" smtClean="0"/>
              <a:t>Unit Quaternions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Claim</a:t>
            </a:r>
            <a:r>
              <a:rPr lang="en-US" altLang="zh-CN" dirty="0" smtClean="0"/>
              <a:t>: </a:t>
            </a:r>
            <a:r>
              <a:rPr lang="en-US" altLang="zh-CN" dirty="0"/>
              <a:t>(2) is equivalent to</a:t>
            </a:r>
            <a:endParaRPr lang="zh-CN" altLang="en-US" dirty="0"/>
          </a:p>
          <a:p>
            <a:pPr lvl="1"/>
            <a:endParaRPr lang="en-US" altLang="zh-CN" b="1" dirty="0" smtClean="0"/>
          </a:p>
        </p:txBody>
      </p:sp>
      <p:pic>
        <p:nvPicPr>
          <p:cNvPr id="8" name="图片 7" descr="\documentclass{article}&#10;\usepackage{amsmath,color}&#10;\pagestyle{empty}&#10;\begin{document}&#10;&#10;\begin{equation*}&#10; \min_{R \in \textnormal{SO}(3)} \ \ \sum_{i=1}^\ell \| y_i- Rx_i\|_2\ \ \ \ \ \ \ \ \ \ \ \ \ \ (2)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5" y="1568417"/>
            <a:ext cx="4207236" cy="740571"/>
          </a:xfrm>
          <a:prstGeom prst="rect">
            <a:avLst/>
          </a:prstGeom>
        </p:spPr>
      </p:pic>
      <p:pic>
        <p:nvPicPr>
          <p:cNvPr id="4" name="图片 3" descr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72" y="5143525"/>
            <a:ext cx="5577143" cy="740571"/>
          </a:xfrm>
          <a:prstGeom prst="rect">
            <a:avLst/>
          </a:prstGeom>
        </p:spPr>
      </p:pic>
      <p:pic>
        <p:nvPicPr>
          <p:cNvPr id="11" name="图片 10" descr="\documentclass{article}&#10;\usepackage{amsmath,amssymb}&#10;\pagestyle{empty}&#10;\begin{document}&#10;&#10;&#10;\ \ \ \ $Q_i\in\mathbb{R}^{4\times 4}$ positive semidefinite,&#10;&#10;entries depend on $x_i,y_i$ in a complicated way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205070"/>
            <a:ext cx="5779574" cy="6529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of </a:t>
            </a:r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Rotation Refinement    3/3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“Sum of </a:t>
            </a:r>
            <a:r>
              <a:rPr lang="en-US" altLang="zh-CN" sz="2800" b="1" dirty="0"/>
              <a:t>Unsquared </a:t>
            </a:r>
            <a:r>
              <a:rPr lang="en-US" altLang="zh-CN" sz="2800" dirty="0"/>
              <a:t>Deviations</a:t>
            </a:r>
            <a:r>
              <a:rPr lang="en-US" altLang="zh-CN" sz="2800" dirty="0" smtClean="0"/>
              <a:t>”: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sz="2400" b="1" dirty="0" smtClean="0">
                <a:solidFill>
                  <a:schemeClr val="tx1"/>
                </a:solidFill>
              </a:rPr>
              <a:t>Non-Convex</a:t>
            </a:r>
            <a:r>
              <a:rPr lang="en-US" altLang="zh-CN" sz="2400" dirty="0" smtClean="0"/>
              <a:t> (due to the constraint)</a:t>
            </a:r>
            <a:r>
              <a:rPr lang="en-US" altLang="zh-CN" dirty="0" smtClean="0"/>
              <a:t>	</a:t>
            </a:r>
            <a:endParaRPr lang="en-US" altLang="zh-CN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Non-Smooth</a:t>
            </a:r>
            <a:r>
              <a:rPr lang="en-US" altLang="zh-CN" sz="2400" dirty="0" smtClean="0"/>
              <a:t> (due to the objective)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800" b="1" dirty="0"/>
              <a:t>The </a:t>
            </a:r>
            <a:r>
              <a:rPr lang="en-US" altLang="zh-CN" sz="2800" b="1" dirty="0" smtClean="0"/>
              <a:t>Final Algorithm: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 </a:t>
            </a:r>
            <a:endParaRPr lang="en-US" altLang="zh-CN" dirty="0" smtClean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 smtClean="0"/>
              <a:t>Claim</a:t>
            </a:r>
            <a:r>
              <a:rPr lang="en-US" altLang="zh-CN" dirty="0" smtClean="0"/>
              <a:t>: Under certain regularity conditions, the </a:t>
            </a:r>
            <a:r>
              <a:rPr lang="en-US" altLang="zh-CN" dirty="0"/>
              <a:t>algorithm converges </a:t>
            </a:r>
            <a:r>
              <a:rPr lang="en-US" altLang="zh-CN" dirty="0" smtClean="0"/>
              <a:t>locally </a:t>
            </a:r>
            <a:r>
              <a:rPr lang="en-US" altLang="zh-CN" dirty="0"/>
              <a:t>at a </a:t>
            </a:r>
            <a:r>
              <a:rPr lang="en-US" altLang="zh-CN" b="1" dirty="0">
                <a:solidFill>
                  <a:schemeClr val="tx1"/>
                </a:solidFill>
              </a:rPr>
              <a:t>linear</a:t>
            </a:r>
            <a:r>
              <a:rPr lang="en-US" altLang="zh-CN" dirty="0"/>
              <a:t> </a:t>
            </a:r>
            <a:r>
              <a:rPr lang="en-US" altLang="zh-CN" dirty="0" smtClean="0"/>
              <a:t>rate, e.g.,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b="1" dirty="0" smtClean="0"/>
          </a:p>
        </p:txBody>
      </p:sp>
      <p:pic>
        <p:nvPicPr>
          <p:cNvPr id="9" name="图片 8" descr="\documentclass{article}&#10;\usepackage{amsmath,amssymb}&#10;\pagestyle{empty}&#10;&#10;\DeclareMathOperator{\rsgrad}{\tilde{\nabla}_{\textnormal{s}}}&#10;&#10;\begin{document}&#10;&#10;&#10;$w^{(t+1)}\gets \textnormal{Proj}_{\mathbb{S}^3}\big(w^{(t)}-\gamma^{(t)}\rsgrad h(w^{(t)})\big)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60" y="4496003"/>
            <a:ext cx="4274286" cy="320000"/>
          </a:xfrm>
          <a:prstGeom prst="rect">
            <a:avLst/>
          </a:prstGeom>
        </p:spPr>
      </p:pic>
      <p:pic>
        <p:nvPicPr>
          <p:cNvPr id="10" name="图片 9" descr="\documentclass{article}&#10;\usepackage{amsmath,amssymb}&#10;\pagestyle{empty}&#10;&#10;\DeclareMathOperator{\rsgrad}{\tilde{\nabla}_{\textnormal{s}}}&#10;&#10;\begin{document}&#10;&#10;&#10;$\rsgrad h(w^{(t)})$: Riemannian subgradient of $h$ at $w^{(t)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" y="6517514"/>
            <a:ext cx="5305905" cy="297143"/>
          </a:xfrm>
          <a:prstGeom prst="rect">
            <a:avLst/>
          </a:prstGeom>
        </p:spPr>
      </p:pic>
      <p:pic>
        <p:nvPicPr>
          <p:cNvPr id="6" name="图片 5" descr="\documentclass{article}&#10;\usepackage{amsmath}&#10;\pagestyle{empty}&#10;\begin{document}&#10;&#10;&#10;$\gamma^{(t)}$: Stepsize, $\gamma^{(0)}$ chosen small enough and $\gamma^{(t)}=\beta^t\gamma^{(0)}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" y="6216650"/>
            <a:ext cx="5677714" cy="250971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begin{document}&#10;&#10;&#10;$\textnormal{dist}(w^{(t)},  w^*) \leq \beta^t \cdot\textnormal{dist}(w^{(0)},  w^*)$ \ \ \ \ \ \ \ \ \ $\beta\in(0,1)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85" y="5730675"/>
            <a:ext cx="5542094" cy="288000"/>
          </a:xfrm>
          <a:prstGeom prst="rect">
            <a:avLst/>
          </a:prstGeom>
        </p:spPr>
      </p:pic>
      <p:pic>
        <p:nvPicPr>
          <p:cNvPr id="11" name="图片 10" descr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28" y="1519713"/>
            <a:ext cx="5577143" cy="7405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ARCS</a:t>
            </a:r>
            <a:r>
              <a:rPr lang="en-US" altLang="zh-CN" dirty="0" smtClean="0"/>
              <a:t>: Scalability &amp; Accuracy in Numbers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9724" y="3946530"/>
            <a:ext cx="890910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-US" altLang="zh-CN" sz="2400" dirty="0" smtClean="0">
                <a:solidFill>
                  <a:srgbClr val="0000FF"/>
                </a:solidFill>
              </a:rPr>
              <a:t>ARCS </a:t>
            </a:r>
            <a:r>
              <a:rPr lang="en-US" altLang="zh-CN" sz="2400" dirty="0" smtClean="0">
                <a:solidFill>
                  <a:schemeClr val="tx1"/>
                </a:solidFill>
              </a:rPr>
              <a:t>is correspondence-free and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can handle:</a:t>
            </a:r>
            <a:endParaRPr lang="en-US" altLang="zh-CN" sz="2400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000" dirty="0" smtClean="0"/>
              <a:t>more than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million</a:t>
            </a:r>
            <a:r>
              <a:rPr lang="en-US" altLang="zh-CN" sz="2000" dirty="0" smtClean="0">
                <a:solidFill>
                  <a:schemeClr val="tx1"/>
                </a:solidFill>
              </a:rPr>
              <a:t> points with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 overlapping points </a:t>
            </a:r>
            <a:r>
              <a:rPr lang="en-US" altLang="zh-CN" sz="2000" dirty="0" smtClean="0"/>
              <a:t>without noise</a:t>
            </a:r>
            <a:endParaRPr lang="en-US" altLang="zh-CN" sz="2000" dirty="0" smtClean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roughly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ten thousand</a:t>
            </a:r>
            <a:r>
              <a:rPr lang="en-US" altLang="zh-CN" sz="2000" dirty="0" smtClean="0">
                <a:solidFill>
                  <a:schemeClr val="tx1"/>
                </a:solidFill>
              </a:rPr>
              <a:t> points with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20% </a:t>
            </a:r>
            <a:r>
              <a:rPr lang="en-US" altLang="zh-CN" sz="2000" dirty="0" smtClean="0">
                <a:solidFill>
                  <a:schemeClr val="tx1"/>
                </a:solidFill>
              </a:rPr>
              <a:t>overlaps </a:t>
            </a:r>
            <a:r>
              <a:rPr lang="en-US" altLang="zh-CN" sz="2000" dirty="0" smtClean="0"/>
              <a:t>under small noise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24" y="5203665"/>
            <a:ext cx="884199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ARCS (Steps 2 and 3)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can handle:</a:t>
            </a: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000" b="1" dirty="0" smtClean="0"/>
              <a:t>ten million</a:t>
            </a:r>
            <a:r>
              <a:rPr lang="en-US" altLang="zh-CN" sz="2000" dirty="0" smtClean="0"/>
              <a:t> point pairs with </a:t>
            </a:r>
            <a:r>
              <a:rPr lang="en-US" altLang="zh-CN" sz="2000" b="1" dirty="0" smtClean="0"/>
              <a:t>0.03% inliers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724" y="6322681"/>
            <a:ext cx="5771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See our paper for more formal experimental report.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802" y="925979"/>
            <a:ext cx="3502325" cy="28883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71" y="1029882"/>
            <a:ext cx="3059444" cy="2746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 (Part II)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Extend ARCS to the rotation + translation case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A trivial extension is in the appendix of our paper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Need a smarter and more scalable extension</a:t>
            </a:r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sz="2800" dirty="0" smtClean="0"/>
              <a:t>Feature learning from point clouds</a:t>
            </a:r>
            <a:r>
              <a:rPr lang="en-US" altLang="zh-CN" sz="2800" b="1" dirty="0"/>
              <a:t> </a:t>
            </a:r>
            <a:r>
              <a:rPr lang="en-US" altLang="zh-CN" sz="2800" dirty="0" smtClean="0"/>
              <a:t>for registration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Desiderata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It should be </a:t>
            </a:r>
            <a:r>
              <a:rPr lang="en-US" altLang="zh-CN" dirty="0" smtClean="0">
                <a:solidFill>
                  <a:srgbClr val="FF0000"/>
                </a:solidFill>
              </a:rPr>
              <a:t>scalable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Should it learn </a:t>
            </a:r>
            <a:r>
              <a:rPr lang="en-US" altLang="zh-CN" dirty="0" smtClean="0">
                <a:solidFill>
                  <a:srgbClr val="FF0000"/>
                </a:solidFill>
              </a:rPr>
              <a:t>differential-geometric invariance </a:t>
            </a:r>
            <a:r>
              <a:rPr lang="en-US" altLang="zh-CN" dirty="0"/>
              <a:t>of 3D </a:t>
            </a:r>
            <a:r>
              <a:rPr lang="en-US" altLang="zh-CN" dirty="0" smtClean="0"/>
              <a:t>shapes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en-US" altLang="zh-CN" dirty="0" smtClean="0"/>
              <a:t>Should it be </a:t>
            </a:r>
            <a:r>
              <a:rPr lang="en-US" altLang="zh-CN" dirty="0" smtClean="0">
                <a:solidFill>
                  <a:srgbClr val="FF0000"/>
                </a:solidFill>
              </a:rPr>
              <a:t>interpretable by design</a:t>
            </a:r>
            <a:r>
              <a:rPr lang="en-US" altLang="zh-CN" dirty="0" smtClean="0"/>
              <a:t>? (Aditya)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Supervised: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Query a point pair, answer whether it is inlier or outlier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(Unsupervised):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Query a point pair, compute the probability of this pair being an inlier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7273" y="4362276"/>
            <a:ext cx="1866374" cy="10631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I: Theory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Semidefinite </a:t>
            </a:r>
            <a:r>
              <a:rPr lang="en-US" altLang="zh-CN" dirty="0"/>
              <a:t>Relaxations of Truncated Least-Squares in Robust Rotation Search: Tight or Not</a:t>
            </a:r>
            <a:endParaRPr lang="en-US" altLang="zh-CN" dirty="0"/>
          </a:p>
          <a:p>
            <a:pPr lvl="1"/>
            <a:r>
              <a:rPr lang="en-US" altLang="zh-CN" dirty="0"/>
              <a:t>ECCV 2022</a:t>
            </a:r>
            <a:endParaRPr lang="en-US" altLang="zh-CN" dirty="0"/>
          </a:p>
          <a:p>
            <a:pPr lvl="1"/>
            <a:r>
              <a:rPr lang="nn-NO" altLang="zh-CN" dirty="0"/>
              <a:t>Liangzu Peng, Mahyar Fazlyab, René Vidal</a:t>
            </a:r>
            <a:endParaRPr lang="nn-NO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Outlier-Free Case</a:t>
            </a:r>
            <a:endParaRPr dirty="0"/>
          </a:p>
        </p:txBody>
      </p:sp>
      <p:sp>
        <p:nvSpPr>
          <p:cNvPr id="66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Wahba’s</a:t>
            </a:r>
            <a:r>
              <a:rPr lang="en-US" altLang="zh-CN" sz="2800" dirty="0" smtClean="0"/>
              <a:t> Problem                     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Wahba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, 1965)                           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555" y="6211879"/>
            <a:ext cx="82212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 smtClean="0"/>
              <a:t>G. </a:t>
            </a:r>
            <a:r>
              <a:rPr lang="en-US" altLang="zh-CN" dirty="0" err="1" smtClean="0"/>
              <a:t>Wahba</a:t>
            </a:r>
            <a:r>
              <a:rPr lang="en-US" altLang="zh-CN" dirty="0"/>
              <a:t>. A least squares estimate of satellite attitude. </a:t>
            </a:r>
            <a:endParaRPr lang="en-US" altLang="zh-CN" dirty="0" smtClean="0"/>
          </a:p>
          <a:p>
            <a:r>
              <a:rPr lang="en-US" altLang="zh-CN" dirty="0" smtClean="0"/>
              <a:t>SIAM Review, 1965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图片 1" descr="\documentclass{article}&#10;\usepackage{amsmath}&#10;\pagestyle{empty}&#10;\begin{document}&#10;&#10;$y_i \approx R^*_0 x_i, i = 1, \dots, \ell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2398490"/>
            <a:ext cx="3368533" cy="341333"/>
          </a:xfrm>
          <a:prstGeom prst="rect">
            <a:avLst/>
          </a:prstGeom>
        </p:spPr>
      </p:pic>
      <p:pic>
        <p:nvPicPr>
          <p:cNvPr id="6" name="图片 5" descr="\documentclass{article}&#10;\usepackage{amsmath}&#10;\pagestyle{empty}&#10;\begin{document}&#10;&#10;$$\min_{R_0\in \text{SO}(3)} \sum_{i=1}^{\ell} \| y_i - R_0 x_i\|_2^2 $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9" y="3991721"/>
            <a:ext cx="3844267" cy="1036800"/>
          </a:xfrm>
          <a:prstGeom prst="rect">
            <a:avLst/>
          </a:prstGeom>
        </p:spPr>
      </p:pic>
      <p:pic>
        <p:nvPicPr>
          <p:cNvPr id="4" name="图片 3" descr="\documentclass{article}&#10;\usepackage{amsmath}&#10;\usepackage{amssymb,cases}&#10;\pagestyle{empty}&#10;\begin{document}&#10;&#10;&#10;$ R_0^*\in \text{SO}(3)$&#10;&#10;&#10;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6" y="3186572"/>
            <a:ext cx="1745067" cy="358400"/>
          </a:xfrm>
          <a:prstGeom prst="rect">
            <a:avLst/>
          </a:prstGeom>
        </p:spPr>
      </p:pic>
      <p:pic>
        <p:nvPicPr>
          <p:cNvPr id="19" name="图片 18" descr="\documentclass{article}&#10;\usepackage{amsmath,amssymb}&#10;\pagestyle{empty}&#10;\begin{document}&#10;&#10;$\text{SO}(3) = \{ R\in\mathbb{R}^{3\times 3}: R^\top R = I_3, \det(R)=1 \}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2" y="5778034"/>
            <a:ext cx="4926475" cy="278857"/>
          </a:xfrm>
          <a:prstGeom prst="rect">
            <a:avLst/>
          </a:prstGeom>
        </p:spPr>
      </p:pic>
      <p:pic>
        <p:nvPicPr>
          <p:cNvPr id="20" name="图片 19" descr="\documentclass{article}&#10;\usepackage{amsmath}&#10;\pagestyle{empty}&#10;\begin{document}&#10;&#10;&#10;$I_3$: $3\times 3$ identity matrix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32" y="5829843"/>
            <a:ext cx="2716952" cy="227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01" y="2148832"/>
            <a:ext cx="3605667" cy="27042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(Outlier-)Robust Rotation Search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Ink 3"/>
              <p14:cNvContentPartPr/>
              <p14:nvPr/>
            </p14:nvContentPartPr>
            <p14:xfrm>
              <a:off x="-1729473" y="1722698"/>
              <a:ext cx="36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2"/>
            </p:blipFill>
            <p:spPr>
              <a:xfrm>
                <a:off x="-1729473" y="1722698"/>
                <a:ext cx="360" cy="360"/>
              </a:xfrm>
              <a:prstGeom prst="rect"/>
            </p:spPr>
          </p:pic>
        </mc:Fallback>
      </mc:AlternateContent>
      <p:sp>
        <p:nvSpPr>
          <p:cNvPr id="7" name="Rectangle 6"/>
          <p:cNvSpPr/>
          <p:nvPr/>
        </p:nvSpPr>
        <p:spPr>
          <a:xfrm>
            <a:off x="862446" y="2182091"/>
            <a:ext cx="997527" cy="841664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Ink 9"/>
              <p14:cNvContentPartPr/>
              <p14:nvPr/>
            </p14:nvContentPartPr>
            <p14:xfrm>
              <a:off x="-1122562" y="3117338"/>
              <a:ext cx="36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2"/>
            </p:blipFill>
            <p:spPr>
              <a:xfrm>
                <a:off x="-1122562" y="3117338"/>
                <a:ext cx="360" cy="360"/>
              </a:xfrm>
              <a:prstGeom prst="rect"/>
            </p:spPr>
          </p:pic>
        </mc:Fallback>
      </mc:AlternateContent>
      <p:pic>
        <p:nvPicPr>
          <p:cNvPr id="12" name="图片 11" descr="\documentclass{article}&#10;\usepackage{amsmath,amsfonts,mathrsfs,mathtools}&#10;\pagestyle{empty}&#10;\begin{document}&#10;&#10;\begin{align*}&#10; \begin{cases}&#10;  y_i = R^*_0x_i + \epsilon_i, \ \ \ \   &amp; \text{ $i\in I^*$ } \\&#10;  \text{ $y_i$ and $x_i$ are arbitrary } &amp; \text{ $i\notin I^*$ }&#10; \end{cases}&#10;\end{align*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3" y="1301520"/>
            <a:ext cx="6406111" cy="12786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25" y="2580174"/>
            <a:ext cx="3723081" cy="2697600"/>
          </a:xfrm>
          <a:prstGeom prst="rect">
            <a:avLst/>
          </a:prstGeom>
        </p:spPr>
      </p:pic>
      <p:pic>
        <p:nvPicPr>
          <p:cNvPr id="6" name="图片 5" descr="\documentclass{article}&#10;\usepackage{amsmath,amssymb}&#10;\pagestyle{empty}&#10;\begin{document}&#10;&#10;$\epsilon_i\in\mathbb{R}^3$: Bounded Noise (Unknown)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1" y="5701946"/>
            <a:ext cx="5586836" cy="387765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begin{document}&#10;&#10;$I^*\subset \{1,\dots,\ell\}$: Inlier Indices (Unknown)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2" y="4840448"/>
            <a:ext cx="6769955" cy="3790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Truncated Least-Squares (Rotation)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图片 5" descr="\documentclass{article}&#10;\usepackage{amsmath}&#10;\pagestyle{empty}&#10;\begin{document}&#10;&#10;&#10;$c_i^2$: Truncation Parameter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043" y="2573400"/>
            <a:ext cx="3818916" cy="3706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H. Yang and L. Carlone. A quaternion-based certifiably optimal solution to the Wahba problem with outliers. ICCV 2019.</a:t>
            </a:r>
            <a:endParaRPr lang="zh-CN" altLang="en-US" dirty="0"/>
          </a:p>
        </p:txBody>
      </p:sp>
      <p:pic>
        <p:nvPicPr>
          <p:cNvPr id="12" name="图片 11" descr="\documentclass{article}&#10;\usepackage{amsmath,color}&#10;\pagestyle{empty}&#10;\begin{document}&#10;&#10;&#10;\begin{align}&#10;\min_{R_0\in\text{SO}(3)} \sum_{i=1}^{\ell} \text{ \textcolor{red}{$\min$} } \Big\{ \big\| y_i - R_0 x_i \big\|_2^2, \ \text{\textcolor{red}{$c_i^2$} }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1" y="1543675"/>
            <a:ext cx="8292313" cy="9525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40" y="2978092"/>
            <a:ext cx="4017922" cy="2911231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1649863" y="2181897"/>
            <a:ext cx="861255" cy="16659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886833" y="3853594"/>
            <a:ext cx="168315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000" dirty="0" smtClean="0"/>
              <a:t>(Huber, 1964)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1/2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1. From </a:t>
            </a:r>
            <a:r>
              <a:rPr lang="en-US" altLang="zh-CN" sz="2800" b="1" dirty="0"/>
              <a:t>(TLS-R) to </a:t>
            </a:r>
            <a:r>
              <a:rPr lang="en-US" altLang="zh-CN" sz="2800" b="1" dirty="0" smtClean="0"/>
              <a:t>Its Semidefinite Relaxations</a:t>
            </a:r>
            <a:endParaRPr lang="en-US" altLang="zh-CN" sz="2800" b="1" dirty="0" smtClean="0"/>
          </a:p>
        </p:txBody>
      </p:sp>
      <p:pic>
        <p:nvPicPr>
          <p:cNvPr id="19" name="图片 1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804381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804381"/>
            <a:ext cx="524801" cy="17005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03200" y="5053535"/>
            <a:ext cx="81019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Rotation </a:t>
            </a:r>
            <a:r>
              <a:rPr lang="zh-CN" altLang="en-US" sz="2400" dirty="0"/>
              <a:t>“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replaced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”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by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Unit 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uaternion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3833769" y="3997924"/>
            <a:ext cx="1" cy="110177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023456" y="3624602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(TLS-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Q</a:t>
            </a:r>
            <a:r>
              <a:rPr lang="en-US" altLang="zh-CN" sz="2400" dirty="0" smtClean="0"/>
              <a:t>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2078" y="3018316"/>
            <a:ext cx="82191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800" dirty="0" smtClean="0"/>
              <a:t>We will derive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(based on Yang &amp; 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Carlone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[1])</a:t>
            </a:r>
            <a:r>
              <a:rPr lang="en-US" altLang="zh-CN" sz="2800" dirty="0" smtClean="0">
                <a:solidFill>
                  <a:schemeClr val="tx1"/>
                </a:solidFill>
              </a:rPr>
              <a:t>: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3" name="图片 12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69" y="3628770"/>
            <a:ext cx="837486" cy="563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</a:t>
            </a:r>
            <a:r>
              <a:rPr lang="zh-CN" altLang="en-US" dirty="0" smtClean="0"/>
              <a:t>H</a:t>
            </a:r>
            <a:r>
              <a:rPr lang="zh-CN" altLang="en-US" dirty="0"/>
              <a:t>. Yang and L. Carlone. A quaternion-based certifiably optimal solution to the Wahba problem with outliers. ICCV 2019.</a:t>
            </a:r>
            <a:endParaRPr lang="zh-CN" altLang="en-US" dirty="0"/>
          </a:p>
        </p:txBody>
      </p:sp>
      <p:pic>
        <p:nvPicPr>
          <p:cNvPr id="16" name="图片 15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2/2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2. Tightness </a:t>
            </a:r>
            <a:r>
              <a:rPr lang="en-US" altLang="zh-CN" sz="2800" b="1" dirty="0"/>
              <a:t>of (SDR): </a:t>
            </a:r>
            <a:r>
              <a:rPr lang="es-ES" altLang="zh-CN" sz="2800" b="1" i="1" dirty="0"/>
              <a:t>mi casa es su casa?</a:t>
            </a:r>
            <a:endParaRPr lang="zh-CN" altLang="en-US" sz="2800" b="1" dirty="0"/>
          </a:p>
        </p:txBody>
      </p:sp>
      <p:pic>
        <p:nvPicPr>
          <p:cNvPr id="4" name="图片 3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618" y="3914187"/>
            <a:ext cx="855507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800" dirty="0" smtClean="0"/>
              <a:t>We provide conditions, under which:</a:t>
            </a:r>
            <a:endParaRPr lang="en-US" altLang="zh-CN" sz="2800" dirty="0" smtClean="0"/>
          </a:p>
          <a:p>
            <a:r>
              <a:rPr lang="en-US" altLang="zh-CN" sz="2400" dirty="0" smtClean="0"/>
              <a:t>       </a:t>
            </a:r>
            <a:endParaRPr lang="en-US" altLang="zh-CN" sz="2800" dirty="0" smtClean="0"/>
          </a:p>
        </p:txBody>
      </p:sp>
      <p:pic>
        <p:nvPicPr>
          <p:cNvPr id="14" name="图片 13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58" y="2861841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026413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026413"/>
            <a:ext cx="524801" cy="170057"/>
          </a:xfrm>
          <a:prstGeom prst="rect">
            <a:avLst/>
          </a:prstGeom>
        </p:spPr>
      </p:pic>
      <p:pic>
        <p:nvPicPr>
          <p:cNvPr id="26" name="图片 25" descr="\documentclass{article}&#10;\usepackage{amsmath,mathtools}&#10;\pagestyle{empty}&#10;\begin{document}&#10;&#10;&#10;$\mapsto$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23" y="4711212"/>
            <a:ext cx="270629" cy="159086"/>
          </a:xfrm>
          <a:prstGeom prst="rect">
            <a:avLst/>
          </a:prstGeom>
        </p:spPr>
      </p:pic>
      <p:pic>
        <p:nvPicPr>
          <p:cNvPr id="27" name="图片 26" descr="\documentclass{article}&#10;\usepackage{amsmath,mathtools}&#10;\pagestyle{empty}&#10;\begin{document}&#10;&#10;&#10;$\not\mapsto$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7" y="4948640"/>
            <a:ext cx="270629" cy="28342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9903" y="4690982"/>
            <a:ext cx="79733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global minimizer of (SDR)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      global minimizer of (QCQP)</a:t>
            </a:r>
            <a:endParaRPr kumimoji="0" lang="en-US" altLang="zh-CN" sz="2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endParaRPr lang="en-US" altLang="zh-CN" sz="2400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or equivalently (SDR) is </a:t>
            </a:r>
            <a:r>
              <a:rPr lang="en-US" altLang="zh-CN" sz="2400" dirty="0" smtClean="0">
                <a:solidFill>
                  <a:schemeClr val="accent1"/>
                </a:solidFill>
              </a:rPr>
              <a:t>tight </a:t>
            </a:r>
            <a:r>
              <a:rPr lang="en-US" altLang="zh-CN" sz="2400" dirty="0" smtClean="0">
                <a:solidFill>
                  <a:schemeClr val="tx1"/>
                </a:solidFill>
              </a:rPr>
              <a:t>or </a:t>
            </a:r>
            <a:r>
              <a:rPr lang="en-US" altLang="zh-CN" sz="2400" dirty="0" smtClean="0">
                <a:solidFill>
                  <a:srgbClr val="FF0000"/>
                </a:solidFill>
              </a:rPr>
              <a:t>not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063875" y="4870298"/>
            <a:ext cx="339871" cy="63493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707555" y="5180677"/>
            <a:ext cx="550948" cy="40290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1023456" y="2842335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sz="2400" dirty="0" smtClean="0"/>
              <a:t>(TLS-R)         (TLS-Q)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OUTPUTDPI" val="1200"/>
  <p:tag name="ORIGINALHEIGHT" val="119.985"/>
  <p:tag name="ORIGINALWIDTH" val="1184.102"/>
  <p:tag name="LATEXADDIN" val="\documentclass{article}&#10;\usepackage{amsmath}&#10;\pagestyle{empty}&#10;\begin{document}&#10;&#10;$y_i \approx R^*_0 x_i, i = 1, \dots, \ell$&#10;&#10;&#10;\end{document}"/>
  <p:tag name="IGUANATEXSIZE" val="28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p="http://schemas.openxmlformats.org/presentationml/2006/main">
  <p:tag name="OUTPUTDPI" val="1200"/>
  <p:tag name="ORIGINALHEIGHT" val="364.4544"/>
  <p:tag name="ORIGINALWIDTH" val="3172.854"/>
  <p:tag name="LATEXADDIN" val="\documentclass{article}&#10;\usepackage{amsmath,color}&#10;\pagestyle{empty}&#10;\begin{document}&#10;&#10;&#10;\begin{align}&#10;\min_{R_0\in\text{SO}(3)} \sum_{i=1}^{\ell} \text{ \textcolor{red}{$\min$} } \Big\{ \big\| y_i - R_0 x_i \big\|_2^2, \ \text{\textcolor{red}{$c_i^2$} } \Big\} \label{eq:TLS-R} \tag{TLS-R}&#10;\end{align}&#10;&#10;\end{document}"/>
  <p:tag name="IGUANATEXSIZE" val="24"/>
  <p:tag name="IGUANATEXCURSOR" val="2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p="http://schemas.openxmlformats.org/presentationml/2006/main">
  <p:tag name="OUTPUTDPI" val="1200"/>
  <p:tag name="ORIGINALHEIGHT" val="163.4795"/>
  <p:tag name="ORIGINALWIDTH" val="2401.2"/>
  <p:tag name="LATEXADDIN" val="\documentclass{article}&#10;\usepackage{amsmath}&#10;\pagestyle{empty}&#10;\begin{document}&#10;&#10;$\hat{C} = \hat{C} \cup \{ (i,j) \}$ \ \ \ \ \ \ if \ \ $\big| \|x_i \|_2 - \|y_j\|_2 \big|\leq c$&#10;&#10;&#10;\end{document}"/>
  <p:tag name="IGUANATEXSIZE" val="18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p="http://schemas.openxmlformats.org/presentationml/2006/main">
  <p:tag name="OUTPUTDPI" val="1200"/>
  <p:tag name="ORIGINALHEIGHT" val="128.2339"/>
  <p:tag name="ORIGINALWIDTH" val="314.2107"/>
  <p:tag name="LATEXADDIN" val="\documentclass{article}&#10;\usepackage{amsmath}&#10;\pagestyle{empty}&#10;\begin{document}&#10;&#10;$\hat{C} = \emptyset$&#10;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p="http://schemas.openxmlformats.org/presentationml/2006/main">
  <p:tag name="OUTPUTDPI" val="1200"/>
  <p:tag name="ORIGINALHEIGHT" val="125.2343"/>
  <p:tag name="ORIGINALWIDTH" val="1101.612"/>
  <p:tag name="LATEXADDIN" val="\documentclass{article}&#10;\usepackage{amsmath}&#10;\pagestyle{empty}&#10;\begin{document}&#10;&#10;$O(m\log m + n \log n)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p="http://schemas.openxmlformats.org/presentationml/2006/main">
  <p:tag name="OUTPUTDPI" val="1200"/>
  <p:tag name="ORIGINALHEIGHT" val="373.4533"/>
  <p:tag name="ORIGINALWIDTH" val="1871.016"/>
  <p:tag name="LATEXADDIN" val="\documentclass{article}&#10;\usepackage{amsmath,amsfonts,mathrsfs,mathtools}&#10;\pagestyle{empty}&#10;\begin{document}&#10;&#10;\begin{align*}&#10; \begin{cases}&#10;  y_i = R^*x_i + \epsilon_i, \ \ \ \   &amp; \text{ $i\in I^*$ } \\&#10;  \text{ $y_i$ and $x_i$ are arbitrary } &amp; \text{ $i\notin I^*$ }&#10; \end{cases}&#10;\end{align*}&#10;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424.5"/>
  <p:tag name="LATEXFORMWIDTH" val="665.25"/>
  <p:tag name="LATEXFORMWRAP" val="True"/>
  <p:tag name="BITMAPVECTOR" val="0"/>
</p:tagLst>
</file>

<file path=ppt/tags/tag104.xml><?xml version="1.0" encoding="utf-8"?>
<p:tagLst xmlns:p="http://schemas.openxmlformats.org/presentationml/2006/main">
  <p:tag name="OUTPUTDPI" val="1200"/>
  <p:tag name="ORIGINALHEIGHT" val="134.2332"/>
  <p:tag name="ORIGINALWIDTH" val="1934.008"/>
  <p:tag name="LATEXADDIN" val="\documentclass{article}&#10;\usepackage{amsmath,amssymb}&#10;\pagestyle{empty}&#10;\begin{document}&#10;&#10;$\epsilon_i\in\mathbb{R}^3$: Bounded Noise (Unknown)&#10;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p="http://schemas.openxmlformats.org/presentationml/2006/main">
  <p:tag name="OUTPUTDPI" val="1200"/>
  <p:tag name="ORIGINALHEIGHT" val="125.2343"/>
  <p:tag name="ORIGINALWIDTH" val="2236.97"/>
  <p:tag name="LATEXADDIN" val="\documentclass{article}&#10;\usepackage{amsmath}&#10;\pagestyle{empty}&#10;\begin{document}&#10;&#10;$I^*\subset \{1,\dots,\ell\}$: Inlier Indices (Unknown)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p="http://schemas.openxmlformats.org/presentationml/2006/main">
  <p:tag name="OUTPUTDPI" val="1200"/>
  <p:tag name="ORIGINALHEIGHT" val="399.7"/>
  <p:tag name="ORIGINALWIDTH" val="3004.125"/>
  <p:tag name="LATEXADDIN" val="\documentclass{article}&#10;\usepackage{amsmath,color}&#10;\pagestyle{empty}&#10;\begin{document}&#10;&#10;\begin{equation}&#10; \begin{split} &#10;  &amp;\max_{I\subset [\ell],R \in \textnormal{\textcolor{blue}{$\textnormal{SO}(3)$}} } \ \ \ \ \ \ \  |I| \\&#10;  \textnormal{s.t.}\ \ \ \  &amp;\ \   \| y_i- Rx_i\|_2 \leq c,\ \ \forall i\in I &#10; \end{split}&#10;\end{equation}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p="http://schemas.openxmlformats.org/presentationml/2006/main">
  <p:tag name="OUTPUTDPI" val="1200"/>
  <p:tag name="ORIGINALHEIGHT" val="125.2343"/>
  <p:tag name="ORIGINALWIDTH" val="482.9396"/>
  <p:tag name="LATEXADDIN" val="\documentclass{article}&#10;\usepackage{amsmath}&#10;\pagestyle{empty}&#10;\begin{document}&#10;&#10;&#10;$O(\ell\log \ell)$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p="http://schemas.openxmlformats.org/presentationml/2006/main">
  <p:tag name="OUTPUTDPI" val="1200"/>
  <p:tag name="ORIGINALHEIGHT" val="364.4544"/>
  <p:tag name="ORIGINALWIDTH" val="2070.491"/>
  <p:tag name="LATEXADDIN" val="\documentclass{article}&#10;\usepackage{amsmath,color}&#10;\pagestyle{empty}&#10;\begin{document}&#10;&#10;\begin{equation*}&#10; \min_{R \in \textnormal{SO}(3)} \ \ \sum_{i=1}^\ell \| y_i- Rx_i\|_2\ \ \ \ \ \ \ \ \ \ \ \ \ \ (2)&#10;\end{equation*}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p="http://schemas.openxmlformats.org/presentationml/2006/main">
  <p:tag name="OUTPUTDPI" val="1200"/>
  <p:tag name="ORIGINALHEIGHT" val="364.4544"/>
  <p:tag name="ORIGINALWIDTH" val="2070.491"/>
  <p:tag name="LATEXADDIN" val="\documentclass{article}&#10;\usepackage{amsmath,color}&#10;\pagestyle{empty}&#10;\begin{document}&#10;&#10;\begin{equation*}&#10; \min_{R \in \textnormal{SO}(3)} \ \ \sum_{i=1}^\ell \| y_i- Rx_i\|_2\ \ \ \ \ \ \ \ \ \ \ \ \ \ (2)&#10;\end{equation*}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p="http://schemas.openxmlformats.org/presentationml/2006/main">
  <p:tag name="OUTPUTDPI" val="1200"/>
  <p:tag name="ORIGINALHEIGHT" val="364.4544"/>
  <p:tag name="ORIGINALWIDTH" val="2744.657"/>
  <p:tag name="LATEXADDIN" val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p="http://schemas.openxmlformats.org/presentationml/2006/main">
  <p:tag name="OUTPUTDPI" val="1200"/>
  <p:tag name="ORIGINALHEIGHT" val="278.2152"/>
  <p:tag name="ORIGINALWIDTH" val="2462.692"/>
  <p:tag name="LATEXADDIN" val="\documentclass{article}&#10;\usepackage{amsmath,amssymb}&#10;\pagestyle{empty}&#10;\begin{document}&#10;&#10;&#10;\ \ \ \ $Q_i\in\mathbb{R}^{4\times 4}$ positive semidefinite,&#10;&#10;entries depend on $x_i,y_i$ in a complicated way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p="http://schemas.openxmlformats.org/presentationml/2006/main">
  <p:tag name="OUTPUTDPI" val="1200"/>
  <p:tag name="ORIGINALHEIGHT" val="157.4803"/>
  <p:tag name="ORIGINALWIDTH" val="2103.487"/>
  <p:tag name="LATEXADDIN" val="\documentclass{article}&#10;\usepackage{amsmath,amssymb}&#10;\pagestyle{empty}&#10;&#10;\DeclareMathOperator{\rsgrad}{\tilde{\nabla}_{\textnormal{s}}}&#10;&#10;\begin{document}&#10;&#10;&#10;$w^{(t+1)}\gets \textnormal{Proj}_{\mathbb{S}^3}\big(w^{(t)}-\gamma^{(t)}\rsgrad h(w^{(t)})\big)$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p="http://schemas.openxmlformats.org/presentationml/2006/main">
  <p:tag name="OUTPUTDPI" val="1200"/>
  <p:tag name="ORIGINALHEIGHT" val="146.2317"/>
  <p:tag name="ORIGINALWIDTH" val="2611.174"/>
  <p:tag name="LATEXADDIN" val="\documentclass{article}&#10;\usepackage{amsmath,amssymb}&#10;\pagestyle{empty}&#10;&#10;\DeclareMathOperator{\rsgrad}{\tilde{\nabla}_{\textnormal{s}}}&#10;&#10;\begin{document}&#10;&#10;&#10;$\rsgrad h(w^{(t)})$: Riemannian subgradient of $h$ at $w^{(t)}$&#10;&#10;\end{document}"/>
  <p:tag name="IGUANATEXSIZE" val="20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p="http://schemas.openxmlformats.org/presentationml/2006/main">
  <p:tag name="OUTPUTDPI" val="1200"/>
  <p:tag name="ORIGINALHEIGHT" val="137.2328"/>
  <p:tag name="ORIGINALWIDTH" val="3104.612"/>
  <p:tag name="LATEXADDIN" val="\documentclass{article}&#10;\usepackage{amsmath}&#10;\pagestyle{empty}&#10;\begin{document}&#10;&#10;&#10;$\gamma^{(t)}$: Stepsize, $\gamma^{(0)}$ chosen small enough and $\gamma^{(t)}=\beta^t\gamma^{(0)}$&#10;&#10;\end{document}"/>
  <p:tag name="IGUANATEXSIZE" val="18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p="http://schemas.openxmlformats.org/presentationml/2006/main">
  <p:tag name="OUTPUTDPI" val="1200"/>
  <p:tag name="ORIGINALHEIGHT" val="141.7323"/>
  <p:tag name="ORIGINALWIDTH" val="2727.409"/>
  <p:tag name="LATEXADDIN" val="\documentclass{article}&#10;\usepackage{amsmath}&#10;\pagestyle{empty}&#10;\begin{document}&#10;&#10;&#10;$\textnormal{dist}(w^{(t)},  w^*) \leq \beta^t \cdot\textnormal{dist}(w^{(0)},  w^*)$ \ \ \ \ \ \ \ \ \ $\beta\in(0,1)$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p="http://schemas.openxmlformats.org/presentationml/2006/main">
  <p:tag name="OUTPUTDPI" val="1200"/>
  <p:tag name="ORIGINALHEIGHT" val="364.4544"/>
  <p:tag name="ORIGINALWIDTH" val="2744.657"/>
  <p:tag name="LATEXADDIN" val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,mathtools}&#10;\pagestyle{empty}&#10;\begin{document}&#10;&#10;&#10;$\mapsto$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p="http://schemas.openxmlformats.org/presentationml/2006/main">
  <p:tag name="OUTPUTDPI" val="1200"/>
  <p:tag name="ORIGINALHEIGHT" val="364.4544"/>
  <p:tag name="ORIGINALWIDTH" val="1351.331"/>
  <p:tag name="LATEXADDIN" val="\documentclass{article}&#10;\usepackage{amsmath}&#10;\pagestyle{empty}&#10;\begin{document}&#10;&#10;$$\min_{R_0\in \text{SO}(3)} \sum_{i=1}^{\ell} \| y_i - R_0 x_i\|_2^2 $$&#10;&#10;&#10;\end{document}"/>
  <p:tag name="IGUANATEXSIZE" val="28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p="http://schemas.openxmlformats.org/presentationml/2006/main">
  <p:tag name="OUTPUTDPI" val="1200"/>
  <p:tag name="ORIGINALHEIGHT" val="116.2354"/>
  <p:tag name="ORIGINALWIDTH" val="110.9861"/>
  <p:tag name="LATEXADDIN" val="\documentclass{article}&#10;\usepackage{amsmath,mathtools}&#10;\pagestyle{empty}&#10;\begin{document}&#10;&#10;&#10;$\not\mapsto$&#10;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p="http://schemas.openxmlformats.org/presentationml/2006/main">
  <p:tag name="OUTPUTDPI" val="1200"/>
  <p:tag name="ORIGINALHEIGHT" val="134.9832"/>
  <p:tag name="ORIGINALWIDTH" val="1355.081"/>
  <p:tag name="LATEXADDIN" val="\documentclass{article}&#10;\usepackage{amsmath,amssymb}&#10;\pagestyle{empty}&#10;\begin{document}&#10;&#10;&#10;$\mathbb{S}^3:=\{ b\in\mathbb{R}^4: \| b\|_2=1 \}$&#10;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p="http://schemas.openxmlformats.org/presentationml/2006/main">
  <p:tag name="OUTPUTDPI" val="1200"/>
  <p:tag name="ORIGINALHEIGHT" val="126.7342"/>
  <p:tag name="ORIGINALWIDTH" val="2531.683"/>
  <p:tag name="LATEXADDIN" val="\documentclass{article}&#10;\usepackage{amsmath,amssymb}&#10;\pagestyle{empty}&#10;\begin{document}&#10;&#10;3D Rotation $R_0$ $\Longleftrightarrow$ Unit Quaternion $w_0\in\mathbb{S}^3$&#10;&#10;&#10;\end{document}"/>
  <p:tag name="IGUANATEXSIZE" val="24"/>
  <p:tag name="IGUANATEXCURSOR" val="51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p="http://schemas.openxmlformats.org/presentationml/2006/main">
  <p:tag name="OUTPUTDPI" val="1200"/>
  <p:tag name="ORIGINALHEIGHT" val="278.2152"/>
  <p:tag name="ORIGINALWIDTH" val="2462.692"/>
  <p:tag name="LATEXADDIN" val="\documentclass{article}&#10;\usepackage{amsmath,amssymb}&#10;\pagestyle{empty}&#10;\begin{document}&#10;&#10;&#10;\ \ \ \ $Q_i\in\mathbb{R}^{4\times 4}$ positive semidefinite,&#10;&#10;entries depend on $x_i,y_i$ in a complicated way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p="http://schemas.openxmlformats.org/presentationml/2006/main">
  <p:tag name="OUTPUTDPI" val="1200"/>
  <p:tag name="ORIGINALHEIGHT" val="125.9843"/>
  <p:tag name="ORIGINALWIDTH" val="613.4233"/>
  <p:tag name="LATEXADDIN" val="\documentclass{article}&#10;\usepackage{amsmath}&#10;\usepackage{amssymb,cases}&#10;\pagestyle{empty}&#10;\begin{document}&#10;&#10;&#10;$ R_0^*\in \text{SO}(3)$&#10;&#10;&#10;&#10;&#10;&#10;\end{document}"/>
  <p:tag name="IGUANATEXSIZE" val="28"/>
  <p:tag name="IGUANATEXCURSOR" val="129"/>
  <p:tag name="TRANSPARENCY" val="True"/>
  <p:tag name="FILENAME" val=""/>
  <p:tag name="LATEXENGINEID" val="0"/>
  <p:tag name="TEMPFOLDER" val="c:\temp\"/>
  <p:tag name="LATEXFORMHEIGHT" val="354"/>
  <p:tag name="LATEXFORMWIDTH" val="384"/>
  <p:tag name="LATEXFORMWRAP" val="True"/>
  <p:tag name="BITMAPVECTOR" val="0"/>
</p:tagLst>
</file>

<file path=ppt/tags/tag30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p="http://schemas.openxmlformats.org/presentationml/2006/main">
  <p:tag name="OUTPUTDPI" val="1200"/>
  <p:tag name="ORIGINALHEIGHT" val="364.4544"/>
  <p:tag name="ORIGINALWIDTH" val="2905.137"/>
  <p:tag name="LATEXADDIN" val="\documentclass{article}&#10;\usepackage{amsmath,amssymb,color}&#10;\pagestyle{empty}&#10;\begin{document}&#10;&#10;\begin{align}&#10;  \min_{w_0\in \mathbb{S}^3} \sum_{i=1}^{\ell} \text{\textcolor{red}{$\min$}} \Big\{ w_0^\top Q_i w_0,\ c_i^2 \Big\} \label{eq:TLS-Q} \tag{TLS-Q}&#10;\end{align}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p="http://schemas.openxmlformats.org/presentationml/2006/main">
  <p:tag name="OUTPUTDPI" val="1200"/>
  <p:tag name="ORIGINALHEIGHT" val="201.7248"/>
  <p:tag name="ORIGINALWIDTH" val="1742.782"/>
  <p:tag name="LATEXADDIN" val="\documentclass{article}&#10;\usepackage{amsmath,color}&#10;\pagestyle{empty}&#10;\begin{document}&#10;&#10;&#10;\textcolor{red}{&#10;$$\min\{ a,b \}= \min_{\theta\in\{0, 1\}} \theta a + (1-\theta) b$$&#10;}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p="http://schemas.openxmlformats.org/presentationml/2006/main">
  <p:tag name="OUTPUTDPI" val="1200"/>
  <p:tag name="ORIGINALHEIGHT" val="427.4465"/>
  <p:tag name="ORIGINALWIDTH" val="3145.107"/>
  <p:tag name="LATEXADDIN" val="\documentclass{article}&#10;\usepackage{amsmath,amssymb}&#10;\pagestyle{empty}&#10;\begin{document}&#10;&#10;\begin{align}&#10;  \min_{ \substack{w_0\in \mathbb{S}^3 \\ \theta_i\in\{0,1\}}  } \sum_{i=1}^{\ell} \Big( \theta_i w_0^\top Q_i w_0 + (1-\theta_i)\ c_i^2 \Big) \tag{TLS-$\theta_i$}&#10;\end{align}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p="http://schemas.openxmlformats.org/presentationml/2006/main">
  <p:tag name="OUTPUTDPI" val="1200"/>
  <p:tag name="ORIGINALHEIGHT" val="137.2328"/>
  <p:tag name="ORIGINALWIDTH" val="2424.447"/>
  <p:tag name="LATEXADDIN" val="\documentclass{article}&#10;\usepackage{amsmath,amssymb}&#10;\pagestyle{empty}&#10;\begin{document}&#10;&#10;$\text{SO}(3) = \{ R\in\mathbb{R}^{3\times 3}: R^\top R = I_3, \det(R)=1 \}$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p="http://schemas.openxmlformats.org/presentationml/2006/main">
  <p:tag name="OUTPUTDPI" val="1200"/>
  <p:tag name="ORIGINALHEIGHT" val="427.4465"/>
  <p:tag name="ORIGINALWIDTH" val="3166.104"/>
  <p:tag name="LATEXADDIN" val="\documentclass{article}&#10;\usepackage{amsmath,amssymb,color}&#10;\pagestyle{empty}&#10;\begin{document}&#10;&#10;\begin{align}&#10;  \min_{ \substack{w_0\in \mathbb{S}^3 \\ \theta_i\in\{0,1\}}  } \sum_{i=1}^{\ell} \Big(\text{ \textcolor{red}{$\theta_i w_0^\top$}}   Q_i w_0 + (1-\textnormal{\textcolor{blue}{$\theta_i$}} )\ c_i^2 \Big) \tag{TLS-$\theta_i$}&#10;\end{align}&#10;&#10;&#10;\end{document}"/>
  <p:tag name="IGUANATEXSIZE" val="20"/>
  <p:tag name="IGUANATEXCURSOR" val="2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p="http://schemas.openxmlformats.org/presentationml/2006/main">
  <p:tag name="OUTPUTDPI" val="1200"/>
  <p:tag name="ORIGINALHEIGHT" val="138.7327"/>
  <p:tag name="ORIGINALWIDTH" val="1547.807"/>
  <p:tag name="LATEXADDIN" val="\documentclass{article}&#10;\usepackage{amsmath,color}&#10;\pagestyle{empty}&#10;\begin{document}&#10; &#10;&#10;\textcolor{red}{$w_i := \theta_i w_0$}, so \textcolor{blue}{$\theta_i = w_i^\top w_0$} [1]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p="http://schemas.openxmlformats.org/presentationml/2006/main">
  <p:tag name="OUTPUTDPI" val="1200"/>
  <p:tag name="ORIGINALHEIGHT" val="111.7361"/>
  <p:tag name="ORIGINALWIDTH" val="1337.083"/>
  <p:tag name="LATEXADDIN" val="\documentclass{article}&#10;\usepackage{amsmath}&#10;\pagestyle{empty}&#10;\begin{document}&#10;&#10;&#10;$I_3$: $3\times 3$ identity matrix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p="http://schemas.openxmlformats.org/presentationml/2006/main">
  <p:tag name="OUTPUTDPI" val="1200"/>
  <p:tag name="ORIGINALHEIGHT" val="373.4533"/>
  <p:tag name="ORIGINALWIDTH" val="2853.393"/>
  <p:tag name="LATEXADDIN" val="\documentclass{article}&#10;\usepackage{amsmath,amssymb}&#10;\pagestyle{empty}&#10;\begin{document}&#10;&#10;&#10;\begin{align*}&#10;  \begin{cases}&#10;   (1.1)\ \ \  w_0\in\mathbb{S}^3 \\&#10;   (1.2)\ \ \ w_i\in \{w_0, 0\}&#10;  \end{cases} \Leftrightarrow&#10;  \begin{cases}&#10;   (2.1)\ \ \  \textnormal{trace}(w_0w_0^\top)=1 \\&#10;   (2.2)\ \ \ w_iw_0^\top = w_iw_i^\top&#10;  \end{cases}&#10; \end{align*}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495"/>
  <p:tag name="LATEXFORMWIDTH" val="532.5"/>
  <p:tag name="LATEXFORMWRAP" val="True"/>
  <p:tag name="BITMAPVECTOR" val="0"/>
</p:tagLst>
</file>

<file path=ppt/tags/tag53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w_i^\top Q_i w_0 + (1-w_i^\top w_0)\ c_i^2 \Big) \tag{TLS-$w_i$}&#10;\end{align}&#10;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p="http://schemas.openxmlformats.org/presentationml/2006/main">
  <p:tag name="OUTPUTDPI" val="1200"/>
  <p:tag name="ORIGINALHEIGHT" val="522.6846"/>
  <p:tag name="ORIGINALWIDTH" val="1892.014"/>
  <p:tag name="LATEXADDIN" val="\documentclass{article}&#10;\usepackage{amsmath,bm,amssymb}&#10;\pagestyle{empty}&#10;\begin{document}&#10;&#10;Rewrite with $\bm{w}:=&#10;\begin{bmatrix}&#10;w_0 \\&#10;\vdots\\&#10;w_\ell&#10;\end{bmatrix}  \in\mathbb{R}^{4(\ell+1)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p="http://schemas.openxmlformats.org/presentationml/2006/main">
  <p:tag name="OUTPUTDPI" val="1200"/>
  <p:tag name="ORIGINALHEIGHT" val="787.4016"/>
  <p:tag name="ORIGINALWIDTH" val="3656.543"/>
  <p:tag name="LATEXADDIN" val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/>
  <p:tag name="IGUANATEXSIZE" val="20"/>
  <p:tag name="IGUANATEXCURSOR" val="40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.xml><?xml version="1.0" encoding="utf-8"?>
<p:tagLst xmlns:p="http://schemas.openxmlformats.org/presentationml/2006/main">
  <p:tag name="OUTPUTDPI" val="1200"/>
  <p:tag name="ORIGINALHEIGHT" val="373.4533"/>
  <p:tag name="ORIGINALWIDTH" val="1871.016"/>
  <p:tag name="LATEXADDIN" val="\documentclass{article}&#10;\usepackage{amsmath,amsfonts,mathrsfs,mathtools}&#10;\pagestyle{empty}&#10;\begin{document}&#10;&#10;\begin{align*}&#10; \begin{cases}&#10;  y_i = R^*_0x_i + \epsilon_i, \ \ \ \   &amp; \text{ $i\in I^*$ } \\&#10;  \text{ $y_i$ and $x_i$ are arbitrary } &amp; \text{ $i\notin I^*$ }&#10; \end{cases}&#10;\end{align*}&#10;&#10;&#10;\end{document}"/>
  <p:tag name="IGUANATEXSIZE" val="20"/>
  <p:tag name="IGUANATEXCURSOR" val="213"/>
  <p:tag name="TRANSPARENCY" val="True"/>
  <p:tag name="FILENAME" val=""/>
  <p:tag name="LATEXENGINEID" val="0"/>
  <p:tag name="TEMPFOLDER" val="c:\temp\"/>
  <p:tag name="LATEXFORMHEIGHT" val="424.5"/>
  <p:tag name="LATEXFORMWIDTH" val="665.25"/>
  <p:tag name="LATEXFORMWRAP" val="True"/>
  <p:tag name="BITMAPVECTOR" val="0"/>
</p:tagLst>
</file>

<file path=ppt/tags/tag60.xml><?xml version="1.0" encoding="utf-8"?>
<p:tagLst xmlns:p="http://schemas.openxmlformats.org/presentationml/2006/main">
  <p:tag name="OUTPUTDPI" val="1200"/>
  <p:tag name="ORIGINALHEIGHT" val="161.2298"/>
  <p:tag name="ORIGINALWIDTH" val="935.1331"/>
  <p:tag name="LATEXADDIN" val="\documentclass{article}&#10;\usepackage{amsmath,amssymb,bm,color}&#10;\pagestyle{empty}&#10;\begin{document}&#10;\newcommand{\pw}{\bm{w}}&#10;\newcommand{\pQ}{\bm{Q}}&#10;&#10;&#10;$\textnormal{\textcolor{red}{$[$}}\pw\pw^\top\textnormal{\textcolor{red}{$]$}}_{ij}:=w_i w_j^\top$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1.xml><?xml version="1.0" encoding="utf-8"?>
<p:tagLst xmlns:p="http://schemas.openxmlformats.org/presentationml/2006/main">
  <p:tag name="OUTPUTDPI" val="1200"/>
  <p:tag name="ORIGINALHEIGHT" val="787.4016"/>
  <p:tag name="ORIGINALWIDTH" val="3656.543"/>
  <p:tag name="LATEXADDIN" val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/>
  <p:tag name="IGUANATEXSIZE" val="20"/>
  <p:tag name="IGUANATEXCURSOR" val="40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2.xml><?xml version="1.0" encoding="utf-8"?>
<p:tagLst xmlns:p="http://schemas.openxmlformats.org/presentationml/2006/main">
  <p:tag name="OUTPUTDPI" val="1200"/>
  <p:tag name="ORIGINALHEIGHT" val="773.9032"/>
  <p:tag name="ORIGINALWIDTH" val="3166.104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\min_{\pW\succeq 0 } &amp;\ \ \textnormal{trace}\Big(\pQ \pW\Big) + \sum_{i=1}^{\ell} c_i^2 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}&#10;&#10;&#10;\end{document}"/>
  <p:tag name="IGUANATEXSIZE" val="20"/>
  <p:tag name="IGUANATEXCURSOR" val="23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3.xml><?xml version="1.0" encoding="utf-8"?>
<p:tagLst xmlns:p="http://schemas.openxmlformats.org/presentationml/2006/main">
  <p:tag name="OUTPUTDPI" val="1200"/>
  <p:tag name="ORIGINALHEIGHT" val="110.2362"/>
  <p:tag name="ORIGINALWIDTH" val="68.99134"/>
  <p:tag name="LATEXADDIN" val="\documentclass{article}&#10;\usepackage{amsmath,color}&#10;\pagestyle{empty}&#10;\begin{document}&#10;&#10;$\Downarrow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p="http://schemas.openxmlformats.org/presentationml/2006/main">
  <p:tag name="OUTPUTDPI" val="1200"/>
  <p:tag name="ORIGINALHEIGHT" val="575.1781"/>
  <p:tag name="ORIGINALWIDTH" val="3334.833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/>
  <p:tag name="IGUANATEXSIZE" val="20"/>
  <p:tag name="IGUANATEXCURSOR" val="22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8.xml><?xml version="1.0" encoding="utf-8"?>
<p:tagLst xmlns:p="http://schemas.openxmlformats.org/presentationml/2006/main">
  <p:tag name="OUTPUTDPI" val="1200"/>
  <p:tag name="ORIGINALHEIGHT" val="290.9636"/>
  <p:tag name="ORIGINALWIDTH" val="3397.825"/>
  <p:tag name="LATEXADDIN" val="\documentclass{article}&#10;\usepackage{amsmath,amssymb,bm,color}&#10;\pagestyle{empty}&#10;\begin{document}&#10;\newcommand{\pw}{\bm{w}}&#10;\newcommand{\pQ}{\bm{Q}}&#10;&#10;Let $\hat{\pw}\in\mathbb{R}^{4(\ell+1)}$ denote a global minimizer of (QCQP). &#10;&#10;We say (SDR) is tight if $\hat{\pw} \hat{\pw}^\top$ is a global minimizer of (SDR). &#10;&#10;\end{document}"/>
  <p:tag name="IGUANATEXSIZE" val="24"/>
  <p:tag name="IGUANATEXCURSOR" val="272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9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p="http://schemas.openxmlformats.org/presentationml/2006/main">
  <p:tag name="OUTPUTDPI" val="1200"/>
  <p:tag name="ORIGINALHEIGHT" val="134.2332"/>
  <p:tag name="ORIGINALWIDTH" val="1934.008"/>
  <p:tag name="LATEXADDIN" val="\documentclass{article}&#10;\usepackage{amsmath,amssymb}&#10;\pagestyle{empty}&#10;\begin{document}&#10;&#10;$\epsilon_i\in\mathbb{R}^3$: Bounded Noise (Unknown)&#10;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p="http://schemas.openxmlformats.org/presentationml/2006/main">
  <p:tag name="OUTPUTDPI" val="1200"/>
  <p:tag name="ORIGINALHEIGHT" val="581.1773"/>
  <p:tag name="ORIGINALWIDTH" val="3739.032"/>
  <p:tag name="LATEXADDIN" val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/>
  <p:tag name="IGUANATEXSIZE" val="20"/>
  <p:tag name="IGUANATEXCURSOR" val="515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73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p="http://schemas.openxmlformats.org/presentationml/2006/main">
  <p:tag name="OUTPUTDPI" val="1200"/>
  <p:tag name="ORIGINALHEIGHT" val="287.2141"/>
  <p:tag name="ORIGINALWIDTH" val="2959.13"/>
  <p:tag name="LATEXADDIN" val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/>
  <p:tag name="IGUANATEXSIZE" val="2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p="http://schemas.openxmlformats.org/presentationml/2006/main">
  <p:tag name="OUTPUTDPI" val="1200"/>
  <p:tag name="ORIGINALHEIGHT" val="125.2343"/>
  <p:tag name="ORIGINALWIDTH" val="2236.97"/>
  <p:tag name="LATEXADDIN" val="\documentclass{article}&#10;\usepackage{amsmath}&#10;\pagestyle{empty}&#10;\begin{document}&#10;&#10;$I^*\subset \{1,\dots,\ell\}$: Inlier Indices (Unknown)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p="http://schemas.openxmlformats.org/presentationml/2006/main">
  <p:tag name="OUTPUTDPI" val="1200"/>
  <p:tag name="ORIGINALHEIGHT" val="287.2141"/>
  <p:tag name="ORIGINALWIDTH" val="2959.13"/>
  <p:tag name="LATEXADDIN" val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/>
  <p:tag name="IGUANATEXSIZE" val="2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p="http://schemas.openxmlformats.org/presentationml/2006/main">
  <p:tag name="OUTPUTDPI" val="1200"/>
  <p:tag name="ORIGINALHEIGHT" val="572.9283"/>
  <p:tag name="ORIGINALWIDTH" val="3471.316"/>
  <p:tag name="LATEXADDIN" val="\documentclass{article}&#10;\usepackage{amsmath,bm,color}&#10;\pagestyle{empty}&#10;\begin{document}&#10;&#10;1. Write down the dual program (D) of (SDR)&#10;&#10;2. Show strong duality holds between (SDR) and (D)&#10;&#10;3. Write down the KKT optimality conditions (KKT)&#10;&#10;4. \textcolor{red}{Construct dual variables} which satisfy (KKT) with $\bm{w}^*(\bm{w}^*)^\top$&#10;&#10;&#10;&#10;\end{document}"/>
  <p:tag name="IGUANATEXSIZE" val="24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p="http://schemas.openxmlformats.org/presentationml/2006/main">
  <p:tag name="OUTPUTDPI" val="1200"/>
  <p:tag name="ORIGINALHEIGHT" val="135.7331"/>
  <p:tag name="ORIGINALWIDTH" val="1398.575"/>
  <p:tag name="LATEXADDIN" val="\documentclass{article}&#10;\usepackage{amsmath}&#10;\pagestyle{empty}&#10;\begin{document}&#10;&#10;&#10;$c_i^2$: Truncation Parameter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p="http://schemas.openxmlformats.org/presentationml/2006/main">
  <p:tag name="OUTPUTDPI" val="1200"/>
  <p:tag name="ORIGINALHEIGHT" val="125.2343"/>
  <p:tag name="ORIGINALWIDTH" val="1569.554"/>
  <p:tag name="LATEXADDIN" val="\documentclass{article}&#10;\usepackage{amsmath}&#10;\pagestyle{empty}&#10;\begin{document}&#10;&#10;$C^*\subset \{1,\dots, m\}\times \{1,\dots, n\}$&#10;&#10;&#10;\end{document}"/>
  <p:tag name="IGUANATEXSIZE" val="24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p="http://schemas.openxmlformats.org/presentationml/2006/main">
  <p:tag name="OUTPUTDPI" val="1200"/>
  <p:tag name="ORIGINALHEIGHT" val="130.4837"/>
  <p:tag name="ORIGINALWIDTH" val="1720.285"/>
  <p:tag name="LATEXADDIN" val="\documentclass{article}&#10;\usepackage{amsmath}&#10;\pagestyle{empty}&#10;\begin{document}&#10;&#10;$y_i = R^* x_j + \epsilon_{i,j}$, \ \ \ \ $\forall (i,j)\in C^*$&#10;&#10;&#10;\end{document}"/>
  <p:tag name="IGUANATEXSIZE" val="24"/>
  <p:tag name="IGUANATEXCURSOR" val="93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p="http://schemas.openxmlformats.org/presentationml/2006/main">
  <p:tag name="OUTPUTDPI" val="1200"/>
  <p:tag name="ORIGINALHEIGHT" val="111.7361"/>
  <p:tag name="ORIGINALWIDTH" val="3520.06"/>
  <p:tag name="LATEXADDIN" val="\documentclass{article}&#10;\usepackage{amsmath}&#10;\pagestyle{empty}&#10;\begin{document}&#10;&#10;&#10;Find the 3D rotation $R^*$ and correspondences $C^*$ from $X$ and $Y$&#10;&#10;&#10;\end{document}"/>
  <p:tag name="IGUANATEXSIZE" val="24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p="http://schemas.openxmlformats.org/presentationml/2006/main">
  <p:tag name="OUTPUTDPI" val="1200"/>
  <p:tag name="ORIGINALHEIGHT" val="126.7342"/>
  <p:tag name="ORIGINALWIDTH" val="641.9197"/>
  <p:tag name="LATEXADDIN" val="\documentclass{article}&#10;\usepackage{amsmath}&#10;\pagestyle{empty}&#10;\begin{document}&#10;&#10;$Y=\{y_i\}_{i=1}^m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p="http://schemas.openxmlformats.org/presentationml/2006/main">
  <p:tag name="OUTPUTDPI" val="1200"/>
  <p:tag name="ORIGINALHEIGHT" val="143.982"/>
  <p:tag name="ORIGINALWIDTH" val="688.4139"/>
  <p:tag name="LATEXADDIN" val="\documentclass{article}&#10;\usepackage{amsmath}&#10;\pagestyle{empty}&#10;\begin{document}&#10;&#10;$X=\{x_j\}_{j=1}^n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p="http://schemas.openxmlformats.org/presentationml/2006/main">
  <p:tag name="OUTPUTDPI" val="1200"/>
  <p:tag name="ORIGINALHEIGHT" val="126.7342"/>
  <p:tag name="ORIGINALWIDTH" val="641.9197"/>
  <p:tag name="LATEXADDIN" val="\documentclass{article}&#10;\usepackage{amsmath}&#10;\pagestyle{empty}&#10;\begin{document}&#10;&#10;$Y=\{y_i\}_{i=1}^m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p="http://schemas.openxmlformats.org/presentationml/2006/main">
  <p:tag name="OUTPUTDPI" val="1200"/>
  <p:tag name="ORIGINALHEIGHT" val="143.982"/>
  <p:tag name="ORIGINALWIDTH" val="688.4139"/>
  <p:tag name="LATEXADDIN" val="\documentclass{article}&#10;\usepackage{amsmath}&#10;\pagestyle{empty}&#10;\begin{document}&#10;&#10;$X=\{x_j\}_{j=1}^n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0</TotalTime>
  <Words>9417</Words>
  <Application>WPS Presentation</Application>
  <PresentationFormat>全屏显示(4:3)</PresentationFormat>
  <Paragraphs>444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Arial</vt:lpstr>
      <vt:lpstr>Nimbus Roman No9 L</vt:lpstr>
      <vt:lpstr>Cambria Math</vt:lpstr>
      <vt:lpstr>DejaVu Math TeX Gyre</vt:lpstr>
      <vt:lpstr>Microsoft YaHei</vt:lpstr>
      <vt:lpstr>Droid Sans Fallback</vt:lpstr>
      <vt:lpstr>Arial Unicode MS</vt:lpstr>
      <vt:lpstr>SimSun</vt:lpstr>
      <vt:lpstr>White</vt:lpstr>
      <vt:lpstr>Robust Estimation:  TRuncatEd, Approximated, and Tightness</vt:lpstr>
      <vt:lpstr>RETREAT</vt:lpstr>
      <vt:lpstr>Rotation Search: Problem Setup</vt:lpstr>
      <vt:lpstr>Part I: Theory</vt:lpstr>
      <vt:lpstr>The Outlier-Free Case</vt:lpstr>
      <vt:lpstr>(Outlier-)Robust Rotation Search</vt:lpstr>
      <vt:lpstr>Truncated Least-Squares (Rotation)</vt:lpstr>
      <vt:lpstr>Overview                                                   1/2</vt:lpstr>
      <vt:lpstr>Overview                                                   2/2</vt:lpstr>
      <vt:lpstr>From (TLS-R) to (TLS-Q)</vt:lpstr>
      <vt:lpstr>From (TLS-Q) to (QCQP)                          1/4</vt:lpstr>
      <vt:lpstr>From (TLS-Q) to (QCQP)                          2/4</vt:lpstr>
      <vt:lpstr>From (TLS-Q) to (QCQP)                          3/4</vt:lpstr>
      <vt:lpstr>From (TLS-Q) to (QCQP)                          4/4</vt:lpstr>
      <vt:lpstr>From (QCQP) to (SDR)</vt:lpstr>
      <vt:lpstr>Tightness of (SDR)                                   1/5</vt:lpstr>
      <vt:lpstr>Tightness of (SDR)                                   2/5</vt:lpstr>
      <vt:lpstr>Tightness of (SDR)                                   3/5</vt:lpstr>
      <vt:lpstr>Tightness of (SDR)                                   4/5</vt:lpstr>
      <vt:lpstr>Tightness of (SDR)</vt:lpstr>
      <vt:lpstr>Future Works (Part I)</vt:lpstr>
      <vt:lpstr>Part II: Algorithm</vt:lpstr>
      <vt:lpstr>The Curse and Blessing</vt:lpstr>
      <vt:lpstr>State of The Art</vt:lpstr>
      <vt:lpstr>The ARCS Algorithm</vt:lpstr>
      <vt:lpstr>The ARCS Algorithm: Step 1</vt:lpstr>
      <vt:lpstr>State of The Art</vt:lpstr>
      <vt:lpstr>Step 2 of ARCS: Outlier Removal           1/2</vt:lpstr>
      <vt:lpstr>Step 2 of ARCS: Outlier Removal           2/2</vt:lpstr>
      <vt:lpstr>Step 3 of ARCS: Rotation Refinement    1/3</vt:lpstr>
      <vt:lpstr>Step 3 of ARCS: Rotation Refinement    2/3</vt:lpstr>
      <vt:lpstr>Step 3 of ARCS: Rotation Refinement    3/3</vt:lpstr>
      <vt:lpstr>ARCS: Scalability &amp; Accuracy in Numbers</vt:lpstr>
      <vt:lpstr>Future Works (Part II)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liangzu</cp:lastModifiedBy>
  <cp:revision>730</cp:revision>
  <dcterms:created xsi:type="dcterms:W3CDTF">2022-09-17T01:25:49Z</dcterms:created>
  <dcterms:modified xsi:type="dcterms:W3CDTF">2022-09-17T01:25:49Z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