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42803763" cy="30275213"/>
  <p:notesSz cx="6858000" cy="9144000"/>
  <p:defaultTextStyle>
    <a:defPPr marL="0" marR="0" indent="0" algn="l" defTabSz="1217898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98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3491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9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34911" algn="l" defTabSz="43491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9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869823" algn="l" defTabSz="43491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9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04734" algn="l" defTabSz="43491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9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739644" algn="l" defTabSz="43491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9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174557" algn="l" defTabSz="43491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9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609469" algn="l" defTabSz="43491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9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044381" algn="l" defTabSz="43491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9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479291" algn="l" defTabSz="43491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9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0475421-B93A-FAED-780E-44EE2D1385DE}" name="Rene Vidal" initials="RV" userId="S::rvidal1@jh.edu::db7569fe-a14f-444c-9eb7-119e71343214" providerId="AD"/>
  <p188:author id="{6ACB7978-2475-8BFB-A3F2-4AD3115FD03F}" name="Liangzu Peng" initials="LP" userId="S::lpeng25@jh.edu::7c3ff511-c7d8-4994-8b54-0c10cc384bc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8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1B5D24-101C-E84B-9D59-8767BB91C335}" v="51" dt="2023-07-25T01:18:42.516"/>
    <p1510:client id="{E19714CA-E06C-4E46-B037-B06C59DA0B64}" v="498" dt="2023-07-24T05:42:42.497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1" autoAdjust="0"/>
    <p:restoredTop sz="92382" autoAdjust="0"/>
  </p:normalViewPr>
  <p:slideViewPr>
    <p:cSldViewPr snapToGrid="0">
      <p:cViewPr varScale="1">
        <p:scale>
          <a:sx n="23" d="100"/>
          <a:sy n="23" d="100"/>
        </p:scale>
        <p:origin x="2088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3507125" latinLnBrk="0">
      <a:defRPr sz="4529">
        <a:latin typeface="+mn-lt"/>
        <a:ea typeface="+mn-ea"/>
        <a:cs typeface="+mn-cs"/>
        <a:sym typeface="Calibri"/>
      </a:defRPr>
    </a:lvl1pPr>
    <a:lvl2pPr indent="304474" defTabSz="3507125" latinLnBrk="0">
      <a:defRPr sz="4529">
        <a:latin typeface="+mn-lt"/>
        <a:ea typeface="+mn-ea"/>
        <a:cs typeface="+mn-cs"/>
        <a:sym typeface="Calibri"/>
      </a:defRPr>
    </a:lvl2pPr>
    <a:lvl3pPr indent="608949" defTabSz="3507125" latinLnBrk="0">
      <a:defRPr sz="4529">
        <a:latin typeface="+mn-lt"/>
        <a:ea typeface="+mn-ea"/>
        <a:cs typeface="+mn-cs"/>
        <a:sym typeface="Calibri"/>
      </a:defRPr>
    </a:lvl3pPr>
    <a:lvl4pPr indent="913424" defTabSz="3507125" latinLnBrk="0">
      <a:defRPr sz="4529">
        <a:latin typeface="+mn-lt"/>
        <a:ea typeface="+mn-ea"/>
        <a:cs typeface="+mn-cs"/>
        <a:sym typeface="Calibri"/>
      </a:defRPr>
    </a:lvl4pPr>
    <a:lvl5pPr indent="1217898" defTabSz="3507125" latinLnBrk="0">
      <a:defRPr sz="4529">
        <a:latin typeface="+mn-lt"/>
        <a:ea typeface="+mn-ea"/>
        <a:cs typeface="+mn-cs"/>
        <a:sym typeface="Calibri"/>
      </a:defRPr>
    </a:lvl5pPr>
    <a:lvl6pPr indent="1522373" defTabSz="3507125" latinLnBrk="0">
      <a:defRPr sz="4529">
        <a:latin typeface="+mn-lt"/>
        <a:ea typeface="+mn-ea"/>
        <a:cs typeface="+mn-cs"/>
        <a:sym typeface="Calibri"/>
      </a:defRPr>
    </a:lvl6pPr>
    <a:lvl7pPr indent="1826847" defTabSz="3507125" latinLnBrk="0">
      <a:defRPr sz="4529">
        <a:latin typeface="+mn-lt"/>
        <a:ea typeface="+mn-ea"/>
        <a:cs typeface="+mn-cs"/>
        <a:sym typeface="Calibri"/>
      </a:defRPr>
    </a:lvl7pPr>
    <a:lvl8pPr indent="2131323" defTabSz="3507125" latinLnBrk="0">
      <a:defRPr sz="4529">
        <a:latin typeface="+mn-lt"/>
        <a:ea typeface="+mn-ea"/>
        <a:cs typeface="+mn-cs"/>
        <a:sym typeface="Calibri"/>
      </a:defRPr>
    </a:lvl8pPr>
    <a:lvl9pPr indent="2435798" defTabSz="3507125" latinLnBrk="0">
      <a:defRPr sz="4529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4888" y="685800"/>
            <a:ext cx="484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195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 Research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2140190" y="406475"/>
            <a:ext cx="38523388" cy="66577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2140190" y="7064217"/>
            <a:ext cx="38523388" cy="23210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30343250" y="27891522"/>
            <a:ext cx="332781" cy="33823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380497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204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380497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204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380497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204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380497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204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380497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204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380497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204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380497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204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380497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204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3804972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204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951242" marR="0" indent="-951242" algn="l" defTabSz="3804972" rtl="0" latinLnBrk="0">
        <a:lnSpc>
          <a:spcPct val="90000"/>
        </a:lnSpc>
        <a:spcBef>
          <a:spcPts val="4161"/>
        </a:spcBef>
        <a:spcAft>
          <a:spcPts val="0"/>
        </a:spcAft>
        <a:buClrTx/>
        <a:buSzPct val="100000"/>
        <a:buFont typeface="Arial"/>
        <a:buChar char="•"/>
        <a:tabLst/>
        <a:defRPr sz="11573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3016441" marR="0" indent="-1113955" algn="l" defTabSz="3804972" rtl="0" latinLnBrk="0">
        <a:lnSpc>
          <a:spcPct val="90000"/>
        </a:lnSpc>
        <a:spcBef>
          <a:spcPts val="4161"/>
        </a:spcBef>
        <a:spcAft>
          <a:spcPts val="0"/>
        </a:spcAft>
        <a:buClrTx/>
        <a:buSzPct val="100000"/>
        <a:buFont typeface="Arial"/>
        <a:buChar char="•"/>
        <a:tabLst/>
        <a:defRPr sz="11573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5127794" marR="0" indent="-1322822" algn="l" defTabSz="3804972" rtl="0" latinLnBrk="0">
        <a:lnSpc>
          <a:spcPct val="90000"/>
        </a:lnSpc>
        <a:spcBef>
          <a:spcPts val="4161"/>
        </a:spcBef>
        <a:spcAft>
          <a:spcPts val="0"/>
        </a:spcAft>
        <a:buClrTx/>
        <a:buSzPct val="100000"/>
        <a:buFont typeface="Arial"/>
        <a:buChar char="•"/>
        <a:tabLst/>
        <a:defRPr sz="11573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7192732" marR="0" indent="-1485274" algn="l" defTabSz="3804972" rtl="0" latinLnBrk="0">
        <a:lnSpc>
          <a:spcPct val="90000"/>
        </a:lnSpc>
        <a:spcBef>
          <a:spcPts val="4161"/>
        </a:spcBef>
        <a:spcAft>
          <a:spcPts val="0"/>
        </a:spcAft>
        <a:buClrTx/>
        <a:buSzPct val="100000"/>
        <a:buFont typeface="Arial"/>
        <a:buChar char="•"/>
        <a:tabLst/>
        <a:defRPr sz="11573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9095218" marR="0" indent="-1485274" algn="l" defTabSz="3804972" rtl="0" latinLnBrk="0">
        <a:lnSpc>
          <a:spcPct val="90000"/>
        </a:lnSpc>
        <a:spcBef>
          <a:spcPts val="4161"/>
        </a:spcBef>
        <a:spcAft>
          <a:spcPts val="0"/>
        </a:spcAft>
        <a:buClrTx/>
        <a:buSzPct val="100000"/>
        <a:buFont typeface="Arial"/>
        <a:buChar char="•"/>
        <a:tabLst/>
        <a:defRPr sz="11573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10997703" marR="0" indent="-1485274" algn="l" defTabSz="3804972" rtl="0" latinLnBrk="0">
        <a:lnSpc>
          <a:spcPct val="90000"/>
        </a:lnSpc>
        <a:spcBef>
          <a:spcPts val="4161"/>
        </a:spcBef>
        <a:spcAft>
          <a:spcPts val="0"/>
        </a:spcAft>
        <a:buClrTx/>
        <a:buSzPct val="100000"/>
        <a:buFont typeface="Arial"/>
        <a:buChar char="•"/>
        <a:tabLst/>
        <a:defRPr sz="11573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12900189" marR="0" indent="-1485274" algn="l" defTabSz="3804972" rtl="0" latinLnBrk="0">
        <a:lnSpc>
          <a:spcPct val="90000"/>
        </a:lnSpc>
        <a:spcBef>
          <a:spcPts val="4161"/>
        </a:spcBef>
        <a:spcAft>
          <a:spcPts val="0"/>
        </a:spcAft>
        <a:buClrTx/>
        <a:buSzPct val="100000"/>
        <a:buFont typeface="Arial"/>
        <a:buChar char="•"/>
        <a:tabLst/>
        <a:defRPr sz="11573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14802676" marR="0" indent="-1485274" algn="l" defTabSz="3804972" rtl="0" latinLnBrk="0">
        <a:lnSpc>
          <a:spcPct val="90000"/>
        </a:lnSpc>
        <a:spcBef>
          <a:spcPts val="4161"/>
        </a:spcBef>
        <a:spcAft>
          <a:spcPts val="0"/>
        </a:spcAft>
        <a:buClrTx/>
        <a:buSzPct val="100000"/>
        <a:buFont typeface="Arial"/>
        <a:buChar char="•"/>
        <a:tabLst/>
        <a:defRPr sz="11573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16705162" marR="0" indent="-1485274" algn="l" defTabSz="3804972" rtl="0" latinLnBrk="0">
        <a:lnSpc>
          <a:spcPct val="90000"/>
        </a:lnSpc>
        <a:spcBef>
          <a:spcPts val="4161"/>
        </a:spcBef>
        <a:spcAft>
          <a:spcPts val="0"/>
        </a:spcAft>
        <a:buClrTx/>
        <a:buSzPct val="100000"/>
        <a:buFont typeface="Arial"/>
        <a:buChar char="•"/>
        <a:tabLst/>
        <a:defRPr sz="11573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245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6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24590" algn="r" defTabSz="4245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6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849179" algn="r" defTabSz="4245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6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273769" algn="r" defTabSz="4245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6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698358" algn="r" defTabSz="4245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6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122949" algn="r" defTabSz="4245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6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547539" algn="r" defTabSz="4245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6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2972128" algn="r" defTabSz="4245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6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396718" algn="r" defTabSz="42459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6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11" Type="http://schemas.openxmlformats.org/officeDocument/2006/relationships/image" Target="../media/image8.png"/><Relationship Id="rId5" Type="http://schemas.openxmlformats.org/officeDocument/2006/relationships/image" Target="../media/image1.jpeg"/><Relationship Id="rId15" Type="http://schemas.openxmlformats.org/officeDocument/2006/relationships/image" Target="../media/image12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3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8"/>
              <p:cNvSpPr txBox="1"/>
              <p:nvPr/>
            </p:nvSpPr>
            <p:spPr>
              <a:xfrm>
                <a:off x="666330" y="5449814"/>
                <a:ext cx="13338008" cy="2479980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 wrap="square" lIns="59448" rIns="59448">
                <a:spAutoFit/>
              </a:bodyPr>
              <a:lstStyle>
                <a:lvl1pPr>
                  <a:defRPr sz="34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>
                  <a:spcBef>
                    <a:spcPts val="2341"/>
                  </a:spcBef>
                </a:pPr>
                <a:r>
                  <a:rPr lang="en-US" sz="5700" b="1" dirty="0"/>
                  <a:t>General Optimization Problem</a:t>
                </a:r>
              </a:p>
              <a:p>
                <a:pPr>
                  <a:spcBef>
                    <a:spcPts val="2341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ar-AE" sz="520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ar-AE" sz="520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520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5201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5201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5201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ℳ</m:t>
                              </m:r>
                            </m:lim>
                          </m:limLow>
                        </m:fName>
                        <m:e>
                          <m:r>
                            <a:rPr lang="en-US" sz="5201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5201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5201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5201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</m:t>
                      </m:r>
                      <m:r>
                        <a:rPr lang="en-US" sz="520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ℳ</m:t>
                      </m:r>
                      <m:r>
                        <a:rPr lang="en-US" sz="5201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5201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20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e>
                        <m:sub>
                          <m:r>
                            <a:rPr lang="en-US" sz="5201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5201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×⋯×</m:t>
                      </m:r>
                      <m:sSub>
                        <m:sSubPr>
                          <m:ctrlPr>
                            <a:rPr lang="en-US" sz="5201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20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e>
                        <m:sub>
                          <m:r>
                            <a:rPr lang="en-US" sz="5201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5201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2341"/>
                  </a:spcBef>
                </a:pPr>
                <a:endParaRPr lang="en-US" sz="5201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2341"/>
                  </a:spcBef>
                </a:pPr>
                <a:r>
                  <a:rPr lang="en-US" sz="5201" b="1" dirty="0">
                    <a:solidFill>
                      <a:srgbClr val="C00000"/>
                    </a:solidFill>
                  </a:rPr>
                  <a:t>Challenge</a:t>
                </a:r>
                <a:r>
                  <a:rPr lang="en-US" sz="5201" dirty="0">
                    <a:solidFill>
                      <a:schemeClr val="tx1"/>
                    </a:solidFill>
                  </a:rPr>
                  <a:t>: non-convexity,</a:t>
                </a:r>
                <a:r>
                  <a:rPr lang="zh-CN" altLang="en-US" sz="520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5201" dirty="0">
                    <a:solidFill>
                      <a:schemeClr val="tx1"/>
                    </a:solidFill>
                  </a:rPr>
                  <a:t>constraints</a:t>
                </a:r>
                <a:endParaRPr lang="en-US" sz="5201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2341"/>
                  </a:spcBef>
                </a:pPr>
                <a:r>
                  <a:rPr lang="en-US" sz="5201" b="1" dirty="0">
                    <a:solidFill>
                      <a:srgbClr val="0048AA"/>
                    </a:solidFill>
                  </a:rPr>
                  <a:t>Hope</a:t>
                </a:r>
                <a:r>
                  <a:rPr lang="en-US" sz="5201" dirty="0">
                    <a:solidFill>
                      <a:schemeClr val="tx1"/>
                    </a:solidFill>
                  </a:rPr>
                  <a:t>: leverage the product structure of </a:t>
                </a:r>
                <a14:m>
                  <m:oMath xmlns:m="http://schemas.openxmlformats.org/officeDocument/2006/math">
                    <m:r>
                      <a:rPr lang="en-US" sz="520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endParaRPr lang="en-US" sz="5201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5000"/>
                  </a:spcBef>
                </a:pPr>
                <a:r>
                  <a:rPr lang="en-US" sz="5700" b="1" dirty="0">
                    <a:solidFill>
                      <a:schemeClr val="tx1"/>
                    </a:solidFill>
                  </a:rPr>
                  <a:t>Algorithm: Block Coordinate Descent</a:t>
                </a:r>
              </a:p>
              <a:p>
                <a:pPr>
                  <a:spcBef>
                    <a:spcPts val="2341"/>
                  </a:spcBef>
                </a:pPr>
                <a:r>
                  <a:rPr lang="en-US" sz="5201" dirty="0">
                    <a:solidFill>
                      <a:schemeClr val="tx1"/>
                    </a:solidFill>
                  </a:rPr>
                  <a:t>The idea is to iteratively update one block of variables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520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520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520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520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5201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5201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sz="5201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520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20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sz="5201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5201" dirty="0">
                    <a:solidFill>
                      <a:schemeClr val="tx1"/>
                    </a:solidFill>
                  </a:rPr>
                  <a:t> at a time. Specifically:</a:t>
                </a:r>
              </a:p>
              <a:p>
                <a:pPr marL="685800" indent="-685800">
                  <a:spcBef>
                    <a:spcPts val="2341"/>
                  </a:spcBef>
                  <a:buFont typeface="Arial" panose="020B0604020202020204" pitchFamily="34" charset="0"/>
                  <a:buChar char="•"/>
                </a:pPr>
                <a:r>
                  <a:rPr lang="en-US" sz="5201" dirty="0">
                    <a:solidFill>
                      <a:schemeClr val="tx1"/>
                    </a:solidFill>
                  </a:rPr>
                  <a:t>Initialize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5201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201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5201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5201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5201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5201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5201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5201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5201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sz="5201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;…;</m:t>
                        </m:r>
                        <m:sSubSup>
                          <m:sSubSupPr>
                            <m:ctrlPr>
                              <a:rPr lang="en-US" sz="5201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5201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5201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en-US" sz="5201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</m:d>
                    <m:r>
                      <a:rPr lang="en-US" sz="5201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520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endParaRPr lang="en-US" sz="5201" dirty="0">
                  <a:solidFill>
                    <a:schemeClr val="tx1"/>
                  </a:solidFill>
                </a:endParaRPr>
              </a:p>
              <a:p>
                <a:pPr marL="685800" indent="-685800">
                  <a:spcBef>
                    <a:spcPts val="2341"/>
                  </a:spcBef>
                  <a:buFont typeface="Arial" panose="020B0604020202020204" pitchFamily="34" charset="0"/>
                  <a:buChar char="•"/>
                </a:pPr>
                <a:r>
                  <a:rPr lang="en-US" sz="5201" dirty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sz="520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520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520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520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520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5201" dirty="0">
                    <a:solidFill>
                      <a:schemeClr val="tx1"/>
                    </a:solidFill>
                  </a:rPr>
                  <a:t> and for </a:t>
                </a:r>
                <a14:m>
                  <m:oMath xmlns:m="http://schemas.openxmlformats.org/officeDocument/2006/math">
                    <m:r>
                      <a:rPr lang="en-US" sz="520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520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520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520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sz="520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5201" dirty="0">
                    <a:solidFill>
                      <a:schemeClr val="tx1"/>
                    </a:solidFill>
                  </a:rPr>
                  <a:t>: </a:t>
                </a:r>
              </a:p>
              <a:p>
                <a:pPr>
                  <a:spcBef>
                    <a:spcPts val="2341"/>
                  </a:spcBef>
                </a:pPr>
                <a:r>
                  <a:rPr lang="en-US" sz="5201" dirty="0">
                    <a:solidFill>
                      <a:schemeClr val="tx1"/>
                    </a:solidFill>
                  </a:rPr>
                  <a:t>       Update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520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520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520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520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5201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5201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5201" dirty="0">
                    <a:solidFill>
                      <a:schemeClr val="tx1"/>
                    </a:solidFill>
                  </a:rPr>
                  <a:t> from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520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520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5201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5201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5201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5201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5201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520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520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520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5201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520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520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520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520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520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520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520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sz="520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sz="5201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15000"/>
                  </a:spcBef>
                </a:pPr>
                <a:r>
                  <a:rPr lang="en-US" sz="5201" dirty="0">
                    <a:solidFill>
                      <a:schemeClr val="tx1"/>
                    </a:solidFill>
                  </a:rPr>
                  <a:t>We consider two update rules:</a:t>
                </a:r>
              </a:p>
              <a:p>
                <a:pPr marL="685800" indent="-685800">
                  <a:spcBef>
                    <a:spcPts val="2341"/>
                  </a:spcBef>
                  <a:buFont typeface="Arial" panose="020B0604020202020204" pitchFamily="34" charset="0"/>
                  <a:buChar char="•"/>
                </a:pPr>
                <a:r>
                  <a:rPr lang="en-US" sz="5201" dirty="0">
                    <a:solidFill>
                      <a:schemeClr val="tx1"/>
                    </a:solidFill>
                  </a:rPr>
                  <a:t>Block exact minimization</a:t>
                </a:r>
              </a:p>
              <a:p>
                <a:pPr>
                  <a:spcBef>
                    <a:spcPts val="2341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520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520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520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520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520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20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5201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func>
                        <m:funcPr>
                          <m:ctrlPr>
                            <a:rPr lang="ar-AE" sz="520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ar-AE" sz="520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5201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sz="5201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n-US" sz="5201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5201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201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ℳ</m:t>
                                  </m:r>
                                </m:e>
                                <m:sub>
                                  <m:r>
                                    <a:rPr lang="en-US" sz="5201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sz="5201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5201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520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520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5201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5201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520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520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520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520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520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520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r>
                                <a:rPr lang="en-US" sz="520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5201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n-US" sz="5201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520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520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520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520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520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5201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5201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  <m:sup>
                                  <m:r>
                                    <a:rPr lang="en-US" sz="520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</m:oMath>
                  </m:oMathPara>
                </a14:m>
                <a:endParaRPr lang="en-US" sz="5201" dirty="0">
                  <a:solidFill>
                    <a:schemeClr val="tx1"/>
                  </a:solidFill>
                </a:endParaRPr>
              </a:p>
              <a:p>
                <a:pPr marL="685800" indent="-685800">
                  <a:spcBef>
                    <a:spcPts val="2341"/>
                  </a:spcBef>
                  <a:buFont typeface="Arial" panose="020B0604020202020204" pitchFamily="34" charset="0"/>
                  <a:buChar char="•"/>
                </a:pPr>
                <a:r>
                  <a:rPr lang="en-US" sz="5201" dirty="0">
                    <a:solidFill>
                      <a:schemeClr val="tx1"/>
                    </a:solidFill>
                  </a:rPr>
                  <a:t>Block Riemannian gradient descent</a:t>
                </a:r>
              </a:p>
              <a:p>
                <a:pPr marL="685800" indent="-685800">
                  <a:spcBef>
                    <a:spcPts val="2341"/>
                  </a:spcBef>
                  <a:buFont typeface="Arial" panose="020B0604020202020204" pitchFamily="34" charset="0"/>
                  <a:buChar char="•"/>
                </a:pPr>
                <a:endParaRPr lang="en-US" sz="5201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2341"/>
                  </a:spcBef>
                </a:pPr>
                <a:endParaRPr lang="en-US" sz="5201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520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520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520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520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520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20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sz="5201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520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5201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Retr</m:t>
                          </m:r>
                        </m:e>
                        <m:sub>
                          <m:sSubSup>
                            <m:sSubSupPr>
                              <m:ctrlPr>
                                <a:rPr lang="en-US" sz="5201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5201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5201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5201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sub>
                      </m:sSub>
                      <m:d>
                        <m:dPr>
                          <m:ctrlPr>
                            <a:rPr lang="en-US" sz="5201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520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5201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520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520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d>
                      <m:r>
                        <a:rPr lang="en-US" sz="5201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sz="5201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where</m:t>
                      </m:r>
                    </m:oMath>
                  </m:oMathPara>
                </a14:m>
                <a:endParaRPr lang="en-US" sz="5201" b="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2341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5201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5201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5201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5201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sz="5201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:=</m:t>
                      </m:r>
                      <m:r>
                        <a:rPr lang="en-US" sz="520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5201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520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520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5201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sz="5201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5201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5201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5201" b="0" i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</m:acc>
                        </m:e>
                        <m:sub>
                          <m:r>
                            <a:rPr lang="en-US" sz="5201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5201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5201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520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520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5201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5201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520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520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520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520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520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520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sz="520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5201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5201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5201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5201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sz="5201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520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520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520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520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520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5201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5201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sz="520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5201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2341"/>
                  </a:spcBef>
                </a:pPr>
                <a:r>
                  <a:rPr lang="en-US" sz="5201" dirty="0">
                    <a:solidFill>
                      <a:schemeClr val="tx1"/>
                    </a:solidFill>
                  </a:rPr>
                  <a:t>        </a:t>
                </a:r>
              </a:p>
              <a:p>
                <a:pPr>
                  <a:spcBef>
                    <a:spcPts val="2341"/>
                  </a:spcBef>
                </a:pPr>
                <a:endParaRPr lang="en-US" sz="520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30" y="5449814"/>
                <a:ext cx="13338008" cy="24799802"/>
              </a:xfrm>
              <a:prstGeom prst="rect">
                <a:avLst/>
              </a:prstGeom>
              <a:blipFill>
                <a:blip r:embed="rId3"/>
                <a:stretch>
                  <a:fillRect l="-2834" t="-737" r="-141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="http://schemas.openxmlformats.org/officeDocument/2006/math" xmlns:ma14="http://schemas.microsoft.com/office/mac/drawingml/2011/main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44"/>
              <p:cNvSpPr txBox="1"/>
              <p:nvPr/>
            </p:nvSpPr>
            <p:spPr>
              <a:xfrm>
                <a:off x="14986176" y="5447312"/>
                <a:ext cx="13340506" cy="25176700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 wrap="square" lIns="59448" rIns="59448">
                <a:spAutoFit/>
              </a:bodyPr>
              <a:lstStyle>
                <a:lvl1pPr>
                  <a:defRPr sz="21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lvl="2" indent="0">
                  <a:lnSpc>
                    <a:spcPct val="120000"/>
                  </a:lnSpc>
                  <a:buSzPct val="100000"/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en-US" altLang="zh-CN" sz="5721" b="1" dirty="0">
                    <a:solidFill>
                      <a:schemeClr val="tx1"/>
                    </a:solidFill>
                  </a:rPr>
                  <a:t>Examples</a:t>
                </a:r>
              </a:p>
              <a:p>
                <a:pPr marL="857250" lvl="2" indent="-857250">
                  <a:lnSpc>
                    <a:spcPct val="120000"/>
                  </a:lnSpc>
                  <a:buSzPct val="100000"/>
                  <a:buFont typeface="Arial" panose="020B0604020202020204" pitchFamily="34" charset="0"/>
                  <a:buChar char="•"/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en-US" altLang="zh-CN" sz="5200" i="1" dirty="0">
                    <a:solidFill>
                      <a:schemeClr val="tx1"/>
                    </a:solidFill>
                  </a:rPr>
                  <a:t>Maximum Coding Rate Reduction</a:t>
                </a:r>
              </a:p>
              <a:p>
                <a:pPr lvl="2" indent="0">
                  <a:lnSpc>
                    <a:spcPct val="120000"/>
                  </a:lnSpc>
                  <a:buSzPct val="100000"/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ar-AE" sz="520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ar-AE" sz="520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520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5201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201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5201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5201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5201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ℳ</m:t>
                              </m:r>
                            </m:lim>
                          </m:limLow>
                        </m:fName>
                        <m:e>
                          <m:r>
                            <a:rPr lang="en-US" sz="5201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5201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5201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201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5201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5201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5201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201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5201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5201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5201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201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5201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5201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5201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201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5201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5201" dirty="0">
                  <a:solidFill>
                    <a:schemeClr val="tx1"/>
                  </a:solidFill>
                </a:endParaRPr>
              </a:p>
              <a:p>
                <a:pPr lvl="2" indent="0">
                  <a:lnSpc>
                    <a:spcPct val="120000"/>
                  </a:lnSpc>
                  <a:buSzPct val="100000"/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lang="en-US" altLang="zh-CN" sz="5200" dirty="0">
                  <a:solidFill>
                    <a:schemeClr val="tx1"/>
                  </a:solidFill>
                </a:endParaRPr>
              </a:p>
              <a:p>
                <a:pPr lvl="2" indent="0">
                  <a:lnSpc>
                    <a:spcPct val="120000"/>
                  </a:lnSpc>
                  <a:buSzPct val="100000"/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lang="en-US" altLang="zh-CN" sz="5200" dirty="0">
                  <a:solidFill>
                    <a:schemeClr val="tx1"/>
                  </a:solidFill>
                </a:endParaRPr>
              </a:p>
              <a:p>
                <a:pPr lvl="2" indent="0">
                  <a:lnSpc>
                    <a:spcPct val="120000"/>
                  </a:lnSpc>
                  <a:buSzPct val="100000"/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lang="en-US" altLang="zh-CN" sz="5200" dirty="0">
                  <a:solidFill>
                    <a:schemeClr val="tx1"/>
                  </a:solidFill>
                </a:endParaRPr>
              </a:p>
              <a:p>
                <a:pPr lvl="2" indent="0">
                  <a:lnSpc>
                    <a:spcPct val="120000"/>
                  </a:lnSpc>
                  <a:buSzPct val="100000"/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lang="en-US" altLang="zh-CN" sz="5200" dirty="0">
                  <a:solidFill>
                    <a:schemeClr val="tx1"/>
                  </a:solidFill>
                </a:endParaRPr>
              </a:p>
              <a:p>
                <a:pPr lvl="2" indent="0">
                  <a:lnSpc>
                    <a:spcPct val="120000"/>
                  </a:lnSpc>
                  <a:buSzPct val="100000"/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lang="en-US" altLang="zh-CN" sz="5200" dirty="0">
                  <a:solidFill>
                    <a:schemeClr val="tx1"/>
                  </a:solidFill>
                </a:endParaRPr>
              </a:p>
              <a:p>
                <a:pPr marL="857250" lvl="2" indent="-857250">
                  <a:lnSpc>
                    <a:spcPct val="120000"/>
                  </a:lnSpc>
                  <a:buSzPct val="100000"/>
                  <a:buFont typeface="Arial" panose="020B0604020202020204" pitchFamily="34" charset="0"/>
                  <a:buChar char="•"/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en-US" altLang="zh-CN" sz="5200" i="1" dirty="0">
                    <a:solidFill>
                      <a:schemeClr val="tx1"/>
                    </a:solidFill>
                  </a:rPr>
                  <a:t>Generalized PCA</a:t>
                </a:r>
                <a:endParaRPr lang="en-US" altLang="zh-CN" sz="5200" dirty="0">
                  <a:solidFill>
                    <a:schemeClr val="tx1"/>
                  </a:solidFill>
                </a:endParaRPr>
              </a:p>
              <a:p>
                <a:pPr lvl="2" indent="0">
                  <a:lnSpc>
                    <a:spcPct val="120000"/>
                  </a:lnSpc>
                  <a:buSzPct val="100000"/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lang="en-US" altLang="zh-CN" sz="5200" dirty="0">
                  <a:solidFill>
                    <a:schemeClr val="tx1"/>
                  </a:solidFill>
                </a:endParaRPr>
              </a:p>
              <a:p>
                <a:pPr lvl="2" indent="0">
                  <a:lnSpc>
                    <a:spcPct val="120000"/>
                  </a:lnSpc>
                  <a:buSzPct val="100000"/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lang="en-US" altLang="zh-CN" sz="5200" dirty="0">
                  <a:solidFill>
                    <a:schemeClr val="tx1"/>
                  </a:solidFill>
                </a:endParaRPr>
              </a:p>
              <a:p>
                <a:pPr lvl="2" indent="0">
                  <a:lnSpc>
                    <a:spcPct val="120000"/>
                  </a:lnSpc>
                  <a:buSzPct val="100000"/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lang="en-US" altLang="zh-CN" sz="5200" dirty="0">
                  <a:solidFill>
                    <a:schemeClr val="tx1"/>
                  </a:solidFill>
                </a:endParaRPr>
              </a:p>
              <a:p>
                <a:pPr lvl="2" indent="0">
                  <a:lnSpc>
                    <a:spcPct val="120000"/>
                  </a:lnSpc>
                  <a:buSzPct val="100000"/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lang="en-US" altLang="zh-CN" sz="5200" dirty="0">
                  <a:solidFill>
                    <a:schemeClr val="tx1"/>
                  </a:solidFill>
                </a:endParaRPr>
              </a:p>
              <a:p>
                <a:pPr marL="857250" lvl="2" indent="-857250">
                  <a:lnSpc>
                    <a:spcPct val="120000"/>
                  </a:lnSpc>
                  <a:buSzPct val="100000"/>
                  <a:buFont typeface="Arial" panose="020B0604020202020204" pitchFamily="34" charset="0"/>
                  <a:buChar char="•"/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en-US" altLang="zh-CN" sz="5200" i="1" dirty="0">
                    <a:solidFill>
                      <a:schemeClr val="tx1"/>
                    </a:solidFill>
                  </a:rPr>
                  <a:t>Essential Matrix Estimation</a:t>
                </a:r>
              </a:p>
              <a:p>
                <a:pPr lvl="2" indent="0">
                  <a:lnSpc>
                    <a:spcPct val="120000"/>
                  </a:lnSpc>
                  <a:buSzPct val="100000"/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ar-AE" sz="520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ar-AE" sz="520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520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5201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sz="5201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5201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520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520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520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520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bSup>
                                  <m:r>
                                    <a:rPr lang="en-US" sz="520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  <m:sSubSup>
                                    <m:sSubSupPr>
                                      <m:ctrlPr>
                                        <a:rPr lang="en-US" sz="520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520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520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sz="520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sz="5201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5201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+⋯+</m:t>
                          </m:r>
                          <m:sSup>
                            <m:sSupPr>
                              <m:ctrlPr>
                                <a:rPr lang="en-US" sz="5201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5201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520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520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520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lang="en-US" sz="520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bSup>
                                  <m:r>
                                    <a:rPr lang="en-US" sz="520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  <m:sSubSup>
                                    <m:sSubSupPr>
                                      <m:ctrlPr>
                                        <a:rPr lang="en-US" sz="520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520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520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lang="en-US" sz="520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sz="5201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sz="5201" dirty="0">
                  <a:solidFill>
                    <a:schemeClr val="tx1"/>
                  </a:solidFill>
                </a:endParaRPr>
              </a:p>
              <a:p>
                <a:pPr lvl="2" indent="0">
                  <a:lnSpc>
                    <a:spcPct val="120000"/>
                  </a:lnSpc>
                  <a:buSzPct val="100000"/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 lang="en-US" sz="5201" dirty="0">
                    <a:solidFill>
                      <a:schemeClr val="tx1"/>
                    </a:solidFill>
                  </a:rPr>
                  <a:t>Here, the essential matrix </a:t>
                </a:r>
                <a14:m>
                  <m:oMath xmlns:m="http://schemas.openxmlformats.org/officeDocument/2006/math">
                    <m:r>
                      <a:rPr lang="en-US" sz="520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5201" dirty="0">
                    <a:solidFill>
                      <a:schemeClr val="tx1"/>
                    </a:solidFill>
                  </a:rPr>
                  <a:t> is defined by some 3D rotation </a:t>
                </a:r>
                <a14:m>
                  <m:oMath xmlns:m="http://schemas.openxmlformats.org/officeDocument/2006/math">
                    <m:r>
                      <a:rPr lang="en-US" sz="520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5201" dirty="0">
                    <a:solidFill>
                      <a:schemeClr val="tx1"/>
                    </a:solidFill>
                  </a:rPr>
                  <a:t> and unit vector </a:t>
                </a:r>
                <a14:m>
                  <m:oMath xmlns:m="http://schemas.openxmlformats.org/officeDocument/2006/math">
                    <m:r>
                      <a:rPr lang="en-US" sz="520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5201" dirty="0">
                    <a:solidFill>
                      <a:schemeClr val="tx1"/>
                    </a:solidFill>
                  </a:rPr>
                  <a:t>, i.e.,  </a:t>
                </a:r>
              </a:p>
              <a:p>
                <a:pPr lvl="2" indent="0">
                  <a:lnSpc>
                    <a:spcPct val="120000"/>
                  </a:lnSpc>
                  <a:buSzPct val="100000"/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201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𝐸𝑥</m:t>
                      </m:r>
                      <m:r>
                        <a:rPr lang="en-US" sz="5201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  <m:r>
                        <a:rPr lang="en-US" sz="5201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a:rPr lang="en-US" sz="5201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5201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5201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201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𝑅𝑥</m:t>
                          </m:r>
                          <m:r>
                            <a:rPr lang="en-US" sz="5201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en-US" sz="5201" dirty="0">
                  <a:solidFill>
                    <a:schemeClr val="tx1"/>
                  </a:solidFill>
                </a:endParaRPr>
              </a:p>
              <a:p>
                <a:pPr lvl="2" indent="0">
                  <a:lnSpc>
                    <a:spcPct val="120000"/>
                  </a:lnSpc>
                  <a:buSzPct val="100000"/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lang="en-US" altLang="zh-CN" sz="5200" dirty="0">
                  <a:solidFill>
                    <a:schemeClr val="tx1"/>
                  </a:solidFill>
                </a:endParaRPr>
              </a:p>
              <a:p>
                <a:pPr marL="857250" lvl="2" indent="-857250">
                  <a:lnSpc>
                    <a:spcPct val="120000"/>
                  </a:lnSpc>
                  <a:buSzPct val="100000"/>
                  <a:buFont typeface="Arial" panose="020B0604020202020204" pitchFamily="34" charset="0"/>
                  <a:buChar char="•"/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lang="en-US" altLang="zh-CN" sz="5200" dirty="0">
                  <a:solidFill>
                    <a:schemeClr val="tx1"/>
                  </a:solidFill>
                </a:endParaRPr>
              </a:p>
              <a:p>
                <a:pPr marL="857250" lvl="2" indent="-857250">
                  <a:lnSpc>
                    <a:spcPct val="120000"/>
                  </a:lnSpc>
                  <a:buSzPct val="100000"/>
                  <a:buFont typeface="Arial" panose="020B0604020202020204" pitchFamily="34" charset="0"/>
                  <a:buChar char="•"/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lang="en-US" altLang="zh-CN" sz="5200" dirty="0">
                  <a:solidFill>
                    <a:schemeClr val="tx1"/>
                  </a:solidFill>
                </a:endParaRPr>
              </a:p>
              <a:p>
                <a:pPr marL="857250" lvl="2" indent="-857250">
                  <a:lnSpc>
                    <a:spcPct val="120000"/>
                  </a:lnSpc>
                  <a:buSzPct val="100000"/>
                  <a:buFont typeface="Arial" panose="020B0604020202020204" pitchFamily="34" charset="0"/>
                  <a:buChar char="•"/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lang="en-US" altLang="zh-CN" sz="5200" dirty="0">
                  <a:solidFill>
                    <a:schemeClr val="tx1"/>
                  </a:solidFill>
                </a:endParaRPr>
              </a:p>
              <a:p>
                <a:pPr lvl="2" indent="0">
                  <a:lnSpc>
                    <a:spcPct val="120000"/>
                  </a:lnSpc>
                  <a:buSzPct val="100000"/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endParaRPr lang="en-US" altLang="zh-CN" sz="5200" i="1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1560"/>
                  </a:spcBef>
                </a:pPr>
                <a:endParaRPr lang="en-US" sz="5721" b="1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1560"/>
                  </a:spcBef>
                </a:pPr>
                <a:endParaRPr lang="en-US" sz="5721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6176" y="5447312"/>
                <a:ext cx="13340506" cy="25176700"/>
              </a:xfrm>
              <a:prstGeom prst="rect">
                <a:avLst/>
              </a:prstGeom>
              <a:blipFill>
                <a:blip r:embed="rId4"/>
                <a:stretch>
                  <a:fillRect l="-2832" t="-38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53"/>
          <p:cNvSpPr txBox="1"/>
          <p:nvPr/>
        </p:nvSpPr>
        <p:spPr>
          <a:xfrm>
            <a:off x="28995828" y="5447312"/>
            <a:ext cx="13356119" cy="253046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ma14="http://schemas.microsoft.com/office/mac/drawingml/2011/main" xmlns="" xmlns:a14="http://schemas.microsoft.com/office/drawing/2010/main" xmlns:mc="http://schemas.openxmlformats.org/markup-compatibility/2006" val="1"/>
            </a:ext>
          </a:extLst>
        </p:spPr>
        <p:txBody>
          <a:bodyPr wrap="square" lIns="59448" rIns="59448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57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Convergence Theory</a:t>
            </a:r>
          </a:p>
          <a:p>
            <a:endParaRPr lang="en-US" sz="57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endParaRPr lang="en-US" sz="57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endParaRPr lang="en-US" sz="57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endParaRPr lang="en-US" sz="57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endParaRPr lang="en-US" sz="57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endParaRPr lang="en-US" sz="57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endParaRPr lang="en-US" sz="57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endParaRPr lang="en-US" sz="57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endParaRPr lang="en-US" sz="57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endParaRPr lang="en-US" sz="57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endParaRPr lang="en-US" sz="57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endParaRPr lang="en-US" sz="57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endParaRPr lang="en-US" sz="57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endParaRPr lang="en-US" sz="5201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endParaRPr lang="en-US" sz="5201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endParaRPr lang="en-US" sz="5201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endParaRPr lang="en-US" sz="5201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endParaRPr lang="en-US" sz="5201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endParaRPr lang="en-US" sz="5201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endParaRPr lang="en-US" sz="5201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r>
              <a:rPr lang="en-US" sz="5201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Ongoing Work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20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Prove stronger convergence guarantees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20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Discover more applications &amp; examples</a:t>
            </a:r>
          </a:p>
        </p:txBody>
      </p:sp>
      <p:sp>
        <p:nvSpPr>
          <p:cNvPr id="14" name="TextBox 61">
            <a:extLst>
              <a:ext uri="{FF2B5EF4-FFF2-40B4-BE49-F238E27FC236}">
                <a16:creationId xmlns:a16="http://schemas.microsoft.com/office/drawing/2014/main" id="{FF86CDC9-1BBC-0D1C-FD15-9902CC89A626}"/>
              </a:ext>
            </a:extLst>
          </p:cNvPr>
          <p:cNvSpPr txBox="1"/>
          <p:nvPr/>
        </p:nvSpPr>
        <p:spPr>
          <a:xfrm>
            <a:off x="33656341" y="33162226"/>
            <a:ext cx="5194618" cy="397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59448" rIns="59448" anchor="b">
            <a:spAutoFit/>
          </a:bodyPr>
          <a:lstStyle/>
          <a:p>
            <a:pPr>
              <a:lnSpc>
                <a:spcPct val="120000"/>
              </a:lnSpc>
              <a:spcBef>
                <a:spcPts val="78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endParaRPr lang="en-US" sz="1820">
              <a:solidFill>
                <a:schemeClr val="tx1"/>
              </a:solidFill>
            </a:endParaRPr>
          </a:p>
        </p:txBody>
      </p:sp>
      <p:sp>
        <p:nvSpPr>
          <p:cNvPr id="13" name="TextBox 35">
            <a:extLst>
              <a:ext uri="{FF2B5EF4-FFF2-40B4-BE49-F238E27FC236}">
                <a16:creationId xmlns:a16="http://schemas.microsoft.com/office/drawing/2014/main" id="{304D3CFE-8B03-0F81-17C9-EF03756D80D5}"/>
              </a:ext>
            </a:extLst>
          </p:cNvPr>
          <p:cNvSpPr txBox="1"/>
          <p:nvPr/>
        </p:nvSpPr>
        <p:spPr>
          <a:xfrm>
            <a:off x="78240" y="846616"/>
            <a:ext cx="42599249" cy="37041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59448" rIns="59448">
            <a:spAutoFit/>
          </a:bodyPr>
          <a:lstStyle>
            <a:lvl1pPr>
              <a:defRPr sz="5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-US" altLang="zh-CN" sz="9362" dirty="0"/>
              <a:t>Block Coordinate Descent on Smooth Manifolds</a:t>
            </a:r>
            <a:endParaRPr lang="en-US" sz="9362" dirty="0">
              <a:solidFill>
                <a:srgbClr val="C00000"/>
              </a:solidFill>
            </a:endParaRPr>
          </a:p>
          <a:p>
            <a:pPr algn="ctr">
              <a:spcBef>
                <a:spcPts val="1560"/>
              </a:spcBef>
            </a:pPr>
            <a:r>
              <a:rPr lang="en-US" sz="6241" dirty="0"/>
              <a:t>Liangzu Peng           </a:t>
            </a:r>
            <a:r>
              <a:rPr lang="en-US" altLang="zh-CN" sz="6241" dirty="0"/>
              <a:t>Ren</a:t>
            </a:r>
            <a:r>
              <a:rPr lang="en-US" altLang="zh-CN" sz="624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é</a:t>
            </a:r>
            <a:r>
              <a:rPr lang="en-US" altLang="zh-CN" sz="6241" dirty="0"/>
              <a:t> Vidal</a:t>
            </a:r>
            <a:endParaRPr lang="en-US" sz="6241" dirty="0"/>
          </a:p>
          <a:p>
            <a:pPr algn="ctr">
              <a:spcBef>
                <a:spcPts val="1560"/>
              </a:spcBef>
            </a:pPr>
            <a:r>
              <a:rPr lang="en-US" altLang="zh-CN" sz="5201" dirty="0"/>
              <a:t>Center for Innovation in Data Engineering and Science (IDEAS)</a:t>
            </a:r>
            <a:endParaRPr sz="7152" dirty="0"/>
          </a:p>
        </p:txBody>
      </p:sp>
      <p:pic>
        <p:nvPicPr>
          <p:cNvPr id="18" name="Picture 17" descr="A blue text with white text&#10;&#10;Description automatically generated">
            <a:extLst>
              <a:ext uri="{FF2B5EF4-FFF2-40B4-BE49-F238E27FC236}">
                <a16:creationId xmlns:a16="http://schemas.microsoft.com/office/drawing/2014/main" id="{BF2FB063-AF0D-7545-E87D-F6921E03DD9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6970" y="1841518"/>
            <a:ext cx="5643720" cy="1845496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4D5D780-17EC-5947-A1B9-D19360D5E922}"/>
              </a:ext>
            </a:extLst>
          </p:cNvPr>
          <p:cNvCxnSpPr>
            <a:cxnSpLocks/>
          </p:cNvCxnSpPr>
          <p:nvPr/>
        </p:nvCxnSpPr>
        <p:spPr>
          <a:xfrm>
            <a:off x="3937736" y="7123791"/>
            <a:ext cx="72813" cy="939538"/>
          </a:xfrm>
          <a:prstGeom prst="straightConnector1">
            <a:avLst/>
          </a:prstGeom>
          <a:noFill/>
          <a:ln w="66675" cap="flat">
            <a:solidFill>
              <a:schemeClr val="tx1"/>
            </a:solidFill>
            <a:prstDash val="sysDash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1D204AA-B011-11A7-39AA-6CDF9BE6A30A}"/>
              </a:ext>
            </a:extLst>
          </p:cNvPr>
          <p:cNvSpPr txBox="1"/>
          <p:nvPr/>
        </p:nvSpPr>
        <p:spPr>
          <a:xfrm>
            <a:off x="47694000" y="30898485"/>
            <a:ext cx="3566980" cy="4398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9448" tIns="59448" rIns="59448" bIns="59448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424590"/>
            <a:endParaRPr lang="en-US" sz="2078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DCE25726-9541-6CA6-95C8-08346167B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20" y="443081"/>
            <a:ext cx="4885780" cy="4885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E88361-DBBC-983D-914C-5E1EF667461D}"/>
              </a:ext>
            </a:extLst>
          </p:cNvPr>
          <p:cNvSpPr txBox="1"/>
          <p:nvPr/>
        </p:nvSpPr>
        <p:spPr>
          <a:xfrm>
            <a:off x="2100125" y="7861448"/>
            <a:ext cx="9771263" cy="892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5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differentiable</a:t>
            </a:r>
            <a:r>
              <a:rPr lang="en-US" sz="5200" dirty="0"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en-US" sz="5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non-empty</a:t>
            </a:r>
            <a:endParaRPr kumimoji="0" lang="en-US" sz="5200" b="0" i="0" u="none" strike="noStrike" cap="none" spc="0" normalizeH="0" baseline="0" dirty="0">
              <a:ln>
                <a:noFill/>
              </a:ln>
              <a:solidFill>
                <a:srgbClr val="C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9C6ECCF-DA3D-773A-28EB-1901F72A2A74}"/>
              </a:ext>
            </a:extLst>
          </p:cNvPr>
          <p:cNvCxnSpPr>
            <a:cxnSpLocks/>
          </p:cNvCxnSpPr>
          <p:nvPr/>
        </p:nvCxnSpPr>
        <p:spPr>
          <a:xfrm>
            <a:off x="8745265" y="7068371"/>
            <a:ext cx="1224299" cy="876205"/>
          </a:xfrm>
          <a:prstGeom prst="straightConnector1">
            <a:avLst/>
          </a:prstGeom>
          <a:noFill/>
          <a:ln w="66675" cap="flat">
            <a:solidFill>
              <a:schemeClr val="tx1"/>
            </a:solidFill>
            <a:prstDash val="sysDash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CEC96E-2C83-B905-6FC6-59981C69E31D}"/>
              </a:ext>
            </a:extLst>
          </p:cNvPr>
          <p:cNvCxnSpPr>
            <a:cxnSpLocks/>
          </p:cNvCxnSpPr>
          <p:nvPr/>
        </p:nvCxnSpPr>
        <p:spPr>
          <a:xfrm flipH="1">
            <a:off x="10451371" y="7005038"/>
            <a:ext cx="1156248" cy="939538"/>
          </a:xfrm>
          <a:prstGeom prst="straightConnector1">
            <a:avLst/>
          </a:prstGeom>
          <a:noFill/>
          <a:ln w="66675" cap="flat">
            <a:solidFill>
              <a:schemeClr val="tx1"/>
            </a:solidFill>
            <a:prstDash val="sysDash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1F077D-00C2-E3AB-65ED-42A83247001B}"/>
              </a:ext>
            </a:extLst>
          </p:cNvPr>
          <p:cNvCxnSpPr>
            <a:cxnSpLocks/>
          </p:cNvCxnSpPr>
          <p:nvPr/>
        </p:nvCxnSpPr>
        <p:spPr>
          <a:xfrm flipH="1">
            <a:off x="3366655" y="27767069"/>
            <a:ext cx="1537854" cy="1056489"/>
          </a:xfrm>
          <a:prstGeom prst="straightConnector1">
            <a:avLst/>
          </a:prstGeom>
          <a:noFill/>
          <a:ln w="66675" cap="flat">
            <a:solidFill>
              <a:schemeClr val="tx1"/>
            </a:solidFill>
            <a:prstDash val="sysDash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01D787-CAB8-DDBD-EC7F-888382BBC5AD}"/>
              </a:ext>
            </a:extLst>
          </p:cNvPr>
          <p:cNvCxnSpPr>
            <a:cxnSpLocks/>
          </p:cNvCxnSpPr>
          <p:nvPr/>
        </p:nvCxnSpPr>
        <p:spPr>
          <a:xfrm>
            <a:off x="6151418" y="27767069"/>
            <a:ext cx="1510148" cy="890873"/>
          </a:xfrm>
          <a:prstGeom prst="straightConnector1">
            <a:avLst/>
          </a:prstGeom>
          <a:noFill/>
          <a:ln w="66675" cap="flat">
            <a:solidFill>
              <a:schemeClr val="tx1"/>
            </a:solidFill>
            <a:prstDash val="sysDash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908884-86AF-8034-0824-60D7367A6F9F}"/>
                  </a:ext>
                </a:extLst>
              </p:cNvPr>
              <p:cNvSpPr txBox="1"/>
              <p:nvPr/>
            </p:nvSpPr>
            <p:spPr>
              <a:xfrm>
                <a:off x="923483" y="28491686"/>
                <a:ext cx="12823701" cy="9304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326532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200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stepsize</a:t>
                </a:r>
                <a:r>
                  <a:rPr lang="en-US" sz="52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 </a:t>
                </a:r>
                <a:r>
                  <a:rPr lang="en-US" sz="5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Riemannian gradient </a:t>
                </a:r>
                <a:r>
                  <a:rPr lang="en-US" sz="5200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w.r.t.</a:t>
                </a:r>
                <a:r>
                  <a:rPr lang="en-US" sz="5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5201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5201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5201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5201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kumimoji="0" lang="en-US" sz="5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cs typeface="Arial" panose="020B0604020202020204" pitchFamily="34" charset="0"/>
                  <a:sym typeface="Calibri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908884-86AF-8034-0824-60D7367A6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483" y="28491686"/>
                <a:ext cx="12823701" cy="930446"/>
              </a:xfrm>
              <a:prstGeom prst="rect">
                <a:avLst/>
              </a:prstGeom>
              <a:blipFill>
                <a:blip r:embed="rId7"/>
                <a:stretch>
                  <a:fillRect l="-2757" t="-14474" b="-36184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EFDDCA5-0E2A-D3CD-788D-43D2E5002C6C}"/>
                  </a:ext>
                </a:extLst>
              </p:cNvPr>
              <p:cNvSpPr txBox="1"/>
              <p:nvPr/>
            </p:nvSpPr>
            <p:spPr>
              <a:xfrm>
                <a:off x="909627" y="24279911"/>
                <a:ext cx="12853773" cy="10951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defTabSz="326532"/>
                <a:r>
                  <a:rPr lang="en-US" sz="5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 map from the tangent space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5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sSubSup>
                          <m:sSubSupPr>
                            <m:ctrlPr>
                              <a:rPr lang="en-US" sz="5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sz="5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5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5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p>
                        </m:sSubSup>
                      </m:sub>
                    </m:sSub>
                    <m:sSub>
                      <m:sSubPr>
                        <m:ctrlPr>
                          <a:rPr lang="en-US" sz="520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20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sz="520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5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20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20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sz="520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0" lang="en-US" sz="5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cs typeface="Arial" panose="020B0604020202020204" pitchFamily="34" charset="0"/>
                  <a:sym typeface="Calibri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EFDDCA5-0E2A-D3CD-788D-43D2E5002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627" y="24279911"/>
                <a:ext cx="12853773" cy="1095106"/>
              </a:xfrm>
              <a:prstGeom prst="rect">
                <a:avLst/>
              </a:prstGeom>
              <a:blipFill>
                <a:blip r:embed="rId8"/>
                <a:stretch>
                  <a:fillRect l="-2750" t="-15000" b="-1222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6C24004-CBF3-9089-2276-DF313A306CA1}"/>
                  </a:ext>
                </a:extLst>
              </p:cNvPr>
              <p:cNvSpPr txBox="1"/>
              <p:nvPr/>
            </p:nvSpPr>
            <p:spPr>
              <a:xfrm>
                <a:off x="28995828" y="14231612"/>
                <a:ext cx="13356119" cy="4335609"/>
              </a:xfrm>
              <a:prstGeom prst="rect">
                <a:avLst/>
              </a:prstGeom>
              <a:noFill/>
              <a:ln w="88900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274320" tIns="45719" rIns="182880" bIns="182880" numCol="1" spcCol="38100" rtlCol="0" anchor="t">
                <a:spAutoFit/>
              </a:bodyPr>
              <a:lstStyle/>
              <a:p>
                <a:pPr algn="ctr" defTabSz="326532"/>
                <a:r>
                  <a:rPr lang="en-US" sz="5201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5201" dirty="0">
                    <a:solidFill>
                      <a:srgbClr val="C00000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Definition (Block-</a:t>
                </a:r>
                <a14:m>
                  <m:oMath xmlns:m="http://schemas.openxmlformats.org/officeDocument/2006/math">
                    <m:r>
                      <a:rPr lang="en-US" sz="5201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en-US" sz="5201" dirty="0">
                    <a:solidFill>
                      <a:srgbClr val="C00000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Smoothness)</a:t>
                </a:r>
              </a:p>
              <a:p>
                <a:pPr defTabSz="326532"/>
                <a14:m>
                  <m:oMath xmlns:m="http://schemas.openxmlformats.org/officeDocument/2006/math">
                    <m:r>
                      <a:rPr lang="en-US" sz="5201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𝐹</m:t>
                    </m:r>
                  </m:oMath>
                </a14:m>
                <a:r>
                  <a:rPr lang="en-US" sz="520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is block-</a:t>
                </a:r>
                <a14:m>
                  <m:oMath xmlns:m="http://schemas.openxmlformats.org/officeDocument/2006/math">
                    <m:r>
                      <a:rPr lang="en-US" sz="5201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en-US" sz="520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20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520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sz="520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520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-smooth with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20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5201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sz="5201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520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20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520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</m:e>
                      <m:sub>
                        <m:r>
                          <a:rPr lang="en-US" sz="520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sz="520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𝐹</m:t>
                    </m:r>
                    <m:d>
                      <m:dPr>
                        <m:ctrlPr>
                          <a:rPr lang="en-US" sz="520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520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520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520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  <m:r>
                              <a:rPr lang="en-US" sz="520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:</m:t>
                            </m:r>
                            <m:r>
                              <a:rPr lang="en-US" sz="520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  <m:r>
                              <a:rPr lang="en-US" sz="520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sz="520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520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520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𝜉</m:t>
                        </m:r>
                        <m:r>
                          <a:rPr lang="en-US" sz="520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520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520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520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  <m:r>
                              <a:rPr lang="en-US" sz="520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a:rPr lang="en-US" sz="520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  <m:r>
                              <a:rPr lang="en-US" sz="520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:</m:t>
                            </m:r>
                            <m:r>
                              <a:rPr lang="en-US" sz="520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US" sz="5201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sz="520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520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∇</m:t>
                        </m:r>
                      </m:e>
                      <m:sub>
                        <m:r>
                          <a:rPr lang="en-US" sz="520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sz="520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𝐹</m:t>
                    </m:r>
                    <m:r>
                      <a:rPr lang="en-US" sz="520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US" sz="520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520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520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  <m:r>
                          <a:rPr lang="en-US" sz="520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:</m:t>
                        </m:r>
                        <m:r>
                          <a:rPr lang="en-US" sz="520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  <m:r>
                          <a:rPr lang="en-US" sz="520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sz="520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520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sz="520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𝜁</m:t>
                    </m:r>
                    <m:r>
                      <a:rPr lang="en-US" sz="520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en-US" sz="520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520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520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520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520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  <m:r>
                          <a:rPr lang="en-US" sz="520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:</m:t>
                        </m:r>
                        <m:r>
                          <a:rPr lang="en-US" sz="520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sub>
                    </m:sSub>
                    <m:r>
                      <a:rPr lang="en-US" sz="520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520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has norm smaller than or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20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520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sz="520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5201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5201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520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𝜉</m:t>
                            </m:r>
                            <m:r>
                              <a:rPr lang="en-US" sz="5201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en-US" sz="5201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𝜁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520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sz="5201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𝜁</m:t>
                    </m:r>
                    <m:r>
                      <a:rPr lang="en-US" sz="5201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b>
                      <m:sSubPr>
                        <m:ctrlPr>
                          <a:rPr lang="en-US" sz="520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20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sz="5201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520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5201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sSub>
                      <m:sSubPr>
                        <m:ctrlPr>
                          <a:rPr lang="en-US" sz="520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520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520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  <m:r>
                          <a:rPr lang="en-US" sz="520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:</m:t>
                        </m:r>
                        <m:r>
                          <a:rPr lang="en-US" sz="520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  <m:r>
                          <a:rPr lang="en-US" sz="520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sz="520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5201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;</m:t>
                    </m:r>
                    <m:r>
                      <a:rPr lang="en-US" sz="520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𝜉</m:t>
                    </m:r>
                    <m:r>
                      <a:rPr lang="en-US" sz="5201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;</m:t>
                    </m:r>
                    <m:sSub>
                      <m:sSubPr>
                        <m:ctrlPr>
                          <a:rPr lang="en-US" sz="520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520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520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sz="520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520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  <m:r>
                          <a:rPr lang="en-US" sz="520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:</m:t>
                        </m:r>
                        <m:r>
                          <a:rPr lang="en-US" sz="520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sub>
                    </m:sSub>
                    <m:r>
                      <a:rPr lang="en-US" sz="5201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]∈</m:t>
                    </m:r>
                    <m:r>
                      <a:rPr lang="en-US" sz="520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US" sz="52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.</a:t>
                </a:r>
                <a:endParaRPr lang="en-US" sz="5201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6C24004-CBF3-9089-2276-DF313A306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5828" y="14231612"/>
                <a:ext cx="13356119" cy="4335609"/>
              </a:xfrm>
              <a:prstGeom prst="rect">
                <a:avLst/>
              </a:prstGeom>
              <a:blipFill>
                <a:blip r:embed="rId9"/>
                <a:stretch>
                  <a:fillRect l="-635" t="-2617" b="-2893"/>
                </a:stretch>
              </a:blipFill>
              <a:ln w="88900" cap="flat">
                <a:solidFill>
                  <a:schemeClr val="accent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C9DC49F-C8B3-3BC2-D989-7221F38855EC}"/>
                  </a:ext>
                </a:extLst>
              </p:cNvPr>
              <p:cNvSpPr txBox="1"/>
              <p:nvPr/>
            </p:nvSpPr>
            <p:spPr>
              <a:xfrm>
                <a:off x="28995828" y="18782831"/>
                <a:ext cx="13356119" cy="7631447"/>
              </a:xfrm>
              <a:prstGeom prst="rect">
                <a:avLst/>
              </a:prstGeom>
              <a:noFill/>
              <a:ln w="88900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274320" tIns="45719" rIns="182880" bIns="182880" numCol="1" spcCol="38100" rtlCol="0" anchor="t">
                <a:spAutoFit/>
              </a:bodyPr>
              <a:lstStyle/>
              <a:p>
                <a:pPr algn="ctr" defTabSz="326532"/>
                <a:r>
                  <a:rPr lang="en-US" sz="5201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5201" dirty="0">
                    <a:solidFill>
                      <a:srgbClr val="C00000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Theorem 2 (Sublinear Convergence)</a:t>
                </a:r>
              </a:p>
              <a:p>
                <a:pPr defTabSz="326532"/>
                <a:r>
                  <a:rPr lang="en-US" sz="520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Assume (</a:t>
                </a:r>
                <a14:m>
                  <m:oMath xmlns:m="http://schemas.openxmlformats.org/officeDocument/2006/math">
                    <m:r>
                      <a:rPr lang="en-US" sz="520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∀</m:t>
                    </m:r>
                    <m:r>
                      <a:rPr lang="en-US" sz="5201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en-US" sz="520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):</a:t>
                </a:r>
              </a:p>
              <a:p>
                <a:pPr marL="685800" indent="-685800" defTabSz="32653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5201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𝐹</m:t>
                    </m:r>
                  </m:oMath>
                </a14:m>
                <a:r>
                  <a:rPr lang="en-US" sz="520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is block-</a:t>
                </a:r>
                <a14:m>
                  <m:oMath xmlns:m="http://schemas.openxmlformats.org/officeDocument/2006/math">
                    <m:r>
                      <a:rPr lang="en-US" sz="5201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en-US" sz="520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20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520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sz="520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520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-smooth with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20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5201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sz="5201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520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685800" indent="-685800" defTabSz="32653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5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sz="5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52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a compact manifold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5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sz="5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5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endParaRPr lang="en-US" sz="5200" dirty="0"/>
              </a:p>
              <a:p>
                <a:pPr defTabSz="326532"/>
                <a:r>
                  <a:rPr lang="en-US" sz="520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Then block exact minimization and block Riemannian gradient descent converge at a subli</a:t>
                </a:r>
                <a:r>
                  <a:rPr lang="en-US" altLang="zh-CN" sz="520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</a:t>
                </a:r>
                <a:r>
                  <a:rPr lang="en-US" sz="520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ear rate: Their iterates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201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520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5201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5201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5201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5201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520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satisfy</a:t>
                </a:r>
              </a:p>
              <a:p>
                <a:pPr defTabSz="32653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5201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5201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5201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5201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  <m:r>
                                <a:rPr lang="en-US" sz="5201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</m:t>
                              </m:r>
                              <m:r>
                                <a:rPr lang="en-US" sz="5201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  <m:r>
                                <a:rPr lang="en-US" sz="5201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,…,</m:t>
                              </m:r>
                              <m:r>
                                <a:rPr lang="en-US" sz="5201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5201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5201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sz="5201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520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∇</m:t>
                                      </m:r>
                                    </m:e>
                                  </m:acc>
                                  <m:r>
                                    <a:rPr lang="en-US" sz="5201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5201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5201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5201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5201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sz="5201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5201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US" sz="5201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5201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5201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5201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520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𝑇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5201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.</m:t>
                      </m:r>
                    </m:oMath>
                  </m:oMathPara>
                </a14:m>
                <a:endParaRPr lang="en-US" sz="520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C9DC49F-C8B3-3BC2-D989-7221F3885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5828" y="18782831"/>
                <a:ext cx="13356119" cy="7631447"/>
              </a:xfrm>
              <a:prstGeom prst="rect">
                <a:avLst/>
              </a:prstGeom>
              <a:blipFill>
                <a:blip r:embed="rId10"/>
                <a:stretch>
                  <a:fillRect l="-635" t="-1421" r="-1678"/>
                </a:stretch>
              </a:blipFill>
              <a:ln w="88900" cap="flat">
                <a:solidFill>
                  <a:schemeClr val="accent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73EC7FC-E50E-09D6-495C-EA38D720C6F9}"/>
                  </a:ext>
                </a:extLst>
              </p:cNvPr>
              <p:cNvSpPr txBox="1"/>
              <p:nvPr/>
            </p:nvSpPr>
            <p:spPr>
              <a:xfrm>
                <a:off x="28995828" y="6507705"/>
                <a:ext cx="13356119" cy="7498142"/>
              </a:xfrm>
              <a:prstGeom prst="rect">
                <a:avLst/>
              </a:prstGeom>
              <a:noFill/>
              <a:ln w="88900" cap="flat">
                <a:solidFill>
                  <a:schemeClr val="accent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274320" tIns="45719" rIns="182880" bIns="182880" numCol="1" spcCol="38100" rtlCol="0" anchor="t">
                <a:spAutoFit/>
              </a:bodyPr>
              <a:lstStyle/>
              <a:p>
                <a:pPr algn="ctr" defTabSz="326532"/>
                <a:r>
                  <a:rPr lang="en-US" sz="5201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sz="5201" dirty="0">
                    <a:solidFill>
                      <a:srgbClr val="C00000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Theorem 1 (Asymptotic Convergence)</a:t>
                </a:r>
              </a:p>
              <a:p>
                <a:pPr defTabSz="326532"/>
                <a:r>
                  <a:rPr lang="en-US" sz="520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Assume:</a:t>
                </a:r>
              </a:p>
              <a:p>
                <a:pPr marL="685800" indent="-685800" defTabSz="326532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5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sz="5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52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a closed subset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5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5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sz="5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5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5200" dirty="0"/>
                  <a:t> </a:t>
                </a:r>
                <a:r>
                  <a:rPr lang="en-US" sz="520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520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∀</m:t>
                    </m:r>
                    <m:r>
                      <a:rPr lang="en-US" sz="520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</m:oMath>
                </a14:m>
                <a:r>
                  <a:rPr lang="en-US" sz="520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)</a:t>
                </a:r>
                <a:endParaRPr lang="en-US" sz="5200" dirty="0"/>
              </a:p>
              <a:p>
                <a:pPr marL="685800" indent="-685800" defTabSz="326532">
                  <a:buFont typeface="Arial" panose="020B0604020202020204" pitchFamily="34" charset="0"/>
                  <a:buChar char="•"/>
                </a:pPr>
                <a:r>
                  <a:rPr lang="en-US" sz="5200" dirty="0">
                    <a:latin typeface="Arial" panose="020B0604020202020204" pitchFamily="34" charset="0"/>
                    <a:cs typeface="Arial" panose="020B0604020202020204" pitchFamily="34" charset="0"/>
                  </a:rPr>
                  <a:t>Set</a:t>
                </a:r>
                <a:r>
                  <a:rPr lang="en-US" sz="5200" dirty="0"/>
                  <a:t> </a:t>
                </a:r>
                <a14:m>
                  <m:oMath xmlns:m="http://schemas.openxmlformats.org/officeDocument/2006/math">
                    <m:r>
                      <a:rPr lang="en-US" sz="5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sz="5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5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5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5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5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5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5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5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52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bounded (</a:t>
                </a:r>
                <a14:m>
                  <m:oMath xmlns:m="http://schemas.openxmlformats.org/officeDocument/2006/math">
                    <m:r>
                      <a:rPr lang="en-US" sz="520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∀</m:t>
                    </m:r>
                    <m:r>
                      <a:rPr lang="en-US" sz="5201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  <m:r>
                      <a:rPr lang="en-US" sz="5201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sz="5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52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685800" indent="-685800" defTabSz="326532">
                  <a:buFont typeface="Arial" panose="020B0604020202020204" pitchFamily="34" charset="0"/>
                  <a:buChar char="•"/>
                </a:pPr>
                <a:r>
                  <a:rPr lang="en-US" sz="5201" b="0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Minimizing</a:t>
                </a:r>
                <a:r>
                  <a:rPr lang="en-US" sz="5201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5201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5201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5201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201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5201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5201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5201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5201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5201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520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5201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  <m:r>
                          <a:rPr lang="en-US" sz="5201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520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20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5201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5201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5201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520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sz="5201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5200" dirty="0"/>
                  <a:t> </a:t>
                </a:r>
                <a:r>
                  <a:rPr lang="en-US" sz="5200" dirty="0">
                    <a:latin typeface="Arial" panose="020B0604020202020204" pitchFamily="34" charset="0"/>
                    <a:cs typeface="Arial" panose="020B0604020202020204" pitchFamily="34" charset="0"/>
                  </a:rPr>
                  <a:t>over</a:t>
                </a:r>
                <a:r>
                  <a:rPr lang="en-US" sz="5200" dirty="0"/>
                  <a:t> </a:t>
                </a:r>
                <a14:m>
                  <m:oMath xmlns:m="http://schemas.openxmlformats.org/officeDocument/2006/math">
                    <m:r>
                      <a:rPr lang="en-US" sz="520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sz="5201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5201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20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sz="5201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5200" dirty="0"/>
                  <a:t> </a:t>
                </a:r>
                <a:r>
                  <a:rPr lang="en-US" sz="5200" dirty="0">
                    <a:latin typeface="Arial" panose="020B0604020202020204" pitchFamily="34" charset="0"/>
                    <a:cs typeface="Arial" panose="020B0604020202020204" pitchFamily="34" charset="0"/>
                  </a:rPr>
                  <a:t>has a unique minimizer (</a:t>
                </a:r>
                <a14:m>
                  <m:oMath xmlns:m="http://schemas.openxmlformats.org/officeDocument/2006/math">
                    <m:r>
                      <a:rPr lang="en-US" sz="520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∀</m:t>
                    </m:r>
                    <m:sSub>
                      <m:sSubPr>
                        <m:ctrlPr>
                          <a:rPr lang="en-US" sz="5201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5201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5201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  <m:r>
                      <a:rPr lang="en-US" sz="5201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sSub>
                      <m:sSubPr>
                        <m:ctrlPr>
                          <a:rPr lang="en-US" sz="520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20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  <m:sub>
                        <m:r>
                          <a:rPr lang="en-US" sz="5201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52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defTabSz="326532"/>
                <a:r>
                  <a:rPr lang="en-US" sz="520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Then the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201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520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5201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5201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5201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5201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520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generated by block exact minimization has limit points, and each limit point is a stationary point.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73EC7FC-E50E-09D6-495C-EA38D720C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5828" y="6507705"/>
                <a:ext cx="13356119" cy="7498142"/>
              </a:xfrm>
              <a:prstGeom prst="rect">
                <a:avLst/>
              </a:prstGeom>
              <a:blipFill>
                <a:blip r:embed="rId11"/>
                <a:stretch>
                  <a:fillRect l="-635" t="-1526" b="-1285"/>
                </a:stretch>
              </a:blipFill>
              <a:ln w="88900" cap="flat">
                <a:solidFill>
                  <a:schemeClr val="accent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6001208-DF1C-157D-E596-E94128066FCB}"/>
              </a:ext>
            </a:extLst>
          </p:cNvPr>
          <p:cNvCxnSpPr>
            <a:cxnSpLocks/>
          </p:cNvCxnSpPr>
          <p:nvPr/>
        </p:nvCxnSpPr>
        <p:spPr>
          <a:xfrm flipV="1">
            <a:off x="6483927" y="24991659"/>
            <a:ext cx="0" cy="902486"/>
          </a:xfrm>
          <a:prstGeom prst="straightConnector1">
            <a:avLst/>
          </a:prstGeom>
          <a:noFill/>
          <a:ln w="66675" cap="flat">
            <a:solidFill>
              <a:schemeClr val="tx1"/>
            </a:solidFill>
            <a:prstDash val="sysDash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8318394-9C6D-DB3D-8872-D3D96933C83E}"/>
                  </a:ext>
                </a:extLst>
              </p:cNvPr>
              <p:cNvSpPr txBox="1"/>
              <p:nvPr/>
            </p:nvSpPr>
            <p:spPr>
              <a:xfrm>
                <a:off x="3680540" y="17948366"/>
                <a:ext cx="9149682" cy="93852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defTabSz="326532"/>
                <a14:m>
                  <m:oMath xmlns:m="http://schemas.openxmlformats.org/officeDocument/2006/math">
                    <m:sSubSup>
                      <m:sSubSupPr>
                        <m:ctrlPr>
                          <a:rPr lang="en-US" sz="5201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5201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520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5201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520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520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520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sz="5201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;…;</m:t>
                    </m:r>
                    <m:sSubSup>
                      <m:sSubSupPr>
                        <m:ctrlPr>
                          <a:rPr lang="en-US" sz="520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520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520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520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520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520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520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520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sz="5201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0" lang="en-US" sz="5200" b="0" i="0" u="none" strike="noStrike" cap="none" spc="0" normalizeH="0" baseline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Calibri"/>
                  </a:rPr>
                  <a:t>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520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520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520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5201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5201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5201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520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520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;…;</m:t>
                    </m:r>
                    <m:sSubSup>
                      <m:sSubSupPr>
                        <m:ctrlPr>
                          <a:rPr lang="en-US" sz="520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520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5201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sz="520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5201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0" lang="en-US" sz="5200" b="0" i="0" u="none" strike="noStrike" cap="none" spc="0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uFillTx/>
                  <a:latin typeface="Arial" panose="020B0604020202020204" pitchFamily="34" charset="0"/>
                  <a:cs typeface="Arial" panose="020B0604020202020204" pitchFamily="34" charset="0"/>
                  <a:sym typeface="Calibri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8318394-9C6D-DB3D-8872-D3D96933C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540" y="17948366"/>
                <a:ext cx="9149682" cy="93852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59A87B8-5DB0-98EE-54C0-E31D34C1B0D9}"/>
              </a:ext>
            </a:extLst>
          </p:cNvPr>
          <p:cNvCxnSpPr>
            <a:cxnSpLocks/>
          </p:cNvCxnSpPr>
          <p:nvPr/>
        </p:nvCxnSpPr>
        <p:spPr>
          <a:xfrm flipH="1">
            <a:off x="6774875" y="17324447"/>
            <a:ext cx="799912" cy="707047"/>
          </a:xfrm>
          <a:prstGeom prst="straightConnector1">
            <a:avLst/>
          </a:prstGeom>
          <a:noFill/>
          <a:ln w="66675" cap="flat">
            <a:solidFill>
              <a:schemeClr val="tx1"/>
            </a:solidFill>
            <a:prstDash val="sysDash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C8B420D-4CAD-EF30-6D66-E5761C2A3AB2}"/>
              </a:ext>
            </a:extLst>
          </p:cNvPr>
          <p:cNvCxnSpPr>
            <a:cxnSpLocks/>
          </p:cNvCxnSpPr>
          <p:nvPr/>
        </p:nvCxnSpPr>
        <p:spPr>
          <a:xfrm flipH="1">
            <a:off x="10549630" y="17588276"/>
            <a:ext cx="479865" cy="628392"/>
          </a:xfrm>
          <a:prstGeom prst="straightConnector1">
            <a:avLst/>
          </a:prstGeom>
          <a:noFill/>
          <a:ln w="66675" cap="flat">
            <a:solidFill>
              <a:schemeClr val="tx1"/>
            </a:solidFill>
            <a:prstDash val="sysDash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121FD46-8A40-19C4-E839-FD9813A2D2A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020493" y="8936188"/>
            <a:ext cx="12679141" cy="43847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0FE172-19DF-593F-1AAB-EC4044531CC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318753" y="13743891"/>
            <a:ext cx="6278503" cy="43847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388E6F9-C806-3B9E-977F-4C3843EED0ED}"/>
                  </a:ext>
                </a:extLst>
              </p:cNvPr>
              <p:cNvSpPr txBox="1"/>
              <p:nvPr/>
            </p:nvSpPr>
            <p:spPr>
              <a:xfrm>
                <a:off x="15118537" y="15447062"/>
                <a:ext cx="6568527" cy="12380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326532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ar-AE" sz="5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ar-AE" sz="5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5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5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𝒮</m:t>
                                  </m:r>
                                </m:e>
                                <m:sub>
                                  <m:r>
                                    <a:rPr lang="en-US" sz="5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5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5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𝑠𝑢𝑏𝑠𝑝𝑎𝑐𝑒</m:t>
                              </m:r>
                            </m:lim>
                          </m:limLow>
                        </m:fName>
                        <m:e>
                          <m:r>
                            <a:rPr lang="en-US" sz="5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5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5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𝒮</m:t>
                                  </m:r>
                                </m:e>
                                <m:sub>
                                  <m:r>
                                    <a:rPr lang="en-US" sz="5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5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5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𝒮</m:t>
                                  </m:r>
                                </m:e>
                                <m:sub>
                                  <m:r>
                                    <a:rPr lang="en-US" sz="5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kumimoji="0" lang="en-US" sz="5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sym typeface="Calibri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388E6F9-C806-3B9E-977F-4C3843EED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8537" y="15447062"/>
                <a:ext cx="6568527" cy="123802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D6B9A532-9411-6554-B210-952F902CF36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193392" y="23485338"/>
            <a:ext cx="12368943" cy="535219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B8ECABD-DE2D-67DD-3FF0-272C0320EDB7}"/>
              </a:ext>
            </a:extLst>
          </p:cNvPr>
          <p:cNvSpPr txBox="1"/>
          <p:nvPr/>
        </p:nvSpPr>
        <p:spPr>
          <a:xfrm>
            <a:off x="15871586" y="29123165"/>
            <a:ext cx="10702608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Caution: Figures shown above are not original.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403</Words>
  <Application>Microsoft Office PowerPoint</Application>
  <PresentationFormat>Custom</PresentationFormat>
  <Paragraphs>88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Microsoft YaHei UI</vt:lpstr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T14</dc:creator>
  <cp:lastModifiedBy>Liangzu Peng</cp:lastModifiedBy>
  <cp:revision>136</cp:revision>
  <dcterms:modified xsi:type="dcterms:W3CDTF">2023-12-30T08:23:35Z</dcterms:modified>
</cp:coreProperties>
</file>