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3" r:id="rId2"/>
    <p:sldId id="323" r:id="rId3"/>
    <p:sldId id="330" r:id="rId4"/>
    <p:sldId id="328" r:id="rId5"/>
    <p:sldId id="324" r:id="rId6"/>
    <p:sldId id="325" r:id="rId7"/>
    <p:sldId id="326" r:id="rId8"/>
    <p:sldId id="327" r:id="rId9"/>
    <p:sldId id="329" r:id="rId10"/>
    <p:sldId id="331" r:id="rId11"/>
    <p:sldId id="332" r:id="rId12"/>
    <p:sldId id="333" r:id="rId13"/>
    <p:sldId id="335" r:id="rId14"/>
    <p:sldId id="336" r:id="rId15"/>
    <p:sldId id="337" r:id="rId16"/>
    <p:sldId id="339" r:id="rId17"/>
    <p:sldId id="340" r:id="rId18"/>
    <p:sldId id="341" r:id="rId19"/>
    <p:sldId id="342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3149"/>
    <a:srgbClr val="662D49"/>
    <a:srgbClr val="663749"/>
    <a:srgbClr val="662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0" autoAdjust="0"/>
    <p:restoredTop sz="98887" autoAdjust="0"/>
  </p:normalViewPr>
  <p:slideViewPr>
    <p:cSldViewPr snapToGrid="0" snapToObjects="1">
      <p:cViewPr varScale="1">
        <p:scale>
          <a:sx n="146" d="100"/>
          <a:sy n="146" d="100"/>
        </p:scale>
        <p:origin x="642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5E162-9D79-2943-B0A3-211BF28B7513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2E400-0EC4-CD46-9C72-78BD5E9427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242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BAB52-94AF-9448-9B1C-7768B1879D49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47283-AD3B-EE49-8B53-C7D74121EF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120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56445" y="5"/>
            <a:ext cx="9206200" cy="515143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Picture 13" descr="2-line-whitetext-colorshield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99" y="4296762"/>
            <a:ext cx="1769927" cy="650138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51675"/>
            <a:ext cx="3080816" cy="3457724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Subtitle 2"/>
          <p:cNvSpPr>
            <a:spLocks noGrp="1"/>
          </p:cNvSpPr>
          <p:nvPr userDrawn="1">
            <p:ph type="subTitle" idx="1"/>
          </p:nvPr>
        </p:nvSpPr>
        <p:spPr>
          <a:xfrm>
            <a:off x="958151" y="3255792"/>
            <a:ext cx="7397039" cy="73152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35" name="Rectangle 34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234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42182" y="1782939"/>
            <a:ext cx="2544621" cy="47982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42182" y="2310651"/>
            <a:ext cx="2544621" cy="2282515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908842" y="1099992"/>
            <a:ext cx="0" cy="3599013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5"/>
          <p:cNvSpPr>
            <a:spLocks noGrp="1"/>
          </p:cNvSpPr>
          <p:nvPr>
            <p:ph sz="quarter" idx="14"/>
          </p:nvPr>
        </p:nvSpPr>
        <p:spPr>
          <a:xfrm>
            <a:off x="310162" y="1485154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10162" y="180834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6" name="Content Placeholder 5"/>
          <p:cNvSpPr>
            <a:spLocks noGrp="1"/>
          </p:cNvSpPr>
          <p:nvPr>
            <p:ph sz="quarter" idx="16"/>
          </p:nvPr>
        </p:nvSpPr>
        <p:spPr>
          <a:xfrm>
            <a:off x="310162" y="2353694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310162" y="267688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Content Placeholder 5"/>
          <p:cNvSpPr>
            <a:spLocks noGrp="1"/>
          </p:cNvSpPr>
          <p:nvPr>
            <p:ph sz="quarter" idx="18"/>
          </p:nvPr>
        </p:nvSpPr>
        <p:spPr>
          <a:xfrm>
            <a:off x="310162" y="3191895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Content Placeholder 5"/>
          <p:cNvSpPr>
            <a:spLocks noGrp="1"/>
          </p:cNvSpPr>
          <p:nvPr>
            <p:ph sz="quarter" idx="19"/>
          </p:nvPr>
        </p:nvSpPr>
        <p:spPr>
          <a:xfrm>
            <a:off x="310162" y="351508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9033" y="965872"/>
            <a:ext cx="5295900" cy="41910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0144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612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57210" y="1110136"/>
            <a:ext cx="2198255" cy="10297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457209" y="1110132"/>
            <a:ext cx="2198255" cy="4750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457198" y="2210973"/>
            <a:ext cx="3035300" cy="1029799"/>
            <a:chOff x="457198" y="2913323"/>
            <a:chExt cx="3035300" cy="1373065"/>
          </a:xfrm>
        </p:grpSpPr>
        <p:sp>
          <p:nvSpPr>
            <p:cNvPr id="31" name="Rectangle 30"/>
            <p:cNvSpPr/>
            <p:nvPr/>
          </p:nvSpPr>
          <p:spPr>
            <a:xfrm>
              <a:off x="457199" y="2913323"/>
              <a:ext cx="3035299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457198" y="2913323"/>
              <a:ext cx="3035300" cy="633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457199" y="3303510"/>
            <a:ext cx="8181976" cy="1029799"/>
            <a:chOff x="457199" y="4370039"/>
            <a:chExt cx="8181976" cy="1373065"/>
          </a:xfrm>
        </p:grpSpPr>
        <p:sp>
          <p:nvSpPr>
            <p:cNvPr id="34" name="Rectangle 33"/>
            <p:cNvSpPr/>
            <p:nvPr/>
          </p:nvSpPr>
          <p:spPr>
            <a:xfrm>
              <a:off x="457199" y="4370039"/>
              <a:ext cx="8181976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457199" y="4370039"/>
              <a:ext cx="8181975" cy="63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2746375" y="1110136"/>
            <a:ext cx="2762250" cy="1029799"/>
            <a:chOff x="2746375" y="1480176"/>
            <a:chExt cx="2762250" cy="1373065"/>
          </a:xfrm>
        </p:grpSpPr>
        <p:sp>
          <p:nvSpPr>
            <p:cNvPr id="37" name="Rectangle 36"/>
            <p:cNvSpPr/>
            <p:nvPr/>
          </p:nvSpPr>
          <p:spPr>
            <a:xfrm>
              <a:off x="2746375" y="1480176"/>
              <a:ext cx="2762250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46375" y="1480176"/>
              <a:ext cx="2762250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5611092" y="1110136"/>
            <a:ext cx="3028082" cy="1029799"/>
            <a:chOff x="5556249" y="1480176"/>
            <a:chExt cx="3082926" cy="1373065"/>
          </a:xfrm>
        </p:grpSpPr>
        <p:sp>
          <p:nvSpPr>
            <p:cNvPr id="40" name="Rectangle 39"/>
            <p:cNvSpPr/>
            <p:nvPr/>
          </p:nvSpPr>
          <p:spPr>
            <a:xfrm>
              <a:off x="5556250" y="1480176"/>
              <a:ext cx="3082925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56249" y="1480176"/>
              <a:ext cx="3082925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3582730" y="2210973"/>
            <a:ext cx="5056446" cy="1029799"/>
            <a:chOff x="3556000" y="2913323"/>
            <a:chExt cx="5083175" cy="1373065"/>
          </a:xfrm>
        </p:grpSpPr>
        <p:sp>
          <p:nvSpPr>
            <p:cNvPr id="43" name="Rectangle 42"/>
            <p:cNvSpPr/>
            <p:nvPr/>
          </p:nvSpPr>
          <p:spPr>
            <a:xfrm>
              <a:off x="3556000" y="2913323"/>
              <a:ext cx="5083175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56000" y="2913323"/>
              <a:ext cx="5083174" cy="633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sp>
        <p:nvSpPr>
          <p:cNvPr id="24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457201" y="1197944"/>
            <a:ext cx="2198254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457210" y="1775180"/>
            <a:ext cx="2198255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5" name="Content Placeholder 5"/>
          <p:cNvSpPr>
            <a:spLocks noGrp="1"/>
          </p:cNvSpPr>
          <p:nvPr>
            <p:ph sz="quarter" idx="21" hasCustomPrompt="1"/>
          </p:nvPr>
        </p:nvSpPr>
        <p:spPr>
          <a:xfrm>
            <a:off x="2746376" y="1197944"/>
            <a:ext cx="2762250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46" name="Content Placeholder 5"/>
          <p:cNvSpPr>
            <a:spLocks noGrp="1"/>
          </p:cNvSpPr>
          <p:nvPr>
            <p:ph sz="quarter" idx="22"/>
          </p:nvPr>
        </p:nvSpPr>
        <p:spPr>
          <a:xfrm>
            <a:off x="2746378" y="1775180"/>
            <a:ext cx="2762251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7" name="Content Placeholder 5"/>
          <p:cNvSpPr>
            <a:spLocks noGrp="1"/>
          </p:cNvSpPr>
          <p:nvPr>
            <p:ph sz="quarter" idx="23" hasCustomPrompt="1"/>
          </p:nvPr>
        </p:nvSpPr>
        <p:spPr>
          <a:xfrm>
            <a:off x="5611093" y="1197944"/>
            <a:ext cx="3028080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48" name="Content Placeholder 5"/>
          <p:cNvSpPr>
            <a:spLocks noGrp="1"/>
          </p:cNvSpPr>
          <p:nvPr>
            <p:ph sz="quarter" idx="24"/>
          </p:nvPr>
        </p:nvSpPr>
        <p:spPr>
          <a:xfrm>
            <a:off x="5611099" y="1775180"/>
            <a:ext cx="3028081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9" name="Content Placeholder 5"/>
          <p:cNvSpPr>
            <a:spLocks noGrp="1"/>
          </p:cNvSpPr>
          <p:nvPr>
            <p:ph sz="quarter" idx="25" hasCustomPrompt="1"/>
          </p:nvPr>
        </p:nvSpPr>
        <p:spPr>
          <a:xfrm>
            <a:off x="3582731" y="2283875"/>
            <a:ext cx="5056442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0" name="Content Placeholder 5"/>
          <p:cNvSpPr>
            <a:spLocks noGrp="1"/>
          </p:cNvSpPr>
          <p:nvPr>
            <p:ph sz="quarter" idx="26"/>
          </p:nvPr>
        </p:nvSpPr>
        <p:spPr>
          <a:xfrm>
            <a:off x="3582730" y="2861109"/>
            <a:ext cx="5056446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Content Placeholder 5"/>
          <p:cNvSpPr>
            <a:spLocks noGrp="1"/>
          </p:cNvSpPr>
          <p:nvPr>
            <p:ph sz="quarter" idx="27" hasCustomPrompt="1"/>
          </p:nvPr>
        </p:nvSpPr>
        <p:spPr>
          <a:xfrm>
            <a:off x="457200" y="2283875"/>
            <a:ext cx="3035298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2" name="Content Placeholder 5"/>
          <p:cNvSpPr>
            <a:spLocks noGrp="1"/>
          </p:cNvSpPr>
          <p:nvPr>
            <p:ph sz="quarter" idx="28"/>
          </p:nvPr>
        </p:nvSpPr>
        <p:spPr>
          <a:xfrm>
            <a:off x="457206" y="2861109"/>
            <a:ext cx="3035299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Content Placeholder 5"/>
          <p:cNvSpPr>
            <a:spLocks noGrp="1"/>
          </p:cNvSpPr>
          <p:nvPr>
            <p:ph sz="quarter" idx="29" hasCustomPrompt="1"/>
          </p:nvPr>
        </p:nvSpPr>
        <p:spPr>
          <a:xfrm>
            <a:off x="457201" y="3385708"/>
            <a:ext cx="8181972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bg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4" name="Content Placeholder 5"/>
          <p:cNvSpPr>
            <a:spLocks noGrp="1"/>
          </p:cNvSpPr>
          <p:nvPr>
            <p:ph sz="quarter" idx="30"/>
          </p:nvPr>
        </p:nvSpPr>
        <p:spPr>
          <a:xfrm>
            <a:off x="457197" y="3962944"/>
            <a:ext cx="8181980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bg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09585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0" name="Rectangle 9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04904"/>
            <a:ext cx="8082552" cy="34897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6028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4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n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 userDrawn="1"/>
        </p:nvSpPr>
        <p:spPr>
          <a:xfrm>
            <a:off x="1602040" y="1009064"/>
            <a:ext cx="3742766" cy="37410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41" name="Oval 40"/>
          <p:cNvSpPr/>
          <p:nvPr userDrawn="1"/>
        </p:nvSpPr>
        <p:spPr>
          <a:xfrm>
            <a:off x="3764025" y="997539"/>
            <a:ext cx="3742766" cy="3742764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22280" y="2589950"/>
            <a:ext cx="1947510" cy="65225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7" name="Rectangle 16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310162" y="0"/>
            <a:ext cx="7986713" cy="708422"/>
          </a:xfr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3569790" y="2589610"/>
            <a:ext cx="1968500" cy="65246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5538290" y="2589610"/>
            <a:ext cx="1968500" cy="65246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135514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39899" y="4582584"/>
            <a:ext cx="2229555" cy="390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5075" y="0"/>
            <a:ext cx="9186334" cy="4185826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42334" y="4233334"/>
            <a:ext cx="9242778" cy="91657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4471120"/>
            <a:ext cx="5813600" cy="45576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42334" y="4185826"/>
            <a:ext cx="9203267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962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12469" y="4593469"/>
            <a:ext cx="2229555" cy="528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4817" y="0"/>
            <a:ext cx="9186334" cy="4185826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4471120"/>
            <a:ext cx="5813600" cy="45576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42334" y="4185826"/>
            <a:ext cx="9203267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0860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63798" y="4553643"/>
            <a:ext cx="2229555" cy="5898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25400" y="1011586"/>
            <a:ext cx="9186334" cy="4138319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21167" y="-3292"/>
            <a:ext cx="9178768" cy="96737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231435"/>
            <a:ext cx="8220956" cy="455768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168" y="964078"/>
            <a:ext cx="9175834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985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-line-bluetext-colorshield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57" b="-1906"/>
          <a:stretch/>
        </p:blipFill>
        <p:spPr>
          <a:xfrm>
            <a:off x="6585599" y="4296761"/>
            <a:ext cx="1769927" cy="656963"/>
          </a:xfrm>
          <a:prstGeom prst="rect">
            <a:avLst/>
          </a:prstGeom>
        </p:spPr>
      </p:pic>
      <p:pic>
        <p:nvPicPr>
          <p:cNvPr id="14" name="Picture 13" descr="upennwatermark.pdf"/>
          <p:cNvPicPr>
            <a:picLocks/>
          </p:cNvPicPr>
          <p:nvPr userDrawn="1"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36510"/>
            <a:ext cx="3080816" cy="34728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151" y="3255792"/>
            <a:ext cx="7397039" cy="65811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254010" y="4572000"/>
            <a:ext cx="2243667" cy="571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959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9" y="0"/>
            <a:ext cx="9143999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pic>
        <p:nvPicPr>
          <p:cNvPr id="13" name="Picture 12" descr="1-line-bluetext-colorshield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99003"/>
            <a:ext cx="180909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2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upennwatermark.pdf"/>
          <p:cNvPicPr>
            <a:picLocks/>
          </p:cNvPicPr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05531"/>
            <a:ext cx="3336156" cy="374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485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4811889" y="1066670"/>
            <a:ext cx="3874912" cy="35279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669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261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upennwatermark.pdf"/>
          <p:cNvPicPr>
            <a:picLocks noChangeAspect="1"/>
          </p:cNvPicPr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05531"/>
            <a:ext cx="3338896" cy="3749040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4811889" y="1066670"/>
            <a:ext cx="3874912" cy="35279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669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939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04904"/>
            <a:ext cx="4038600" cy="34897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04902"/>
            <a:ext cx="4038600" cy="34897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84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7992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46495"/>
            <a:ext cx="4040188" cy="30481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066669"/>
            <a:ext cx="4041775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546495"/>
            <a:ext cx="4041775" cy="30481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427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-line-bluetext-colorshield.png"/>
          <p:cNvPicPr>
            <a:picLocks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99003"/>
            <a:ext cx="1809092" cy="3474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464" y="102970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323520" y="-19089"/>
            <a:ext cx="8229600" cy="72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78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70" r:id="rId4"/>
    <p:sldLayoutId id="2147483668" r:id="rId5"/>
    <p:sldLayoutId id="2147483658" r:id="rId6"/>
    <p:sldLayoutId id="2147483667" r:id="rId7"/>
    <p:sldLayoutId id="2147483652" r:id="rId8"/>
    <p:sldLayoutId id="2147483653" r:id="rId9"/>
    <p:sldLayoutId id="2147483671" r:id="rId10"/>
    <p:sldLayoutId id="2147483672" r:id="rId11"/>
    <p:sldLayoutId id="2147483654" r:id="rId12"/>
    <p:sldLayoutId id="2147483655" r:id="rId13"/>
    <p:sldLayoutId id="2147483656" r:id="rId14"/>
    <p:sldLayoutId id="2147483657" r:id="rId15"/>
    <p:sldLayoutId id="2147483666" r:id="rId16"/>
    <p:sldLayoutId id="214748366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95001A"/>
          </a:solidFill>
          <a:latin typeface="Gill Sans"/>
          <a:ea typeface="+mj-ea"/>
          <a:cs typeface="Gill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800" kern="1200">
          <a:solidFill>
            <a:schemeClr val="accent6"/>
          </a:solidFill>
          <a:latin typeface="Gill Sans"/>
          <a:ea typeface="+mn-ea"/>
          <a:cs typeface="Gill San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400" kern="1200">
          <a:solidFill>
            <a:schemeClr val="accent6"/>
          </a:solidFill>
          <a:latin typeface="Gill Sans"/>
          <a:ea typeface="+mn-ea"/>
          <a:cs typeface="Gill San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000" kern="1200">
          <a:solidFill>
            <a:schemeClr val="accent6"/>
          </a:solidFill>
          <a:latin typeface="Gill Sans"/>
          <a:ea typeface="+mn-ea"/>
          <a:cs typeface="Gill San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1800" kern="1200">
          <a:solidFill>
            <a:schemeClr val="accent6"/>
          </a:solidFill>
          <a:latin typeface="Gill Sans"/>
          <a:ea typeface="+mn-ea"/>
          <a:cs typeface="Gill San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1800" kern="1200">
          <a:solidFill>
            <a:schemeClr val="accent6"/>
          </a:solidFill>
          <a:latin typeface="Gill Sans"/>
          <a:ea typeface="+mn-ea"/>
          <a:cs typeface="Gill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DRUM:</a:t>
            </a:r>
            <a:br>
              <a:rPr lang="en-US" dirty="0"/>
            </a:br>
            <a:r>
              <a:rPr lang="en-US" sz="2600" dirty="0"/>
              <a:t>Matrix Recovery from Unlabeled Data </a:t>
            </a:r>
            <a:br>
              <a:rPr lang="en-US" sz="2600" dirty="0"/>
            </a:br>
            <a:r>
              <a:rPr lang="en-US" sz="2600" dirty="0"/>
              <a:t>(with Missing Entries)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151" y="3255792"/>
            <a:ext cx="7397039" cy="110720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Liangzu Peng                                                                   @ Informs Annual Meeting</a:t>
            </a:r>
          </a:p>
          <a:p>
            <a:r>
              <a:rPr lang="en-US" dirty="0"/>
              <a:t>October 18, 2023</a:t>
            </a:r>
          </a:p>
          <a:p>
            <a:r>
              <a:rPr lang="en-US" altLang="zh-CN" dirty="0"/>
              <a:t>Innovation in Data Engineering and Science (IDEAS)</a:t>
            </a:r>
          </a:p>
          <a:p>
            <a:r>
              <a:rPr lang="en-US" dirty="0"/>
              <a:t>https://research.seas.upenn.edu/initiatives/data-science/</a:t>
            </a:r>
          </a:p>
        </p:txBody>
      </p:sp>
    </p:spTree>
    <p:extLst>
      <p:ext uri="{BB962C8B-B14F-4D97-AF65-F5344CB8AC3E}">
        <p14:creationId xmlns:p14="http://schemas.microsoft.com/office/powerpoint/2010/main" val="394757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45215D-F117-32AD-2CAB-388BA758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3EB28D-9122-FD3A-E30C-3F44004C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Connection to Other Matrix Recovery 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3BF02-8941-FA62-B481-7C975632E0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Matrix recovery with …</a:t>
            </a:r>
          </a:p>
          <a:p>
            <a:pPr lvl="1"/>
            <a:r>
              <a:rPr lang="en-US" dirty="0"/>
              <a:t>linear measurements (matrix sensing)</a:t>
            </a:r>
          </a:p>
          <a:p>
            <a:pPr lvl="1"/>
            <a:r>
              <a:rPr lang="en-US" altLang="zh-CN" dirty="0"/>
              <a:t>missing entries (matrix completion)</a:t>
            </a:r>
            <a:endParaRPr lang="en-US" dirty="0"/>
          </a:p>
          <a:p>
            <a:pPr lvl="1"/>
            <a:r>
              <a:rPr lang="en-US" dirty="0"/>
              <a:t>outliers (outlier-robust PCA)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unlabeled data (UPCA)</a:t>
            </a:r>
          </a:p>
        </p:txBody>
      </p:sp>
    </p:spTree>
    <p:extLst>
      <p:ext uri="{BB962C8B-B14F-4D97-AF65-F5344CB8AC3E}">
        <p14:creationId xmlns:p14="http://schemas.microsoft.com/office/powerpoint/2010/main" val="43819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E6C102-8F1F-F533-AB3D-A56CF896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B6A627-10D3-DFBC-8446-8EF9869D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2EAA6E7-55D4-09C3-C647-59190686C49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Assumption: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is “low-rank”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: the set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permutation matrices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𝑟𝑎𝑛𝑘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Non-uniqueness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global minimizer, </a:t>
                </a:r>
              </a:p>
              <a:p>
                <a:pPr lvl="1"/>
                <a:r>
                  <a:rPr lang="en-US" dirty="0"/>
                  <a:t>then so 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for any permutation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But in most cases </a:t>
                </a:r>
                <a:r>
                  <a:rPr lang="en-US" altLang="zh-CN" b="1" dirty="0"/>
                  <a:t>this is harmless!</a:t>
                </a:r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2EAA6E7-55D4-09C3-C647-59190686C4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80" t="-1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87814B2-DF9A-5B2D-E40A-CC96B71A9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26627"/>
              </p:ext>
            </p:extLst>
          </p:nvPr>
        </p:nvGraphicFramePr>
        <p:xfrm>
          <a:off x="6598760" y="2484844"/>
          <a:ext cx="155224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248">
                  <a:extLst>
                    <a:ext uri="{9D8B030D-6E8A-4147-A177-3AD203B41FA5}">
                      <a16:colId xmlns:a16="http://schemas.microsoft.com/office/drawing/2014/main" val="2948809643"/>
                    </a:ext>
                  </a:extLst>
                </a:gridCol>
              </a:tblGrid>
              <a:tr h="2493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371197"/>
                  </a:ext>
                </a:extLst>
              </a:tr>
              <a:tr h="252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Speaker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379621"/>
                  </a:ext>
                </a:extLst>
              </a:tr>
              <a:tr h="252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Session Chair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14256"/>
                  </a:ext>
                </a:extLst>
              </a:tr>
              <a:tr h="252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Speaker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909694"/>
                  </a:ext>
                </a:extLst>
              </a:tr>
              <a:tr h="252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Speaker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024523"/>
                  </a:ext>
                </a:extLst>
              </a:tr>
              <a:tr h="252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Speaker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326580"/>
                  </a:ext>
                </a:extLst>
              </a:tr>
              <a:tr h="252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Speaker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72512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414A0CB-3CCA-5E6C-0A71-0CEC13285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774380"/>
              </p:ext>
            </p:extLst>
          </p:nvPr>
        </p:nvGraphicFramePr>
        <p:xfrm>
          <a:off x="8151731" y="2481881"/>
          <a:ext cx="939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600">
                  <a:extLst>
                    <a:ext uri="{9D8B030D-6E8A-4147-A177-3AD203B41FA5}">
                      <a16:colId xmlns:a16="http://schemas.microsoft.com/office/drawing/2014/main" val="2948809643"/>
                    </a:ext>
                  </a:extLst>
                </a:gridCol>
              </a:tblGrid>
              <a:tr h="31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371197"/>
                  </a:ext>
                </a:extLst>
              </a:tr>
              <a:tr h="31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379621"/>
                  </a:ext>
                </a:extLst>
              </a:tr>
              <a:tr h="31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14256"/>
                  </a:ext>
                </a:extLst>
              </a:tr>
              <a:tr h="31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909694"/>
                  </a:ext>
                </a:extLst>
              </a:tr>
              <a:tr h="31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024523"/>
                  </a:ext>
                </a:extLst>
              </a:tr>
              <a:tr h="31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326580"/>
                  </a:ext>
                </a:extLst>
              </a:tr>
              <a:tr h="3187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72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9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E6C102-8F1F-F533-AB3D-A56CF896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B6A627-10D3-DFBC-8446-8EF9869D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Characterization of Global Minimizers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2EAA6E7-55D4-09C3-C647-59190686C49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𝑟𝑎𝑛𝑘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 Ideas:</a:t>
                </a:r>
              </a:p>
              <a:p>
                <a:r>
                  <a:rPr lang="en-US" dirty="0"/>
                  <a:t>Algebraic Geometry</a:t>
                </a:r>
              </a:p>
              <a:p>
                <a:r>
                  <a:rPr lang="en-US" dirty="0"/>
                  <a:t>Prove a shuffled point does not fall into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𝑟𝑎𝑛𝑔𝑒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w.p.</a:t>
                </a:r>
                <a:r>
                  <a:rPr lang="en-US" dirty="0">
                    <a:solidFill>
                      <a:srgbClr val="FF0000"/>
                    </a:solidFill>
                  </a:rPr>
                  <a:t> 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2EAA6E7-55D4-09C3-C647-59190686C4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31" t="-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E6CF0F-149B-6399-618D-4B0B81739B4E}"/>
                  </a:ext>
                </a:extLst>
              </p:cNvPr>
              <p:cNvSpPr txBox="1"/>
              <p:nvPr/>
            </p:nvSpPr>
            <p:spPr>
              <a:xfrm>
                <a:off x="1132965" y="1755328"/>
                <a:ext cx="6731022" cy="1200329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Theorem</a:t>
                </a:r>
              </a:p>
              <a:p>
                <a:r>
                  <a:rPr lang="en-US" dirty="0"/>
                  <a:t>For a </a:t>
                </a:r>
                <a:r>
                  <a:rPr lang="en-US" dirty="0">
                    <a:solidFill>
                      <a:srgbClr val="FF0000"/>
                    </a:solidFill>
                  </a:rPr>
                  <a:t>generic</a:t>
                </a:r>
                <a:r>
                  <a:rPr lang="en-US" dirty="0"/>
                  <a:t> ground-truth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of rank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minimum rank of the above problem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 global minimizers are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E6CF0F-149B-6399-618D-4B0B81739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965" y="1755328"/>
                <a:ext cx="6731022" cy="1200329"/>
              </a:xfrm>
              <a:prstGeom prst="rect">
                <a:avLst/>
              </a:prstGeom>
              <a:blipFill>
                <a:blip r:embed="rId3"/>
                <a:stretch>
                  <a:fillRect l="-541" t="-1478" b="-541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16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E6C102-8F1F-F533-AB3D-A56CF896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B6A627-10D3-DFBC-8446-8EF9869D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Challenges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2EAA6E7-55D4-09C3-C647-59190686C49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𝑟𝑎𝑛𝑘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But how are we going to solve this problem?</a:t>
                </a:r>
              </a:p>
              <a:p>
                <a:endParaRPr lang="en-US" dirty="0"/>
              </a:p>
              <a:p>
                <a:r>
                  <a:rPr lang="en-US" dirty="0"/>
                  <a:t>Challenges: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dirty="0"/>
                  <a:t>: function of a combinatorial flavor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: constraints of combinatorial flavors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2EAA6E7-55D4-09C3-C647-59190686C4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80" t="-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250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725FD8-D905-5786-6878-8490D091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E40077-80C5-E521-FB27-C3F5625A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Dominant Permutation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F67F7A7-7076-68ED-8073-3B51E723AFE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Assume most columns are shuffled by the </a:t>
                </a:r>
                <a:r>
                  <a:rPr lang="en-US" dirty="0">
                    <a:solidFill>
                      <a:srgbClr val="FF0000"/>
                    </a:solidFill>
                  </a:rPr>
                  <a:t>same</a:t>
                </a:r>
                <a:r>
                  <a:rPr lang="en-US" dirty="0"/>
                  <a:t> permutation</a:t>
                </a:r>
              </a:p>
              <a:p>
                <a:r>
                  <a:rPr lang="en-US" dirty="0"/>
                  <a:t>Example</a:t>
                </a:r>
              </a:p>
              <a:p>
                <a:pPr marL="0" indent="0">
                  <a:buNone/>
                </a:pPr>
                <a:r>
                  <a:rPr lang="en-US" dirty="0"/>
                  <a:t>              Ground-truth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                         Observed Data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F67F7A7-7076-68ED-8073-3B51E723A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31" t="-1396" r="-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AE39917-594B-4234-78C5-32D0325F4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576" y="2404294"/>
            <a:ext cx="2410161" cy="1314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95E15E-3468-73E8-17EA-6685F4B4D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428" y="2335486"/>
            <a:ext cx="2438740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61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A30306-B049-73D3-642B-5756FDEE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416ED4-9C3D-BCD2-4DCC-C3C8A8900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Dominant Permutation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D66F6CD-E4EE-11F9-68A5-0BF8A699666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b="0" dirty="0"/>
              </a:p>
              <a:p>
                <a:r>
                  <a:rPr lang="en-US" dirty="0"/>
                  <a:t>If a column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not shuffled,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: an orthonormal basis of the orthogonal complement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D66F6CD-E4EE-11F9-68A5-0BF8A69966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77B64A-75AD-A38C-F87D-7A9A2266867D}"/>
                  </a:ext>
                </a:extLst>
              </p:cNvPr>
              <p:cNvSpPr txBox="1"/>
              <p:nvPr/>
            </p:nvSpPr>
            <p:spPr>
              <a:xfrm>
                <a:off x="888978" y="1099475"/>
                <a:ext cx="6731022" cy="1955215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Theorem</a:t>
                </a:r>
              </a:p>
              <a:p>
                <a:r>
                  <a:rPr lang="en-US" dirty="0"/>
                  <a:t>For a </a:t>
                </a:r>
                <a:r>
                  <a:rPr lang="en-US" dirty="0">
                    <a:solidFill>
                      <a:srgbClr val="FF0000"/>
                    </a:solidFill>
                  </a:rPr>
                  <a:t>generic</a:t>
                </a:r>
                <a:r>
                  <a:rPr lang="en-US" dirty="0"/>
                  <a:t> ground-truth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of rank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assume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points shuffled by the same permutation (say,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 other permutation shuffles more than points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the following problem has a unique (up to isometry) solution: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p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77B64A-75AD-A38C-F87D-7A9A22668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78" y="1099475"/>
                <a:ext cx="6731022" cy="1955215"/>
              </a:xfrm>
              <a:prstGeom prst="rect">
                <a:avLst/>
              </a:prstGeom>
              <a:blipFill>
                <a:blip r:embed="rId3"/>
                <a:stretch>
                  <a:fillRect l="-541" t="-612" r="-9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A30306-B049-73D3-642B-5756FDEE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416ED4-9C3D-BCD2-4DCC-C3C8A8900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D66F6CD-E4EE-11F9-68A5-0BF8A699666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907869"/>
                <a:ext cx="8082552" cy="3791130"/>
              </a:xfrm>
            </p:spPr>
            <p:txBody>
              <a:bodyPr>
                <a:normAutofit fontScale="92500"/>
              </a:bodyPr>
              <a:lstStyle/>
              <a:p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r>
                  <a:rPr lang="en-US" b="0" dirty="0"/>
                  <a:t>Step 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relaxation: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p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Step 2. solve it by existing </a:t>
                </a:r>
                <a:r>
                  <a:rPr lang="en-US" dirty="0">
                    <a:solidFill>
                      <a:srgbClr val="FF0000"/>
                    </a:solidFill>
                  </a:rPr>
                  <a:t>outlier-robust PCA </a:t>
                </a:r>
                <a:r>
                  <a:rPr lang="en-US" dirty="0"/>
                  <a:t>methods, yielding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Step 3.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solve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Π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</m:acc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using existing methods on </a:t>
                </a:r>
                <a:r>
                  <a:rPr lang="en-US" dirty="0">
                    <a:solidFill>
                      <a:srgbClr val="FF0000"/>
                    </a:solidFill>
                  </a:rPr>
                  <a:t>regression without correspondences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D66F6CD-E4EE-11F9-68A5-0BF8A69966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907869"/>
                <a:ext cx="8082552" cy="3791130"/>
              </a:xfrm>
              <a:blipFill>
                <a:blip r:embed="rId2"/>
                <a:stretch>
                  <a:fillRect l="-980" r="-1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77B64A-75AD-A38C-F87D-7A9A2266867D}"/>
                  </a:ext>
                </a:extLst>
              </p:cNvPr>
              <p:cNvSpPr txBox="1"/>
              <p:nvPr/>
            </p:nvSpPr>
            <p:spPr>
              <a:xfrm>
                <a:off x="1000660" y="902438"/>
                <a:ext cx="6731022" cy="570221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p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77B64A-75AD-A38C-F87D-7A9A22668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60" y="902438"/>
                <a:ext cx="6731022" cy="570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210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6D731-AC06-9E32-F3EE-12F0EBB4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786F66-D993-C428-1581-58E5B4BF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Experiments on the extended Yale B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05381-4D2C-29F2-21EC-67885D1B95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Column 1: </a:t>
            </a:r>
          </a:p>
          <a:p>
            <a:pPr lvl="1"/>
            <a:r>
              <a:rPr lang="en-US" dirty="0"/>
              <a:t>Original image</a:t>
            </a:r>
          </a:p>
          <a:p>
            <a:pPr lvl="1"/>
            <a:endParaRPr lang="en-US" dirty="0"/>
          </a:p>
          <a:p>
            <a:r>
              <a:rPr lang="en-US" dirty="0"/>
              <a:t>Column 2:</a:t>
            </a:r>
          </a:p>
          <a:p>
            <a:pPr lvl="1"/>
            <a:r>
              <a:rPr lang="en-US" dirty="0"/>
              <a:t>Shuffled image (input)</a:t>
            </a:r>
          </a:p>
          <a:p>
            <a:pPr lvl="1"/>
            <a:endParaRPr lang="en-US" dirty="0"/>
          </a:p>
          <a:p>
            <a:r>
              <a:rPr lang="en-US" dirty="0"/>
              <a:t>Column 3:</a:t>
            </a:r>
          </a:p>
          <a:p>
            <a:pPr lvl="1"/>
            <a:r>
              <a:rPr lang="en-US" dirty="0"/>
              <a:t>Recovered image (output)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9B35A0-7455-3D55-17FB-CDA9BA2A2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066" y="1026045"/>
            <a:ext cx="3254740" cy="364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33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5335B2-E244-FC9A-B055-D7D808A1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1E05F1-73EF-2373-7A52-79491584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Extension: Unlabeled Matrix Completion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596CF-36E6-8A73-0357-AEFFFA80A0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Ground-Truth                       UPCA data                         UMC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47B868-9C64-4B87-640E-DB8CD316E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34" y="1487186"/>
            <a:ext cx="8373291" cy="133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65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B84DCD-1BD3-264A-4DA6-19205841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5DC3D4-82D8-8F25-6986-5AF4635F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 for your attention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2DA44-74B8-6765-6BB0-EBE15C1CA6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0EF1EB-CF06-F1ED-458F-ACAC3B7E7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871" y="2188180"/>
            <a:ext cx="5239481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8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D88C74-E206-21BE-E6B9-A48AB6BB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2E9816-CABA-04A0-53E0-5EDD01C6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Presentation is Based on …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D1165-90D4-7753-46DE-8E90560D79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“Old” work (</a:t>
            </a:r>
            <a:r>
              <a:rPr lang="en-US" dirty="0" err="1"/>
              <a:t>NeurIPS</a:t>
            </a:r>
            <a:r>
              <a:rPr lang="en-US" dirty="0"/>
              <a:t> 2021)</a:t>
            </a:r>
          </a:p>
          <a:p>
            <a:endParaRPr lang="en-US" dirty="0"/>
          </a:p>
          <a:p>
            <a:r>
              <a:rPr lang="en-US" dirty="0"/>
              <a:t>Reborn with a significant revision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D4937E-93BF-3CF2-E930-B82900738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52" y="1413676"/>
            <a:ext cx="7912800" cy="80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8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D88C74-E206-21BE-E6B9-A48AB6BB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2E9816-CABA-04A0-53E0-5EDD01C6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Motivating Example 1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D1165-90D4-7753-46DE-8E90560D79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to recover an image from its shuffled patches?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E66507-7B80-C50C-7C2F-3721D0E4B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379" y="1830676"/>
            <a:ext cx="4945145" cy="22678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37D6B1-3588-86BC-9AC4-8EAE10E316FB}"/>
              </a:ext>
            </a:extLst>
          </p:cNvPr>
          <p:cNvSpPr txBox="1"/>
          <p:nvPr/>
        </p:nvSpPr>
        <p:spPr>
          <a:xfrm>
            <a:off x="2376000" y="4642708"/>
            <a:ext cx="5354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(Cruz et al.) Visual Permutation Learning (TPAMI 2019)</a:t>
            </a:r>
          </a:p>
        </p:txBody>
      </p:sp>
    </p:spTree>
    <p:extLst>
      <p:ext uri="{BB962C8B-B14F-4D97-AF65-F5344CB8AC3E}">
        <p14:creationId xmlns:p14="http://schemas.microsoft.com/office/powerpoint/2010/main" val="218267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D88C74-E206-21BE-E6B9-A48AB6BB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2E9816-CABA-04A0-53E0-5EDD01C6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Motivating Example 2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D1165-90D4-7753-46DE-8E90560D79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 am a data collector </a:t>
            </a:r>
          </a:p>
          <a:p>
            <a:r>
              <a:rPr lang="en-US" altLang="zh-CN" dirty="0"/>
              <a:t>I collect data in Philadelphia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E19E3F-0BDD-6F77-A02C-59FBA813CC80}"/>
              </a:ext>
            </a:extLst>
          </p:cNvPr>
          <p:cNvGraphicFramePr>
            <a:graphicFrameLocks noGrp="1"/>
          </p:cNvGraphicFramePr>
          <p:nvPr/>
        </p:nvGraphicFramePr>
        <p:xfrm>
          <a:off x="1884000" y="2093799"/>
          <a:ext cx="6096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3664844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48809643"/>
                    </a:ext>
                  </a:extLst>
                </a:gridCol>
              </a:tblGrid>
              <a:tr h="1753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Institute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37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Haixiang</a:t>
                      </a:r>
                      <a:r>
                        <a:rPr lang="en-US" dirty="0"/>
                        <a:t> Zhang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 Berkeley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37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Jikai</a:t>
                      </a:r>
                      <a:r>
                        <a:rPr lang="en-US" dirty="0"/>
                        <a:t> Jin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Stanford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1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Mengqi</a:t>
                      </a:r>
                      <a:r>
                        <a:rPr lang="en-US" dirty="0"/>
                        <a:t> Lou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GeorgiaTech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909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Xiaopeng</a:t>
                      </a:r>
                      <a:r>
                        <a:rPr lang="en-US" dirty="0"/>
                        <a:t> 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Columbia University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02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Vaidehi</a:t>
                      </a:r>
                      <a:r>
                        <a:rPr lang="en-US" dirty="0"/>
                        <a:t> Srinivas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Northwestern University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32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Liangzu Peng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UPenn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72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72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D88C74-E206-21BE-E6B9-A48AB6BB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2E9816-CABA-04A0-53E0-5EDD01C6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Motivating Example 2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D1165-90D4-7753-46DE-8E90560D79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 am </a:t>
            </a:r>
            <a:r>
              <a:rPr lang="en-US" altLang="zh-CN" b="1" dirty="0"/>
              <a:t>another</a:t>
            </a:r>
            <a:r>
              <a:rPr lang="en-US" altLang="zh-CN" dirty="0"/>
              <a:t> data collector </a:t>
            </a:r>
          </a:p>
          <a:p>
            <a:r>
              <a:rPr lang="en-US" altLang="zh-CN" dirty="0"/>
              <a:t>I collect data at the Phoenix Convention Center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E19E3F-0BDD-6F77-A02C-59FBA813C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076650"/>
              </p:ext>
            </p:extLst>
          </p:nvPr>
        </p:nvGraphicFramePr>
        <p:xfrm>
          <a:off x="1796076" y="2075055"/>
          <a:ext cx="6096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3664844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48809643"/>
                    </a:ext>
                  </a:extLst>
                </a:gridCol>
              </a:tblGrid>
              <a:tr h="2059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37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Jikai</a:t>
                      </a:r>
                      <a:r>
                        <a:rPr lang="en-US" dirty="0"/>
                        <a:t> Jin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Speaker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37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Haixiang</a:t>
                      </a:r>
                      <a:r>
                        <a:rPr lang="en-US" dirty="0"/>
                        <a:t> Zhang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Session Chair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1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Mengqi</a:t>
                      </a:r>
                      <a:r>
                        <a:rPr lang="en-US" dirty="0"/>
                        <a:t> Lou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Speaker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909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Vaidehi</a:t>
                      </a:r>
                      <a:r>
                        <a:rPr lang="en-US" dirty="0"/>
                        <a:t> Srinivas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Speaker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02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Xiaopeng</a:t>
                      </a:r>
                      <a:r>
                        <a:rPr lang="en-US" dirty="0"/>
                        <a:t> 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Speaker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32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Liangzu Peng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Speaker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72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41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D88C74-E206-21BE-E6B9-A48AB6BB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2E9816-CABA-04A0-53E0-5EDD01C6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Motivating Example 2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D1165-90D4-7753-46DE-8E90560D79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 am </a:t>
            </a:r>
            <a:r>
              <a:rPr lang="en-US" altLang="zh-CN" b="1" dirty="0"/>
              <a:t>yet another</a:t>
            </a:r>
            <a:r>
              <a:rPr lang="en-US" altLang="zh-CN" dirty="0"/>
              <a:t> data collector </a:t>
            </a:r>
          </a:p>
          <a:p>
            <a:r>
              <a:rPr lang="en-US" altLang="zh-CN" dirty="0"/>
              <a:t>I collect data at my hotel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7CC841-4F6A-0549-4686-C50F73B0D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832822"/>
              </p:ext>
            </p:extLst>
          </p:nvPr>
        </p:nvGraphicFramePr>
        <p:xfrm>
          <a:off x="1884000" y="2093799"/>
          <a:ext cx="6096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3664844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48809643"/>
                    </a:ext>
                  </a:extLst>
                </a:gridCol>
              </a:tblGrid>
              <a:tr h="1753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37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Liangzu Peng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37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Jikai</a:t>
                      </a:r>
                      <a:r>
                        <a:rPr lang="en-US" dirty="0"/>
                        <a:t> Jin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1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Mengqi</a:t>
                      </a:r>
                      <a:r>
                        <a:rPr lang="en-US" dirty="0"/>
                        <a:t> Lou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909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Xiaopeng</a:t>
                      </a:r>
                      <a:r>
                        <a:rPr lang="en-US" dirty="0"/>
                        <a:t> 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02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Vaidehi</a:t>
                      </a:r>
                      <a:r>
                        <a:rPr lang="en-US" dirty="0"/>
                        <a:t> Srinivas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32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Haixiang</a:t>
                      </a:r>
                      <a:r>
                        <a:rPr lang="en-US" dirty="0"/>
                        <a:t> Zhang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72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06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D88C74-E206-21BE-E6B9-A48AB6BB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2E9816-CABA-04A0-53E0-5EDD01C6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Motivating Example 2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D1165-90D4-7753-46DE-8E90560D79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 am </a:t>
            </a:r>
            <a:r>
              <a:rPr lang="en-US" altLang="zh-CN" b="1" dirty="0"/>
              <a:t>yet </a:t>
            </a:r>
            <a:r>
              <a:rPr lang="en-US" altLang="zh-CN" b="1" dirty="0" err="1"/>
              <a:t>yet</a:t>
            </a:r>
            <a:r>
              <a:rPr lang="en-US" altLang="zh-CN" b="1" dirty="0"/>
              <a:t> another</a:t>
            </a:r>
            <a:r>
              <a:rPr lang="en-US" altLang="zh-CN" dirty="0"/>
              <a:t> data collector </a:t>
            </a:r>
          </a:p>
          <a:p>
            <a:r>
              <a:rPr lang="en-US" altLang="zh-CN" dirty="0"/>
              <a:t>I collect data in the room (CC-North 222B)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7CC841-4F6A-0549-4686-C50F73B0D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67927"/>
              </p:ext>
            </p:extLst>
          </p:nvPr>
        </p:nvGraphicFramePr>
        <p:xfrm>
          <a:off x="993600" y="2093799"/>
          <a:ext cx="69864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600">
                  <a:extLst>
                    <a:ext uri="{9D8B030D-6E8A-4147-A177-3AD203B41FA5}">
                      <a16:colId xmlns:a16="http://schemas.microsoft.com/office/drawing/2014/main" val="1236648440"/>
                    </a:ext>
                  </a:extLst>
                </a:gridCol>
                <a:gridCol w="1746600">
                  <a:extLst>
                    <a:ext uri="{9D8B030D-6E8A-4147-A177-3AD203B41FA5}">
                      <a16:colId xmlns:a16="http://schemas.microsoft.com/office/drawing/2014/main" val="2948809643"/>
                    </a:ext>
                  </a:extLst>
                </a:gridCol>
                <a:gridCol w="1746600">
                  <a:extLst>
                    <a:ext uri="{9D8B030D-6E8A-4147-A177-3AD203B41FA5}">
                      <a16:colId xmlns:a16="http://schemas.microsoft.com/office/drawing/2014/main" val="3781666854"/>
                    </a:ext>
                  </a:extLst>
                </a:gridCol>
                <a:gridCol w="1746600">
                  <a:extLst>
                    <a:ext uri="{9D8B030D-6E8A-4147-A177-3AD203B41FA5}">
                      <a16:colId xmlns:a16="http://schemas.microsoft.com/office/drawing/2014/main" val="2565642148"/>
                    </a:ext>
                  </a:extLst>
                </a:gridCol>
              </a:tblGrid>
              <a:tr h="1753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37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Vaidehi</a:t>
                      </a:r>
                      <a:r>
                        <a:rPr lang="en-US" dirty="0"/>
                        <a:t> Srinivas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37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Jikai</a:t>
                      </a:r>
                      <a:r>
                        <a:rPr lang="en-US" dirty="0"/>
                        <a:t> Jin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1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Mengqi</a:t>
                      </a:r>
                      <a:r>
                        <a:rPr lang="en-US" dirty="0"/>
                        <a:t> Lou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909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Haixiang</a:t>
                      </a:r>
                      <a:r>
                        <a:rPr lang="en-US" dirty="0"/>
                        <a:t> Zhang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02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Liangzu Peng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32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Xiaopeng</a:t>
                      </a:r>
                      <a:r>
                        <a:rPr lang="en-US" dirty="0"/>
                        <a:t> 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72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6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26CC6-9110-35C7-D8D5-127827AE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259834-BE0E-B125-64AD-67334BC2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Motivating Example 2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3418C-F5E3-929D-69D5-B042AF22BC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 want to release the data, and I want preserve privacy</a:t>
            </a:r>
          </a:p>
          <a:p>
            <a:pPr lvl="1"/>
            <a:r>
              <a:rPr lang="en-US" dirty="0"/>
              <a:t>Let me remove the identity information, publish the following data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BFDC6AF-ED26-005A-6591-08E6B8558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567024"/>
              </p:ext>
            </p:extLst>
          </p:nvPr>
        </p:nvGraphicFramePr>
        <p:xfrm>
          <a:off x="2136023" y="2020013"/>
          <a:ext cx="2692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800">
                  <a:extLst>
                    <a:ext uri="{9D8B030D-6E8A-4147-A177-3AD203B41FA5}">
                      <a16:colId xmlns:a16="http://schemas.microsoft.com/office/drawing/2014/main" val="2948809643"/>
                    </a:ext>
                  </a:extLst>
                </a:gridCol>
              </a:tblGrid>
              <a:tr h="1753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Institute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37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 Berkeley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37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Stanford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1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GeorgiaTech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909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Columbia University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02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Northwestern University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32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UPenn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72512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3C7B51-2BCD-DB8B-DF96-AE0CF3BBA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432548"/>
              </p:ext>
            </p:extLst>
          </p:nvPr>
        </p:nvGraphicFramePr>
        <p:xfrm>
          <a:off x="446180" y="2021575"/>
          <a:ext cx="1552248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248">
                  <a:extLst>
                    <a:ext uri="{9D8B030D-6E8A-4147-A177-3AD203B41FA5}">
                      <a16:colId xmlns:a16="http://schemas.microsoft.com/office/drawing/2014/main" val="29488096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37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Speaker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37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Session Chair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1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Speaker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909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Speaker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02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Speaker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32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Speaker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72512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3614D6-7267-C991-1484-309167F50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118686"/>
              </p:ext>
            </p:extLst>
          </p:nvPr>
        </p:nvGraphicFramePr>
        <p:xfrm>
          <a:off x="4964400" y="2018612"/>
          <a:ext cx="939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600">
                  <a:extLst>
                    <a:ext uri="{9D8B030D-6E8A-4147-A177-3AD203B41FA5}">
                      <a16:colId xmlns:a16="http://schemas.microsoft.com/office/drawing/2014/main" val="2948809643"/>
                    </a:ext>
                  </a:extLst>
                </a:gridCol>
              </a:tblGrid>
              <a:tr h="1753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37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37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1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909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02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32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7251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7A3101-84A5-079A-148B-2D1D4B608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288461"/>
              </p:ext>
            </p:extLst>
          </p:nvPr>
        </p:nvGraphicFramePr>
        <p:xfrm>
          <a:off x="6149352" y="2029786"/>
          <a:ext cx="24444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400">
                  <a:extLst>
                    <a:ext uri="{9D8B030D-6E8A-4147-A177-3AD203B41FA5}">
                      <a16:colId xmlns:a16="http://schemas.microsoft.com/office/drawing/2014/main" val="1646389575"/>
                    </a:ext>
                  </a:extLst>
                </a:gridCol>
              </a:tblGrid>
              <a:tr h="1753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Height, Weight, 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37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37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814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909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02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32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72512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D144D1F-F69E-A8F6-C877-82125BCF0D92}"/>
              </a:ext>
            </a:extLst>
          </p:cNvPr>
          <p:cNvSpPr txBox="1"/>
          <p:nvPr/>
        </p:nvSpPr>
        <p:spPr>
          <a:xfrm>
            <a:off x="571201" y="3640519"/>
            <a:ext cx="7048799" cy="95410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Question: Can we recover the correspondence information from this unlabeled dataset?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0E8F74-67FC-C78C-565C-756EA66F473C}"/>
              </a:ext>
            </a:extLst>
          </p:cNvPr>
          <p:cNvSpPr txBox="1"/>
          <p:nvPr/>
        </p:nvSpPr>
        <p:spPr>
          <a:xfrm>
            <a:off x="604248" y="74554"/>
            <a:ext cx="7345103" cy="181588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Real Scenario (Record Linkage): Government Agencies collect data at different locations and in different order, and have the need to routinely combine datasets from different sources</a:t>
            </a:r>
          </a:p>
        </p:txBody>
      </p:sp>
    </p:spTree>
    <p:extLst>
      <p:ext uri="{BB962C8B-B14F-4D97-AF65-F5344CB8AC3E}">
        <p14:creationId xmlns:p14="http://schemas.microsoft.com/office/powerpoint/2010/main" val="340728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643E08-B353-154F-A649-BAF4FB96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657E01-C2F3-B5AF-2267-9DA2DECA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Unlabeled Principal Component Analysis (UPCA)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C9F41E3-6C6C-B1A9-85A0-125474FF3A7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: Ground-truth data</a:t>
                </a:r>
              </a:p>
              <a:p>
                <a:pPr lvl="1"/>
                <a:r>
                  <a:rPr lang="en-US" dirty="0"/>
                  <a:t>Each column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</a:p>
              <a:p>
                <a:pPr lvl="2"/>
                <a:r>
                  <a:rPr lang="en-US" dirty="0"/>
                  <a:t>a numerical feature vector, or </a:t>
                </a:r>
              </a:p>
              <a:p>
                <a:pPr lvl="2"/>
                <a:r>
                  <a:rPr lang="en-US" dirty="0"/>
                  <a:t>an image patch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Observed data matrix</a:t>
                </a:r>
              </a:p>
              <a:p>
                <a:pPr lvl="1"/>
                <a:r>
                  <a:rPr lang="en-US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shuffled version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is an </a:t>
                </a:r>
                <a:r>
                  <a:rPr lang="en-US" dirty="0">
                    <a:solidFill>
                      <a:srgbClr val="FF0000"/>
                    </a:solidFill>
                  </a:rPr>
                  <a:t>unknown</a:t>
                </a:r>
                <a:r>
                  <a:rPr lang="en-US" dirty="0"/>
                  <a:t> permutation </a:t>
                </a:r>
              </a:p>
              <a:p>
                <a:pPr lvl="2"/>
                <a:endParaRPr lang="en-US" dirty="0"/>
              </a:p>
              <a:p>
                <a:r>
                  <a:rPr lang="en-US" altLang="zh-CN" b="1" dirty="0"/>
                  <a:t>Goal of UPCA</a:t>
                </a:r>
                <a:r>
                  <a:rPr lang="en-US" altLang="zh-CN" dirty="0"/>
                  <a:t>: Recover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C9F41E3-6C6C-B1A9-85A0-125474FF3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80" t="-1396" b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9042C61-FE4A-48E7-6218-32ECE06CC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504" y="793870"/>
            <a:ext cx="1541017" cy="1535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C9EDA0-A4C8-94C6-4CFA-9200F27B2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443" y="2849765"/>
            <a:ext cx="1554079" cy="149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3">
      <a:dk1>
        <a:srgbClr val="00144D"/>
      </a:dk1>
      <a:lt1>
        <a:sysClr val="window" lastClr="FFFFFF"/>
      </a:lt1>
      <a:dk2>
        <a:srgbClr val="57000A"/>
      </a:dk2>
      <a:lt2>
        <a:srgbClr val="82AFD3"/>
      </a:lt2>
      <a:accent1>
        <a:srgbClr val="95001A"/>
      </a:accent1>
      <a:accent2>
        <a:srgbClr val="C0504D"/>
      </a:accent2>
      <a:accent3>
        <a:srgbClr val="045EA7"/>
      </a:accent3>
      <a:accent4>
        <a:srgbClr val="F2C100"/>
      </a:accent4>
      <a:accent5>
        <a:srgbClr val="00144D"/>
      </a:accent5>
      <a:accent6>
        <a:srgbClr val="44464B"/>
      </a:accent6>
      <a:hlink>
        <a:srgbClr val="00144D"/>
      </a:hlink>
      <a:folHlink>
        <a:srgbClr val="82AFD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10528</TotalTime>
  <Words>844</Words>
  <Application>Microsoft Office PowerPoint</Application>
  <PresentationFormat>On-screen Show (16:9)</PresentationFormat>
  <Paragraphs>260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Gill Sans</vt:lpstr>
      <vt:lpstr>Arial</vt:lpstr>
      <vt:lpstr>Calibri</vt:lpstr>
      <vt:lpstr>Cambria Math</vt:lpstr>
      <vt:lpstr>Gill Sans MT</vt:lpstr>
      <vt:lpstr>Office Theme</vt:lpstr>
      <vt:lpstr>DRUM: Matrix Recovery from Unlabeled Data  (with Missing Entries) </vt:lpstr>
      <vt:lpstr>The Presentation is Based on …</vt:lpstr>
      <vt:lpstr>Motivating Example 1</vt:lpstr>
      <vt:lpstr>Motivating Example 2</vt:lpstr>
      <vt:lpstr>Motivating Example 2</vt:lpstr>
      <vt:lpstr>Motivating Example 2</vt:lpstr>
      <vt:lpstr>Motivating Example 2</vt:lpstr>
      <vt:lpstr>Motivating Example 2</vt:lpstr>
      <vt:lpstr>Unlabeled Principal Component Analysis (UPCA)</vt:lpstr>
      <vt:lpstr>Connection to Other Matrix Recovery Problems</vt:lpstr>
      <vt:lpstr>Formulation</vt:lpstr>
      <vt:lpstr>Characterization of Global Minimizers</vt:lpstr>
      <vt:lpstr>Computational Challenges</vt:lpstr>
      <vt:lpstr>Dominant Permutation Assumption</vt:lpstr>
      <vt:lpstr>Dominant Permutation Assumption</vt:lpstr>
      <vt:lpstr>Algorithm</vt:lpstr>
      <vt:lpstr>Experiments on the extended Yale B dataset</vt:lpstr>
      <vt:lpstr>Extension: Unlabeled Matrix Completion </vt:lpstr>
      <vt:lpstr>Thank you for your attention</vt:lpstr>
    </vt:vector>
  </TitlesOfParts>
  <Company>Zder0to5ive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Lindsey Tabor</dc:creator>
  <cp:lastModifiedBy>Liangzu Peng</cp:lastModifiedBy>
  <cp:revision>1133</cp:revision>
  <dcterms:created xsi:type="dcterms:W3CDTF">2017-09-22T15:37:04Z</dcterms:created>
  <dcterms:modified xsi:type="dcterms:W3CDTF">2023-10-18T16:02:07Z</dcterms:modified>
</cp:coreProperties>
</file>