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57" r:id="rId4"/>
    <p:sldId id="258" r:id="rId5"/>
    <p:sldId id="259" r:id="rId6"/>
    <p:sldId id="266" r:id="rId7"/>
    <p:sldId id="260" r:id="rId8"/>
    <p:sldId id="261" r:id="rId9"/>
    <p:sldId id="263" r:id="rId10"/>
    <p:sldId id="264" r:id="rId11"/>
    <p:sldId id="265" r:id="rId12"/>
    <p:sldId id="268" r:id="rId13"/>
    <p:sldId id="267" r:id="rId14"/>
    <p:sldId id="269" r:id="rId15"/>
    <p:sldId id="271" r:id="rId16"/>
    <p:sldId id="270" r:id="rId17"/>
    <p:sldId id="272" r:id="rId18"/>
    <p:sldId id="275" r:id="rId19"/>
    <p:sldId id="273" r:id="rId20"/>
    <p:sldId id="277" r:id="rId21"/>
    <p:sldId id="274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6EF6DC-05F4-408B-9483-9C7E81BEED90}">
          <p14:sldIdLst>
            <p14:sldId id="256"/>
            <p14:sldId id="262"/>
            <p14:sldId id="257"/>
            <p14:sldId id="258"/>
            <p14:sldId id="259"/>
            <p14:sldId id="266"/>
            <p14:sldId id="260"/>
            <p14:sldId id="261"/>
            <p14:sldId id="263"/>
            <p14:sldId id="264"/>
            <p14:sldId id="265"/>
            <p14:sldId id="268"/>
            <p14:sldId id="267"/>
            <p14:sldId id="269"/>
            <p14:sldId id="271"/>
            <p14:sldId id="270"/>
            <p14:sldId id="272"/>
            <p14:sldId id="275"/>
            <p14:sldId id="273"/>
            <p14:sldId id="277"/>
            <p14:sldId id="274"/>
            <p14:sldId id="278"/>
          </p14:sldIdLst>
        </p14:section>
        <p14:section name="无标题节" id="{15263C29-E009-49DF-93B8-C907B7D9811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22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23775-9410-4FED-97FE-060210C20B5C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8A9AE-F857-4CD4-9B40-CE8A883E8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0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A9AE-F857-4CD4-9B40-CE8A883E8D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2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A9AE-F857-4CD4-9B40-CE8A883E8D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66D9-B864-422F-A9F0-924D91DD2CFF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2E1-4CC9-48C1-A772-5C6228B89BF3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8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37A-1B26-4796-B81B-DD541DA8E6C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9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F512-7BFF-489A-9911-99B8B9F379B2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199-4332-4052-A22C-1D5F184DD2C9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9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CB64-9F26-4CAD-A5D9-C4F84D3526E6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7051-7A4E-4AC3-996A-6D7A0B081338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2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1295-9630-492F-97A5-EAD3E8791A7B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38F9-1EEF-4FC1-BA3E-495C5B71B692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0717-A1A7-466B-9D21-016A12D7C34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7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DE94-06A7-4DA6-A96B-D704850ACCED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D5BE-F0D1-455F-BA2B-3AC1AE8D5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aishack.in/tutorials/harris-corner-detec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1.xml"/><Relationship Id="rId7" Type="http://schemas.openxmlformats.org/officeDocument/2006/relationships/image" Target="../media/image2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://aishack.in/tutorials/sift-scale-invariant-feature-transform-introduction/" TargetMode="Externa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12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3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6.png"/><Relationship Id="rId5" Type="http://schemas.openxmlformats.org/officeDocument/2006/relationships/tags" Target="../tags/tag23.xml"/><Relationship Id="rId10" Type="http://schemas.openxmlformats.org/officeDocument/2006/relationships/image" Target="../media/image35.png"/><Relationship Id="rId4" Type="http://schemas.openxmlformats.org/officeDocument/2006/relationships/tags" Target="../tags/tag22.xml"/><Relationship Id="rId9" Type="http://schemas.openxmlformats.org/officeDocument/2006/relationships/image" Target="../media/image6.pn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17.png"/><Relationship Id="rId7" Type="http://schemas.openxmlformats.org/officeDocument/2006/relationships/tags" Target="../tags/tag7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FC: </a:t>
            </a:r>
            <a:r>
              <a:rPr lang="en-US" altLang="zh-CN" dirty="0" err="1" smtClean="0"/>
              <a:t>Keypoints</a:t>
            </a:r>
            <a:r>
              <a:rPr lang="en-US" altLang="zh-CN" dirty="0" smtClean="0"/>
              <a:t>, Features and </a:t>
            </a:r>
            <a:r>
              <a:rPr lang="en-US" altLang="zh-CN" b="1" dirty="0" smtClean="0"/>
              <a:t>Correspondences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Liangzu</a:t>
            </a:r>
            <a:r>
              <a:rPr lang="en-US" altLang="zh-CN" dirty="0" smtClean="0"/>
              <a:t> Peng</a:t>
            </a:r>
          </a:p>
          <a:p>
            <a:r>
              <a:rPr lang="en-US" altLang="zh-CN" dirty="0" smtClean="0"/>
              <a:t>5/7/2018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760-7C68-4372-8C04-F9BB885EECF3}" type="datetime1">
              <a:rPr lang="zh-CN" altLang="en-US" smtClean="0"/>
              <a:t>2018/5/9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65418" y="3020291"/>
            <a:ext cx="474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/>
              <a:t>Traditional and Modern Perspectives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9172" cy="1325563"/>
          </a:xfrm>
        </p:spPr>
        <p:txBody>
          <a:bodyPr/>
          <a:lstStyle/>
          <a:p>
            <a:r>
              <a:rPr lang="en-US" altLang="zh-CN" dirty="0" err="1" smtClean="0"/>
              <a:t>Keypoints</a:t>
            </a:r>
            <a:r>
              <a:rPr lang="en-US" altLang="zh-CN" dirty="0" smtClean="0"/>
              <a:t>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886" y="2250328"/>
            <a:ext cx="10515600" cy="159281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Corners as </a:t>
            </a:r>
            <a:r>
              <a:rPr lang="en-US" altLang="zh-CN" b="1" dirty="0" smtClean="0"/>
              <a:t>distinctive </a:t>
            </a:r>
            <a:r>
              <a:rPr lang="en-US" altLang="zh-CN" b="1" dirty="0" err="1" smtClean="0"/>
              <a:t>keypoints</a:t>
            </a:r>
            <a:endParaRPr lang="en-US" altLang="zh-CN" b="1" dirty="0" smtClean="0"/>
          </a:p>
          <a:p>
            <a:pPr lvl="1"/>
            <a:r>
              <a:rPr lang="en-US" altLang="zh-CN" dirty="0"/>
              <a:t>Harris Corner </a:t>
            </a:r>
            <a:r>
              <a:rPr lang="en-US" altLang="zh-CN" dirty="0" smtClean="0"/>
              <a:t>Detector</a:t>
            </a:r>
          </a:p>
          <a:p>
            <a:pPr lvl="1"/>
            <a:r>
              <a:rPr lang="en-US" altLang="zh-CN" dirty="0">
                <a:hlinkClick r:id="rId2"/>
              </a:rPr>
              <a:t>http://aishack.in/tutorials/harris-corner-detector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86" y="0"/>
            <a:ext cx="5762625" cy="26486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474" y="3573437"/>
            <a:ext cx="4781442" cy="2578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53686" y="5781822"/>
            <a:ext cx="419100" cy="168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98413" y="5486401"/>
            <a:ext cx="647114" cy="29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551526" y="4243868"/>
            <a:ext cx="250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Keypoints</a:t>
            </a:r>
            <a:r>
              <a:rPr lang="en-US" altLang="zh-CN" dirty="0" smtClean="0"/>
              <a:t> detector described in Lowe `2004 is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scale-invariant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15524" y="3750497"/>
            <a:ext cx="3223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Problems: </a:t>
            </a:r>
            <a:r>
              <a:rPr lang="en-US" altLang="zh-CN" dirty="0"/>
              <a:t>Harris Corner Detector is not </a:t>
            </a:r>
            <a:r>
              <a:rPr lang="en-US" altLang="zh-CN" b="1" dirty="0" smtClean="0"/>
              <a:t>scale-invariant</a:t>
            </a:r>
            <a:r>
              <a:rPr lang="en-US" altLang="zh-CN" dirty="0" smtClean="0"/>
              <a:t>. This </a:t>
            </a:r>
            <a:r>
              <a:rPr lang="en-US" altLang="zh-CN" dirty="0"/>
              <a:t>hurts </a:t>
            </a:r>
            <a:r>
              <a:rPr lang="en-US" altLang="zh-CN" b="1" dirty="0" smtClean="0"/>
              <a:t>repeatability </a:t>
            </a:r>
            <a:r>
              <a:rPr lang="en-US" altLang="zh-CN" dirty="0" smtClean="0"/>
              <a:t>(</a:t>
            </a:r>
            <a:r>
              <a:rPr lang="en-US" altLang="zh-CN" dirty="0"/>
              <a:t>The same feature </a:t>
            </a:r>
            <a:r>
              <a:rPr lang="en-US" altLang="zh-CN" dirty="0" smtClean="0"/>
              <a:t>should </a:t>
            </a:r>
            <a:r>
              <a:rPr lang="en-US" altLang="zh-CN" dirty="0"/>
              <a:t>be found in several images despite geometric and photometric transformations 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942364" y="2853121"/>
            <a:ext cx="32496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Figure credit: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://cs.brown.edu/courses/csci1430/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91742" y="6090735"/>
            <a:ext cx="431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Lowe,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Distinctive Image Features from Scale-Invariant 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Keypoints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, IJCV 2004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Features from </a:t>
            </a:r>
            <a:r>
              <a:rPr lang="en-US" altLang="zh-CN" dirty="0" err="1" smtClean="0"/>
              <a:t>Keypoints</a:t>
            </a:r>
            <a:r>
              <a:rPr lang="en-US" altLang="zh-CN" dirty="0" smtClean="0"/>
              <a:t>: Engineering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932"/>
            <a:ext cx="10515600" cy="4575176"/>
          </a:xfrm>
        </p:spPr>
        <p:txBody>
          <a:bodyPr/>
          <a:lstStyle/>
          <a:p>
            <a:r>
              <a:rPr lang="en-US" altLang="zh-CN" dirty="0" smtClean="0"/>
              <a:t>SIFT</a:t>
            </a:r>
          </a:p>
          <a:p>
            <a:pPr lvl="1"/>
            <a:r>
              <a:rPr lang="en-US" altLang="zh-CN" dirty="0" smtClean="0">
                <a:hlinkClick r:id="rId6"/>
              </a:rPr>
              <a:t>http://aishack.in/tutorials/sift-scale-invariant-feature-transform-introduction/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SIFT Descriptor: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(Gradient) </a:t>
            </a:r>
            <a:r>
              <a:rPr lang="en-US" altLang="zh-CN" b="1" dirty="0"/>
              <a:t>Orientation assignment </a:t>
            </a:r>
            <a:r>
              <a:rPr lang="en-US" altLang="zh-CN" dirty="0"/>
              <a:t>to each </a:t>
            </a:r>
            <a:r>
              <a:rPr lang="en-US" altLang="zh-CN" dirty="0" err="1" smtClean="0"/>
              <a:t>keypoints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Compute </a:t>
            </a:r>
            <a:r>
              <a:rPr lang="en-US" altLang="zh-CN" b="1" dirty="0" smtClean="0"/>
              <a:t>Histogram of Orientated Gradient</a:t>
            </a:r>
            <a:r>
              <a:rPr lang="en-US" altLang="zh-CN" dirty="0" smtClean="0"/>
              <a:t> (HOG)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25571" y="1277470"/>
            <a:ext cx="12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descriptor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flipH="1">
            <a:off x="4501660" y="1233586"/>
            <a:ext cx="1448974" cy="457101"/>
          </a:xfrm>
          <a:prstGeom prst="rightArrow">
            <a:avLst>
              <a:gd name="adj1" fmla="val 50000"/>
              <a:gd name="adj2" fmla="val 806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11" y="3107037"/>
            <a:ext cx="2186667" cy="2133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1860" y="3748487"/>
            <a:ext cx="5943600" cy="24574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438270"/>
            <a:ext cx="1738666" cy="2133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00" y="4813720"/>
            <a:ext cx="2857142" cy="259048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8584309" y="3761520"/>
            <a:ext cx="636576" cy="90547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265460" y="4977212"/>
            <a:ext cx="100837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10" y="6075651"/>
            <a:ext cx="6752001" cy="26057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598095" y="1671898"/>
            <a:ext cx="52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Figure credit: Lowe,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Distinctive Image Features from Scale-Invariant 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Keypoints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, IJCV 2004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4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Feature Engineering to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780768"/>
          </a:xfrm>
        </p:spPr>
        <p:txBody>
          <a:bodyPr/>
          <a:lstStyle/>
          <a:p>
            <a:r>
              <a:rPr lang="en-US" altLang="zh-CN" dirty="0" smtClean="0"/>
              <a:t>Pros of hand-crafted 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Information from images is </a:t>
            </a:r>
            <a:r>
              <a:rPr lang="en-US" altLang="zh-CN" sz="2000" b="1" dirty="0" smtClean="0"/>
              <a:t>explicitly imposed</a:t>
            </a:r>
            <a:r>
              <a:rPr lang="en-US" altLang="zh-CN" sz="2000" dirty="0" smtClean="0"/>
              <a:t> (e.g., gradient orientation) and thus well utilized.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This and that </a:t>
            </a:r>
            <a:r>
              <a:rPr lang="en-US" altLang="zh-CN" sz="2000" b="1" dirty="0" smtClean="0"/>
              <a:t>invariance</a:t>
            </a:r>
            <a:r>
              <a:rPr lang="en-US" altLang="zh-CN" sz="20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smtClean="0"/>
              <a:t>Interpretability</a:t>
            </a:r>
            <a:r>
              <a:rPr lang="en-US" altLang="zh-CN" sz="2000" dirty="0" smtClean="0"/>
              <a:t> to some extent.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No need to train and ready to test.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smtClean="0"/>
              <a:t>category-agnostic</a:t>
            </a:r>
            <a:r>
              <a:rPr lang="en-US" altLang="zh-CN" sz="2000" dirty="0" smtClean="0"/>
              <a:t>: applicable to any images.</a:t>
            </a:r>
          </a:p>
          <a:p>
            <a:r>
              <a:rPr lang="en-US" altLang="zh-CN" dirty="0" smtClean="0"/>
              <a:t>Learning from Engineered 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smtClean="0"/>
              <a:t>Network architectures and loss functions </a:t>
            </a:r>
            <a:r>
              <a:rPr lang="en-US" altLang="zh-CN" sz="2000" dirty="0" smtClean="0"/>
              <a:t>to explicitly guide feature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smtClean="0"/>
              <a:t>Scale and rotation invariant network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Interpretability of deep networks (not in this talk)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Speed up the training (not in this talk)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smtClean="0"/>
              <a:t>Fast Learning </a:t>
            </a:r>
            <a:r>
              <a:rPr lang="en-US" altLang="zh-CN" sz="2000" dirty="0" smtClean="0"/>
              <a:t>and </a:t>
            </a:r>
            <a:r>
              <a:rPr lang="en-US" altLang="zh-CN" sz="2000" b="1" dirty="0" smtClean="0"/>
              <a:t>cheap fine-tuning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Correspondences: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618" y="1635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Want to design a network</a:t>
            </a:r>
            <a:r>
              <a:rPr lang="en-US" altLang="zh-CN" b="1" dirty="0" smtClean="0"/>
              <a:t> E </a:t>
            </a:r>
            <a:r>
              <a:rPr lang="en-US" altLang="zh-CN" dirty="0" smtClean="0"/>
              <a:t>such that, once trained,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7" y="2271666"/>
            <a:ext cx="10864271" cy="14320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670260" y="3910707"/>
            <a:ext cx="247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Observations</a:t>
            </a:r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3" y="4491056"/>
            <a:ext cx="6826670" cy="152533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10" y="4533877"/>
            <a:ext cx="4882289" cy="155276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893618" y="1690688"/>
            <a:ext cx="949250" cy="3566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241739" y="5341258"/>
            <a:ext cx="1155479" cy="37028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958286" y="5711544"/>
            <a:ext cx="840226" cy="4178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982200" y="1364566"/>
            <a:ext cx="1623646" cy="9724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999163" y="1428541"/>
            <a:ext cx="1623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Q: </a:t>
            </a:r>
            <a:r>
              <a:rPr lang="en-US" altLang="zh-CN" dirty="0" smtClean="0"/>
              <a:t>Deep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Addressing Mechanism?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68811" y="4433927"/>
            <a:ext cx="11819989" cy="188776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2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 animBg="1"/>
      <p:bldP spid="40" grpId="0" animBg="1"/>
      <p:bldP spid="41" grpId="0" animBg="1"/>
      <p:bldP spid="42" grpId="0" animBg="1"/>
      <p:bldP spid="43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smtClean="0"/>
              <a:t>Correspondences: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4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Network Design: </a:t>
            </a:r>
            <a:r>
              <a:rPr lang="en-US" altLang="zh-CN" b="1" dirty="0" smtClean="0"/>
              <a:t>image patches </a:t>
            </a:r>
            <a:r>
              <a:rPr lang="en-US" altLang="zh-CN" dirty="0" smtClean="0"/>
              <a:t>as inputs such that, once trained,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8" y="1970355"/>
            <a:ext cx="10984179" cy="169429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76369" y="3766270"/>
            <a:ext cx="241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Observations</a:t>
            </a:r>
            <a:endParaRPr lang="zh-CN" altLang="en-US" sz="2800" b="1" dirty="0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6" y="4535551"/>
            <a:ext cx="6826670" cy="15253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78" y="4596805"/>
            <a:ext cx="4685717" cy="154209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318625" y="4495189"/>
            <a:ext cx="4569324" cy="7964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8812" y="4391106"/>
            <a:ext cx="11760592" cy="193058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1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smtClean="0"/>
              <a:t>Correspondences: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6996"/>
            <a:ext cx="10515600" cy="44111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Network Design: </a:t>
            </a:r>
            <a:r>
              <a:rPr lang="en-US" altLang="zh-CN" b="1" dirty="0" smtClean="0"/>
              <a:t>Fully Convolutional Network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5496" y="3428290"/>
            <a:ext cx="247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Observations</a:t>
            </a:r>
            <a:endParaRPr lang="zh-CN" altLang="en-US" sz="2800" b="1" dirty="0"/>
          </a:p>
        </p:txBody>
      </p:sp>
      <p:pic>
        <p:nvPicPr>
          <p:cNvPr id="96" name="图片 9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0" y="3939893"/>
            <a:ext cx="5436948" cy="240152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972" y="2136166"/>
            <a:ext cx="1314450" cy="11239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443748" y="2389978"/>
            <a:ext cx="2504049" cy="755143"/>
          </a:xfrm>
          <a:prstGeom prst="rightArrow">
            <a:avLst/>
          </a:prstGeom>
          <a:noFill/>
          <a:ln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立方体 17"/>
          <p:cNvSpPr/>
          <p:nvPr/>
        </p:nvSpPr>
        <p:spPr>
          <a:xfrm>
            <a:off x="5107950" y="2170521"/>
            <a:ext cx="1139483" cy="1227430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07" y="3193003"/>
            <a:ext cx="2718477" cy="228571"/>
          </a:xfrm>
          <a:prstGeom prst="rect">
            <a:avLst/>
          </a:prstGeom>
        </p:spPr>
      </p:pic>
      <p:sp>
        <p:nvSpPr>
          <p:cNvPr id="23" name="立方体 22"/>
          <p:cNvSpPr/>
          <p:nvPr/>
        </p:nvSpPr>
        <p:spPr>
          <a:xfrm>
            <a:off x="5161563" y="2692560"/>
            <a:ext cx="883514" cy="17572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1768499" y="1848035"/>
            <a:ext cx="0" cy="710755"/>
          </a:xfrm>
          <a:prstGeom prst="line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768499" y="1848035"/>
            <a:ext cx="3882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51182" y="1848035"/>
            <a:ext cx="160153" cy="84452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467894" y="1848035"/>
            <a:ext cx="5429138" cy="18423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3" name="图片 9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04" y="1933051"/>
            <a:ext cx="5205960" cy="161742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20" y="3021308"/>
            <a:ext cx="274286" cy="214857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40" y="3294454"/>
            <a:ext cx="118857" cy="170667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53" y="3775399"/>
            <a:ext cx="5359618" cy="1363137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6467894" y="5133797"/>
            <a:ext cx="5222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Pros</a:t>
            </a:r>
          </a:p>
          <a:p>
            <a:r>
              <a:rPr lang="en-US" altLang="zh-CN" b="1" dirty="0" smtClean="0"/>
              <a:t>     </a:t>
            </a:r>
            <a:r>
              <a:rPr lang="en-US" altLang="zh-CN" dirty="0" smtClean="0"/>
              <a:t>good for dense correspondence.</a:t>
            </a:r>
          </a:p>
          <a:p>
            <a:r>
              <a:rPr lang="en-US" altLang="zh-CN" b="1" dirty="0" smtClean="0"/>
              <a:t>Cons</a:t>
            </a:r>
          </a:p>
          <a:p>
            <a:r>
              <a:rPr lang="en-US" altLang="zh-CN" b="1" dirty="0" smtClean="0"/>
              <a:t>     </a:t>
            </a:r>
            <a:r>
              <a:rPr lang="en-US" altLang="zh-CN" dirty="0" smtClean="0"/>
              <a:t>wasted computation for sparse correspondence.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01748" y="3903757"/>
            <a:ext cx="5629694" cy="25166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8153400" y="1290418"/>
            <a:ext cx="3784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Choy et al., Universal Correspondence Network, NIPS 2016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7" grpId="0" animBg="1"/>
      <p:bldP spid="95" grpId="0"/>
      <p:bldP spid="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smtClean="0"/>
              <a:t>Correspondences: Loss Function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23" y="1258545"/>
            <a:ext cx="9125285" cy="4424722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867422" y="4501660"/>
            <a:ext cx="2686929" cy="4970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138203" y="1828881"/>
            <a:ext cx="4038336" cy="4970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153400" y="1290418"/>
            <a:ext cx="3784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Choy et al., Universal Correspondence Network, NIPS 2016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smtClean="0"/>
              <a:t>Correspondences: Loss Function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22" y="1258545"/>
            <a:ext cx="9125285" cy="4424721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138203" y="2398463"/>
            <a:ext cx="2472397" cy="34473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18117" y="4515729"/>
            <a:ext cx="7258929" cy="49236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53400" y="1290418"/>
            <a:ext cx="3784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Choy et al., Universal Correspondence Network, NIPS 2016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smtClean="0"/>
              <a:t>Correspondences: Loss Function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23" y="1258545"/>
            <a:ext cx="10061353" cy="424265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138203" y="2398463"/>
            <a:ext cx="2472397" cy="34473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60455" y="4967785"/>
            <a:ext cx="3629465" cy="43609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53400" y="1290418"/>
            <a:ext cx="3784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Choy et al., Universal Correspondence Network, NIPS 2016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93875" y="4985329"/>
            <a:ext cx="365761" cy="42087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38203" y="1828881"/>
            <a:ext cx="4038336" cy="4970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31213" y="4967785"/>
            <a:ext cx="367575" cy="4384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75893" y="4985329"/>
            <a:ext cx="928467" cy="4284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Correspondence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4981"/>
            <a:ext cx="10515600" cy="4351338"/>
          </a:xfrm>
        </p:spPr>
        <p:txBody>
          <a:bodyPr/>
          <a:lstStyle/>
          <a:p>
            <a:r>
              <a:rPr lang="en-US" altLang="zh-CN" b="1" dirty="0" smtClean="0"/>
              <a:t>Rotation and Scale Invariance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07169" y="5924601"/>
            <a:ext cx="4846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Figure credit: Choy et al., Universal Correspondence Network, NIPS 2016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Shape 471" descr="convolutional-spatial-transform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2276" y="1727857"/>
            <a:ext cx="5636416" cy="396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58" descr="sift-vs-st.png"/>
          <p:cNvPicPr preferRelativeResize="0"/>
          <p:nvPr/>
        </p:nvPicPr>
        <p:blipFill rotWithShape="1">
          <a:blip r:embed="rId3">
            <a:alphaModFix/>
          </a:blip>
          <a:srcRect l="38324" b="9485"/>
          <a:stretch/>
        </p:blipFill>
        <p:spPr>
          <a:xfrm>
            <a:off x="1120306" y="2203070"/>
            <a:ext cx="3410998" cy="17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717452" y="4051495"/>
            <a:ext cx="4192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Spatial Transformer Network</a:t>
            </a:r>
          </a:p>
          <a:p>
            <a:pPr lvl="1"/>
            <a:r>
              <a:rPr lang="en-US" altLang="zh-CN" dirty="0" smtClean="0"/>
              <a:t>Unsupervised Learning</a:t>
            </a:r>
          </a:p>
          <a:p>
            <a:pPr lvl="1"/>
            <a:r>
              <a:rPr lang="en-US" altLang="zh-CN" dirty="0" smtClean="0"/>
              <a:t>Adaptively apply transformation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20306" y="5888224"/>
            <a:ext cx="484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Times New Roman"/>
                <a:sym typeface="Times New Roman"/>
              </a:rPr>
              <a:t>Jaderberg </a:t>
            </a:r>
            <a:r>
              <a:rPr lang="en" altLang="zh-CN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/>
                <a:sym typeface="Times New Roman"/>
              </a:rPr>
              <a:t>et al., Spatial Transformer Network, NIPS 2015</a:t>
            </a:r>
          </a:p>
        </p:txBody>
      </p:sp>
      <p:sp>
        <p:nvSpPr>
          <p:cNvPr id="14" name="右箭头 13"/>
          <p:cNvSpPr/>
          <p:nvPr/>
        </p:nvSpPr>
        <p:spPr>
          <a:xfrm>
            <a:off x="4531304" y="3621929"/>
            <a:ext cx="1580972" cy="4411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31304" y="4063061"/>
            <a:ext cx="143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UCN has to be fully conv.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153400" y="1290418"/>
            <a:ext cx="3784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Choy et al., Universal Correspondence Network, NIPS 2016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Correspondences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536" y="1481514"/>
            <a:ext cx="500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Goal</a:t>
            </a:r>
            <a:r>
              <a:rPr lang="en-US" altLang="zh-CN" dirty="0"/>
              <a:t>: Matching </a:t>
            </a:r>
            <a:r>
              <a:rPr lang="en-US" altLang="zh-CN" b="1" dirty="0"/>
              <a:t>points</a:t>
            </a:r>
            <a:r>
              <a:rPr lang="en-US" altLang="zh-CN" dirty="0"/>
              <a:t>, patches, edges, or regions cross </a:t>
            </a:r>
            <a:r>
              <a:rPr lang="en-US" altLang="zh-CN" dirty="0" smtClean="0"/>
              <a:t>images.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8920" y="2609187"/>
            <a:ext cx="3909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Geometric Correspondences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Are points from different images </a:t>
            </a:r>
            <a:r>
              <a:rPr lang="en-US" altLang="zh-CN" b="1" dirty="0" smtClean="0"/>
              <a:t>the same point in 3D</a:t>
            </a:r>
            <a:r>
              <a:rPr lang="en-US" altLang="zh-CN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Semantic Correspondences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Are points from different images </a:t>
            </a:r>
            <a:r>
              <a:rPr lang="en-US" altLang="zh-CN" b="1" dirty="0" smtClean="0"/>
              <a:t>semantically similar</a:t>
            </a:r>
            <a:r>
              <a:rPr lang="en-US" altLang="zh-CN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3" name="Shape 83"/>
          <p:cNvPicPr preferRelativeResize="0"/>
          <p:nvPr/>
        </p:nvPicPr>
        <p:blipFill rotWithShape="1">
          <a:blip r:embed="rId3">
            <a:alphaModFix/>
          </a:blip>
          <a:srcRect b="20723"/>
          <a:stretch/>
        </p:blipFill>
        <p:spPr>
          <a:xfrm>
            <a:off x="5886655" y="1649162"/>
            <a:ext cx="5698032" cy="1956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84"/>
          <p:cNvCxnSpPr/>
          <p:nvPr/>
        </p:nvCxnSpPr>
        <p:spPr>
          <a:xfrm>
            <a:off x="7209018" y="2410472"/>
            <a:ext cx="3165231" cy="117425"/>
          </a:xfrm>
          <a:prstGeom prst="straightConnector1">
            <a:avLst/>
          </a:prstGeom>
          <a:noFill/>
          <a:ln w="76200" cap="flat" cmpd="sng">
            <a:solidFill>
              <a:srgbClr val="4A86E8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20" name="Shape 91" descr="acat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655" y="3647448"/>
            <a:ext cx="2346186" cy="134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92" descr="09-vets-wont-tell-dog-plays-park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5801" y="3773570"/>
            <a:ext cx="2637443" cy="12208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93"/>
          <p:cNvCxnSpPr/>
          <p:nvPr/>
        </p:nvCxnSpPr>
        <p:spPr>
          <a:xfrm>
            <a:off x="6977575" y="4712677"/>
            <a:ext cx="3277773" cy="1406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25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15801" y="5200679"/>
            <a:ext cx="1026149" cy="100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7245" y="5229543"/>
            <a:ext cx="1026155" cy="94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8876" y="418983"/>
            <a:ext cx="1314450" cy="11239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4737" y="476746"/>
            <a:ext cx="1219200" cy="1038225"/>
          </a:xfrm>
          <a:prstGeom prst="rect">
            <a:avLst/>
          </a:prstGeom>
        </p:spPr>
      </p:pic>
      <p:cxnSp>
        <p:nvCxnSpPr>
          <p:cNvPr id="39" name="直接箭头连接符 38"/>
          <p:cNvCxnSpPr/>
          <p:nvPr/>
        </p:nvCxnSpPr>
        <p:spPr>
          <a:xfrm flipV="1">
            <a:off x="9144000" y="748414"/>
            <a:ext cx="2177214" cy="25309"/>
          </a:xfrm>
          <a:prstGeom prst="straightConnector1">
            <a:avLst/>
          </a:prstGeom>
          <a:ln cap="rnd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78920" y="5941308"/>
            <a:ext cx="4846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Figure credit: Choy et al., Universal Correspondence Network, NIPS 2016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Correspondence: Put it all t</a:t>
            </a:r>
            <a:r>
              <a:rPr lang="en-US" altLang="zh-CN" sz="4000" dirty="0" smtClean="0"/>
              <a:t>ogether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Pros</a:t>
            </a:r>
          </a:p>
          <a:p>
            <a:pPr lvl="1"/>
            <a:r>
              <a:rPr lang="en-US" altLang="zh-CN" sz="1600" dirty="0"/>
              <a:t>Reduced </a:t>
            </a:r>
            <a:r>
              <a:rPr lang="en-US" altLang="zh-CN" sz="1600" dirty="0" smtClean="0"/>
              <a:t>Computation</a:t>
            </a:r>
          </a:p>
          <a:p>
            <a:pPr lvl="1"/>
            <a:r>
              <a:rPr lang="en-US" altLang="zh-CN" sz="1600" dirty="0" smtClean="0"/>
              <a:t>Corr. Contrastive Loss</a:t>
            </a:r>
          </a:p>
          <a:p>
            <a:pPr lvl="1"/>
            <a:r>
              <a:rPr lang="en-US" altLang="zh-CN" sz="1600" dirty="0" smtClean="0"/>
              <a:t>X-invariant</a:t>
            </a:r>
          </a:p>
          <a:p>
            <a:pPr lvl="1"/>
            <a:r>
              <a:rPr lang="en-US" altLang="zh-CN" sz="1600" dirty="0" smtClean="0"/>
              <a:t>Siamese Architecture (weight sharing)</a:t>
            </a:r>
          </a:p>
          <a:p>
            <a:r>
              <a:rPr lang="en-US" altLang="zh-CN" dirty="0" smtClean="0"/>
              <a:t>Cons</a:t>
            </a:r>
          </a:p>
          <a:p>
            <a:pPr lvl="1"/>
            <a:r>
              <a:rPr lang="en-US" altLang="zh-CN" sz="1600" dirty="0" smtClean="0"/>
              <a:t>Repeated Computation for Sparse Corr.</a:t>
            </a:r>
          </a:p>
          <a:p>
            <a:pPr lvl="1"/>
            <a:r>
              <a:rPr lang="en-US" altLang="zh-CN" sz="1600" dirty="0" smtClean="0"/>
              <a:t>No Reason to Share </a:t>
            </a:r>
            <a:r>
              <a:rPr lang="en-US" altLang="zh-CN" sz="1600" dirty="0"/>
              <a:t>A</a:t>
            </a:r>
            <a:r>
              <a:rPr lang="en-US" altLang="zh-CN" sz="1600" dirty="0" smtClean="0"/>
              <a:t>ll </a:t>
            </a:r>
            <a:r>
              <a:rPr lang="en-US" altLang="zh-CN" sz="1600" dirty="0"/>
              <a:t>W</a:t>
            </a:r>
            <a:r>
              <a:rPr lang="en-US" altLang="zh-CN" sz="1600" dirty="0" smtClean="0"/>
              <a:t>eights</a:t>
            </a:r>
          </a:p>
          <a:p>
            <a:pPr lvl="2"/>
            <a:r>
              <a:rPr lang="en-US" altLang="zh-CN" sz="1400" dirty="0" smtClean="0"/>
              <a:t>Only share weights for </a:t>
            </a:r>
            <a:r>
              <a:rPr lang="en-US" altLang="zh-CN" sz="1400" dirty="0" err="1" smtClean="0"/>
              <a:t>keypoints</a:t>
            </a:r>
            <a:r>
              <a:rPr lang="en-US" altLang="zh-CN" sz="1400" dirty="0" smtClean="0"/>
              <a:t>.</a:t>
            </a:r>
          </a:p>
          <a:p>
            <a:pPr lvl="1"/>
            <a:r>
              <a:rPr lang="en-US" altLang="zh-CN" sz="1800" dirty="0" smtClean="0"/>
              <a:t>Local vs Global Features?</a:t>
            </a:r>
          </a:p>
          <a:p>
            <a:pPr lvl="1"/>
            <a:r>
              <a:rPr lang="en-US" altLang="zh-CN" sz="1800" dirty="0" smtClean="0"/>
              <a:t>Category Specific</a:t>
            </a:r>
          </a:p>
          <a:p>
            <a:pPr lvl="2"/>
            <a:r>
              <a:rPr lang="en-US" altLang="zh-CN" sz="1400" dirty="0" smtClean="0"/>
              <a:t>Fast Learning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KFC: </a:t>
            </a:r>
            <a:r>
              <a:rPr lang="en-US" altLang="zh-CN" dirty="0" err="1" smtClean="0"/>
              <a:t>Keypoints</a:t>
            </a:r>
            <a:r>
              <a:rPr lang="en-US" altLang="zh-CN" dirty="0" smtClean="0"/>
              <a:t>, Features, and Correspondences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53400" y="1290418"/>
            <a:ext cx="3784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Choy et al., Universal Correspondence Network, NIPS 2016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Shape 5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25213" y="1956108"/>
            <a:ext cx="6723176" cy="287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8920601" y="3409667"/>
            <a:ext cx="1674055" cy="208201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63913" y="4672387"/>
            <a:ext cx="1878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Convolutional Spatial</a:t>
            </a:r>
          </a:p>
          <a:p>
            <a:r>
              <a:rPr lang="en-US" altLang="zh-CN" sz="1600" dirty="0" smtClean="0"/>
              <a:t>Transformer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7265377" y="3426956"/>
            <a:ext cx="1478280" cy="207615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340398" y="4869219"/>
            <a:ext cx="12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Fully </a:t>
            </a:r>
            <a:r>
              <a:rPr lang="en-US" altLang="zh-CN" dirty="0" err="1" smtClean="0"/>
              <a:t>ConvNets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Learning and Cheap Fine-tuning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trained correspondence model only applicable to </a:t>
            </a:r>
            <a:r>
              <a:rPr lang="en-US" altLang="zh-CN" b="1" dirty="0" smtClean="0"/>
              <a:t>the specific category </a:t>
            </a:r>
            <a:r>
              <a:rPr lang="en-US" altLang="zh-CN" dirty="0" smtClean="0"/>
              <a:t>and the </a:t>
            </a:r>
            <a:r>
              <a:rPr lang="en-US" altLang="zh-CN" b="1" dirty="0" smtClean="0"/>
              <a:t>instances</a:t>
            </a:r>
            <a:r>
              <a:rPr lang="en-US" altLang="zh-CN" dirty="0" smtClean="0"/>
              <a:t> appearing in training under that category.</a:t>
            </a:r>
          </a:p>
          <a:p>
            <a:r>
              <a:rPr lang="en-US" altLang="zh-CN" dirty="0" smtClean="0"/>
              <a:t>How to fine-tune the model for a </a:t>
            </a:r>
            <a:r>
              <a:rPr lang="en-US" altLang="zh-CN" b="1" dirty="0" smtClean="0"/>
              <a:t>newly coming instance</a:t>
            </a:r>
            <a:r>
              <a:rPr lang="en-US" altLang="zh-CN" dirty="0" smtClean="0"/>
              <a:t>, as </a:t>
            </a:r>
            <a:r>
              <a:rPr lang="en-US" altLang="zh-CN" b="1" dirty="0" smtClean="0"/>
              <a:t>cheap</a:t>
            </a:r>
            <a:r>
              <a:rPr lang="en-US" altLang="zh-CN" dirty="0" smtClean="0"/>
              <a:t> as possible?</a:t>
            </a:r>
          </a:p>
          <a:p>
            <a:r>
              <a:rPr lang="en-US" altLang="zh-CN" dirty="0" smtClean="0"/>
              <a:t>By </a:t>
            </a:r>
            <a:r>
              <a:rPr lang="en-US" altLang="zh-CN" b="1" dirty="0" smtClean="0"/>
              <a:t>cheap </a:t>
            </a:r>
            <a:r>
              <a:rPr lang="en-US" altLang="zh-CN" dirty="0" smtClean="0"/>
              <a:t>we mean that:</a:t>
            </a:r>
          </a:p>
          <a:p>
            <a:pPr lvl="1"/>
            <a:r>
              <a:rPr lang="en-US" altLang="zh-CN" dirty="0" smtClean="0"/>
              <a:t>Less correspondence annotations (recall </a:t>
            </a:r>
            <a:r>
              <a:rPr lang="en-US" altLang="zh-CN" b="1" dirty="0" smtClean="0"/>
              <a:t>expensive KFC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 smtClean="0"/>
              <a:t>Less training/fine-tuning time.</a:t>
            </a:r>
          </a:p>
          <a:p>
            <a:pPr lvl="1"/>
            <a:r>
              <a:rPr lang="en-US" altLang="zh-CN" dirty="0" smtClean="0"/>
              <a:t>Acceptable performance.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 to the slides by Choy et al..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FC </a:t>
            </a:r>
            <a:r>
              <a:rPr lang="en-US" altLang="zh-CN" dirty="0"/>
              <a:t>p</a:t>
            </a:r>
            <a:r>
              <a:rPr lang="en-US" altLang="zh-CN" dirty="0" smtClean="0"/>
              <a:t>rior to Deep Learning </a:t>
            </a:r>
            <a:r>
              <a:rPr lang="en-US" altLang="zh-CN" dirty="0"/>
              <a:t>e</a:t>
            </a:r>
            <a:r>
              <a:rPr lang="en-US" altLang="zh-CN" dirty="0" smtClean="0"/>
              <a:t>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52820"/>
            <a:ext cx="10515600" cy="4003530"/>
          </a:xfrm>
        </p:spPr>
        <p:txBody>
          <a:bodyPr/>
          <a:lstStyle/>
          <a:p>
            <a:r>
              <a:rPr lang="en-US" altLang="zh-CN" sz="2400" dirty="0" smtClean="0"/>
              <a:t>Terminologies </a:t>
            </a:r>
            <a:r>
              <a:rPr lang="en-US" altLang="zh-CN" sz="2400" b="1" dirty="0" smtClean="0"/>
              <a:t>remain</a:t>
            </a:r>
            <a:r>
              <a:rPr lang="en-US" altLang="zh-CN" sz="2400" dirty="0" smtClean="0"/>
              <a:t> (though techniques </a:t>
            </a:r>
            <a:r>
              <a:rPr lang="en-US" altLang="zh-CN" sz="2400" dirty="0"/>
              <a:t>abandoned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Abandoned techniques are sometimes </a:t>
            </a:r>
            <a:r>
              <a:rPr lang="en-US" altLang="zh-CN" sz="2400" b="1" dirty="0" smtClean="0"/>
              <a:t>insightful </a:t>
            </a:r>
            <a:r>
              <a:rPr lang="en-US" altLang="zh-CN" sz="2400" dirty="0" smtClean="0"/>
              <a:t>and</a:t>
            </a:r>
            <a:r>
              <a:rPr lang="en-US" altLang="zh-CN" sz="2400" b="1" dirty="0" smtClean="0"/>
              <a:t> illuminative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“…… Many time-proven techniques/insights in Computer Vision can still play important roles in deep-networks-based recognition” —— 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Kaiming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He et al,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Spatial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Pyramid Pooling in Deep Convolutional Networks for Visual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Recognition, ECCV 2014</a:t>
            </a:r>
          </a:p>
          <a:p>
            <a:pPr marL="457200" lvl="1" indent="0">
              <a:buNone/>
            </a:pPr>
            <a:endParaRPr lang="en-US" altLang="zh-CN" sz="1000" i="1" dirty="0" smtClean="0"/>
          </a:p>
          <a:p>
            <a:r>
              <a:rPr lang="en-US" altLang="zh-CN" sz="2400" dirty="0" smtClean="0"/>
              <a:t>A </a:t>
            </a:r>
            <a:r>
              <a:rPr lang="en-US" altLang="zh-CN" sz="2400" b="1" dirty="0" smtClean="0"/>
              <a:t>comparative</a:t>
            </a:r>
            <a:r>
              <a:rPr lang="en-US" altLang="zh-CN" sz="2400" dirty="0" smtClean="0"/>
              <a:t> study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1600" dirty="0" smtClean="0"/>
              <a:t>Analyze pros and cons of both worlds, and combine their pros towards a better design.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98D9-3C49-4A3C-AA7D-528C207CB850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KFC: </a:t>
            </a:r>
            <a:r>
              <a:rPr lang="en-US" altLang="zh-CN" dirty="0" err="1" smtClean="0"/>
              <a:t>Keypoints</a:t>
            </a:r>
            <a:r>
              <a:rPr lang="en-US" altLang="zh-CN" dirty="0" smtClean="0"/>
              <a:t>, Features, and Correspondences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D5BE-F0D1-455F-BA2B-3AC1AE8D5FE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0654" y="1503919"/>
            <a:ext cx="796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Wholeheartedly embracing Deep Learning! Why do we need to know traditional methods?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3175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Correspondences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7917873" y="1515866"/>
            <a:ext cx="4274127" cy="2476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7624" y="6356350"/>
            <a:ext cx="2743200" cy="365125"/>
          </a:xfrm>
        </p:spPr>
        <p:txBody>
          <a:bodyPr/>
          <a:lstStyle/>
          <a:p>
            <a:fld id="{DE2ED5BE-F0D1-455F-BA2B-3AC1AE8D5FE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0295" y="1254240"/>
            <a:ext cx="586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Goal</a:t>
            </a:r>
            <a:r>
              <a:rPr lang="en-US" altLang="zh-CN" dirty="0"/>
              <a:t>: Matching </a:t>
            </a:r>
            <a:r>
              <a:rPr lang="en-US" altLang="zh-CN" b="1" dirty="0"/>
              <a:t>points</a:t>
            </a:r>
            <a:r>
              <a:rPr lang="en-US" altLang="zh-CN" dirty="0"/>
              <a:t>, patches, edges, or regions cross </a:t>
            </a:r>
            <a:r>
              <a:rPr lang="en-US" altLang="zh-CN" dirty="0" smtClean="0"/>
              <a:t>images.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47" y="4138523"/>
            <a:ext cx="536899" cy="2089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06" y="4128050"/>
            <a:ext cx="557715" cy="219429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8477289" y="4264233"/>
            <a:ext cx="883138" cy="3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0531592" y="4240987"/>
            <a:ext cx="9584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89" y="3866967"/>
            <a:ext cx="958476" cy="25142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58" y="3850697"/>
            <a:ext cx="958476" cy="25142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048" y="4156043"/>
            <a:ext cx="908191" cy="216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32" y="1886324"/>
            <a:ext cx="6532117" cy="1989945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85" y="5661184"/>
            <a:ext cx="5591829" cy="652498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005240" y="5239799"/>
            <a:ext cx="691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Ineffectiveness</a:t>
            </a:r>
            <a:r>
              <a:rPr lang="en-US" altLang="zh-CN" dirty="0" smtClean="0"/>
              <a:t>:</a:t>
            </a:r>
          </a:p>
        </p:txBody>
      </p:sp>
      <p:sp>
        <p:nvSpPr>
          <p:cNvPr id="25" name="灯片编号占位符 5"/>
          <p:cNvSpPr txBox="1">
            <a:spLocks/>
          </p:cNvSpPr>
          <p:nvPr/>
        </p:nvSpPr>
        <p:spPr>
          <a:xfrm>
            <a:off x="8346810" y="13348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2ED5BE-F0D1-455F-BA2B-3AC1AE8D5FE0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78876" y="418983"/>
            <a:ext cx="1314450" cy="11239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94737" y="476746"/>
            <a:ext cx="1219200" cy="1038225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V="1">
            <a:off x="9144000" y="748414"/>
            <a:ext cx="2177214" cy="25309"/>
          </a:xfrm>
          <a:prstGeom prst="straightConnector1">
            <a:avLst/>
          </a:prstGeom>
          <a:ln cap="rnd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8" y="4071904"/>
            <a:ext cx="6795302" cy="100121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43935" y="3677154"/>
            <a:ext cx="1874299" cy="24178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31527" y="249028"/>
            <a:ext cx="5566698" cy="12939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46810" y="321444"/>
            <a:ext cx="23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Expensive KFC: </a:t>
            </a:r>
            <a:r>
              <a:rPr lang="en-US" altLang="zh-CN" dirty="0" smtClean="0"/>
              <a:t>Hard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to obtain ground truth for correspondences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834514" y="5267522"/>
            <a:ext cx="51658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Distinctiveness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Only match </a:t>
            </a:r>
            <a:r>
              <a:rPr lang="en-US" altLang="zh-CN" sz="1600" b="1" dirty="0" smtClean="0"/>
              <a:t>distinctive</a:t>
            </a:r>
            <a:r>
              <a:rPr lang="en-US" altLang="zh-CN" sz="1600" dirty="0" smtClean="0"/>
              <a:t> points (called </a:t>
            </a:r>
            <a:r>
              <a:rPr lang="en-US" altLang="zh-CN" sz="1600" dirty="0" err="1" smtClean="0"/>
              <a:t>keypoints</a:t>
            </a:r>
            <a:r>
              <a:rPr lang="en-US" altLang="zh-CN" sz="1600" dirty="0" smtClean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b="1" dirty="0" smtClean="0"/>
              <a:t>Sparse Correspondence</a:t>
            </a:r>
            <a:r>
              <a:rPr lang="en-US" altLang="zh-CN" sz="1600" dirty="0" smtClean="0"/>
              <a:t>.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Need </a:t>
            </a:r>
            <a:r>
              <a:rPr lang="en-US" altLang="zh-CN" sz="1600" dirty="0" smtClean="0"/>
              <a:t>an algorithm </a:t>
            </a:r>
            <a:r>
              <a:rPr lang="en-US" altLang="zh-CN" sz="1600" dirty="0"/>
              <a:t>for </a:t>
            </a:r>
            <a:r>
              <a:rPr lang="en-US" altLang="zh-CN" sz="1600" b="1" dirty="0" err="1" smtClean="0"/>
              <a:t>keypoint</a:t>
            </a:r>
            <a:r>
              <a:rPr lang="en-US" altLang="zh-CN" sz="1600" b="1" dirty="0" smtClean="0"/>
              <a:t> detection</a:t>
            </a:r>
            <a:r>
              <a:rPr lang="en-US" altLang="zh-CN" sz="16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100457" y="4812854"/>
            <a:ext cx="429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Ineffectiveness calls for </a:t>
            </a:r>
            <a:r>
              <a:rPr lang="en-US" altLang="zh-CN" b="1" dirty="0" smtClean="0">
                <a:solidFill>
                  <a:schemeClr val="accent5"/>
                </a:solidFill>
              </a:rPr>
              <a:t>distinctiveness!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3917" y="5267522"/>
            <a:ext cx="11116445" cy="118937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45825" y="2070770"/>
            <a:ext cx="1104114" cy="1120116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6784842" y="1788247"/>
            <a:ext cx="118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 SIFT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663376" y="1699992"/>
            <a:ext cx="1324001" cy="197032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886752" y="3636613"/>
            <a:ext cx="1295400" cy="322046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725551" y="3190886"/>
            <a:ext cx="872198" cy="2697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743935" y="2744461"/>
            <a:ext cx="2306365" cy="2898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7613726" y="6086373"/>
            <a:ext cx="2332132" cy="49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588455" y="4288627"/>
            <a:ext cx="1603717" cy="121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971281" y="4469528"/>
            <a:ext cx="32496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Figure credit: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://cs.brown.edu/courses/csci1430/</a:t>
            </a:r>
          </a:p>
        </p:txBody>
      </p:sp>
    </p:spTree>
    <p:extLst>
      <p:ext uri="{BB962C8B-B14F-4D97-AF65-F5344CB8AC3E}">
        <p14:creationId xmlns:p14="http://schemas.microsoft.com/office/powerpoint/2010/main" val="12903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" grpId="0" animBg="1"/>
      <p:bldP spid="15" grpId="0" animBg="1"/>
      <p:bldP spid="17" grpId="0"/>
      <p:bldP spid="46" grpId="0"/>
      <p:bldP spid="48" grpId="0"/>
      <p:bldP spid="52" grpId="0" animBg="1"/>
      <p:bldP spid="66" grpId="0"/>
      <p:bldP spid="67" grpId="0" animBg="1"/>
      <p:bldP spid="68" grpId="0" animBg="1"/>
      <p:bldP spid="73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Correspondences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9927" y="1725574"/>
            <a:ext cx="746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Applications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Correspondences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9927" y="1725574"/>
            <a:ext cx="746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Applications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1026" name="Picture 2" descr="https://upload.wikimedia.org/wikipedia/commons/thumb/1/14/Epipolar_geometry.svg/600px-Epipolar_geometry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16566"/>
            <a:ext cx="5299032" cy="35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838200" y="2668677"/>
            <a:ext cx="486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Epipolar</a:t>
            </a:r>
            <a:r>
              <a:rPr lang="en-US" altLang="zh-CN" b="1" dirty="0" smtClean="0"/>
              <a:t> Geometry</a:t>
            </a:r>
          </a:p>
        </p:txBody>
      </p:sp>
      <p:sp>
        <p:nvSpPr>
          <p:cNvPr id="8" name="矩形 7"/>
          <p:cNvSpPr/>
          <p:nvPr/>
        </p:nvSpPr>
        <p:spPr>
          <a:xfrm>
            <a:off x="7745436" y="5690246"/>
            <a:ext cx="3608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Figure credit: https://en.wikipedia.org/wiki/Epipolar_geometry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Correspondences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9927" y="1725574"/>
            <a:ext cx="746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Applications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8200" y="2668677"/>
            <a:ext cx="486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Epipolar</a:t>
            </a:r>
            <a:r>
              <a:rPr lang="en-US" altLang="zh-CN" dirty="0" smtClean="0"/>
              <a:t> Geometry,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Structure from Motion</a:t>
            </a:r>
            <a:endParaRPr lang="zh-CN" altLang="en-US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681" y="1690688"/>
            <a:ext cx="7382729" cy="37225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153400" y="5761688"/>
            <a:ext cx="32496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Figure credit: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://cs.brown.edu/courses/csci1430/</a:t>
            </a:r>
          </a:p>
        </p:txBody>
      </p:sp>
    </p:spTree>
    <p:extLst>
      <p:ext uri="{BB962C8B-B14F-4D97-AF65-F5344CB8AC3E}">
        <p14:creationId xmlns:p14="http://schemas.microsoft.com/office/powerpoint/2010/main" val="42153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Correspondences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9927" y="1725574"/>
            <a:ext cx="746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Applications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8200" y="2668677"/>
            <a:ext cx="486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Epipolar</a:t>
            </a:r>
            <a:r>
              <a:rPr lang="en-US" altLang="zh-CN" dirty="0" smtClean="0"/>
              <a:t> Geometry,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Structure from Motion,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Optical Flow and Tracking</a:t>
            </a:r>
            <a:endParaRPr lang="zh-CN" altLang="en-US" b="1" dirty="0"/>
          </a:p>
        </p:txBody>
      </p:sp>
      <p:pic>
        <p:nvPicPr>
          <p:cNvPr id="3074" name="Picture 2" descr="opticalflow_l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2048739"/>
            <a:ext cx="42862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467475" y="5675133"/>
            <a:ext cx="5241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Figure credit: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https://docs.opencv.org/3.3.1/d7/d8b/tutorial_py_lucas_kanade.html</a:t>
            </a:r>
          </a:p>
        </p:txBody>
      </p:sp>
    </p:spTree>
    <p:extLst>
      <p:ext uri="{BB962C8B-B14F-4D97-AF65-F5344CB8AC3E}">
        <p14:creationId xmlns:p14="http://schemas.microsoft.com/office/powerpoint/2010/main" val="14658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Correspondences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1C4-A918-4A27-80BD-290EEB264C8C}" type="datetime1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KFC: Keypoints, Features, and Correspondences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9927" y="1725574"/>
            <a:ext cx="746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Applications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8200" y="2668677"/>
            <a:ext cx="486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Epipolar</a:t>
            </a:r>
            <a:r>
              <a:rPr lang="en-US" altLang="zh-CN" dirty="0" smtClean="0"/>
              <a:t>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Structure from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Optical Flow and Tracking,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Human Pose Estimation (Semantic Corr.)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763677"/>
            <a:ext cx="4848225" cy="381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00487" y="5651680"/>
            <a:ext cx="5881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Figure credit: Cao et al.,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</a:rPr>
              <a:t>Realtime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 Multi-Person 2D Pose Estimation using Part Affinity Fields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, CVPR 2017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77.4653"/>
  <p:tag name="LATEXADDIN" val="\documentclass{article}&#10;\usepackage{amsmath}&#10;\pagestyle{empty}&#10;\begin{document}&#10;&#10;$I_2,x_2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855.6431"/>
  <p:tag name="LATEXADDIN" val="\documentclass{article}&#10;\usepackage{amsmath,amssymb}&#10;\pagestyle{empty}&#10;\begin{document}&#10;&#10;$\mathbb{R}^{8\times 8}\to \mathbb{R}^{2\times 2\times 8}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406.074"/>
  <p:tag name="LATEXADDIN" val="\documentclass{article}&#10;\usepackage{amsmath,amssymb}&#10;\pagestyle{empty}&#10;\begin{document}&#10;&#10;$\mathbb{R}^{32},$ where $32=2\times 2\times 8$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322.835"/>
  <p:tag name="LATEXADDIN" val="\documentclass{article}&#10;\usepackage{amsmath, amssymb}&#10;\pagestyle{empty}&#10;\begin{document}&#10;&#10;\textbf{Popular Practice}: $\mathbb{R}^{m\times n}\times \mathbb{R}^2\to\mathbb{R}^{16\times 16}\to \mathbb{R}^{4\times 4\times 8}\simeq \mathbb{R}^{128}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6.9329"/>
  <p:tag name="ORIGINALWIDTH" val="4073.491"/>
  <p:tag name="LATEXADDIN" val="\documentclass{article}&#10;\usepackage{amsmath,amssymb}&#10;\pagestyle{empty}&#10;\begin{document}&#10;$||E(I_1,x_1^i)-E(I_2,x_2^j)||_2\begin{cases}&#10;\approx 0 &amp; \text{ if $x_1^i$ corresponds to $x_2^j$} \\&#10;&gt; d &amp; \text{ otherwise,}&#10;\end{cases}$&#10;&#10;where $x_1^i,x_2^j\in\mathbb{R}^2$ are the $i$-th and $j$-th keypoints in $I_1$ and $I_2$ respectively.&#10;&#10;&#10;&#10;&#10;\end{document}"/>
  <p:tag name="IGUANATEXSIZE" val="28"/>
  <p:tag name="IGUANATEXCURSOR" val="229"/>
  <p:tag name="TRANSPARENCY" val="True"/>
  <p:tag name="FILENAME" val=""/>
  <p:tag name="LATEXENGINEID" val="0"/>
  <p:tag name="TEMPFOLDER" val="c:\temp\"/>
  <p:tag name="LATEXFORMHEIGHT" val="286.5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0.6561"/>
  <p:tag name="ORIGINALWIDTH" val="3359.58"/>
  <p:tag name="LATEXADDIN" val="\documentclass{article}&#10;\usepackage{amsmath}&#10;\pagestyle{empty}&#10;\begin{document}&#10;&#10;\begin{itemize}&#10;\item Training dataset: $\{I_1^l,I_2^l,\{x_1^k,x_2^k,c_{1,2}^k\}_{k=1,\dots,n}\}_{l=1,\dots,N}$&#10;\subitem $N$: the number of image pairs.&#10;\subitem $I_1^l,I_2^l$: $l$-th image pair in the dataset.&#10;\subitem $c_{1,2}^k\in\{0,1\}$: indicating whether $x_1^k,x_2^k$ matches or not. &#10;\end{itemize}&#10;&#10;&#10;\end{document}"/>
  <p:tag name="IGUANATEXSIZE" val="20"/>
  <p:tag name="IGUANATEXCURSOR" val="309"/>
  <p:tag name="TRANSPARENCY" val="True"/>
  <p:tag name="FILENAME" val=""/>
  <p:tag name="LATEXENGINEID" val="0"/>
  <p:tag name="TEMPFOLDER" val="c:\temp\"/>
  <p:tag name="LATEXFORMHEIGHT" val="297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4.1545"/>
  <p:tag name="ORIGINALWIDTH" val="2402.699"/>
  <p:tag name="LATEXADDIN" val="\documentclass{article}&#10;\usepackage{amsmath,amssymb}&#10;\pagestyle{empty}&#10;\begin{document}&#10;&#10;\begin{itemize}&#10;\item Repeated computation&#10;\subitem $E$ encode $I_1,I_2$ repeatedly.&#10;\item Network in fantasy&#10;\subitem a single point （in $\mathbb{R}^2$） as input (index)?&#10;\end{itemize}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2.9172"/>
  <p:tag name="ORIGINALWIDTH" val="4297.713"/>
  <p:tag name="LATEXADDIN" val="\documentclass{article}&#10;\usepackage{amsmath,amssymb}&#10;\pagestyle{empty}&#10;\begin{document}&#10;$||E(P(I_1,x_1^i))-E(P(I_2,x_2^j))||_2\begin{cases}&#10;\approx 0 &amp; \text{ if $x_1^i$ corresponds to $x_2^j$} \\&#10;&gt; d &amp; \text{ otherwise,}&#10;\end{cases}$&#10;&#10;where $P:\mathbb{R}^{m\times n} \times \mathbb{R}^2\to \mathbb{R}^{r\times r}$ is a function outputing the image patch of size $r\times r$ centered at the keypoint.&#10;\end{document}"/>
  <p:tag name="IGUANATEXSIZE" val="28"/>
  <p:tag name="IGUANATEXCURSOR" val="399"/>
  <p:tag name="TRANSPARENCY" val="True"/>
  <p:tag name="FILENAME" val=""/>
  <p:tag name="LATEXENGINEID" val="0"/>
  <p:tag name="TEMPFOLDER" val="c:\temp\"/>
  <p:tag name="LATEXFORMHEIGHT" val="286.5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0.6561"/>
  <p:tag name="ORIGINALWIDTH" val="3359.58"/>
  <p:tag name="LATEXADDIN" val="\documentclass{article}&#10;\usepackage{amsmath}&#10;\pagestyle{empty}&#10;\begin{document}&#10;&#10;\begin{itemize}&#10;\item Training dataset: $\{I_1^l,I_2^l,\{x_1^k,x_2^k,c_{1,2}^k\}_{k=1,\dots,n}\}_{l=1,\dots,N}$&#10;\subitem $N$: the number of image pairs.&#10;\subitem $I_1^l,I_2^l$: $l$-th image pair in the dataset.&#10;\subitem $c_{1,2}^k\in\{0,1\}$: indicating whether $x_1^k,x_2^k$ matches or not. &#10;\end{itemize}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297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8.9051"/>
  <p:tag name="ORIGINALWIDTH" val="2305.962"/>
  <p:tag name="LATEXADDIN" val="\documentclass{article}&#10;\usepackage{amsmath,amssymb}&#10;\pagestyle{empty}&#10;\begin{document}&#10;&#10;\begin{itemize}&#10;\item Repeated computation&#10;\subitem $E$ encode image patches repeatedly.&#10;\item Realisable Network&#10;\subitem image patches as inputs.&#10;\end{itemize}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1.852"/>
  <p:tag name="ORIGINALWIDTH" val="2675.666"/>
  <p:tag name="LATEXADDIN" val="\documentclass{article}&#10;\usepackage{amsmath,amssymb}&#10;\pagestyle{empty}&#10;\begin{document}&#10;&#10;\begin{itemize}&#10;\item Reduced computation (compared to patches)&#10;\subitem reuse computation for overlapping regions.&#10;\item Realisable Network&#10;\subitem image as a set of keypoints.&#10;\subitem bilinear interpolation for subpixels.&#10;\subitem $q(x^{(1)},x^{(2)})=(\frac{h}{m}x^{(1)},\frac{w}{n}x^{(2)})$.&#10;\end{itemize}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74.4657"/>
  <p:tag name="LATEXADDIN" val="\documentclass{article}&#10;\usepackage{amsmath}&#10;\pagestyle{empty}&#10;\begin{document}&#10;$I_1,x_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37.833"/>
  <p:tag name="LATEXADDIN" val="\documentclass{article}&#10;\usepackage{amsmath,amssymb}&#10;\pagestyle{empty}&#10;\begin{document}&#10;&#10;&#10;$E:\mathbb{R}^{(1\times) m\times n}\to \mathbb{R}^{c\times h\times w}$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7.8928"/>
  <p:tag name="ORIGINALWIDTH" val="2846.644"/>
  <p:tag name="LATEXADDIN" val="\documentclass{article}&#10;\usepackage{amsmath, amssymb}&#10;\pagestyle{empty}&#10;\begin{document}&#10;\textbf{Question:}&#10;&#10;How is a keypoint $x\in\mathbb{R}^2$ in the image $I$ mapped &#10;&#10;to a point $x'\in\mathbb{R}^2$ in the feature map $\mathcal{F}_I$ &#10;&#10;such that $\mathcal{F}_I(x')\in\mathbb{R}^c$, and vise versa?&#10;&#10;\textbf{Mathematically Irresponsible Answer:}&#10;&#10;Let $q:x\mapsto x',q^{-1}:x'\mapsto x&#10;$ be the desired functions. &#10;&#10;%For example, $q(x^{(1)},x^{(2)})=(\frac{h}{m}x^{(1)},\frac{w}{n}x^{(2)})$.&#10;\end{document}"/>
  <p:tag name="IGUANATEXSIZE" val="18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4.9832"/>
  <p:tag name="LATEXADDIN" val="\documentclass{article}&#10;\usepackage{amsmath, amssymb}&#10;\pagestyle{empty}&#10;\begin{document}&#10;&#10;$\mathcal{F}_I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58.49268"/>
  <p:tag name="LATEXADDIN" val="\documentclass{article}&#10;\usepackage{amsmath}&#10;\pagestyle{empty}&#10;\begin{document}&#10;&#10;$I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1.376"/>
  <p:tag name="ORIGINALWIDTH" val="2947.882"/>
  <p:tag name="LATEXADDIN" val="\documentclass{article}&#10;\usepackage{amsmath,amssymb}&#10;\pagestyle{empty}&#10;\begin{document}&#10;&#10;\textbf{Algorithm (Dense Corr.).} for each point $x_1$ in $I_1$,&#10;$$x'_1=q(x_1),$$&#10;$$x_2'^{*}=\arg \min_{x'_2} ||\mathcal{F}_{I_1}(x'_1)-\mathcal{F}_{I_2}(x'_2))||_2,$$ &#10;$$x_2^{*}=q^{-1}(x_2'^{*}).$$&#10;\end{document}"/>
  <p:tag name="IGUANATEXSIZE" val="20"/>
  <p:tag name="IGUANATEXCURSOR" val="2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4.274"/>
  <p:tag name="ORIGINALWIDTH" val="3721.035"/>
  <p:tag name="LATEXADDIN" val="\documentclass{article}&#10;\usepackage{amsmath,amssymb}&#10;\pagestyle{empty}&#10;\begin{document}&#10;\begin{itemize}&#10;\item Goal (at test time):&#10;$$||\mathcal{F}_{I_1}(q(x^i_1))-\mathcal{F}_{I_2}(q(x^j_2)))||_2\begin{cases}&#10;\approx 0 &amp; \text{ if $x_1^i$ corresponds to $x_2^j$} \\&#10;&gt; d &amp; \text{ otherwise.}&#10;\end{cases}$$&#10;\item Training data for an image pair $I_1,I_2$: $\{x_1^k,x_2^k,c_{1,2}^k\}_{k=1,\dots, n}$ &#10;\item Let $D_k=||\mathcal{F}_{I_1}(q(x^k_1))-\mathcal{F}_{I_2}(q(x^k_2)))||_2$. Then minimize $$L_1=D_k^2 =c_{1,2}^k D_k^2$$ if $x_1^k,x_2^k$ match (i.e., $c_{1,2}^k=1$).&#10;%\item Loss Term (Choy et al. 2016): &#10;% $$L=\frac{1}{2n}\Sigma_{k=1}^n c_{1,2}^k D^2+(1-c_{1,2}^k)(\max (0, d-D))^2.$$&#10;\end{itemize}&#10;\end{document}"/>
  <p:tag name="IGUANATEXSIZE" val="28"/>
  <p:tag name="IGUANATEXCURSOR" val="503"/>
  <p:tag name="TRANSPARENCY" val="True"/>
  <p:tag name="FILENAME" val=""/>
  <p:tag name="LATEXENGINEID" val="0"/>
  <p:tag name="TEMPFOLDER" val="c:\temp\"/>
  <p:tag name="LATEXFORMHEIGHT" val="286.5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4.274"/>
  <p:tag name="ORIGINALWIDTH" val="3721.035"/>
  <p:tag name="LATEXADDIN" val="\documentclass{article}&#10;\usepackage{amsmath,amssymb}&#10;\pagestyle{empty}&#10;\begin{document}&#10;\begin{itemize}&#10;\item Goal (at test time):&#10;$$||\mathcal{F}_{I_1}(q(x^i_1))-\mathcal{F}_{I_2}(q(x^j_2)))||_2\begin{cases}&#10;\approx 0 &amp; \text{ if $x_1^i$ corresponds to $x_2^j$} \\&#10;&gt; d &amp; \text{ otherwise.}&#10;\end{cases}$$&#10;\item Training data for an image pair $I_1,I_2$: $\{x_1^k,x_2^k,c_{1,2}^k\}_{k=1,\dots, n}$ &#10;\item Let $D_k=||\mathcal{F}_{I_1}(q(x^k_1))-\mathcal{F}_{I_2}(q(x^k_2)))||_2$. Then minimize $$L_0=(\max(0,d-D_k))^2=(1-c_{1,2}^k) (\max(0,d-D_k))^2$$ if $x_1^k,x_2^k$ don't match (i.e., $c_{1,2}^k=0$).&#10;%\item Loss Term (Choy et al. 2016): &#10;% $$L=\frac{1}{2n}\Sigma_{k=1}^n c_{1,2}^k D^2+(1-c_{1,2}^k)(\max (0, d-D))^2.$$&#10;\end{itemize}&#10;\end{document}"/>
  <p:tag name="IGUANATEXSIZE" val="28"/>
  <p:tag name="IGUANATEXCURSOR" val="516"/>
  <p:tag name="TRANSPARENCY" val="True"/>
  <p:tag name="FILENAME" val=""/>
  <p:tag name="LATEXENGINEID" val="0"/>
  <p:tag name="TEMPFOLDER" val="c:\temp\"/>
  <p:tag name="LATEXFORMHEIGHT" val="286.5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0.034"/>
  <p:tag name="ORIGINALWIDTH" val="4102.737"/>
  <p:tag name="LATEXADDIN" val="\documentclass{article}&#10;\usepackage{amsmath,amssymb}&#10;\pagestyle{empty}&#10;\begin{document}&#10;\begin{itemize}&#10;\item Goal (at test time):&#10;$$||\mathcal{F}_{I_1}(q(x^i_1))-\mathcal{F}_{I_2}(q(x^j_2)))||_2\begin{cases}&#10;\approx 0 &amp; \text{ if $x_1^i$ corresponds to $x_2^j$} \\&#10;&gt; d &amp; \text{ otherwise.}&#10;\end{cases}$$&#10;\item Training data for an image pair $I_1,I_2$: $\{x_1^k,x_2^k,c_{1,2}^k\}_{k=1,\dots, n}$ &#10;\item Let $D_k=||\mathcal{F}_{I_1}(q(x^k_1))-\mathcal{F}_{I_2}(q(x^k_2)))||_2$. Then minimize \emph{Correspondence Contrastive Loss}&#10;$$L=\frac{1}{2n}\Sigma_{k=1}^n (L_1+L_0)=\frac{1}{2n}\Sigma_{k=1}^n (c_{1,2}^k D_k^2+(1-c_{1,2}^k)(\max (0, d-D_k))^2).$$&#10;&#10;%\item Loss Term: &#10;% $$L=\frac{1}{2n}\Sigma_{k=1}^n c_{1,2}^k D_k^2+(1-c_{1,2}^k)(\max (0, d-D_k))^2.$$&#10;\end{itemize}&#10;\end{document}"/>
  <p:tag name="IGUANATEXSIZE" val="28"/>
  <p:tag name="IGUANATEXCURSOR" val="529"/>
  <p:tag name="TRANSPARENCY" val="True"/>
  <p:tag name="FILENAME" val=""/>
  <p:tag name="LATEXENGINEID" val="0"/>
  <p:tag name="TEMPFOLDER" val="c:\temp\"/>
  <p:tag name="LATEXFORMHEIGHT" val="286.5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71.691"/>
  <p:tag name="LATEXADDIN" val="\documentclass{article}&#10;\usepackage{amsmath}&#10;\pagestyle{empty}&#10;\begin{document}&#10;&#10;$E(I_1,x_1)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71.691"/>
  <p:tag name="LATEXADDIN" val="\documentclass{article}&#10;\usepackage{amsmath}&#10;\pagestyle{empty}&#10;\begin{document}&#10;&#10;$E(I_2,x_2)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46.9441"/>
  <p:tag name="LATEXADDIN" val="\documentclass{article}&#10;\usepackage{amsmath}&#10;\pagestyle{empty}&#10;\begin{document}&#10;&#10;$v_1\approx v_2?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8.114"/>
  <p:tag name="ORIGINALWIDTH" val="3571.803"/>
  <p:tag name="LATEXADDIN" val="\documentclass{article}&#10;\usepackage{amsmath}&#10;\usepackage{amssymb, ulem} &#10;\pagestyle{empty}&#10;\begin{document}&#10;\begin{itemize}&#10;\item $I_1,I_2\in\mathbb{R}^{m\times n}, \text{ images}$.&#10;&#10;\item $x_1,x_2\in\mathbb{R}^2, \text{ points in $I_1,I_2$, respectively}$.&#10;\item $v_1,v_2\in\mathbb{R}^d$, \sout{learned representation} output features.&#10;\item $E:\mathbb{R}^{m\times n}\times \mathbb{R}^2 \to \mathbb{R}^d, \text{ Feature \sout{Extractor Encoder} \textbf{Descriptor}}$.&#10;\item $E$ could be learned from data or hand-crafted.&#10;&#10;\end{itemize}&#10;&#10;&#10;&#10;&#10;&#10;\end{document}"/>
  <p:tag name="IGUANATEXSIZE" val="18"/>
  <p:tag name="IGUANATEXCURSOR" val="367"/>
  <p:tag name="TRANSPARENCY" val="True"/>
  <p:tag name="FILENAME" val=""/>
  <p:tag name="LATEXENGINEID" val="0"/>
  <p:tag name="TEMPFOLDER" val="c:\temp\"/>
  <p:tag name="LATEXFORMHEIGHT" val="312"/>
  <p:tag name="LATEXFORMWIDTH" val="46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6.4529"/>
  <p:tag name="ORIGINALWIDTH" val="3247.844"/>
  <p:tag name="LATEXADDIN" val="\documentclass{article}&#10;\usepackage{amsmath, amssymb}&#10;\pagestyle{empty}&#10;\begin{document}&#10;&#10;\begin{itemize}&#10;\item $E$ invoked \textbf{$O(n^2m^2)$ times} for trying to match all points.&#10;\item some points have no matches at all.&#10;\end{itemize}&#10;&#10;\end{document}"/>
  <p:tag name="IGUANATEXSIZE" val="1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8.159"/>
  <p:tag name="ORIGINALWIDTH" val="3737.533"/>
  <p:tag name="LATEXADDIN" val="\documentclass{article}&#10;\usepackage{amsmath}&#10;\pagestyle{empty}&#10;\begin{document}&#10;&#10;\textbf{Algorithm (Dense Corr.).} for each point $x_1$ in $I_1$,&#10;$$x_2^*=\arg \min_{x_2} ||E(I_2,x_2)-E(I_1,x_1)||_2=\arg \min_{x_2} ||v_1-v_2||_2$$ such that $x_1=x^*_1$ and $||v_1-v_2^*||_2&lt;\text{ threshold}$.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6.115"/>
  <p:tag name="LATEXADDIN" val="\documentclass{article}&#10;\usepackage{amsmath, amssymb}&#10;\pagestyle{empty}&#10;\begin{document}&#10;&#10;$\mathbb{R}^{m\times n}\times \mathbb{R}^2\to\mathbb{R}^{8\times 8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1102</Words>
  <Application>Microsoft Office PowerPoint</Application>
  <PresentationFormat>宽屏</PresentationFormat>
  <Paragraphs>209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Times New Roman</vt:lpstr>
      <vt:lpstr>Wingdings</vt:lpstr>
      <vt:lpstr>Office 主题​​</vt:lpstr>
      <vt:lpstr>KFC: Keypoints, Features and Correspondences </vt:lpstr>
      <vt:lpstr>Correspondences</vt:lpstr>
      <vt:lpstr>KFC prior to Deep Learning era</vt:lpstr>
      <vt:lpstr>Correspondences</vt:lpstr>
      <vt:lpstr>Correspondences</vt:lpstr>
      <vt:lpstr>Correspondences</vt:lpstr>
      <vt:lpstr>Correspondences</vt:lpstr>
      <vt:lpstr>Correspondences</vt:lpstr>
      <vt:lpstr>Correspondences</vt:lpstr>
      <vt:lpstr>Keypoints Detection</vt:lpstr>
      <vt:lpstr>Image Features from Keypoints: Engineering</vt:lpstr>
      <vt:lpstr>From Feature Engineering to Learning</vt:lpstr>
      <vt:lpstr>Learning Correspondences: Network</vt:lpstr>
      <vt:lpstr>Learning Correspondences: Network</vt:lpstr>
      <vt:lpstr>Learning Correspondences: Network</vt:lpstr>
      <vt:lpstr>Learning Correspondences: Loss Function</vt:lpstr>
      <vt:lpstr>Learning Correspondences: Loss Function</vt:lpstr>
      <vt:lpstr>Learning Correspondences: Loss Function</vt:lpstr>
      <vt:lpstr>Learning Correspondence</vt:lpstr>
      <vt:lpstr>Learning Correspondence: Put it all together</vt:lpstr>
      <vt:lpstr>Fast Learning and Cheap Fine-tuning</vt:lpstr>
      <vt:lpstr>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彭良祖</dc:creator>
  <cp:lastModifiedBy>彭良祖</cp:lastModifiedBy>
  <cp:revision>105</cp:revision>
  <dcterms:created xsi:type="dcterms:W3CDTF">2018-05-03T23:36:03Z</dcterms:created>
  <dcterms:modified xsi:type="dcterms:W3CDTF">2018-05-09T14:32:34Z</dcterms:modified>
</cp:coreProperties>
</file>