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89" r:id="rId2"/>
    <p:sldId id="291" r:id="rId3"/>
    <p:sldId id="292" r:id="rId4"/>
    <p:sldId id="315" r:id="rId5"/>
    <p:sldId id="310" r:id="rId6"/>
    <p:sldId id="296" r:id="rId7"/>
    <p:sldId id="297" r:id="rId8"/>
    <p:sldId id="305" r:id="rId9"/>
    <p:sldId id="306" r:id="rId10"/>
    <p:sldId id="299" r:id="rId11"/>
    <p:sldId id="301" r:id="rId12"/>
    <p:sldId id="319" r:id="rId13"/>
    <p:sldId id="316" r:id="rId14"/>
    <p:sldId id="317" r:id="rId15"/>
    <p:sldId id="309" r:id="rId16"/>
    <p:sldId id="31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el" initials="A"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F7D1"/>
    <a:srgbClr val="F8F8D2"/>
    <a:srgbClr val="F8FDCD"/>
    <a:srgbClr val="E4E7C7"/>
    <a:srgbClr val="DF629A"/>
    <a:srgbClr val="07C6CE"/>
    <a:srgbClr val="06AAB2"/>
    <a:srgbClr val="5FAB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18" autoAdjust="0"/>
    <p:restoredTop sz="87568" autoAdjust="0"/>
  </p:normalViewPr>
  <p:slideViewPr>
    <p:cSldViewPr snapToGrid="0">
      <p:cViewPr>
        <p:scale>
          <a:sx n="60" d="100"/>
          <a:sy n="60" d="100"/>
        </p:scale>
        <p:origin x="-1349" y="-331"/>
      </p:cViewPr>
      <p:guideLst>
        <p:guide orient="horz" pos="2160"/>
        <p:guide pos="3840"/>
      </p:guideLst>
    </p:cSldViewPr>
  </p:slideViewPr>
  <p:notesTextViewPr>
    <p:cViewPr>
      <p:scale>
        <a:sx n="1" d="1"/>
        <a:sy n="1" d="1"/>
      </p:scale>
      <p:origin x="0" y="0"/>
    </p:cViewPr>
  </p:notesTextViewPr>
  <p:sorterViewPr>
    <p:cViewPr>
      <p:scale>
        <a:sx n="125" d="100"/>
        <a:sy n="125" d="100"/>
      </p:scale>
      <p:origin x="0" y="0"/>
    </p:cViewPr>
  </p:sorterViewPr>
  <p:notesViewPr>
    <p:cSldViewPr snapToGrid="0">
      <p:cViewPr varScale="1">
        <p:scale>
          <a:sx n="87" d="100"/>
          <a:sy n="87" d="100"/>
        </p:scale>
        <p:origin x="384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D6AEA8-155D-4F76-AC96-DD3F0734FA43}" type="datetimeFigureOut">
              <a:rPr lang="zh-CN" altLang="en-US" smtClean="0"/>
              <a:t>2017/3/12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782D2C-D1FE-47AF-8335-3752D050105C}" type="slidenum">
              <a:rPr lang="zh-CN" altLang="en-US" smtClean="0"/>
              <a:t>‹#›</a:t>
            </a:fld>
            <a:endParaRPr lang="zh-CN" altLang="en-US"/>
          </a:p>
        </p:txBody>
      </p:sp>
    </p:spTree>
    <p:extLst>
      <p:ext uri="{BB962C8B-B14F-4D97-AF65-F5344CB8AC3E}">
        <p14:creationId xmlns:p14="http://schemas.microsoft.com/office/powerpoint/2010/main" val="42522834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242109-F215-4D29-9441-9C9B88FF5A56}" type="datetimeFigureOut">
              <a:rPr lang="zh-CN" altLang="en-US" smtClean="0"/>
              <a:t>2017/3/12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32EA9A-F10C-4FF6-883A-C7CF2B47114D}" type="slidenum">
              <a:rPr lang="zh-CN" altLang="en-US" smtClean="0"/>
              <a:t>‹#›</a:t>
            </a:fld>
            <a:endParaRPr lang="zh-CN" altLang="en-US"/>
          </a:p>
        </p:txBody>
      </p:sp>
    </p:spTree>
    <p:extLst>
      <p:ext uri="{BB962C8B-B14F-4D97-AF65-F5344CB8AC3E}">
        <p14:creationId xmlns:p14="http://schemas.microsoft.com/office/powerpoint/2010/main" val="1362453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32EA9A-F10C-4FF6-883A-C7CF2B47114D}" type="slidenum">
              <a:rPr lang="zh-CN" altLang="en-US" smtClean="0"/>
              <a:t>2</a:t>
            </a:fld>
            <a:endParaRPr lang="zh-CN" altLang="en-US"/>
          </a:p>
        </p:txBody>
      </p:sp>
    </p:spTree>
    <p:extLst>
      <p:ext uri="{BB962C8B-B14F-4D97-AF65-F5344CB8AC3E}">
        <p14:creationId xmlns:p14="http://schemas.microsoft.com/office/powerpoint/2010/main" val="3079013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32EA9A-F10C-4FF6-883A-C7CF2B47114D}" type="slidenum">
              <a:rPr lang="zh-CN" altLang="en-US" smtClean="0"/>
              <a:t>14</a:t>
            </a:fld>
            <a:endParaRPr lang="zh-CN" altLang="en-US"/>
          </a:p>
        </p:txBody>
      </p:sp>
    </p:spTree>
    <p:extLst>
      <p:ext uri="{BB962C8B-B14F-4D97-AF65-F5344CB8AC3E}">
        <p14:creationId xmlns:p14="http://schemas.microsoft.com/office/powerpoint/2010/main" val="2074619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32EA9A-F10C-4FF6-883A-C7CF2B47114D}" type="slidenum">
              <a:rPr lang="zh-CN" altLang="en-US" smtClean="0"/>
              <a:t>15</a:t>
            </a:fld>
            <a:endParaRPr lang="zh-CN" altLang="en-US"/>
          </a:p>
        </p:txBody>
      </p:sp>
    </p:spTree>
    <p:extLst>
      <p:ext uri="{BB962C8B-B14F-4D97-AF65-F5344CB8AC3E}">
        <p14:creationId xmlns:p14="http://schemas.microsoft.com/office/powerpoint/2010/main" val="25054293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32EA9A-F10C-4FF6-883A-C7CF2B47114D}" type="slidenum">
              <a:rPr lang="zh-CN" altLang="en-US" smtClean="0"/>
              <a:t>16</a:t>
            </a:fld>
            <a:endParaRPr lang="zh-CN" altLang="en-US"/>
          </a:p>
        </p:txBody>
      </p:sp>
    </p:spTree>
    <p:extLst>
      <p:ext uri="{BB962C8B-B14F-4D97-AF65-F5344CB8AC3E}">
        <p14:creationId xmlns:p14="http://schemas.microsoft.com/office/powerpoint/2010/main" val="2074619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32EA9A-F10C-4FF6-883A-C7CF2B47114D}" type="slidenum">
              <a:rPr lang="zh-CN" altLang="en-US" smtClean="0"/>
              <a:t>3</a:t>
            </a:fld>
            <a:endParaRPr lang="zh-CN" altLang="en-US"/>
          </a:p>
        </p:txBody>
      </p:sp>
    </p:spTree>
    <p:extLst>
      <p:ext uri="{BB962C8B-B14F-4D97-AF65-F5344CB8AC3E}">
        <p14:creationId xmlns:p14="http://schemas.microsoft.com/office/powerpoint/2010/main" val="2595387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32EA9A-F10C-4FF6-883A-C7CF2B47114D}" type="slidenum">
              <a:rPr lang="zh-CN" altLang="en-US" smtClean="0"/>
              <a:t>5</a:t>
            </a:fld>
            <a:endParaRPr lang="zh-CN" altLang="en-US"/>
          </a:p>
        </p:txBody>
      </p:sp>
    </p:spTree>
    <p:extLst>
      <p:ext uri="{BB962C8B-B14F-4D97-AF65-F5344CB8AC3E}">
        <p14:creationId xmlns:p14="http://schemas.microsoft.com/office/powerpoint/2010/main" val="2505429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业务数据流复杂。</a:t>
            </a:r>
            <a:endParaRPr lang="en-US" altLang="zh-CN" dirty="0" smtClean="0"/>
          </a:p>
          <a:p>
            <a:pPr marL="228600" indent="-228600">
              <a:buAutoNum type="arabicPeriod"/>
            </a:pPr>
            <a:r>
              <a:rPr lang="zh-CN" altLang="en-US" dirty="0" smtClean="0"/>
              <a:t>多个中间机构的参与，增加了系统的复杂程度。</a:t>
            </a:r>
            <a:endParaRPr lang="en-US" altLang="zh-CN" dirty="0" smtClean="0"/>
          </a:p>
          <a:p>
            <a:pPr marL="228600" indent="-228600">
              <a:buAutoNum type="arabicPeriod"/>
            </a:pPr>
            <a:r>
              <a:rPr lang="zh-CN" altLang="en-US" dirty="0" smtClean="0"/>
              <a:t>涉及跨境，两地的由于业务运作习惯的差异，使得沟通起来更加复杂。</a:t>
            </a:r>
            <a:endParaRPr lang="zh-CN" altLang="en-US" dirty="0"/>
          </a:p>
        </p:txBody>
      </p:sp>
      <p:sp>
        <p:nvSpPr>
          <p:cNvPr id="4" name="灯片编号占位符 3"/>
          <p:cNvSpPr>
            <a:spLocks noGrp="1"/>
          </p:cNvSpPr>
          <p:nvPr>
            <p:ph type="sldNum" sz="quarter" idx="10"/>
          </p:nvPr>
        </p:nvSpPr>
        <p:spPr/>
        <p:txBody>
          <a:bodyPr/>
          <a:lstStyle/>
          <a:p>
            <a:fld id="{3A32EA9A-F10C-4FF6-883A-C7CF2B47114D}" type="slidenum">
              <a:rPr lang="zh-CN" altLang="en-US" smtClean="0"/>
              <a:t>6</a:t>
            </a:fld>
            <a:endParaRPr lang="zh-CN" altLang="en-US"/>
          </a:p>
        </p:txBody>
      </p:sp>
    </p:spTree>
    <p:extLst>
      <p:ext uri="{BB962C8B-B14F-4D97-AF65-F5344CB8AC3E}">
        <p14:creationId xmlns:p14="http://schemas.microsoft.com/office/powerpoint/2010/main" val="3670730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现有解决方案采用中心化结构，销售机构与对端的基金公司之间的通信，必须通过本平台上的多家中间机构进行转发，带来很多的问题。</a:t>
            </a:r>
            <a:endParaRPr lang="zh-CN" altLang="en-US" dirty="0"/>
          </a:p>
        </p:txBody>
      </p:sp>
      <p:sp>
        <p:nvSpPr>
          <p:cNvPr id="4" name="灯片编号占位符 3"/>
          <p:cNvSpPr>
            <a:spLocks noGrp="1"/>
          </p:cNvSpPr>
          <p:nvPr>
            <p:ph type="sldNum" sz="quarter" idx="10"/>
          </p:nvPr>
        </p:nvSpPr>
        <p:spPr/>
        <p:txBody>
          <a:bodyPr/>
          <a:lstStyle/>
          <a:p>
            <a:fld id="{3A32EA9A-F10C-4FF6-883A-C7CF2B47114D}" type="slidenum">
              <a:rPr lang="zh-CN" altLang="en-US" smtClean="0"/>
              <a:t>7</a:t>
            </a:fld>
            <a:endParaRPr lang="zh-CN" altLang="en-US"/>
          </a:p>
        </p:txBody>
      </p:sp>
    </p:spTree>
    <p:extLst>
      <p:ext uri="{BB962C8B-B14F-4D97-AF65-F5344CB8AC3E}">
        <p14:creationId xmlns:p14="http://schemas.microsoft.com/office/powerpoint/2010/main" val="101409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针对这些问题，我们通过区块链技术尝试解决这些问题。</a:t>
            </a:r>
            <a:endParaRPr lang="zh-CN" altLang="en-US" dirty="0"/>
          </a:p>
        </p:txBody>
      </p:sp>
      <p:sp>
        <p:nvSpPr>
          <p:cNvPr id="4" name="灯片编号占位符 3"/>
          <p:cNvSpPr>
            <a:spLocks noGrp="1"/>
          </p:cNvSpPr>
          <p:nvPr>
            <p:ph type="sldNum" sz="quarter" idx="10"/>
          </p:nvPr>
        </p:nvSpPr>
        <p:spPr/>
        <p:txBody>
          <a:bodyPr/>
          <a:lstStyle/>
          <a:p>
            <a:fld id="{3A32EA9A-F10C-4FF6-883A-C7CF2B47114D}" type="slidenum">
              <a:rPr lang="zh-CN" altLang="en-US" smtClean="0"/>
              <a:t>8</a:t>
            </a:fld>
            <a:endParaRPr lang="zh-CN" altLang="en-US"/>
          </a:p>
        </p:txBody>
      </p:sp>
    </p:spTree>
    <p:extLst>
      <p:ext uri="{BB962C8B-B14F-4D97-AF65-F5344CB8AC3E}">
        <p14:creationId xmlns:p14="http://schemas.microsoft.com/office/powerpoint/2010/main" val="560462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r>
              <a:rPr lang="zh-CN" altLang="en-US" dirty="0" smtClean="0"/>
              <a:t>结论：本业务适合使用区块链。</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3A32EA9A-F10C-4FF6-883A-C7CF2B47114D}" type="slidenum">
              <a:rPr lang="zh-CN" altLang="en-US" smtClean="0"/>
              <a:t>9</a:t>
            </a:fld>
            <a:endParaRPr lang="zh-CN" altLang="en-US"/>
          </a:p>
        </p:txBody>
      </p:sp>
    </p:spTree>
    <p:extLst>
      <p:ext uri="{BB962C8B-B14F-4D97-AF65-F5344CB8AC3E}">
        <p14:creationId xmlns:p14="http://schemas.microsoft.com/office/powerpoint/2010/main" val="375048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由中心化结构变成了一个网状的区块链结构，每一个机构都作为该链上的一个节点，实现了去中心化，和两两直接进行通信，减少了中心环节。</a:t>
            </a:r>
            <a:endParaRPr lang="zh-CN" altLang="en-US" dirty="0"/>
          </a:p>
        </p:txBody>
      </p:sp>
      <p:sp>
        <p:nvSpPr>
          <p:cNvPr id="4" name="灯片编号占位符 3"/>
          <p:cNvSpPr>
            <a:spLocks noGrp="1"/>
          </p:cNvSpPr>
          <p:nvPr>
            <p:ph type="sldNum" sz="quarter" idx="10"/>
          </p:nvPr>
        </p:nvSpPr>
        <p:spPr/>
        <p:txBody>
          <a:bodyPr/>
          <a:lstStyle/>
          <a:p>
            <a:fld id="{3A32EA9A-F10C-4FF6-883A-C7CF2B47114D}" type="slidenum">
              <a:rPr lang="zh-CN" altLang="en-US" smtClean="0"/>
              <a:t>10</a:t>
            </a:fld>
            <a:endParaRPr lang="zh-CN" altLang="en-US"/>
          </a:p>
        </p:txBody>
      </p:sp>
    </p:spTree>
    <p:extLst>
      <p:ext uri="{BB962C8B-B14F-4D97-AF65-F5344CB8AC3E}">
        <p14:creationId xmlns:p14="http://schemas.microsoft.com/office/powerpoint/2010/main" val="55782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缺少详细一些的设计，尤其要突出智能合约的设计及接口的封装，为什么做接口封装</a:t>
            </a:r>
            <a:endParaRPr lang="zh-CN" altLang="en-US" dirty="0"/>
          </a:p>
        </p:txBody>
      </p:sp>
      <p:sp>
        <p:nvSpPr>
          <p:cNvPr id="4" name="灯片编号占位符 3"/>
          <p:cNvSpPr>
            <a:spLocks noGrp="1"/>
          </p:cNvSpPr>
          <p:nvPr>
            <p:ph type="sldNum" sz="quarter" idx="10"/>
          </p:nvPr>
        </p:nvSpPr>
        <p:spPr/>
        <p:txBody>
          <a:bodyPr/>
          <a:lstStyle/>
          <a:p>
            <a:fld id="{3A32EA9A-F10C-4FF6-883A-C7CF2B47114D}" type="slidenum">
              <a:rPr lang="zh-CN" altLang="en-US" smtClean="0"/>
              <a:t>11</a:t>
            </a:fld>
            <a:endParaRPr lang="zh-CN" altLang="en-US"/>
          </a:p>
        </p:txBody>
      </p:sp>
    </p:spTree>
    <p:extLst>
      <p:ext uri="{BB962C8B-B14F-4D97-AF65-F5344CB8AC3E}">
        <p14:creationId xmlns:p14="http://schemas.microsoft.com/office/powerpoint/2010/main" val="2498571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B343AFC-4889-4518-9620-A71D42035D26}" type="datetimeFigureOut">
              <a:rPr lang="zh-CN" altLang="en-US" smtClean="0"/>
              <a:pPr/>
              <a:t>2017/3/12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F42F38-B6EB-460E-BC7B-470686DE6CF8}" type="slidenum">
              <a:rPr lang="zh-CN" altLang="en-US" smtClean="0"/>
              <a:pPr/>
              <a:t>‹#›</a:t>
            </a:fld>
            <a:endParaRPr lang="zh-CN" altLang="en-US"/>
          </a:p>
        </p:txBody>
      </p:sp>
    </p:spTree>
    <p:extLst>
      <p:ext uri="{BB962C8B-B14F-4D97-AF65-F5344CB8AC3E}">
        <p14:creationId xmlns:p14="http://schemas.microsoft.com/office/powerpoint/2010/main" val="402054505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B343AFC-4889-4518-9620-A71D42035D26}" type="datetimeFigureOut">
              <a:rPr lang="zh-CN" altLang="en-US" smtClean="0"/>
              <a:pPr/>
              <a:t>2017/3/12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F42F38-B6EB-460E-BC7B-470686DE6CF8}" type="slidenum">
              <a:rPr lang="zh-CN" altLang="en-US" smtClean="0"/>
              <a:pPr/>
              <a:t>‹#›</a:t>
            </a:fld>
            <a:endParaRPr lang="zh-CN" altLang="en-US"/>
          </a:p>
        </p:txBody>
      </p:sp>
    </p:spTree>
    <p:extLst>
      <p:ext uri="{BB962C8B-B14F-4D97-AF65-F5344CB8AC3E}">
        <p14:creationId xmlns:p14="http://schemas.microsoft.com/office/powerpoint/2010/main" val="3789110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B343AFC-4889-4518-9620-A71D42035D26}" type="datetimeFigureOut">
              <a:rPr lang="zh-CN" altLang="en-US" smtClean="0"/>
              <a:pPr/>
              <a:t>2017/3/12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F42F38-B6EB-460E-BC7B-470686DE6CF8}" type="slidenum">
              <a:rPr lang="zh-CN" altLang="en-US" smtClean="0"/>
              <a:pPr/>
              <a:t>‹#›</a:t>
            </a:fld>
            <a:endParaRPr lang="zh-CN" altLang="en-US"/>
          </a:p>
        </p:txBody>
      </p:sp>
    </p:spTree>
    <p:extLst>
      <p:ext uri="{BB962C8B-B14F-4D97-AF65-F5344CB8AC3E}">
        <p14:creationId xmlns:p14="http://schemas.microsoft.com/office/powerpoint/2010/main" val="127097862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B343AFC-4889-4518-9620-A71D42035D26}" type="datetimeFigureOut">
              <a:rPr lang="zh-CN" altLang="en-US" smtClean="0"/>
              <a:pPr/>
              <a:t>2017/3/12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F42F38-B6EB-460E-BC7B-470686DE6CF8}" type="slidenum">
              <a:rPr lang="zh-CN" altLang="en-US" smtClean="0"/>
              <a:pPr/>
              <a:t>‹#›</a:t>
            </a:fld>
            <a:endParaRPr lang="zh-CN" altLang="en-US"/>
          </a:p>
        </p:txBody>
      </p:sp>
    </p:spTree>
    <p:extLst>
      <p:ext uri="{BB962C8B-B14F-4D97-AF65-F5344CB8AC3E}">
        <p14:creationId xmlns:p14="http://schemas.microsoft.com/office/powerpoint/2010/main" val="18084894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49"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B343AFC-4889-4518-9620-A71D42035D26}" type="datetimeFigureOut">
              <a:rPr lang="zh-CN" altLang="en-US" smtClean="0"/>
              <a:pPr/>
              <a:t>2017/3/12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F42F38-B6EB-460E-BC7B-470686DE6CF8}" type="slidenum">
              <a:rPr lang="zh-CN" altLang="en-US" smtClean="0"/>
              <a:pPr/>
              <a:t>‹#›</a:t>
            </a:fld>
            <a:endParaRPr lang="zh-CN" altLang="en-US"/>
          </a:p>
        </p:txBody>
      </p:sp>
    </p:spTree>
    <p:extLst>
      <p:ext uri="{BB962C8B-B14F-4D97-AF65-F5344CB8AC3E}">
        <p14:creationId xmlns:p14="http://schemas.microsoft.com/office/powerpoint/2010/main" val="31524361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B343AFC-4889-4518-9620-A71D42035D26}" type="datetimeFigureOut">
              <a:rPr lang="zh-CN" altLang="en-US" smtClean="0"/>
              <a:pPr/>
              <a:t>2017/3/12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F42F38-B6EB-460E-BC7B-470686DE6CF8}" type="slidenum">
              <a:rPr lang="zh-CN" altLang="en-US" smtClean="0"/>
              <a:pPr/>
              <a:t>‹#›</a:t>
            </a:fld>
            <a:endParaRPr lang="zh-CN" altLang="en-US"/>
          </a:p>
        </p:txBody>
      </p:sp>
    </p:spTree>
    <p:extLst>
      <p:ext uri="{BB962C8B-B14F-4D97-AF65-F5344CB8AC3E}">
        <p14:creationId xmlns:p14="http://schemas.microsoft.com/office/powerpoint/2010/main" val="189317688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B343AFC-4889-4518-9620-A71D42035D26}" type="datetimeFigureOut">
              <a:rPr lang="zh-CN" altLang="en-US" smtClean="0"/>
              <a:pPr/>
              <a:t>2017/3/12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2F42F38-B6EB-460E-BC7B-470686DE6CF8}" type="slidenum">
              <a:rPr lang="zh-CN" altLang="en-US" smtClean="0"/>
              <a:pPr/>
              <a:t>‹#›</a:t>
            </a:fld>
            <a:endParaRPr lang="zh-CN" altLang="en-US"/>
          </a:p>
        </p:txBody>
      </p:sp>
    </p:spTree>
    <p:extLst>
      <p:ext uri="{BB962C8B-B14F-4D97-AF65-F5344CB8AC3E}">
        <p14:creationId xmlns:p14="http://schemas.microsoft.com/office/powerpoint/2010/main" val="152774088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B343AFC-4889-4518-9620-A71D42035D26}" type="datetimeFigureOut">
              <a:rPr lang="zh-CN" altLang="en-US" smtClean="0"/>
              <a:pPr/>
              <a:t>2017/3/12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2F42F38-B6EB-460E-BC7B-470686DE6CF8}" type="slidenum">
              <a:rPr lang="zh-CN" altLang="en-US" smtClean="0"/>
              <a:pPr/>
              <a:t>‹#›</a:t>
            </a:fld>
            <a:endParaRPr lang="zh-CN" altLang="en-US"/>
          </a:p>
        </p:txBody>
      </p:sp>
    </p:spTree>
    <p:extLst>
      <p:ext uri="{BB962C8B-B14F-4D97-AF65-F5344CB8AC3E}">
        <p14:creationId xmlns:p14="http://schemas.microsoft.com/office/powerpoint/2010/main" val="337092979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B343AFC-4889-4518-9620-A71D42035D26}" type="datetimeFigureOut">
              <a:rPr lang="zh-CN" altLang="en-US" smtClean="0"/>
              <a:pPr/>
              <a:t>2017/3/12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2F42F38-B6EB-460E-BC7B-470686DE6CF8}" type="slidenum">
              <a:rPr lang="zh-CN" altLang="en-US" smtClean="0"/>
              <a:pPr/>
              <a:t>‹#›</a:t>
            </a:fld>
            <a:endParaRPr lang="zh-CN" altLang="en-US"/>
          </a:p>
        </p:txBody>
      </p:sp>
    </p:spTree>
    <p:extLst>
      <p:ext uri="{BB962C8B-B14F-4D97-AF65-F5344CB8AC3E}">
        <p14:creationId xmlns:p14="http://schemas.microsoft.com/office/powerpoint/2010/main" val="305280485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B343AFC-4889-4518-9620-A71D42035D26}" type="datetimeFigureOut">
              <a:rPr lang="zh-CN" altLang="en-US" smtClean="0"/>
              <a:pPr/>
              <a:t>2017/3/12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F42F38-B6EB-460E-BC7B-470686DE6CF8}" type="slidenum">
              <a:rPr lang="zh-CN" altLang="en-US" smtClean="0"/>
              <a:pPr/>
              <a:t>‹#›</a:t>
            </a:fld>
            <a:endParaRPr lang="zh-CN" altLang="en-US"/>
          </a:p>
        </p:txBody>
      </p:sp>
    </p:spTree>
    <p:extLst>
      <p:ext uri="{BB962C8B-B14F-4D97-AF65-F5344CB8AC3E}">
        <p14:creationId xmlns:p14="http://schemas.microsoft.com/office/powerpoint/2010/main" val="3122339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B343AFC-4889-4518-9620-A71D42035D26}" type="datetimeFigureOut">
              <a:rPr lang="zh-CN" altLang="en-US" smtClean="0"/>
              <a:pPr/>
              <a:t>2017/3/12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F42F38-B6EB-460E-BC7B-470686DE6CF8}" type="slidenum">
              <a:rPr lang="zh-CN" altLang="en-US" smtClean="0"/>
              <a:pPr/>
              <a:t>‹#›</a:t>
            </a:fld>
            <a:endParaRPr lang="zh-CN" altLang="en-US"/>
          </a:p>
        </p:txBody>
      </p:sp>
    </p:spTree>
    <p:extLst>
      <p:ext uri="{BB962C8B-B14F-4D97-AF65-F5344CB8AC3E}">
        <p14:creationId xmlns:p14="http://schemas.microsoft.com/office/powerpoint/2010/main" val="2172586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343AFC-4889-4518-9620-A71D42035D26}" type="datetimeFigureOut">
              <a:rPr lang="zh-CN" altLang="en-US" smtClean="0"/>
              <a:pPr/>
              <a:t>2017/3/12</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F42F38-B6EB-460E-BC7B-470686DE6CF8}" type="slidenum">
              <a:rPr lang="zh-CN" altLang="en-US" smtClean="0"/>
              <a:pPr/>
              <a:t>‹#›</a:t>
            </a:fld>
            <a:endParaRPr lang="zh-CN" altLang="en-US"/>
          </a:p>
        </p:txBody>
      </p:sp>
      <p:pic>
        <p:nvPicPr>
          <p:cNvPr id="7" name="图片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611949" y="6165852"/>
            <a:ext cx="1095376" cy="365125"/>
          </a:xfrm>
          <a:prstGeom prst="rect">
            <a:avLst/>
          </a:prstGeom>
        </p:spPr>
      </p:pic>
      <p:sp>
        <p:nvSpPr>
          <p:cNvPr id="8" name="Freeform 305"/>
          <p:cNvSpPr>
            <a:spLocks/>
          </p:cNvSpPr>
          <p:nvPr userDrawn="1"/>
        </p:nvSpPr>
        <p:spPr bwMode="auto">
          <a:xfrm>
            <a:off x="10035739" y="5939165"/>
            <a:ext cx="576210" cy="544514"/>
          </a:xfrm>
          <a:custGeom>
            <a:avLst/>
            <a:gdLst>
              <a:gd name="T0" fmla="*/ 118 w 326"/>
              <a:gd name="T1" fmla="*/ 78 h 354"/>
              <a:gd name="T2" fmla="*/ 0 w 326"/>
              <a:gd name="T3" fmla="*/ 78 h 354"/>
              <a:gd name="T4" fmla="*/ 0 w 326"/>
              <a:gd name="T5" fmla="*/ 0 h 354"/>
              <a:gd name="T6" fmla="*/ 326 w 326"/>
              <a:gd name="T7" fmla="*/ 0 h 354"/>
              <a:gd name="T8" fmla="*/ 326 w 326"/>
              <a:gd name="T9" fmla="*/ 78 h 354"/>
              <a:gd name="T10" fmla="*/ 208 w 326"/>
              <a:gd name="T11" fmla="*/ 78 h 354"/>
              <a:gd name="T12" fmla="*/ 208 w 326"/>
              <a:gd name="T13" fmla="*/ 354 h 354"/>
              <a:gd name="T14" fmla="*/ 118 w 326"/>
              <a:gd name="T15" fmla="*/ 354 h 354"/>
              <a:gd name="T16" fmla="*/ 118 w 326"/>
              <a:gd name="T17" fmla="*/ 78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 h="354">
                <a:moveTo>
                  <a:pt x="118" y="78"/>
                </a:moveTo>
                <a:lnTo>
                  <a:pt x="0" y="78"/>
                </a:lnTo>
                <a:lnTo>
                  <a:pt x="0" y="0"/>
                </a:lnTo>
                <a:lnTo>
                  <a:pt x="326" y="0"/>
                </a:lnTo>
                <a:lnTo>
                  <a:pt x="326" y="78"/>
                </a:lnTo>
                <a:lnTo>
                  <a:pt x="208" y="78"/>
                </a:lnTo>
                <a:lnTo>
                  <a:pt x="208" y="354"/>
                </a:lnTo>
                <a:lnTo>
                  <a:pt x="118" y="354"/>
                </a:lnTo>
                <a:lnTo>
                  <a:pt x="118" y="78"/>
                </a:lnTo>
                <a:close/>
              </a:path>
            </a:pathLst>
          </a:custGeom>
          <a:noFill/>
          <a:ln w="76200" cap="rnd">
            <a:solidFill>
              <a:schemeClr val="bg1">
                <a:alpha val="1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811662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3.jpeg"/><Relationship Id="rId18" Type="http://schemas.openxmlformats.org/officeDocument/2006/relationships/image" Target="../media/image18.jpe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jpeg"/><Relationship Id="rId17" Type="http://schemas.openxmlformats.org/officeDocument/2006/relationships/image" Target="../media/image17.jpeg"/><Relationship Id="rId2" Type="http://schemas.openxmlformats.org/officeDocument/2006/relationships/notesSlide" Target="../notesSlides/notesSlide3.xml"/><Relationship Id="rId16" Type="http://schemas.openxmlformats.org/officeDocument/2006/relationships/image" Target="../media/image16.jpe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jpeg"/><Relationship Id="rId15" Type="http://schemas.openxmlformats.org/officeDocument/2006/relationships/image" Target="../media/image15.jpe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jpeg"/><Relationship Id="rId14" Type="http://schemas.openxmlformats.org/officeDocument/2006/relationships/image" Target="../media/image14.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218113" y="2152468"/>
            <a:ext cx="11760079" cy="1846659"/>
          </a:xfrm>
          <a:prstGeom prst="rect">
            <a:avLst/>
          </a:prstGeom>
          <a:noFill/>
        </p:spPr>
        <p:txBody>
          <a:bodyPr wrap="none" rtlCol="0">
            <a:spAutoFit/>
          </a:bodyPr>
          <a:lstStyle/>
          <a:p>
            <a:pPr algn="ctr"/>
            <a:r>
              <a:rPr lang="zh-CN" altLang="en-US" sz="4200" b="1" dirty="0" smtClean="0">
                <a:solidFill>
                  <a:schemeClr val="bg1"/>
                </a:solidFill>
                <a:latin typeface="微软雅黑" panose="020B0503020204020204" pitchFamily="34" charset="-122"/>
                <a:ea typeface="微软雅黑" panose="020B0503020204020204" pitchFamily="34" charset="-122"/>
                <a:cs typeface="Meiryo" panose="020B0604030504040204" pitchFamily="34" charset="-128"/>
              </a:rPr>
              <a:t>基于</a:t>
            </a:r>
            <a:r>
              <a:rPr lang="zh-CN" altLang="en-US" sz="4200" b="1" dirty="0">
                <a:solidFill>
                  <a:schemeClr val="bg1"/>
                </a:solidFill>
                <a:latin typeface="微软雅黑" panose="020B0503020204020204" pitchFamily="34" charset="-122"/>
                <a:ea typeface="微软雅黑" panose="020B0503020204020204" pitchFamily="34" charset="-122"/>
                <a:cs typeface="Meiryo" panose="020B0604030504040204" pitchFamily="34" charset="-128"/>
              </a:rPr>
              <a:t>区</a:t>
            </a:r>
            <a:r>
              <a:rPr lang="zh-CN" altLang="en-US" sz="4200" b="1" dirty="0" smtClean="0">
                <a:solidFill>
                  <a:schemeClr val="bg1"/>
                </a:solidFill>
                <a:latin typeface="微软雅黑" panose="020B0503020204020204" pitchFamily="34" charset="-122"/>
                <a:ea typeface="微软雅黑" panose="020B0503020204020204" pitchFamily="34" charset="-122"/>
                <a:cs typeface="Meiryo" panose="020B0604030504040204" pitchFamily="34" charset="-128"/>
              </a:rPr>
              <a:t>块链优化基金</a:t>
            </a:r>
            <a:r>
              <a:rPr lang="zh-CN" altLang="en-US" sz="4200" b="1" dirty="0">
                <a:solidFill>
                  <a:schemeClr val="bg1"/>
                </a:solidFill>
                <a:latin typeface="微软雅黑" panose="020B0503020204020204" pitchFamily="34" charset="-122"/>
                <a:ea typeface="微软雅黑" panose="020B0503020204020204" pitchFamily="34" charset="-122"/>
                <a:cs typeface="Meiryo" panose="020B0604030504040204" pitchFamily="34" charset="-128"/>
              </a:rPr>
              <a:t>互</a:t>
            </a:r>
            <a:r>
              <a:rPr lang="zh-CN" altLang="en-US" sz="4200" b="1" dirty="0" smtClean="0">
                <a:solidFill>
                  <a:schemeClr val="bg1"/>
                </a:solidFill>
                <a:latin typeface="微软雅黑" panose="020B0503020204020204" pitchFamily="34" charset="-122"/>
                <a:ea typeface="微软雅黑" panose="020B0503020204020204" pitchFamily="34" charset="-122"/>
                <a:cs typeface="Meiryo" panose="020B0604030504040204" pitchFamily="34" charset="-128"/>
              </a:rPr>
              <a:t>认订单传输服务平台</a:t>
            </a:r>
            <a:endParaRPr lang="en-US" altLang="zh-CN" sz="4200" b="1" dirty="0" smtClean="0">
              <a:solidFill>
                <a:schemeClr val="bg1"/>
              </a:solidFill>
              <a:latin typeface="微软雅黑" panose="020B0503020204020204" pitchFamily="34" charset="-122"/>
              <a:ea typeface="微软雅黑" panose="020B0503020204020204" pitchFamily="34" charset="-122"/>
              <a:cs typeface="Meiryo" panose="020B0604030504040204" pitchFamily="34" charset="-128"/>
            </a:endParaRPr>
          </a:p>
          <a:p>
            <a:pPr algn="ctr"/>
            <a:r>
              <a:rPr lang="en-US" altLang="zh-CN" sz="3600" b="1" dirty="0" smtClean="0">
                <a:solidFill>
                  <a:schemeClr val="bg1"/>
                </a:solidFill>
                <a:latin typeface="微软雅黑" panose="020B0503020204020204" pitchFamily="34" charset="-122"/>
                <a:ea typeface="微软雅黑" panose="020B0503020204020204" pitchFamily="34" charset="-122"/>
                <a:cs typeface="Meiryo" panose="020B0604030504040204" pitchFamily="34" charset="-128"/>
              </a:rPr>
              <a:t>Optimize Mutual Recognition Fund Order Service </a:t>
            </a:r>
          </a:p>
          <a:p>
            <a:pPr algn="ctr"/>
            <a:r>
              <a:rPr lang="en-US" altLang="zh-CN" sz="3600" b="1" dirty="0" smtClean="0">
                <a:solidFill>
                  <a:schemeClr val="bg1"/>
                </a:solidFill>
                <a:latin typeface="微软雅黑" panose="020B0503020204020204" pitchFamily="34" charset="-122"/>
                <a:ea typeface="微软雅黑" panose="020B0503020204020204" pitchFamily="34" charset="-122"/>
                <a:cs typeface="Meiryo" panose="020B0604030504040204" pitchFamily="34" charset="-128"/>
              </a:rPr>
              <a:t>Using </a:t>
            </a:r>
            <a:r>
              <a:rPr lang="en-US" altLang="zh-CN" sz="3600" b="1" dirty="0" err="1" smtClean="0">
                <a:solidFill>
                  <a:schemeClr val="bg1"/>
                </a:solidFill>
                <a:latin typeface="微软雅黑" panose="020B0503020204020204" pitchFamily="34" charset="-122"/>
                <a:ea typeface="微软雅黑" panose="020B0503020204020204" pitchFamily="34" charset="-122"/>
                <a:cs typeface="Meiryo" panose="020B0604030504040204" pitchFamily="34" charset="-128"/>
              </a:rPr>
              <a:t>Blockchain</a:t>
            </a:r>
            <a:endParaRPr lang="zh-CN" altLang="en-US" sz="3600" b="1" dirty="0">
              <a:solidFill>
                <a:schemeClr val="bg1"/>
              </a:solidFill>
              <a:latin typeface="微软雅黑" panose="020B0503020204020204" pitchFamily="34" charset="-122"/>
              <a:ea typeface="微软雅黑" panose="020B0503020204020204" pitchFamily="34" charset="-122"/>
              <a:cs typeface="Meiryo" panose="020B0604030504040204" pitchFamily="34" charset="-128"/>
            </a:endParaRPr>
          </a:p>
        </p:txBody>
      </p:sp>
    </p:spTree>
    <p:extLst>
      <p:ext uri="{BB962C8B-B14F-4D97-AF65-F5344CB8AC3E}">
        <p14:creationId xmlns:p14="http://schemas.microsoft.com/office/powerpoint/2010/main" val="37401359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p:cNvSpPr txBox="1"/>
          <p:nvPr/>
        </p:nvSpPr>
        <p:spPr>
          <a:xfrm>
            <a:off x="342107" y="367335"/>
            <a:ext cx="11290270" cy="830997"/>
          </a:xfrm>
          <a:prstGeom prst="rect">
            <a:avLst/>
          </a:prstGeom>
          <a:noFill/>
        </p:spPr>
        <p:txBody>
          <a:bodyPr wrap="none" rtlCol="0">
            <a:spAutoFit/>
          </a:bodyPr>
          <a:lstStyle>
            <a:defPPr>
              <a:defRPr lang="zh-CN"/>
            </a:defPPr>
            <a:lvl1pPr>
              <a:defRPr sz="4800">
                <a:solidFill>
                  <a:schemeClr val="bg1"/>
                </a:solidFill>
                <a:latin typeface="Meiryo UI" panose="020B0604030504040204" pitchFamily="34" charset="-128"/>
                <a:ea typeface="Meiryo UI" panose="020B0604030504040204" pitchFamily="34" charset="-128"/>
                <a:cs typeface="Meiryo UI" panose="020B0604030504040204" pitchFamily="34" charset="-128"/>
              </a:defRPr>
            </a:lvl1pPr>
          </a:lstStyle>
          <a:p>
            <a:r>
              <a:rPr lang="en-US" altLang="zh-CN" dirty="0"/>
              <a:t>HOW-</a:t>
            </a:r>
            <a:r>
              <a:rPr lang="zh-CN" altLang="en-US" dirty="0"/>
              <a:t>区</a:t>
            </a:r>
            <a:r>
              <a:rPr lang="zh-CN" altLang="en-US" dirty="0" smtClean="0"/>
              <a:t>块链方案（</a:t>
            </a:r>
            <a:r>
              <a:rPr lang="en-US" altLang="zh-CN" dirty="0" smtClean="0"/>
              <a:t>Using </a:t>
            </a:r>
            <a:r>
              <a:rPr lang="en-US" altLang="zh-CN" dirty="0" err="1" smtClean="0"/>
              <a:t>Blockchain</a:t>
            </a:r>
            <a:r>
              <a:rPr lang="zh-CN" altLang="en-US" dirty="0" smtClean="0"/>
              <a:t>）</a:t>
            </a:r>
            <a:endParaRPr lang="zh-CN" altLang="en-US" dirty="0"/>
          </a:p>
        </p:txBody>
      </p:sp>
      <p:grpSp>
        <p:nvGrpSpPr>
          <p:cNvPr id="116" name="组合 275"/>
          <p:cNvGrpSpPr>
            <a:grpSpLocks/>
          </p:cNvGrpSpPr>
          <p:nvPr/>
        </p:nvGrpSpPr>
        <p:grpSpPr bwMode="auto">
          <a:xfrm>
            <a:off x="1850789" y="2534827"/>
            <a:ext cx="2143125" cy="2144712"/>
            <a:chOff x="6437322" y="2882100"/>
            <a:chExt cx="2143140" cy="2143140"/>
          </a:xfrm>
        </p:grpSpPr>
        <p:cxnSp>
          <p:nvCxnSpPr>
            <p:cNvPr id="117" name="直接连接符 116"/>
            <p:cNvCxnSpPr/>
            <p:nvPr/>
          </p:nvCxnSpPr>
          <p:spPr>
            <a:xfrm rot="16200000" flipH="1">
              <a:off x="6723206" y="3096123"/>
              <a:ext cx="356926" cy="35718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rot="16200000" flipH="1">
              <a:off x="7294736" y="3096256"/>
              <a:ext cx="42831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rot="5400000">
              <a:off x="7901932" y="3131842"/>
              <a:ext cx="356926" cy="28575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8008958" y="3881492"/>
              <a:ext cx="571504" cy="158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rot="16200000" flipH="1">
              <a:off x="7937625" y="4311283"/>
              <a:ext cx="285541" cy="28575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rot="5400000">
              <a:off x="7224145" y="4738905"/>
              <a:ext cx="571081"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V="1">
              <a:off x="6651635" y="4240004"/>
              <a:ext cx="428628" cy="3569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6437322" y="3810106"/>
              <a:ext cx="500065" cy="1587"/>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25" name="组合 20518"/>
          <p:cNvGrpSpPr>
            <a:grpSpLocks/>
          </p:cNvGrpSpPr>
          <p:nvPr/>
        </p:nvGrpSpPr>
        <p:grpSpPr bwMode="auto">
          <a:xfrm>
            <a:off x="7664446" y="2164939"/>
            <a:ext cx="2771775" cy="2740025"/>
            <a:chOff x="1285963" y="2303366"/>
            <a:chExt cx="2771599" cy="2740046"/>
          </a:xfrm>
        </p:grpSpPr>
        <p:cxnSp>
          <p:nvCxnSpPr>
            <p:cNvPr id="126" name="直接连接符 125"/>
            <p:cNvCxnSpPr/>
            <p:nvPr/>
          </p:nvCxnSpPr>
          <p:spPr>
            <a:xfrm>
              <a:off x="2563820" y="2619280"/>
              <a:ext cx="0" cy="223204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2584456" y="2593880"/>
              <a:ext cx="1442946" cy="124619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H="1">
              <a:off x="1706624" y="2562130"/>
              <a:ext cx="847671" cy="201296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1706624" y="3009808"/>
              <a:ext cx="1920753" cy="176690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1682813" y="2757394"/>
              <a:ext cx="23811" cy="186532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flipH="1">
              <a:off x="1682813" y="2757394"/>
              <a:ext cx="1925516" cy="19161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2554295" y="2757394"/>
              <a:ext cx="982600" cy="22463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a:off x="2549533" y="3795627"/>
              <a:ext cx="1460407" cy="120333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V="1">
              <a:off x="1706624" y="4776710"/>
              <a:ext cx="1920753" cy="412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flipV="1">
              <a:off x="1325648" y="3735302"/>
              <a:ext cx="2731914" cy="476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285963" y="3957554"/>
              <a:ext cx="2341414" cy="81915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flipV="1">
              <a:off x="1325648" y="2684369"/>
              <a:ext cx="2182673" cy="120809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2554295" y="2763745"/>
              <a:ext cx="1073082" cy="201296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1682813" y="2873282"/>
              <a:ext cx="191916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1738372" y="2757394"/>
              <a:ext cx="2279505" cy="10556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flipH="1">
              <a:off x="1706624" y="3795627"/>
              <a:ext cx="2320778" cy="83820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flipH="1">
              <a:off x="3935333" y="3948029"/>
              <a:ext cx="122229" cy="6746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1387557" y="3914690"/>
              <a:ext cx="319068" cy="71914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a:off x="1805043" y="4952923"/>
              <a:ext cx="779413" cy="9048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flipV="1">
              <a:off x="1414543" y="2303366"/>
              <a:ext cx="1139753" cy="3810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3536895" y="2757394"/>
              <a:ext cx="460346" cy="977907"/>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47" name="组合 131"/>
          <p:cNvGrpSpPr>
            <a:grpSpLocks/>
          </p:cNvGrpSpPr>
          <p:nvPr/>
        </p:nvGrpSpPr>
        <p:grpSpPr bwMode="auto">
          <a:xfrm>
            <a:off x="2207976" y="2820577"/>
            <a:ext cx="1368425" cy="1611312"/>
            <a:chOff x="5080000" y="2810662"/>
            <a:chExt cx="1368425" cy="1611312"/>
          </a:xfrm>
        </p:grpSpPr>
        <p:pic>
          <p:nvPicPr>
            <p:cNvPr id="148" name="Picture 35" descr="D:\to 刘倩\新建文件夹\03.png"/>
            <p:cNvPicPr>
              <a:picLocks noChangeAspect="1" noChangeArrowheads="1"/>
            </p:cNvPicPr>
            <p:nvPr/>
          </p:nvPicPr>
          <p:blipFill>
            <a:blip r:embed="rId3">
              <a:extLst>
                <a:ext uri="{28A0092B-C50C-407E-A947-70E740481C1C}">
                  <a14:useLocalDpi xmlns:a14="http://schemas.microsoft.com/office/drawing/2010/main" val="0"/>
                </a:ext>
              </a:extLst>
            </a:blip>
            <a:srcRect t="4039"/>
            <a:stretch>
              <a:fillRect/>
            </a:stretch>
          </p:blipFill>
          <p:spPr bwMode="auto">
            <a:xfrm>
              <a:off x="5080000" y="2810662"/>
              <a:ext cx="1368425" cy="161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矩形 4"/>
            <p:cNvSpPr>
              <a:spLocks noChangeArrowheads="1"/>
            </p:cNvSpPr>
            <p:nvPr/>
          </p:nvSpPr>
          <p:spPr bwMode="auto">
            <a:xfrm>
              <a:off x="5222875" y="3167849"/>
              <a:ext cx="1108075" cy="646113"/>
            </a:xfrm>
            <a:prstGeom prst="rect">
              <a:avLst/>
            </a:prstGeom>
            <a:noFill/>
            <a:ln>
              <a:noFill/>
            </a:ln>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r>
                <a:rPr kumimoji="0" lang="zh-CN" altLang="en-US" sz="1800" b="1"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基金互认</a:t>
              </a:r>
              <a:endParaRPr kumimoji="0" lang="en-US" altLang="zh-CN" sz="1800" b="1"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1" hangingPunct="1">
                <a:defRPr/>
              </a:pPr>
              <a:r>
                <a:rPr kumimoji="0" lang="zh-CN" altLang="en-US" sz="1800" b="1"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服务平台</a:t>
              </a:r>
            </a:p>
          </p:txBody>
        </p:sp>
      </p:grpSp>
      <p:sp>
        <p:nvSpPr>
          <p:cNvPr id="150" name="虚尾箭头 149"/>
          <p:cNvSpPr/>
          <p:nvPr/>
        </p:nvSpPr>
        <p:spPr>
          <a:xfrm>
            <a:off x="5506569" y="3149189"/>
            <a:ext cx="742950" cy="871537"/>
          </a:xfrm>
          <a:prstGeom prst="stripedRightArrow">
            <a:avLst>
              <a:gd name="adj1" fmla="val 69990"/>
              <a:gd name="adj2" fmla="val 5000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151" name="组合 133"/>
          <p:cNvGrpSpPr>
            <a:grpSpLocks/>
          </p:cNvGrpSpPr>
          <p:nvPr/>
        </p:nvGrpSpPr>
        <p:grpSpPr bwMode="auto">
          <a:xfrm>
            <a:off x="993539" y="1606139"/>
            <a:ext cx="3881437" cy="4065588"/>
            <a:chOff x="5611813" y="1920875"/>
            <a:chExt cx="3881437" cy="4065588"/>
          </a:xfrm>
        </p:grpSpPr>
        <p:pic>
          <p:nvPicPr>
            <p:cNvPr id="152" name="Picture 33" descr="D:\to 刘倩\新建文件夹\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6588" y="4873625"/>
              <a:ext cx="1014412" cy="111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 name="Picture 33" descr="D:\to 刘倩\新建文件夹\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8525" y="2351088"/>
              <a:ext cx="101600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 name="Picture 33" descr="D:\to 刘倩\新建文件夹\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1813" y="3349625"/>
              <a:ext cx="101600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5" name="Picture 34" descr="D:\to 刘倩\新建文件夹\0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94650" y="4365625"/>
              <a:ext cx="10922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6" name="Picture 34" descr="D:\to 刘倩\新建文件夹\0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3538" y="2319338"/>
              <a:ext cx="1090612" cy="114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 name="矩形 4"/>
            <p:cNvSpPr>
              <a:spLocks noChangeArrowheads="1"/>
            </p:cNvSpPr>
            <p:nvPr/>
          </p:nvSpPr>
          <p:spPr bwMode="auto">
            <a:xfrm>
              <a:off x="8085138" y="2603500"/>
              <a:ext cx="892175" cy="461963"/>
            </a:xfrm>
            <a:prstGeom prst="rect">
              <a:avLst/>
            </a:prstGeom>
            <a:noFill/>
            <a:ln>
              <a:noFill/>
            </a:ln>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eaLnBrk="1" hangingPunct="1">
                <a:defRPr/>
              </a:pPr>
              <a:r>
                <a:rPr kumimoji="0" lang="zh-CN" altLang="en-US" sz="1200" b="1"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香港</a:t>
              </a:r>
              <a:endParaRPr kumimoji="0" lang="en-US" altLang="zh-CN" sz="1200" b="1"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ctr" eaLnBrk="1" hangingPunct="1">
                <a:defRPr/>
              </a:pPr>
              <a:r>
                <a:rPr kumimoji="0" lang="zh-CN" altLang="en-US" sz="1200" b="1"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销售 公司 </a:t>
              </a:r>
            </a:p>
          </p:txBody>
        </p:sp>
        <p:sp>
          <p:nvSpPr>
            <p:cNvPr id="158" name="矩形 4"/>
            <p:cNvSpPr>
              <a:spLocks noChangeArrowheads="1"/>
            </p:cNvSpPr>
            <p:nvPr/>
          </p:nvSpPr>
          <p:spPr bwMode="auto">
            <a:xfrm>
              <a:off x="7050029" y="5218113"/>
              <a:ext cx="800219" cy="276999"/>
            </a:xfrm>
            <a:prstGeom prst="rect">
              <a:avLst/>
            </a:prstGeom>
            <a:noFill/>
            <a:ln>
              <a:noFill/>
            </a:ln>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eaLnBrk="1" hangingPunct="1">
                <a:defRPr/>
              </a:pPr>
              <a:r>
                <a:rPr kumimoji="0" lang="zh-CN" altLang="en-US" sz="1200" b="1"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监管机构</a:t>
              </a:r>
              <a:endParaRPr kumimoji="0" lang="zh-CN" altLang="en-US" sz="1200" b="1"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59" name="矩形 4"/>
            <p:cNvSpPr>
              <a:spLocks noChangeArrowheads="1"/>
            </p:cNvSpPr>
            <p:nvPr/>
          </p:nvSpPr>
          <p:spPr bwMode="auto">
            <a:xfrm>
              <a:off x="5649913" y="3557588"/>
              <a:ext cx="846137" cy="461962"/>
            </a:xfrm>
            <a:prstGeom prst="rect">
              <a:avLst/>
            </a:prstGeom>
            <a:noFill/>
            <a:ln>
              <a:noFill/>
            </a:ln>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eaLnBrk="1" hangingPunct="1">
                <a:defRPr/>
              </a:pPr>
              <a:r>
                <a:rPr kumimoji="0" lang="zh-CN" altLang="en-US" sz="1200" b="1"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内地</a:t>
              </a:r>
              <a:endParaRPr kumimoji="0" lang="en-US" altLang="zh-CN" sz="1200" b="1"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ctr" eaLnBrk="1" hangingPunct="1">
                <a:defRPr/>
              </a:pPr>
              <a:r>
                <a:rPr kumimoji="0" lang="zh-CN" altLang="en-US" sz="1200" b="1"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基金公司 </a:t>
              </a:r>
            </a:p>
          </p:txBody>
        </p:sp>
        <p:sp>
          <p:nvSpPr>
            <p:cNvPr id="160" name="矩形 4"/>
            <p:cNvSpPr>
              <a:spLocks noChangeArrowheads="1"/>
            </p:cNvSpPr>
            <p:nvPr/>
          </p:nvSpPr>
          <p:spPr bwMode="auto">
            <a:xfrm>
              <a:off x="6049963" y="2555875"/>
              <a:ext cx="846137" cy="460375"/>
            </a:xfrm>
            <a:prstGeom prst="rect">
              <a:avLst/>
            </a:prstGeom>
            <a:noFill/>
            <a:ln>
              <a:noFill/>
            </a:ln>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eaLnBrk="1" hangingPunct="1">
                <a:defRPr/>
              </a:pPr>
              <a:r>
                <a:rPr kumimoji="0" lang="zh-CN" altLang="en-US" sz="1200" b="1"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内地</a:t>
              </a:r>
              <a:endParaRPr kumimoji="0" lang="en-US" altLang="zh-CN" sz="1200" b="1"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ctr" eaLnBrk="1" hangingPunct="1">
                <a:defRPr/>
              </a:pPr>
              <a:r>
                <a:rPr kumimoji="0" lang="zh-CN" altLang="en-US" sz="1200" b="1"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销售公司 </a:t>
              </a:r>
            </a:p>
          </p:txBody>
        </p:sp>
        <p:pic>
          <p:nvPicPr>
            <p:cNvPr id="161" name="Picture 33" descr="D:\to 刘倩\新建文件夹\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4381500"/>
              <a:ext cx="1014413"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2" name="Picture 34" descr="D:\to 刘倩\新建文件夹\0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7375" y="1920875"/>
              <a:ext cx="1090613"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 name="Picture 34" descr="D:\to 刘倩\新建文件夹\0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01050" y="3368675"/>
              <a:ext cx="10922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 name="矩形 4"/>
            <p:cNvSpPr>
              <a:spLocks noChangeArrowheads="1"/>
            </p:cNvSpPr>
            <p:nvPr/>
          </p:nvSpPr>
          <p:spPr bwMode="auto">
            <a:xfrm>
              <a:off x="7050088" y="2216150"/>
              <a:ext cx="846137" cy="461963"/>
            </a:xfrm>
            <a:prstGeom prst="rect">
              <a:avLst/>
            </a:prstGeom>
            <a:noFill/>
            <a:ln>
              <a:noFill/>
            </a:ln>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eaLnBrk="1" hangingPunct="1">
                <a:defRPr/>
              </a:pPr>
              <a:r>
                <a:rPr kumimoji="0" lang="zh-CN" altLang="en-US" sz="1200" b="1"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香港</a:t>
              </a:r>
              <a:endParaRPr kumimoji="0" lang="en-US" altLang="zh-CN" sz="1200" b="1"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ctr" eaLnBrk="1" hangingPunct="1">
                <a:defRPr/>
              </a:pPr>
              <a:r>
                <a:rPr kumimoji="0" lang="zh-CN" altLang="en-US" sz="1200" b="1"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基金公司 </a:t>
              </a:r>
            </a:p>
          </p:txBody>
        </p:sp>
        <p:sp>
          <p:nvSpPr>
            <p:cNvPr id="165" name="矩形 4"/>
            <p:cNvSpPr>
              <a:spLocks noChangeArrowheads="1"/>
            </p:cNvSpPr>
            <p:nvPr/>
          </p:nvSpPr>
          <p:spPr bwMode="auto">
            <a:xfrm>
              <a:off x="8613775" y="3670300"/>
              <a:ext cx="646113" cy="461963"/>
            </a:xfrm>
            <a:prstGeom prst="rect">
              <a:avLst/>
            </a:prstGeom>
            <a:noFill/>
            <a:ln>
              <a:noFill/>
            </a:ln>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eaLnBrk="1" hangingPunct="1">
                <a:defRPr/>
              </a:pPr>
              <a:r>
                <a:rPr kumimoji="0" lang="zh-CN" altLang="en-US" sz="1200" b="1">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基金</a:t>
              </a:r>
              <a:endParaRPr kumimoji="0" lang="en-US" altLang="zh-CN" sz="1200" b="1">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ctr" eaLnBrk="1" hangingPunct="1">
                <a:defRPr/>
              </a:pPr>
              <a:r>
                <a:rPr kumimoji="0" lang="zh-CN" altLang="en-US" sz="1200" b="1">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总代理</a:t>
              </a:r>
            </a:p>
          </p:txBody>
        </p:sp>
        <p:sp>
          <p:nvSpPr>
            <p:cNvPr id="166" name="矩形 4"/>
            <p:cNvSpPr>
              <a:spLocks noChangeArrowheads="1"/>
            </p:cNvSpPr>
            <p:nvPr/>
          </p:nvSpPr>
          <p:spPr bwMode="auto">
            <a:xfrm>
              <a:off x="6049963" y="4675188"/>
              <a:ext cx="692150" cy="276225"/>
            </a:xfrm>
            <a:prstGeom prst="rect">
              <a:avLst/>
            </a:prstGeom>
            <a:noFill/>
            <a:ln>
              <a:noFill/>
            </a:ln>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eaLnBrk="1" hangingPunct="1">
                <a:defRPr/>
              </a:pPr>
              <a:r>
                <a:rPr kumimoji="0" lang="zh-CN" altLang="en-US" sz="1200" b="1">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内地</a:t>
              </a:r>
              <a:r>
                <a:rPr kumimoji="0" lang="en-US" altLang="zh-CN" sz="1200" b="1">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TA</a:t>
              </a:r>
              <a:endParaRPr kumimoji="0" lang="zh-CN" altLang="en-US" sz="1200" b="1">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67" name="矩形 4"/>
            <p:cNvSpPr>
              <a:spLocks noChangeArrowheads="1"/>
            </p:cNvSpPr>
            <p:nvPr/>
          </p:nvSpPr>
          <p:spPr bwMode="auto">
            <a:xfrm>
              <a:off x="8183563" y="4765675"/>
              <a:ext cx="692150" cy="276225"/>
            </a:xfrm>
            <a:prstGeom prst="rect">
              <a:avLst/>
            </a:prstGeom>
            <a:noFill/>
            <a:ln>
              <a:noFill/>
            </a:ln>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eaLnBrk="1" hangingPunct="1">
                <a:defRPr/>
              </a:pPr>
              <a:r>
                <a:rPr kumimoji="0" lang="zh-CN" altLang="en-US" sz="1200" b="1">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香港</a:t>
              </a:r>
              <a:r>
                <a:rPr kumimoji="0" lang="en-US" altLang="zh-CN" sz="1200" b="1">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TA</a:t>
              </a:r>
              <a:endParaRPr kumimoji="0" lang="zh-CN" altLang="en-US" sz="1200" b="1">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pSp>
      <p:grpSp>
        <p:nvGrpSpPr>
          <p:cNvPr id="168" name="组合 123"/>
          <p:cNvGrpSpPr>
            <a:grpSpLocks/>
          </p:cNvGrpSpPr>
          <p:nvPr/>
        </p:nvGrpSpPr>
        <p:grpSpPr bwMode="auto">
          <a:xfrm>
            <a:off x="7065959" y="1633126"/>
            <a:ext cx="3881437" cy="4065588"/>
            <a:chOff x="766763" y="1920875"/>
            <a:chExt cx="3881437" cy="4065588"/>
          </a:xfrm>
        </p:grpSpPr>
        <p:pic>
          <p:nvPicPr>
            <p:cNvPr id="169" name="Picture 33" descr="D:\to 刘倩\新建文件夹\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1538" y="4873625"/>
              <a:ext cx="1014412" cy="111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0" name="Picture 33" descr="D:\to 刘倩\新建文件夹\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3475" y="2351088"/>
              <a:ext cx="101600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1" name="Picture 33" descr="D:\to 刘倩\新建文件夹\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763" y="3349625"/>
              <a:ext cx="101600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2" name="Picture 34" descr="D:\to 刘倩\新建文件夹\0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9600" y="4365625"/>
              <a:ext cx="10922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3" name="Picture 34" descr="D:\to 刘倩\新建文件夹\0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8488" y="2319338"/>
              <a:ext cx="1090612" cy="114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矩形 4"/>
            <p:cNvSpPr>
              <a:spLocks noChangeArrowheads="1"/>
            </p:cNvSpPr>
            <p:nvPr/>
          </p:nvSpPr>
          <p:spPr bwMode="auto">
            <a:xfrm>
              <a:off x="3240088" y="2603500"/>
              <a:ext cx="892175" cy="461963"/>
            </a:xfrm>
            <a:prstGeom prst="rect">
              <a:avLst/>
            </a:prstGeom>
            <a:noFill/>
            <a:ln>
              <a:noFill/>
            </a:ln>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eaLnBrk="1" hangingPunct="1">
                <a:defRPr/>
              </a:pPr>
              <a:r>
                <a:rPr kumimoji="0" lang="zh-CN" altLang="en-US" sz="1200" b="1"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香港</a:t>
              </a:r>
              <a:endParaRPr kumimoji="0" lang="en-US" altLang="zh-CN" sz="1200" b="1"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ctr" eaLnBrk="1" hangingPunct="1">
                <a:defRPr/>
              </a:pPr>
              <a:r>
                <a:rPr kumimoji="0" lang="zh-CN" altLang="en-US" sz="1200" b="1"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销售 公司 </a:t>
              </a:r>
            </a:p>
          </p:txBody>
        </p:sp>
        <p:sp>
          <p:nvSpPr>
            <p:cNvPr id="175" name="矩形 4"/>
            <p:cNvSpPr>
              <a:spLocks noChangeArrowheads="1"/>
            </p:cNvSpPr>
            <p:nvPr/>
          </p:nvSpPr>
          <p:spPr bwMode="auto">
            <a:xfrm>
              <a:off x="2204979" y="5218113"/>
              <a:ext cx="800219" cy="276999"/>
            </a:xfrm>
            <a:prstGeom prst="rect">
              <a:avLst/>
            </a:prstGeom>
            <a:noFill/>
            <a:ln>
              <a:noFill/>
            </a:ln>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eaLnBrk="1" hangingPunct="1">
                <a:defRPr/>
              </a:pPr>
              <a:r>
                <a:rPr kumimoji="0" lang="zh-CN" altLang="en-US" sz="1200" b="1" dirty="0" smtClean="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监管机构</a:t>
              </a:r>
              <a:endParaRPr kumimoji="0" lang="zh-CN" altLang="en-US" sz="1200" b="1"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76" name="矩形 4"/>
            <p:cNvSpPr>
              <a:spLocks noChangeArrowheads="1"/>
            </p:cNvSpPr>
            <p:nvPr/>
          </p:nvSpPr>
          <p:spPr bwMode="auto">
            <a:xfrm>
              <a:off x="804863" y="3557588"/>
              <a:ext cx="846137" cy="461962"/>
            </a:xfrm>
            <a:prstGeom prst="rect">
              <a:avLst/>
            </a:prstGeom>
            <a:noFill/>
            <a:ln>
              <a:noFill/>
            </a:ln>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eaLnBrk="1" hangingPunct="1">
                <a:defRPr/>
              </a:pPr>
              <a:r>
                <a:rPr kumimoji="0" lang="zh-CN" altLang="en-US" sz="1200" b="1"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内地</a:t>
              </a:r>
              <a:endParaRPr kumimoji="0" lang="en-US" altLang="zh-CN" sz="1200" b="1"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ctr" eaLnBrk="1" hangingPunct="1">
                <a:defRPr/>
              </a:pPr>
              <a:r>
                <a:rPr kumimoji="0" lang="zh-CN" altLang="en-US" sz="1200" b="1"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基金公司 </a:t>
              </a:r>
            </a:p>
          </p:txBody>
        </p:sp>
        <p:sp>
          <p:nvSpPr>
            <p:cNvPr id="177" name="矩形 4"/>
            <p:cNvSpPr>
              <a:spLocks noChangeArrowheads="1"/>
            </p:cNvSpPr>
            <p:nvPr/>
          </p:nvSpPr>
          <p:spPr bwMode="auto">
            <a:xfrm>
              <a:off x="1204913" y="2555875"/>
              <a:ext cx="846137" cy="460375"/>
            </a:xfrm>
            <a:prstGeom prst="rect">
              <a:avLst/>
            </a:prstGeom>
            <a:noFill/>
            <a:ln>
              <a:noFill/>
            </a:ln>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eaLnBrk="1" hangingPunct="1">
                <a:defRPr/>
              </a:pPr>
              <a:r>
                <a:rPr kumimoji="0" lang="zh-CN" altLang="en-US" sz="1200" b="1"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内地</a:t>
              </a:r>
              <a:endParaRPr kumimoji="0" lang="en-US" altLang="zh-CN" sz="1200" b="1"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ctr" eaLnBrk="1" hangingPunct="1">
                <a:defRPr/>
              </a:pPr>
              <a:r>
                <a:rPr kumimoji="0" lang="zh-CN" altLang="en-US" sz="1200" b="1"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销售公司 </a:t>
              </a:r>
            </a:p>
          </p:txBody>
        </p:sp>
        <p:pic>
          <p:nvPicPr>
            <p:cNvPr id="178" name="Picture 33" descr="D:\to 刘倩\新建文件夹\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6963" y="4381500"/>
              <a:ext cx="1014412"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9" name="Picture 34" descr="D:\to 刘倩\新建文件夹\0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2325" y="1920875"/>
              <a:ext cx="1090613"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2" name="Picture 34" descr="D:\to 刘倩\新建文件夹\0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6000" y="3368675"/>
              <a:ext cx="10922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3" name="矩形 4"/>
            <p:cNvSpPr>
              <a:spLocks noChangeArrowheads="1"/>
            </p:cNvSpPr>
            <p:nvPr/>
          </p:nvSpPr>
          <p:spPr bwMode="auto">
            <a:xfrm>
              <a:off x="2205038" y="2216150"/>
              <a:ext cx="846137" cy="461963"/>
            </a:xfrm>
            <a:prstGeom prst="rect">
              <a:avLst/>
            </a:prstGeom>
            <a:noFill/>
            <a:ln>
              <a:noFill/>
            </a:ln>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eaLnBrk="1" hangingPunct="1">
                <a:defRPr/>
              </a:pPr>
              <a:r>
                <a:rPr kumimoji="0" lang="zh-CN" altLang="en-US" sz="1200" b="1"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香港</a:t>
              </a:r>
              <a:endParaRPr kumimoji="0" lang="en-US" altLang="zh-CN" sz="1200" b="1"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ctr" eaLnBrk="1" hangingPunct="1">
                <a:defRPr/>
              </a:pPr>
              <a:r>
                <a:rPr kumimoji="0" lang="zh-CN" altLang="en-US" sz="1200" b="1"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基金公司 </a:t>
              </a:r>
            </a:p>
          </p:txBody>
        </p:sp>
        <p:sp>
          <p:nvSpPr>
            <p:cNvPr id="206" name="矩形 4"/>
            <p:cNvSpPr>
              <a:spLocks noChangeArrowheads="1"/>
            </p:cNvSpPr>
            <p:nvPr/>
          </p:nvSpPr>
          <p:spPr bwMode="auto">
            <a:xfrm>
              <a:off x="3768725" y="3670300"/>
              <a:ext cx="646113" cy="461963"/>
            </a:xfrm>
            <a:prstGeom prst="rect">
              <a:avLst/>
            </a:prstGeom>
            <a:noFill/>
            <a:ln>
              <a:noFill/>
            </a:ln>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eaLnBrk="1" hangingPunct="1">
                <a:defRPr/>
              </a:pPr>
              <a:r>
                <a:rPr kumimoji="0" lang="zh-CN" altLang="en-US" sz="1200" b="1"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基金</a:t>
              </a:r>
              <a:endParaRPr kumimoji="0" lang="en-US" altLang="zh-CN" sz="1200" b="1"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ctr" eaLnBrk="1" hangingPunct="1">
                <a:defRPr/>
              </a:pPr>
              <a:r>
                <a:rPr kumimoji="0" lang="zh-CN" altLang="en-US" sz="1200" b="1"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总代理</a:t>
              </a:r>
            </a:p>
          </p:txBody>
        </p:sp>
        <p:sp>
          <p:nvSpPr>
            <p:cNvPr id="207" name="矩形 4"/>
            <p:cNvSpPr>
              <a:spLocks noChangeArrowheads="1"/>
            </p:cNvSpPr>
            <p:nvPr/>
          </p:nvSpPr>
          <p:spPr bwMode="auto">
            <a:xfrm>
              <a:off x="1204913" y="4675188"/>
              <a:ext cx="692150" cy="276225"/>
            </a:xfrm>
            <a:prstGeom prst="rect">
              <a:avLst/>
            </a:prstGeom>
            <a:noFill/>
            <a:ln>
              <a:noFill/>
            </a:ln>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eaLnBrk="1" hangingPunct="1">
                <a:defRPr/>
              </a:pPr>
              <a:r>
                <a:rPr kumimoji="0" lang="zh-CN" altLang="en-US" sz="1200" b="1">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内地</a:t>
              </a:r>
              <a:r>
                <a:rPr kumimoji="0" lang="en-US" altLang="zh-CN" sz="1200" b="1">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TA</a:t>
              </a:r>
              <a:endParaRPr kumimoji="0" lang="zh-CN" altLang="en-US" sz="1200" b="1">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08" name="矩形 4"/>
            <p:cNvSpPr>
              <a:spLocks noChangeArrowheads="1"/>
            </p:cNvSpPr>
            <p:nvPr/>
          </p:nvSpPr>
          <p:spPr bwMode="auto">
            <a:xfrm>
              <a:off x="3336925" y="4765675"/>
              <a:ext cx="692150" cy="276225"/>
            </a:xfrm>
            <a:prstGeom prst="rect">
              <a:avLst/>
            </a:prstGeom>
            <a:noFill/>
            <a:ln>
              <a:noFill/>
            </a:ln>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eaLnBrk="1" hangingPunct="1">
                <a:defRPr/>
              </a:pPr>
              <a:r>
                <a:rPr kumimoji="0" lang="zh-CN" altLang="en-US" sz="1200" b="1"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香港</a:t>
              </a:r>
              <a:r>
                <a:rPr kumimoji="0" lang="en-US" altLang="zh-CN" sz="1200" b="1"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TA</a:t>
              </a:r>
              <a:endParaRPr kumimoji="0" lang="zh-CN" altLang="en-US" sz="1200" b="1" dirty="0">
                <a:solidFill>
                  <a:schemeClr val="bg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pSp>
      <p:sp>
        <p:nvSpPr>
          <p:cNvPr id="82" name="矩形 81"/>
          <p:cNvSpPr/>
          <p:nvPr/>
        </p:nvSpPr>
        <p:spPr>
          <a:xfrm>
            <a:off x="8262255" y="3310545"/>
            <a:ext cx="1374543" cy="523220"/>
          </a:xfrm>
          <a:prstGeom prst="rect">
            <a:avLst/>
          </a:prstGeom>
        </p:spPr>
        <p:txBody>
          <a:bodyPr wrap="squar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联盟链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73" name="文本框 21"/>
          <p:cNvSpPr txBox="1"/>
          <p:nvPr/>
        </p:nvSpPr>
        <p:spPr>
          <a:xfrm>
            <a:off x="4023403" y="5559014"/>
            <a:ext cx="3927678" cy="954107"/>
          </a:xfrm>
          <a:prstGeom prst="rect">
            <a:avLst/>
          </a:prstGeom>
          <a:noFill/>
        </p:spPr>
        <p:txBody>
          <a:bodyPr wrap="none" rtlCol="0">
            <a:spAutoFit/>
          </a:bodyPr>
          <a:lstStyle/>
          <a:p>
            <a:pPr marL="514350" indent="-514350">
              <a:buAutoNum type="arabicPeriod"/>
            </a:pPr>
            <a:r>
              <a:rPr lang="zh-CN" altLang="en-US" sz="2800" dirty="0" smtClean="0">
                <a:solidFill>
                  <a:srgbClr val="07C6CE"/>
                </a:solidFill>
                <a:latin typeface="微软雅黑" panose="020B0503020204020204" pitchFamily="34" charset="-122"/>
                <a:ea typeface="微软雅黑" panose="020B0503020204020204" pitchFamily="34" charset="-122"/>
              </a:rPr>
              <a:t>中心化</a:t>
            </a:r>
            <a:r>
              <a:rPr lang="en-US" altLang="zh-CN" sz="2800" dirty="0" smtClean="0">
                <a:solidFill>
                  <a:srgbClr val="07C6CE"/>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2800" dirty="0" smtClean="0">
                <a:solidFill>
                  <a:srgbClr val="07C6CE"/>
                </a:solidFill>
                <a:latin typeface="微软雅黑" panose="020B0503020204020204" pitchFamily="34" charset="-122"/>
                <a:ea typeface="微软雅黑" panose="020B0503020204020204" pitchFamily="34" charset="-122"/>
                <a:sym typeface="Wingdings" panose="05000000000000000000" pitchFamily="2" charset="2"/>
              </a:rPr>
              <a:t>无中心</a:t>
            </a:r>
            <a:endParaRPr lang="en-US" altLang="zh-CN" sz="2800" dirty="0" smtClean="0">
              <a:solidFill>
                <a:srgbClr val="07C6CE"/>
              </a:solidFill>
              <a:latin typeface="微软雅黑" panose="020B0503020204020204" pitchFamily="34" charset="-122"/>
              <a:ea typeface="微软雅黑" panose="020B0503020204020204" pitchFamily="34" charset="-122"/>
              <a:sym typeface="Wingdings" panose="05000000000000000000" pitchFamily="2" charset="2"/>
            </a:endParaRPr>
          </a:p>
          <a:p>
            <a:pPr marL="514350" indent="-514350">
              <a:buAutoNum type="arabicPeriod"/>
            </a:pPr>
            <a:r>
              <a:rPr lang="zh-CN" altLang="en-US" sz="2800" dirty="0" smtClean="0">
                <a:solidFill>
                  <a:srgbClr val="07C6CE"/>
                </a:solidFill>
                <a:latin typeface="微软雅黑" panose="020B0503020204020204" pitchFamily="34" charset="-122"/>
                <a:ea typeface="微软雅黑" panose="020B0503020204020204" pitchFamily="34" charset="-122"/>
                <a:sym typeface="Wingdings" panose="05000000000000000000" pitchFamily="2" charset="2"/>
              </a:rPr>
              <a:t>数据链条串行</a:t>
            </a:r>
            <a:r>
              <a:rPr lang="en-US" altLang="zh-CN" sz="2800" dirty="0" smtClean="0">
                <a:solidFill>
                  <a:srgbClr val="07C6CE"/>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2800" dirty="0" smtClean="0">
                <a:solidFill>
                  <a:srgbClr val="07C6CE"/>
                </a:solidFill>
                <a:latin typeface="微软雅黑" panose="020B0503020204020204" pitchFamily="34" charset="-122"/>
                <a:ea typeface="微软雅黑" panose="020B0503020204020204" pitchFamily="34" charset="-122"/>
                <a:sym typeface="Wingdings" panose="05000000000000000000" pitchFamily="2" charset="2"/>
              </a:rPr>
              <a:t>扁平</a:t>
            </a:r>
            <a:endParaRPr lang="zh-CN" altLang="en-US" sz="2800" dirty="0">
              <a:solidFill>
                <a:srgbClr val="07C6C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553421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84705" y="1634844"/>
            <a:ext cx="2787956" cy="4214163"/>
          </a:xfrm>
          <a:prstGeom prst="rect">
            <a:avLst/>
          </a:prstGeom>
          <a:solidFill>
            <a:schemeClr val="tx1">
              <a:lumMod val="75000"/>
              <a:lumOff val="25000"/>
            </a:schemeClr>
          </a:solidFill>
        </p:spPr>
        <p:style>
          <a:lnRef idx="1">
            <a:schemeClr val="dk1"/>
          </a:lnRef>
          <a:fillRef idx="2">
            <a:schemeClr val="dk1"/>
          </a:fillRef>
          <a:effectRef idx="1">
            <a:schemeClr val="dk1"/>
          </a:effectRef>
          <a:fontRef idx="minor">
            <a:schemeClr val="dk1"/>
          </a:fontRef>
        </p:style>
        <p:txBody>
          <a:bodyPr rtlCol="0" anchor="t"/>
          <a:lstStyle/>
          <a:p>
            <a:pPr algn="ctr"/>
            <a:r>
              <a:rPr lang="en-US" altLang="zh-CN" sz="2800" dirty="0" err="1" smtClean="0">
                <a:solidFill>
                  <a:schemeClr val="bg1"/>
                </a:solidFill>
                <a:latin typeface="微软雅黑" panose="020B0503020204020204" pitchFamily="34" charset="-122"/>
                <a:ea typeface="微软雅黑" panose="020B0503020204020204" pitchFamily="34" charset="-122"/>
              </a:rPr>
              <a:t>Bluemix</a:t>
            </a:r>
            <a:r>
              <a:rPr lang="zh-CN" altLang="en-US" sz="2800" dirty="0" smtClean="0">
                <a:solidFill>
                  <a:schemeClr val="bg1"/>
                </a:solidFill>
                <a:latin typeface="微软雅黑" panose="020B0503020204020204" pitchFamily="34" charset="-122"/>
                <a:ea typeface="微软雅黑" panose="020B0503020204020204" pitchFamily="34" charset="-122"/>
              </a:rPr>
              <a:t>服务</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216641" y="3168734"/>
            <a:ext cx="1135110" cy="85209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solidFill>
                  <a:schemeClr val="tx1"/>
                </a:solidFill>
                <a:latin typeface="微软雅黑" panose="020B0503020204020204" pitchFamily="34" charset="-122"/>
                <a:ea typeface="微软雅黑" panose="020B0503020204020204" pitchFamily="34" charset="-122"/>
              </a:rPr>
              <a:t>浏览器</a:t>
            </a:r>
            <a:endParaRPr lang="en-US" altLang="zh-CN" dirty="0" smtClean="0">
              <a:solidFill>
                <a:schemeClr val="tx1"/>
              </a:solidFill>
              <a:latin typeface="微软雅黑" panose="020B0503020204020204" pitchFamily="34" charset="-122"/>
              <a:ea typeface="微软雅黑" panose="020B0503020204020204" pitchFamily="34" charset="-122"/>
            </a:endParaRPr>
          </a:p>
          <a:p>
            <a:pPr algn="ctr"/>
            <a:r>
              <a:rPr lang="en-US" altLang="zh-CN" dirty="0" smtClean="0">
                <a:solidFill>
                  <a:schemeClr val="tx1"/>
                </a:solidFill>
                <a:latin typeface="微软雅黑" panose="020B0503020204020204" pitchFamily="34" charset="-122"/>
                <a:ea typeface="微软雅黑" panose="020B0503020204020204" pitchFamily="34" charset="-122"/>
              </a:rPr>
              <a:t>Browser</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5" name="矩形 4"/>
          <p:cNvSpPr/>
          <p:nvPr/>
        </p:nvSpPr>
        <p:spPr>
          <a:xfrm>
            <a:off x="2816752" y="2868195"/>
            <a:ext cx="2285131" cy="1439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smtClean="0">
                <a:latin typeface="微软雅黑" panose="020B0503020204020204" pitchFamily="34" charset="-122"/>
                <a:ea typeface="微软雅黑" panose="020B0503020204020204" pitchFamily="34" charset="-122"/>
              </a:rPr>
              <a:t>NodeJS</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LoopBack</a:t>
            </a:r>
            <a:r>
              <a:rPr lang="en-US" altLang="zh-CN"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8" name="矩形 7"/>
          <p:cNvSpPr/>
          <p:nvPr/>
        </p:nvSpPr>
        <p:spPr>
          <a:xfrm>
            <a:off x="6698389" y="1311680"/>
            <a:ext cx="4966231" cy="4537327"/>
          </a:xfrm>
          <a:prstGeom prst="rect">
            <a:avLst/>
          </a:prstGeom>
          <a:solidFill>
            <a:schemeClr val="tx1">
              <a:lumMod val="75000"/>
              <a:lumOff val="25000"/>
            </a:schemeClr>
          </a:solidFill>
        </p:spPr>
        <p:style>
          <a:lnRef idx="1">
            <a:schemeClr val="dk1"/>
          </a:lnRef>
          <a:fillRef idx="2">
            <a:schemeClr val="dk1"/>
          </a:fillRef>
          <a:effectRef idx="1">
            <a:schemeClr val="dk1"/>
          </a:effectRef>
          <a:fontRef idx="minor">
            <a:schemeClr val="dk1"/>
          </a:fontRef>
        </p:style>
        <p:txBody>
          <a:bodyPr rtlCol="0" anchor="t"/>
          <a:lstStyle/>
          <a:p>
            <a:pPr algn="ctr"/>
            <a:r>
              <a:rPr lang="en-US" altLang="zh-CN" sz="2800" dirty="0" err="1">
                <a:solidFill>
                  <a:schemeClr val="bg1"/>
                </a:solidFill>
                <a:latin typeface="微软雅黑" panose="020B0503020204020204" pitchFamily="34" charset="-122"/>
                <a:ea typeface="微软雅黑" panose="020B0503020204020204" pitchFamily="34" charset="-122"/>
              </a:rPr>
              <a:t>Bluemix</a:t>
            </a:r>
            <a:r>
              <a:rPr lang="en-US" altLang="zh-CN" sz="2800" dirty="0">
                <a:solidFill>
                  <a:schemeClr val="bg1"/>
                </a:solidFill>
                <a:latin typeface="微软雅黑" panose="020B0503020204020204" pitchFamily="34" charset="-122"/>
                <a:ea typeface="微软雅黑" panose="020B0503020204020204" pitchFamily="34" charset="-122"/>
              </a:rPr>
              <a:t> </a:t>
            </a:r>
            <a:r>
              <a:rPr lang="en-US" altLang="zh-CN" sz="2800" dirty="0" err="1">
                <a:solidFill>
                  <a:schemeClr val="bg1"/>
                </a:solidFill>
                <a:latin typeface="微软雅黑" panose="020B0503020204020204" pitchFamily="34" charset="-122"/>
                <a:ea typeface="微软雅黑" panose="020B0503020204020204" pitchFamily="34" charset="-122"/>
              </a:rPr>
              <a:t>Blockchain</a:t>
            </a:r>
            <a:r>
              <a:rPr lang="zh-CN" altLang="en-US" sz="2800" dirty="0">
                <a:solidFill>
                  <a:schemeClr val="bg1"/>
                </a:solidFill>
                <a:latin typeface="微软雅黑" panose="020B0503020204020204" pitchFamily="34" charset="-122"/>
                <a:ea typeface="微软雅黑" panose="020B0503020204020204" pitchFamily="34" charset="-122"/>
              </a:rPr>
              <a:t>服务</a:t>
            </a:r>
          </a:p>
        </p:txBody>
      </p:sp>
      <p:cxnSp>
        <p:nvCxnSpPr>
          <p:cNvPr id="10" name="直接箭头连接符 9"/>
          <p:cNvCxnSpPr/>
          <p:nvPr/>
        </p:nvCxnSpPr>
        <p:spPr>
          <a:xfrm>
            <a:off x="5243777" y="3587763"/>
            <a:ext cx="2116129" cy="1"/>
          </a:xfrm>
          <a:prstGeom prst="straightConnector1">
            <a:avLst/>
          </a:prstGeom>
          <a:ln>
            <a:headEnd type="arrow"/>
            <a:tailEnd type="arrow"/>
          </a:ln>
        </p:spPr>
        <p:style>
          <a:lnRef idx="1">
            <a:schemeClr val="accent4"/>
          </a:lnRef>
          <a:fillRef idx="0">
            <a:schemeClr val="accent4"/>
          </a:fillRef>
          <a:effectRef idx="0">
            <a:schemeClr val="accent4"/>
          </a:effectRef>
          <a:fontRef idx="minor">
            <a:schemeClr val="tx1"/>
          </a:fontRef>
        </p:style>
      </p:cxnSp>
      <p:sp>
        <p:nvSpPr>
          <p:cNvPr id="11" name="矩形 10"/>
          <p:cNvSpPr/>
          <p:nvPr/>
        </p:nvSpPr>
        <p:spPr>
          <a:xfrm>
            <a:off x="7357004" y="2097081"/>
            <a:ext cx="1811337" cy="7938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solidFill>
                  <a:schemeClr val="tx1"/>
                </a:solidFill>
                <a:latin typeface="微软雅黑" panose="020B0503020204020204" pitchFamily="34" charset="-122"/>
                <a:ea typeface="微软雅黑" panose="020B0503020204020204" pitchFamily="34" charset="-122"/>
              </a:rPr>
              <a:t>Fabric </a:t>
            </a:r>
            <a:r>
              <a:rPr lang="en-US" altLang="zh-CN" sz="2400" dirty="0" smtClean="0">
                <a:solidFill>
                  <a:schemeClr val="tx1"/>
                </a:solidFill>
                <a:latin typeface="微软雅黑" panose="020B0503020204020204" pitchFamily="34" charset="-122"/>
                <a:ea typeface="微软雅黑" panose="020B0503020204020204" pitchFamily="34" charset="-122"/>
              </a:rPr>
              <a:t>Peer1</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5" name="矩形 14"/>
          <p:cNvSpPr/>
          <p:nvPr/>
        </p:nvSpPr>
        <p:spPr>
          <a:xfrm>
            <a:off x="7357004" y="3484208"/>
            <a:ext cx="1811337" cy="773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smtClean="0">
                <a:solidFill>
                  <a:schemeClr val="tx1"/>
                </a:solidFill>
                <a:latin typeface="微软雅黑" panose="020B0503020204020204" pitchFamily="34" charset="-122"/>
                <a:ea typeface="微软雅黑" panose="020B0503020204020204" pitchFamily="34" charset="-122"/>
              </a:rPr>
              <a:t>Fabric Peer2</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6" name="矩形 15"/>
          <p:cNvSpPr/>
          <p:nvPr/>
        </p:nvSpPr>
        <p:spPr>
          <a:xfrm>
            <a:off x="7344140" y="4929820"/>
            <a:ext cx="1824201" cy="76766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a:solidFill>
                  <a:schemeClr val="tx1"/>
                </a:solidFill>
                <a:latin typeface="微软雅黑" panose="020B0503020204020204" pitchFamily="34" charset="-122"/>
                <a:ea typeface="微软雅黑" panose="020B0503020204020204" pitchFamily="34" charset="-122"/>
              </a:rPr>
              <a:t>Fabric </a:t>
            </a:r>
            <a:r>
              <a:rPr lang="en-US" altLang="zh-CN" sz="2400" dirty="0" smtClean="0">
                <a:solidFill>
                  <a:schemeClr val="tx1"/>
                </a:solidFill>
                <a:latin typeface="微软雅黑" panose="020B0503020204020204" pitchFamily="34" charset="-122"/>
                <a:ea typeface="微软雅黑" panose="020B0503020204020204" pitchFamily="34" charset="-122"/>
              </a:rPr>
              <a:t>Peer3</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7" name="矩形 16"/>
          <p:cNvSpPr/>
          <p:nvPr/>
        </p:nvSpPr>
        <p:spPr>
          <a:xfrm>
            <a:off x="3084502" y="4729654"/>
            <a:ext cx="1737456" cy="73010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err="1" smtClean="0">
                <a:solidFill>
                  <a:schemeClr val="tx1"/>
                </a:solidFill>
                <a:latin typeface="微软雅黑" panose="020B0503020204020204" pitchFamily="34" charset="-122"/>
                <a:ea typeface="微软雅黑" panose="020B0503020204020204" pitchFamily="34" charset="-122"/>
              </a:rPr>
              <a:t>MongoDB</a:t>
            </a:r>
            <a:endParaRPr lang="zh-CN" altLang="en-US" sz="2400" dirty="0">
              <a:solidFill>
                <a:schemeClr val="tx1"/>
              </a:solidFill>
              <a:latin typeface="微软雅黑" panose="020B0503020204020204" pitchFamily="34" charset="-122"/>
              <a:ea typeface="微软雅黑" panose="020B0503020204020204" pitchFamily="34" charset="-122"/>
            </a:endParaRPr>
          </a:p>
        </p:txBody>
      </p:sp>
      <p:cxnSp>
        <p:nvCxnSpPr>
          <p:cNvPr id="18" name="直接箭头连接符 17"/>
          <p:cNvCxnSpPr>
            <a:stCxn id="4" idx="3"/>
            <a:endCxn id="5" idx="1"/>
          </p:cNvCxnSpPr>
          <p:nvPr/>
        </p:nvCxnSpPr>
        <p:spPr>
          <a:xfrm flipV="1">
            <a:off x="1351751" y="3587763"/>
            <a:ext cx="1465001" cy="7019"/>
          </a:xfrm>
          <a:prstGeom prst="straightConnector1">
            <a:avLst/>
          </a:prstGeom>
          <a:ln>
            <a:headEnd type="arrow"/>
            <a:tailEnd type="arrow"/>
          </a:ln>
        </p:spPr>
        <p:style>
          <a:lnRef idx="1">
            <a:schemeClr val="accent6"/>
          </a:lnRef>
          <a:fillRef idx="0">
            <a:schemeClr val="accent6"/>
          </a:fillRef>
          <a:effectRef idx="0">
            <a:schemeClr val="accent6"/>
          </a:effectRef>
          <a:fontRef idx="minor">
            <a:schemeClr val="tx1"/>
          </a:fontRef>
        </p:style>
      </p:cxnSp>
      <p:cxnSp>
        <p:nvCxnSpPr>
          <p:cNvPr id="21" name="直接箭头连接符 20"/>
          <p:cNvCxnSpPr>
            <a:stCxn id="5" idx="2"/>
            <a:endCxn id="17" idx="0"/>
          </p:cNvCxnSpPr>
          <p:nvPr/>
        </p:nvCxnSpPr>
        <p:spPr>
          <a:xfrm flipH="1">
            <a:off x="3953230" y="4307331"/>
            <a:ext cx="6088" cy="422323"/>
          </a:xfrm>
          <a:prstGeom prst="straightConnector1">
            <a:avLst/>
          </a:prstGeom>
          <a:ln>
            <a:headEnd type="arrow"/>
            <a:tailEnd type="arrow"/>
          </a:ln>
        </p:spPr>
        <p:style>
          <a:lnRef idx="1">
            <a:schemeClr val="accent6"/>
          </a:lnRef>
          <a:fillRef idx="0">
            <a:schemeClr val="accent6"/>
          </a:fillRef>
          <a:effectRef idx="0">
            <a:schemeClr val="accent6"/>
          </a:effectRef>
          <a:fontRef idx="minor">
            <a:schemeClr val="tx1"/>
          </a:fontRef>
        </p:style>
      </p:cxnSp>
      <p:sp>
        <p:nvSpPr>
          <p:cNvPr id="25" name="矩形 24"/>
          <p:cNvSpPr/>
          <p:nvPr/>
        </p:nvSpPr>
        <p:spPr>
          <a:xfrm>
            <a:off x="10320470" y="3537241"/>
            <a:ext cx="1056117" cy="7021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dirty="0" smtClean="0">
                <a:solidFill>
                  <a:schemeClr val="tx1"/>
                </a:solidFill>
                <a:latin typeface="微软雅黑" panose="020B0503020204020204" pitchFamily="34" charset="-122"/>
                <a:ea typeface="微软雅黑" panose="020B0503020204020204" pitchFamily="34" charset="-122"/>
              </a:rPr>
              <a:t>Fabric CA</a:t>
            </a:r>
            <a:endParaRPr lang="zh-CN" altLang="en-US" sz="2400" dirty="0">
              <a:solidFill>
                <a:schemeClr val="tx1"/>
              </a:solidFill>
              <a:latin typeface="微软雅黑" panose="020B0503020204020204" pitchFamily="34" charset="-122"/>
              <a:ea typeface="微软雅黑" panose="020B0503020204020204" pitchFamily="34" charset="-122"/>
            </a:endParaRPr>
          </a:p>
        </p:txBody>
      </p:sp>
      <p:cxnSp>
        <p:nvCxnSpPr>
          <p:cNvPr id="29" name="直接箭头连接符 28"/>
          <p:cNvCxnSpPr>
            <a:stCxn id="11" idx="2"/>
            <a:endCxn id="15" idx="0"/>
          </p:cNvCxnSpPr>
          <p:nvPr/>
        </p:nvCxnSpPr>
        <p:spPr>
          <a:xfrm>
            <a:off x="8262672" y="2890961"/>
            <a:ext cx="0" cy="593246"/>
          </a:xfrm>
          <a:prstGeom prst="straightConnector1">
            <a:avLst/>
          </a:prstGeom>
          <a:ln>
            <a:headEnd type="arrow"/>
            <a:tailEnd type="arrow"/>
          </a:ln>
        </p:spPr>
        <p:style>
          <a:lnRef idx="1">
            <a:schemeClr val="accent6"/>
          </a:lnRef>
          <a:fillRef idx="0">
            <a:schemeClr val="accent6"/>
          </a:fillRef>
          <a:effectRef idx="0">
            <a:schemeClr val="accent6"/>
          </a:effectRef>
          <a:fontRef idx="minor">
            <a:schemeClr val="tx1"/>
          </a:fontRef>
        </p:style>
      </p:cxnSp>
      <p:cxnSp>
        <p:nvCxnSpPr>
          <p:cNvPr id="32" name="直接箭头连接符 31"/>
          <p:cNvCxnSpPr/>
          <p:nvPr/>
        </p:nvCxnSpPr>
        <p:spPr>
          <a:xfrm flipH="1">
            <a:off x="8208235" y="4242355"/>
            <a:ext cx="21949" cy="687464"/>
          </a:xfrm>
          <a:prstGeom prst="straightConnector1">
            <a:avLst/>
          </a:prstGeom>
          <a:ln>
            <a:headEnd type="arrow"/>
            <a:tailEnd type="arrow"/>
          </a:ln>
        </p:spPr>
        <p:style>
          <a:lnRef idx="1">
            <a:schemeClr val="accent6"/>
          </a:lnRef>
          <a:fillRef idx="0">
            <a:schemeClr val="accent6"/>
          </a:fillRef>
          <a:effectRef idx="0">
            <a:schemeClr val="accent6"/>
          </a:effectRef>
          <a:fontRef idx="minor">
            <a:schemeClr val="tx1"/>
          </a:fontRef>
        </p:style>
      </p:cxnSp>
      <p:cxnSp>
        <p:nvCxnSpPr>
          <p:cNvPr id="33" name="直接箭头连接符 32"/>
          <p:cNvCxnSpPr>
            <a:stCxn id="11" idx="3"/>
            <a:endCxn id="25" idx="1"/>
          </p:cNvCxnSpPr>
          <p:nvPr/>
        </p:nvCxnSpPr>
        <p:spPr>
          <a:xfrm>
            <a:off x="9168341" y="2494022"/>
            <a:ext cx="1152129" cy="1394285"/>
          </a:xfrm>
          <a:prstGeom prst="bentConnector3">
            <a:avLst>
              <a:gd name="adj1" fmla="val 50000"/>
            </a:avLst>
          </a:prstGeom>
          <a:ln>
            <a:headEnd type="arrow"/>
            <a:tailEnd type="arrow"/>
          </a:ln>
        </p:spPr>
        <p:style>
          <a:lnRef idx="1">
            <a:schemeClr val="accent6"/>
          </a:lnRef>
          <a:fillRef idx="0">
            <a:schemeClr val="accent6"/>
          </a:fillRef>
          <a:effectRef idx="0">
            <a:schemeClr val="accent6"/>
          </a:effectRef>
          <a:fontRef idx="minor">
            <a:schemeClr val="tx1"/>
          </a:fontRef>
        </p:style>
      </p:cxnSp>
      <p:cxnSp>
        <p:nvCxnSpPr>
          <p:cNvPr id="40" name="直接箭头连接符 39"/>
          <p:cNvCxnSpPr>
            <a:stCxn id="16" idx="3"/>
            <a:endCxn id="25" idx="1"/>
          </p:cNvCxnSpPr>
          <p:nvPr/>
        </p:nvCxnSpPr>
        <p:spPr>
          <a:xfrm flipV="1">
            <a:off x="9168341" y="3888306"/>
            <a:ext cx="1152129" cy="1425344"/>
          </a:xfrm>
          <a:prstGeom prst="bentConnector3">
            <a:avLst>
              <a:gd name="adj1" fmla="val 50000"/>
            </a:avLst>
          </a:prstGeom>
          <a:ln>
            <a:headEnd type="arrow"/>
            <a:tailEnd type="arrow"/>
          </a:ln>
        </p:spPr>
        <p:style>
          <a:lnRef idx="1">
            <a:schemeClr val="accent6"/>
          </a:lnRef>
          <a:fillRef idx="0">
            <a:schemeClr val="accent6"/>
          </a:fillRef>
          <a:effectRef idx="0">
            <a:schemeClr val="accent6"/>
          </a:effectRef>
          <a:fontRef idx="minor">
            <a:schemeClr val="tx1"/>
          </a:fontRef>
        </p:style>
      </p:cxnSp>
      <p:cxnSp>
        <p:nvCxnSpPr>
          <p:cNvPr id="45" name="直接箭头连接符 44"/>
          <p:cNvCxnSpPr>
            <a:stCxn id="15" idx="3"/>
            <a:endCxn id="25" idx="1"/>
          </p:cNvCxnSpPr>
          <p:nvPr/>
        </p:nvCxnSpPr>
        <p:spPr>
          <a:xfrm>
            <a:off x="9168341" y="3870764"/>
            <a:ext cx="1152129" cy="17542"/>
          </a:xfrm>
          <a:prstGeom prst="straightConnector1">
            <a:avLst/>
          </a:prstGeom>
          <a:ln>
            <a:headEnd type="arrow"/>
            <a:tailEnd type="arrow"/>
          </a:ln>
        </p:spPr>
        <p:style>
          <a:lnRef idx="1">
            <a:schemeClr val="accent6"/>
          </a:lnRef>
          <a:fillRef idx="0">
            <a:schemeClr val="accent6"/>
          </a:fillRef>
          <a:effectRef idx="0">
            <a:schemeClr val="accent6"/>
          </a:effectRef>
          <a:fontRef idx="minor">
            <a:schemeClr val="tx1"/>
          </a:fontRef>
        </p:style>
      </p:cxnSp>
      <p:sp>
        <p:nvSpPr>
          <p:cNvPr id="53" name="矩形 52"/>
          <p:cNvSpPr/>
          <p:nvPr/>
        </p:nvSpPr>
        <p:spPr>
          <a:xfrm>
            <a:off x="8573287" y="3342424"/>
            <a:ext cx="595055" cy="24642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500" dirty="0" smtClean="0">
                <a:solidFill>
                  <a:schemeClr val="tx1"/>
                </a:solidFill>
                <a:latin typeface="微软雅黑" panose="020B0503020204020204" pitchFamily="34" charset="-122"/>
                <a:ea typeface="微软雅黑" panose="020B0503020204020204" pitchFamily="34" charset="-122"/>
              </a:rPr>
              <a:t>合约</a:t>
            </a:r>
            <a:endParaRPr lang="zh-CN" altLang="en-US" sz="1500" dirty="0">
              <a:solidFill>
                <a:schemeClr val="tx1"/>
              </a:solidFill>
              <a:latin typeface="微软雅黑" panose="020B0503020204020204" pitchFamily="34" charset="-122"/>
              <a:ea typeface="微软雅黑" panose="020B0503020204020204" pitchFamily="34" charset="-122"/>
            </a:endParaRPr>
          </a:p>
        </p:txBody>
      </p:sp>
      <p:sp>
        <p:nvSpPr>
          <p:cNvPr id="55" name="TextBox 54"/>
          <p:cNvSpPr txBox="1"/>
          <p:nvPr/>
        </p:nvSpPr>
        <p:spPr>
          <a:xfrm>
            <a:off x="5423461" y="3274896"/>
            <a:ext cx="1574062" cy="338554"/>
          </a:xfrm>
          <a:prstGeom prst="rect">
            <a:avLst/>
          </a:prstGeom>
          <a:noFill/>
        </p:spPr>
        <p:txBody>
          <a:bodyPr wrap="square" rtlCol="0">
            <a:spAutoFit/>
          </a:bodyPr>
          <a:lstStyle/>
          <a:p>
            <a:r>
              <a:rPr lang="en-US" altLang="zh-CN" sz="1600" dirty="0" smtClean="0">
                <a:solidFill>
                  <a:schemeClr val="bg1"/>
                </a:solidFill>
                <a:latin typeface="微软雅黑" panose="020B0503020204020204" pitchFamily="34" charset="-122"/>
                <a:ea typeface="微软雅黑" panose="020B0503020204020204" pitchFamily="34" charset="-122"/>
              </a:rPr>
              <a:t>HTTPS Restful</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5423461" y="3664094"/>
            <a:ext cx="1301377" cy="646331"/>
          </a:xfrm>
          <a:prstGeom prst="rect">
            <a:avLst/>
          </a:prstGeom>
          <a:noFill/>
        </p:spPr>
        <p:txBody>
          <a:bodyPr wrap="square" rtlCol="0">
            <a:spAutoFit/>
          </a:bodyPr>
          <a:lstStyle/>
          <a:p>
            <a:r>
              <a:rPr lang="zh-CN" altLang="en-US" sz="1200" dirty="0" smtClean="0">
                <a:solidFill>
                  <a:schemeClr val="bg1"/>
                </a:solidFill>
                <a:latin typeface="微软雅黑" panose="020B0503020204020204" pitchFamily="34" charset="-122"/>
                <a:ea typeface="微软雅黑" panose="020B0503020204020204" pitchFamily="34" charset="-122"/>
              </a:rPr>
              <a:t>读写合约请求</a:t>
            </a:r>
            <a:endParaRPr lang="en-US" altLang="zh-CN" sz="1200" dirty="0" smtClean="0">
              <a:solidFill>
                <a:schemeClr val="bg1"/>
              </a:solidFill>
              <a:latin typeface="微软雅黑" panose="020B0503020204020204" pitchFamily="34" charset="-122"/>
              <a:ea typeface="微软雅黑" panose="020B0503020204020204" pitchFamily="34" charset="-122"/>
            </a:endParaRPr>
          </a:p>
          <a:p>
            <a:r>
              <a:rPr lang="en-US" altLang="zh-CN" sz="1200" dirty="0" err="1" smtClean="0">
                <a:solidFill>
                  <a:schemeClr val="bg1"/>
                </a:solidFill>
                <a:latin typeface="微软雅黑" panose="020B0503020204020204" pitchFamily="34" charset="-122"/>
                <a:ea typeface="微软雅黑" panose="020B0503020204020204" pitchFamily="34" charset="-122"/>
              </a:rPr>
              <a:t>Query&amp;invoke</a:t>
            </a:r>
            <a:r>
              <a:rPr lang="en-US" altLang="zh-CN" sz="1200" dirty="0" smtClean="0">
                <a:solidFill>
                  <a:schemeClr val="bg1"/>
                </a:solidFill>
                <a:latin typeface="微软雅黑" panose="020B0503020204020204" pitchFamily="34" charset="-122"/>
                <a:ea typeface="微软雅黑" panose="020B0503020204020204" pitchFamily="34" charset="-122"/>
              </a:rPr>
              <a:t> </a:t>
            </a:r>
            <a:r>
              <a:rPr lang="en-US" altLang="zh-CN" sz="1200" dirty="0" err="1" smtClean="0">
                <a:solidFill>
                  <a:schemeClr val="bg1"/>
                </a:solidFill>
                <a:latin typeface="微软雅黑" panose="020B0503020204020204" pitchFamily="34" charset="-122"/>
                <a:ea typeface="微软雅黑" panose="020B0503020204020204" pitchFamily="34" charset="-122"/>
              </a:rPr>
              <a:t>reqs</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57" name="TextBox 56"/>
          <p:cNvSpPr txBox="1"/>
          <p:nvPr/>
        </p:nvSpPr>
        <p:spPr>
          <a:xfrm>
            <a:off x="1402628" y="3645745"/>
            <a:ext cx="1570556" cy="461665"/>
          </a:xfrm>
          <a:prstGeom prst="rect">
            <a:avLst/>
          </a:prstGeom>
          <a:noFill/>
        </p:spPr>
        <p:txBody>
          <a:bodyPr wrap="square" rtlCol="0">
            <a:spAutoFit/>
          </a:bodyPr>
          <a:lstStyle/>
          <a:p>
            <a:r>
              <a:rPr lang="zh-CN" altLang="en-US" sz="1200" dirty="0" smtClean="0">
                <a:solidFill>
                  <a:schemeClr val="bg1"/>
                </a:solidFill>
                <a:latin typeface="微软雅黑" panose="020B0503020204020204" pitchFamily="34" charset="-122"/>
                <a:ea typeface="微软雅黑" panose="020B0503020204020204" pitchFamily="34" charset="-122"/>
              </a:rPr>
              <a:t>用户操作请求</a:t>
            </a:r>
            <a:endParaRPr lang="en-US" altLang="zh-CN" sz="1200" dirty="0" smtClean="0">
              <a:solidFill>
                <a:schemeClr val="bg1"/>
              </a:solidFill>
              <a:latin typeface="微软雅黑" panose="020B0503020204020204" pitchFamily="34" charset="-122"/>
              <a:ea typeface="微软雅黑" panose="020B0503020204020204" pitchFamily="34" charset="-122"/>
            </a:endParaRPr>
          </a:p>
          <a:p>
            <a:r>
              <a:rPr lang="en-US" altLang="zh-CN" sz="1200" dirty="0" smtClean="0">
                <a:solidFill>
                  <a:schemeClr val="bg1"/>
                </a:solidFill>
                <a:latin typeface="微软雅黑" panose="020B0503020204020204" pitchFamily="34" charset="-122"/>
                <a:ea typeface="微软雅黑" panose="020B0503020204020204" pitchFamily="34" charset="-122"/>
              </a:rPr>
              <a:t>User action </a:t>
            </a:r>
            <a:r>
              <a:rPr lang="en-US" altLang="zh-CN" sz="1200" dirty="0" err="1" smtClean="0">
                <a:solidFill>
                  <a:schemeClr val="bg1"/>
                </a:solidFill>
                <a:latin typeface="微软雅黑" panose="020B0503020204020204" pitchFamily="34" charset="-122"/>
                <a:ea typeface="微软雅黑" panose="020B0503020204020204" pitchFamily="34" charset="-122"/>
              </a:rPr>
              <a:t>reqs</a:t>
            </a:r>
            <a:endParaRPr lang="zh-CN" altLang="en-US" sz="1200" dirty="0">
              <a:solidFill>
                <a:schemeClr val="bg1"/>
              </a:solidFill>
              <a:latin typeface="微软雅黑" panose="020B0503020204020204" pitchFamily="34" charset="-122"/>
              <a:ea typeface="微软雅黑" panose="020B0503020204020204" pitchFamily="34" charset="-122"/>
            </a:endParaRPr>
          </a:p>
        </p:txBody>
      </p:sp>
      <p:pic>
        <p:nvPicPr>
          <p:cNvPr id="58" name="图片 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2758" y="2008871"/>
            <a:ext cx="375360" cy="654617"/>
          </a:xfrm>
          <a:prstGeom prst="rect">
            <a:avLst/>
          </a:prstGeom>
        </p:spPr>
      </p:pic>
      <p:cxnSp>
        <p:nvCxnSpPr>
          <p:cNvPr id="60" name="直接箭头连接符 59"/>
          <p:cNvCxnSpPr>
            <a:stCxn id="58" idx="2"/>
            <a:endCxn id="4" idx="0"/>
          </p:cNvCxnSpPr>
          <p:nvPr/>
        </p:nvCxnSpPr>
        <p:spPr>
          <a:xfrm>
            <a:off x="780438" y="2663488"/>
            <a:ext cx="3758" cy="505246"/>
          </a:xfrm>
          <a:prstGeom prst="straightConnector1">
            <a:avLst/>
          </a:prstGeom>
          <a:ln>
            <a:headEnd type="arrow"/>
            <a:tailEnd type="arrow"/>
          </a:ln>
        </p:spPr>
        <p:style>
          <a:lnRef idx="1">
            <a:schemeClr val="accent6"/>
          </a:lnRef>
          <a:fillRef idx="0">
            <a:schemeClr val="accent6"/>
          </a:fillRef>
          <a:effectRef idx="0">
            <a:schemeClr val="accent6"/>
          </a:effectRef>
          <a:fontRef idx="minor">
            <a:schemeClr val="tx1"/>
          </a:fontRef>
        </p:style>
      </p:cxnSp>
      <p:sp>
        <p:nvSpPr>
          <p:cNvPr id="44" name="矩形 43"/>
          <p:cNvSpPr/>
          <p:nvPr/>
        </p:nvSpPr>
        <p:spPr>
          <a:xfrm>
            <a:off x="8573287" y="1918474"/>
            <a:ext cx="595055" cy="24642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500" dirty="0" smtClean="0">
                <a:solidFill>
                  <a:schemeClr val="tx1"/>
                </a:solidFill>
                <a:latin typeface="微软雅黑" panose="020B0503020204020204" pitchFamily="34" charset="-122"/>
                <a:ea typeface="微软雅黑" panose="020B0503020204020204" pitchFamily="34" charset="-122"/>
              </a:rPr>
              <a:t>合约</a:t>
            </a:r>
            <a:endParaRPr lang="zh-CN" altLang="en-US" sz="1500" dirty="0">
              <a:solidFill>
                <a:schemeClr val="tx1"/>
              </a:solidFill>
              <a:latin typeface="微软雅黑" panose="020B0503020204020204" pitchFamily="34" charset="-122"/>
              <a:ea typeface="微软雅黑" panose="020B0503020204020204" pitchFamily="34" charset="-122"/>
            </a:endParaRPr>
          </a:p>
        </p:txBody>
      </p:sp>
      <p:sp>
        <p:nvSpPr>
          <p:cNvPr id="46" name="矩形 45"/>
          <p:cNvSpPr/>
          <p:nvPr/>
        </p:nvSpPr>
        <p:spPr>
          <a:xfrm>
            <a:off x="8573287" y="4798794"/>
            <a:ext cx="595055" cy="24642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500" dirty="0" smtClean="0">
                <a:solidFill>
                  <a:schemeClr val="tx1"/>
                </a:solidFill>
                <a:latin typeface="微软雅黑" panose="020B0503020204020204" pitchFamily="34" charset="-122"/>
                <a:ea typeface="微软雅黑" panose="020B0503020204020204" pitchFamily="34" charset="-122"/>
              </a:rPr>
              <a:t>合约</a:t>
            </a:r>
            <a:endParaRPr lang="zh-CN" altLang="en-US" sz="1500" dirty="0">
              <a:solidFill>
                <a:schemeClr val="tx1"/>
              </a:solidFill>
              <a:latin typeface="微软雅黑" panose="020B0503020204020204" pitchFamily="34" charset="-122"/>
              <a:ea typeface="微软雅黑" panose="020B0503020204020204" pitchFamily="34" charset="-122"/>
            </a:endParaRPr>
          </a:p>
        </p:txBody>
      </p:sp>
      <p:sp>
        <p:nvSpPr>
          <p:cNvPr id="28" name="文本框 37"/>
          <p:cNvSpPr txBox="1"/>
          <p:nvPr/>
        </p:nvSpPr>
        <p:spPr>
          <a:xfrm>
            <a:off x="342107" y="367335"/>
            <a:ext cx="8651727" cy="830997"/>
          </a:xfrm>
          <a:prstGeom prst="rect">
            <a:avLst/>
          </a:prstGeom>
          <a:noFill/>
        </p:spPr>
        <p:txBody>
          <a:bodyPr wrap="none" rtlCol="0">
            <a:spAutoFit/>
          </a:bodyPr>
          <a:lstStyle>
            <a:defPPr>
              <a:defRPr lang="zh-CN"/>
            </a:defPPr>
            <a:lvl1pPr>
              <a:defRPr sz="4800">
                <a:solidFill>
                  <a:schemeClr val="bg1"/>
                </a:solidFill>
                <a:latin typeface="Meiryo UI" panose="020B0604030504040204" pitchFamily="34" charset="-128"/>
                <a:ea typeface="Meiryo UI" panose="020B0604030504040204" pitchFamily="34" charset="-128"/>
                <a:cs typeface="Meiryo UI" panose="020B0604030504040204" pitchFamily="34" charset="-128"/>
              </a:defRPr>
            </a:lvl1pPr>
          </a:lstStyle>
          <a:p>
            <a:r>
              <a:rPr lang="en-US" altLang="zh-CN" dirty="0" smtClean="0"/>
              <a:t>HOW-</a:t>
            </a:r>
            <a:r>
              <a:rPr lang="zh-CN" altLang="en-US" dirty="0" smtClean="0"/>
              <a:t>技术架构</a:t>
            </a:r>
            <a:r>
              <a:rPr lang="en-US" altLang="zh-CN" dirty="0" smtClean="0"/>
              <a:t>(Architecture</a:t>
            </a:r>
            <a:r>
              <a:rPr lang="en-US" altLang="zh-CN" dirty="0"/>
              <a:t>)</a:t>
            </a:r>
            <a:endParaRPr lang="zh-CN" altLang="en-US" dirty="0"/>
          </a:p>
        </p:txBody>
      </p:sp>
      <p:sp>
        <p:nvSpPr>
          <p:cNvPr id="30" name="矩形 29"/>
          <p:cNvSpPr/>
          <p:nvPr/>
        </p:nvSpPr>
        <p:spPr>
          <a:xfrm>
            <a:off x="4784388" y="3303795"/>
            <a:ext cx="562378" cy="5171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接口封装</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806718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内容占位符 6"/>
          <p:cNvGraphicFramePr>
            <a:graphicFrameLocks noGrp="1"/>
          </p:cNvGraphicFramePr>
          <p:nvPr>
            <p:ph idx="1"/>
            <p:extLst>
              <p:ext uri="{D42A27DB-BD31-4B8C-83A1-F6EECF244321}">
                <p14:modId xmlns:p14="http://schemas.microsoft.com/office/powerpoint/2010/main" val="175922242"/>
              </p:ext>
            </p:extLst>
          </p:nvPr>
        </p:nvGraphicFramePr>
        <p:xfrm>
          <a:off x="7910622" y="1198335"/>
          <a:ext cx="3611527" cy="4564617"/>
        </p:xfrm>
        <a:graphic>
          <a:graphicData uri="http://schemas.openxmlformats.org/drawingml/2006/table">
            <a:tbl>
              <a:tblPr firstRow="1" bandRow="1">
                <a:tableStyleId>{F5AB1C69-6EDB-4FF4-983F-18BD219EF322}</a:tableStyleId>
              </a:tblPr>
              <a:tblGrid>
                <a:gridCol w="2194135"/>
                <a:gridCol w="1417392"/>
              </a:tblGrid>
              <a:tr h="470977">
                <a:tc gridSpan="2">
                  <a:txBody>
                    <a:bodyPr/>
                    <a:lstStyle/>
                    <a:p>
                      <a:pPr algn="ctr"/>
                      <a:r>
                        <a:rPr lang="en-US" altLang="zh-CN" sz="1600" dirty="0" smtClean="0">
                          <a:latin typeface="微软雅黑" panose="020B0503020204020204" pitchFamily="34" charset="-122"/>
                          <a:ea typeface="微软雅黑" panose="020B0503020204020204" pitchFamily="34" charset="-122"/>
                        </a:rPr>
                        <a:t>Fund </a:t>
                      </a:r>
                      <a:r>
                        <a:rPr lang="en-US" altLang="zh-CN" sz="1600" dirty="0" err="1" smtClean="0">
                          <a:latin typeface="微软雅黑" panose="020B0503020204020204" pitchFamily="34" charset="-122"/>
                          <a:ea typeface="微软雅黑" panose="020B0503020204020204" pitchFamily="34" charset="-122"/>
                        </a:rPr>
                        <a:t>Chaincode</a:t>
                      </a:r>
                      <a:endParaRPr lang="zh-CN" altLang="en-US" sz="1600" dirty="0">
                        <a:latin typeface="微软雅黑" panose="020B0503020204020204" pitchFamily="34" charset="-122"/>
                        <a:ea typeface="微软雅黑" panose="020B0503020204020204" pitchFamily="34" charset="-122"/>
                      </a:endParaRPr>
                    </a:p>
                  </a:txBody>
                  <a:tcPr anchor="ctr"/>
                </a:tc>
                <a:tc hMerge="1">
                  <a:txBody>
                    <a:bodyPr/>
                    <a:lstStyle/>
                    <a:p>
                      <a:endParaRPr lang="zh-CN" altLang="en-US" dirty="0"/>
                    </a:p>
                  </a:txBody>
                  <a:tcPr/>
                </a:tc>
              </a:tr>
              <a:tr h="524470">
                <a:tc>
                  <a:txBody>
                    <a:bodyPr/>
                    <a:lstStyle/>
                    <a:p>
                      <a:pPr algn="ctr"/>
                      <a:r>
                        <a:rPr lang="en-US" altLang="zh-CN" sz="1600" dirty="0" err="1" smtClean="0">
                          <a:latin typeface="微软雅黑" panose="020B0503020204020204" pitchFamily="34" charset="-122"/>
                          <a:ea typeface="微软雅黑" panose="020B0503020204020204" pitchFamily="34" charset="-122"/>
                        </a:rPr>
                        <a:t>AppSheetSerialNo</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kern="1200" dirty="0" smtClean="0">
                          <a:effectLst/>
                          <a:latin typeface="微软雅黑" panose="020B0503020204020204" pitchFamily="34" charset="-122"/>
                          <a:ea typeface="微软雅黑" panose="020B0503020204020204" pitchFamily="34" charset="-122"/>
                        </a:rPr>
                        <a:t>申请单编号</a:t>
                      </a:r>
                      <a:endParaRPr lang="zh-CN" altLang="en-US" sz="1600" dirty="0" smtClean="0">
                        <a:latin typeface="微软雅黑" panose="020B0503020204020204" pitchFamily="34" charset="-122"/>
                        <a:ea typeface="微软雅黑" panose="020B0503020204020204" pitchFamily="34" charset="-122"/>
                      </a:endParaRPr>
                    </a:p>
                  </a:txBody>
                  <a:tcPr anchor="ctr"/>
                </a:tc>
              </a:tr>
              <a:tr h="583912">
                <a:tc>
                  <a:txBody>
                    <a:bodyPr/>
                    <a:lstStyle/>
                    <a:p>
                      <a:pPr algn="ctr"/>
                      <a:r>
                        <a:rPr lang="en-US" altLang="zh-CN" sz="1600" dirty="0" err="1" smtClean="0">
                          <a:latin typeface="微软雅黑" panose="020B0503020204020204" pitchFamily="34" charset="-122"/>
                          <a:ea typeface="微软雅黑" panose="020B0503020204020204" pitchFamily="34" charset="-122"/>
                        </a:rPr>
                        <a:t>FundCode</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kern="1200" dirty="0" smtClean="0">
                          <a:effectLst/>
                          <a:latin typeface="微软雅黑" panose="020B0503020204020204" pitchFamily="34" charset="-122"/>
                          <a:ea typeface="微软雅黑" panose="020B0503020204020204" pitchFamily="34" charset="-122"/>
                        </a:rPr>
                        <a:t>基金代码</a:t>
                      </a:r>
                      <a:endParaRPr lang="zh-CN" altLang="en-US" sz="1600" dirty="0" smtClean="0">
                        <a:latin typeface="微软雅黑" panose="020B0503020204020204" pitchFamily="34" charset="-122"/>
                        <a:ea typeface="微软雅黑" panose="020B0503020204020204" pitchFamily="34" charset="-122"/>
                      </a:endParaRPr>
                    </a:p>
                  </a:txBody>
                  <a:tcPr anchor="ctr"/>
                </a:tc>
              </a:tr>
              <a:tr h="583912">
                <a:tc>
                  <a:txBody>
                    <a:bodyPr/>
                    <a:lstStyle/>
                    <a:p>
                      <a:pPr algn="ctr"/>
                      <a:r>
                        <a:rPr lang="en-US" altLang="zh-CN" sz="1600" dirty="0" err="1" smtClean="0">
                          <a:latin typeface="微软雅黑" panose="020B0503020204020204" pitchFamily="34" charset="-122"/>
                          <a:ea typeface="微软雅黑" panose="020B0503020204020204" pitchFamily="34" charset="-122"/>
                        </a:rPr>
                        <a:t>TaAccountID</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kern="1200" dirty="0" smtClean="0">
                          <a:effectLst/>
                          <a:latin typeface="微软雅黑" panose="020B0503020204020204" pitchFamily="34" charset="-122"/>
                          <a:ea typeface="微软雅黑" panose="020B0503020204020204" pitchFamily="34" charset="-122"/>
                        </a:rPr>
                        <a:t>销售人代码</a:t>
                      </a:r>
                      <a:endParaRPr lang="zh-CN" altLang="en-US" sz="1600" dirty="0" smtClean="0">
                        <a:latin typeface="微软雅黑" panose="020B0503020204020204" pitchFamily="34" charset="-122"/>
                        <a:ea typeface="微软雅黑" panose="020B0503020204020204" pitchFamily="34" charset="-122"/>
                      </a:endParaRPr>
                    </a:p>
                  </a:txBody>
                  <a:tcPr anchor="ctr"/>
                </a:tc>
              </a:tr>
              <a:tr h="5839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err="1" smtClean="0">
                          <a:latin typeface="微软雅黑" panose="020B0503020204020204" pitchFamily="34" charset="-122"/>
                          <a:ea typeface="微软雅黑" panose="020B0503020204020204" pitchFamily="34" charset="-122"/>
                        </a:rPr>
                        <a:t>TransactionTime</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kern="1200" dirty="0" smtClean="0">
                          <a:effectLst/>
                          <a:latin typeface="微软雅黑" panose="020B0503020204020204" pitchFamily="34" charset="-122"/>
                          <a:ea typeface="微软雅黑" panose="020B0503020204020204" pitchFamily="34" charset="-122"/>
                        </a:rPr>
                        <a:t>交易发生时间</a:t>
                      </a:r>
                      <a:endParaRPr lang="zh-CN" altLang="en-US" sz="1600" dirty="0" smtClean="0">
                        <a:latin typeface="微软雅黑" panose="020B0503020204020204" pitchFamily="34" charset="-122"/>
                        <a:ea typeface="微软雅黑" panose="020B0503020204020204" pitchFamily="34" charset="-122"/>
                      </a:endParaRPr>
                    </a:p>
                  </a:txBody>
                  <a:tcPr anchor="ctr"/>
                </a:tc>
              </a:tr>
              <a:tr h="5839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err="1" smtClean="0">
                          <a:latin typeface="微软雅黑" panose="020B0503020204020204" pitchFamily="34" charset="-122"/>
                          <a:ea typeface="微软雅黑" panose="020B0503020204020204" pitchFamily="34" charset="-122"/>
                        </a:rPr>
                        <a:t>ApplicationAmount</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kern="1200" dirty="0" smtClean="0">
                          <a:effectLst/>
                          <a:latin typeface="微软雅黑" panose="020B0503020204020204" pitchFamily="34" charset="-122"/>
                          <a:ea typeface="微软雅黑" panose="020B0503020204020204" pitchFamily="34" charset="-122"/>
                        </a:rPr>
                        <a:t>申请金额</a:t>
                      </a:r>
                      <a:endParaRPr lang="zh-CN" altLang="en-US" sz="1600" dirty="0" smtClean="0">
                        <a:latin typeface="微软雅黑" panose="020B0503020204020204" pitchFamily="34" charset="-122"/>
                        <a:ea typeface="微软雅黑" panose="020B0503020204020204" pitchFamily="34" charset="-122"/>
                      </a:endParaRPr>
                    </a:p>
                  </a:txBody>
                  <a:tcPr anchor="ctr"/>
                </a:tc>
              </a:tr>
              <a:tr h="583912">
                <a:tc>
                  <a:txBody>
                    <a:bodyPr/>
                    <a:lstStyle/>
                    <a:p>
                      <a:pPr algn="ctr"/>
                      <a:r>
                        <a:rPr lang="en-US" altLang="zh-CN" sz="1600" dirty="0" err="1" smtClean="0">
                          <a:latin typeface="微软雅黑" panose="020B0503020204020204" pitchFamily="34" charset="-122"/>
                          <a:ea typeface="微软雅黑" panose="020B0503020204020204" pitchFamily="34" charset="-122"/>
                        </a:rPr>
                        <a:t>CurrencyType</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kern="1200" dirty="0" smtClean="0">
                          <a:effectLst/>
                          <a:latin typeface="微软雅黑" panose="020B0503020204020204" pitchFamily="34" charset="-122"/>
                          <a:ea typeface="微软雅黑" panose="020B0503020204020204" pitchFamily="34" charset="-122"/>
                        </a:rPr>
                        <a:t>结算币种</a:t>
                      </a:r>
                      <a:endParaRPr lang="zh-CN" altLang="en-US" sz="1600" dirty="0" smtClean="0">
                        <a:latin typeface="微软雅黑" panose="020B0503020204020204" pitchFamily="34" charset="-122"/>
                        <a:ea typeface="微软雅黑" panose="020B0503020204020204" pitchFamily="34" charset="-122"/>
                      </a:endParaRPr>
                    </a:p>
                  </a:txBody>
                  <a:tcPr anchor="ctr"/>
                </a:tc>
              </a:tr>
              <a:tr h="649610">
                <a:tc>
                  <a:txBody>
                    <a:bodyPr/>
                    <a:lstStyle/>
                    <a:p>
                      <a:pPr algn="ctr"/>
                      <a:r>
                        <a:rPr lang="en-US" altLang="zh-CN" sz="1600" dirty="0" err="1" smtClean="0">
                          <a:latin typeface="微软雅黑" panose="020B0503020204020204" pitchFamily="34" charset="-122"/>
                          <a:ea typeface="微软雅黑" panose="020B0503020204020204" pitchFamily="34" charset="-122"/>
                        </a:rPr>
                        <a:t>ConfirmedVol</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kern="1200" dirty="0" smtClean="0">
                          <a:effectLst/>
                          <a:latin typeface="微软雅黑" panose="020B0503020204020204" pitchFamily="34" charset="-122"/>
                          <a:ea typeface="微软雅黑" panose="020B0503020204020204" pitchFamily="34" charset="-122"/>
                        </a:rPr>
                        <a:t>基金账户交易确认份数</a:t>
                      </a:r>
                      <a:endParaRPr lang="zh-CN" altLang="en-US" sz="1600" dirty="0" smtClean="0">
                        <a:latin typeface="微软雅黑" panose="020B0503020204020204" pitchFamily="34" charset="-122"/>
                        <a:ea typeface="微软雅黑" panose="020B0503020204020204" pitchFamily="34" charset="-122"/>
                      </a:endParaRPr>
                    </a:p>
                  </a:txBody>
                  <a:tcPr anchor="ctr"/>
                </a:tc>
              </a:tr>
            </a:tbl>
          </a:graphicData>
        </a:graphic>
      </p:graphicFrame>
      <p:sp>
        <p:nvSpPr>
          <p:cNvPr id="4" name="文本框 37"/>
          <p:cNvSpPr txBox="1"/>
          <p:nvPr/>
        </p:nvSpPr>
        <p:spPr>
          <a:xfrm>
            <a:off x="342107" y="367335"/>
            <a:ext cx="7795147" cy="830997"/>
          </a:xfrm>
          <a:prstGeom prst="rect">
            <a:avLst/>
          </a:prstGeom>
          <a:noFill/>
        </p:spPr>
        <p:txBody>
          <a:bodyPr wrap="none" rtlCol="0">
            <a:spAutoFit/>
          </a:bodyPr>
          <a:lstStyle>
            <a:defPPr>
              <a:defRPr lang="zh-CN"/>
            </a:defPPr>
            <a:lvl1pPr>
              <a:defRPr sz="4800">
                <a:solidFill>
                  <a:schemeClr val="bg1"/>
                </a:solidFill>
                <a:latin typeface="Meiryo UI" panose="020B0604030504040204" pitchFamily="34" charset="-128"/>
                <a:ea typeface="Meiryo UI" panose="020B0604030504040204" pitchFamily="34" charset="-128"/>
                <a:cs typeface="Meiryo UI" panose="020B0604030504040204" pitchFamily="34" charset="-128"/>
              </a:defRPr>
            </a:lvl1pPr>
          </a:lstStyle>
          <a:p>
            <a:r>
              <a:rPr lang="en-US" altLang="zh-CN" dirty="0" smtClean="0"/>
              <a:t>HOW-</a:t>
            </a:r>
            <a:r>
              <a:rPr lang="en-US" altLang="zh-CN" dirty="0" err="1" smtClean="0"/>
              <a:t>Chaincode</a:t>
            </a:r>
            <a:r>
              <a:rPr lang="en-US" altLang="zh-CN" dirty="0" smtClean="0"/>
              <a:t> Design</a:t>
            </a:r>
            <a:endParaRPr lang="zh-CN" altLang="en-US" dirty="0"/>
          </a:p>
        </p:txBody>
      </p:sp>
      <p:sp>
        <p:nvSpPr>
          <p:cNvPr id="9" name="Rectangle 1"/>
          <p:cNvSpPr>
            <a:spLocks noChangeArrowheads="1"/>
          </p:cNvSpPr>
          <p:nvPr/>
        </p:nvSpPr>
        <p:spPr bwMode="auto">
          <a:xfrm>
            <a:off x="342107" y="1830179"/>
            <a:ext cx="6752897" cy="4330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7" tIns="41143" rIns="82287" bIns="41143" anchor="ctr">
            <a:spAutoFit/>
          </a:bodyPr>
          <a:lstStyle>
            <a:lvl1pPr marL="285750" indent="-28575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buFont typeface="Wingdings" pitchFamily="2" charset="2"/>
              <a:buChar char="ü"/>
            </a:pPr>
            <a:r>
              <a:rPr lang="en-US" altLang="zh-CN" sz="2800" dirty="0" err="1">
                <a:solidFill>
                  <a:schemeClr val="accent3">
                    <a:lumMod val="20000"/>
                    <a:lumOff val="80000"/>
                  </a:schemeClr>
                </a:solidFill>
                <a:latin typeface="微软雅黑" pitchFamily="34" charset="-122"/>
                <a:ea typeface="微软雅黑" pitchFamily="34" charset="-122"/>
              </a:rPr>
              <a:t>Chaincode</a:t>
            </a:r>
            <a:r>
              <a:rPr lang="zh-CN" altLang="en-US" sz="2800" dirty="0" smtClean="0">
                <a:solidFill>
                  <a:schemeClr val="accent3">
                    <a:lumMod val="20000"/>
                    <a:lumOff val="80000"/>
                  </a:schemeClr>
                </a:solidFill>
                <a:latin typeface="微软雅黑" pitchFamily="34" charset="-122"/>
                <a:ea typeface="微软雅黑" pitchFamily="34" charset="-122"/>
              </a:rPr>
              <a:t>存储</a:t>
            </a:r>
            <a:r>
              <a:rPr lang="zh-CN" altLang="en-US" sz="2800" dirty="0">
                <a:solidFill>
                  <a:schemeClr val="accent3">
                    <a:lumMod val="20000"/>
                    <a:lumOff val="80000"/>
                  </a:schemeClr>
                </a:solidFill>
                <a:latin typeface="微软雅黑" pitchFamily="34" charset="-122"/>
                <a:ea typeface="微软雅黑" pitchFamily="34" charset="-122"/>
              </a:rPr>
              <a:t>关键业务</a:t>
            </a:r>
            <a:r>
              <a:rPr lang="zh-CN" altLang="en-US" sz="2800" dirty="0" smtClean="0">
                <a:solidFill>
                  <a:schemeClr val="accent3">
                    <a:lumMod val="20000"/>
                    <a:lumOff val="80000"/>
                  </a:schemeClr>
                </a:solidFill>
                <a:latin typeface="微软雅黑" pitchFamily="34" charset="-122"/>
                <a:ea typeface="微软雅黑" pitchFamily="34" charset="-122"/>
              </a:rPr>
              <a:t>信息。</a:t>
            </a:r>
            <a:endParaRPr lang="en-US" altLang="zh-CN" sz="2800" dirty="0" smtClean="0">
              <a:solidFill>
                <a:schemeClr val="accent3">
                  <a:lumMod val="20000"/>
                  <a:lumOff val="80000"/>
                </a:schemeClr>
              </a:solidFill>
              <a:latin typeface="微软雅黑" pitchFamily="34" charset="-122"/>
              <a:ea typeface="微软雅黑" pitchFamily="34" charset="-122"/>
            </a:endParaRPr>
          </a:p>
          <a:p>
            <a:pPr>
              <a:lnSpc>
                <a:spcPct val="150000"/>
              </a:lnSpc>
              <a:buFont typeface="Wingdings" pitchFamily="2" charset="2"/>
              <a:buChar char="ü"/>
            </a:pPr>
            <a:endParaRPr lang="en-US" altLang="zh-CN" sz="1200" dirty="0">
              <a:solidFill>
                <a:schemeClr val="accent3">
                  <a:lumMod val="20000"/>
                  <a:lumOff val="80000"/>
                </a:schemeClr>
              </a:solidFill>
              <a:latin typeface="微软雅黑" pitchFamily="34" charset="-122"/>
              <a:ea typeface="微软雅黑" pitchFamily="34" charset="-122"/>
            </a:endParaRPr>
          </a:p>
          <a:p>
            <a:pPr>
              <a:lnSpc>
                <a:spcPct val="150000"/>
              </a:lnSpc>
              <a:buFont typeface="Wingdings" pitchFamily="2" charset="2"/>
              <a:buChar char="ü"/>
            </a:pPr>
            <a:r>
              <a:rPr lang="en-US" altLang="zh-CN" sz="2800" dirty="0" err="1" smtClean="0">
                <a:solidFill>
                  <a:schemeClr val="accent3">
                    <a:lumMod val="20000"/>
                    <a:lumOff val="80000"/>
                  </a:schemeClr>
                </a:solidFill>
                <a:latin typeface="微软雅黑" pitchFamily="34" charset="-122"/>
                <a:ea typeface="微软雅黑" pitchFamily="34" charset="-122"/>
              </a:rPr>
              <a:t>Chaincode</a:t>
            </a:r>
            <a:r>
              <a:rPr lang="zh-CN" altLang="en-US" sz="2800" dirty="0" smtClean="0">
                <a:solidFill>
                  <a:schemeClr val="accent3">
                    <a:lumMod val="20000"/>
                    <a:lumOff val="80000"/>
                  </a:schemeClr>
                </a:solidFill>
                <a:latin typeface="微软雅黑" pitchFamily="34" charset="-122"/>
                <a:ea typeface="微软雅黑" pitchFamily="34" charset="-122"/>
              </a:rPr>
              <a:t>提供增、改、查，支持范围查询功能。</a:t>
            </a:r>
            <a:endParaRPr lang="en-US" altLang="zh-CN" sz="2800" dirty="0" smtClean="0">
              <a:solidFill>
                <a:schemeClr val="accent3">
                  <a:lumMod val="20000"/>
                  <a:lumOff val="80000"/>
                </a:schemeClr>
              </a:solidFill>
              <a:latin typeface="微软雅黑" pitchFamily="34" charset="-122"/>
              <a:ea typeface="微软雅黑" pitchFamily="34" charset="-122"/>
            </a:endParaRPr>
          </a:p>
          <a:p>
            <a:pPr>
              <a:lnSpc>
                <a:spcPct val="150000"/>
              </a:lnSpc>
              <a:buFont typeface="Arial" charset="0"/>
              <a:buNone/>
            </a:pPr>
            <a:endParaRPr lang="en-US" altLang="zh-CN" sz="1200" dirty="0">
              <a:solidFill>
                <a:schemeClr val="accent3">
                  <a:lumMod val="20000"/>
                  <a:lumOff val="80000"/>
                </a:schemeClr>
              </a:solidFill>
              <a:latin typeface="微软雅黑" pitchFamily="34" charset="-122"/>
              <a:ea typeface="微软雅黑" pitchFamily="34" charset="-122"/>
            </a:endParaRPr>
          </a:p>
          <a:p>
            <a:pPr>
              <a:lnSpc>
                <a:spcPct val="150000"/>
              </a:lnSpc>
              <a:buFont typeface="Wingdings" pitchFamily="2" charset="2"/>
              <a:buChar char="ü"/>
            </a:pPr>
            <a:r>
              <a:rPr lang="zh-CN" altLang="en-US" sz="2800" dirty="0">
                <a:solidFill>
                  <a:schemeClr val="accent3">
                    <a:lumMod val="20000"/>
                    <a:lumOff val="80000"/>
                  </a:schemeClr>
                </a:solidFill>
                <a:latin typeface="微软雅黑" pitchFamily="34" charset="-122"/>
                <a:ea typeface="微软雅黑" pitchFamily="34" charset="-122"/>
              </a:rPr>
              <a:t>区</a:t>
            </a:r>
            <a:r>
              <a:rPr lang="zh-CN" altLang="en-US" sz="2800" dirty="0" smtClean="0">
                <a:solidFill>
                  <a:schemeClr val="accent3">
                    <a:lumMod val="20000"/>
                    <a:lumOff val="80000"/>
                  </a:schemeClr>
                </a:solidFill>
                <a:latin typeface="微软雅黑" pitchFamily="34" charset="-122"/>
                <a:ea typeface="微软雅黑" pitchFamily="34" charset="-122"/>
              </a:rPr>
              <a:t>块链接口调用封装，简化开发，支持交易写入账本有效性确认。</a:t>
            </a:r>
            <a:endParaRPr lang="en-US" altLang="zh-CN" sz="2800" dirty="0">
              <a:solidFill>
                <a:schemeClr val="accent3">
                  <a:lumMod val="20000"/>
                  <a:lumOff val="80000"/>
                </a:schemeClr>
              </a:solidFill>
              <a:latin typeface="微软雅黑" pitchFamily="34" charset="-122"/>
              <a:ea typeface="微软雅黑" pitchFamily="34" charset="-122"/>
            </a:endParaRPr>
          </a:p>
          <a:p>
            <a:pPr>
              <a:lnSpc>
                <a:spcPct val="150000"/>
              </a:lnSpc>
              <a:buFont typeface="Wingdings" pitchFamily="2" charset="2"/>
              <a:buChar char="ü"/>
            </a:pPr>
            <a:endParaRPr lang="en-US" altLang="zh-CN" dirty="0">
              <a:solidFill>
                <a:schemeClr val="accent3">
                  <a:lumMod val="20000"/>
                  <a:lumOff val="8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3759596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2107" y="367335"/>
            <a:ext cx="6726521" cy="923330"/>
          </a:xfrm>
          <a:prstGeom prst="rect">
            <a:avLst/>
          </a:prstGeom>
          <a:noFill/>
        </p:spPr>
        <p:txBody>
          <a:bodyPr wrap="none" rtlCol="0">
            <a:spAutoFit/>
          </a:bodyPr>
          <a:lstStyle/>
          <a:p>
            <a:r>
              <a:rPr lang="en-US" altLang="zh-CN" sz="5400" dirty="0" smtClean="0">
                <a:solidFill>
                  <a:schemeClr val="bg1"/>
                </a:solidFill>
                <a:latin typeface="华文细黑" panose="02010600040101010101" pitchFamily="2" charset="-122"/>
                <a:ea typeface="华文细黑" panose="02010600040101010101" pitchFamily="2" charset="-122"/>
                <a:cs typeface="Meiryo UI" panose="020B0604030504040204" pitchFamily="34" charset="-128"/>
              </a:rPr>
              <a:t>Innovation-</a:t>
            </a:r>
            <a:r>
              <a:rPr lang="zh-CN" altLang="en-US" sz="5400" dirty="0" smtClean="0">
                <a:solidFill>
                  <a:schemeClr val="bg1"/>
                </a:solidFill>
                <a:latin typeface="华文细黑" panose="02010600040101010101" pitchFamily="2" charset="-122"/>
                <a:ea typeface="华文细黑" panose="02010600040101010101" pitchFamily="2" charset="-122"/>
                <a:cs typeface="Meiryo UI" panose="020B0604030504040204" pitchFamily="34" charset="-128"/>
              </a:rPr>
              <a:t>技术创新</a:t>
            </a:r>
            <a:endParaRPr lang="en-US" altLang="zh-CN" sz="5400" dirty="0">
              <a:solidFill>
                <a:schemeClr val="bg1"/>
              </a:solidFill>
              <a:latin typeface="华文细黑" panose="02010600040101010101" pitchFamily="2" charset="-122"/>
              <a:ea typeface="华文细黑" panose="02010600040101010101" pitchFamily="2" charset="-122"/>
              <a:cs typeface="Meiryo UI" panose="020B0604030504040204" pitchFamily="34" charset="-128"/>
            </a:endParaRPr>
          </a:p>
        </p:txBody>
      </p:sp>
      <p:cxnSp>
        <p:nvCxnSpPr>
          <p:cNvPr id="5" name="直接连接符 4"/>
          <p:cNvCxnSpPr/>
          <p:nvPr/>
        </p:nvCxnSpPr>
        <p:spPr>
          <a:xfrm>
            <a:off x="5358210" y="3952887"/>
            <a:ext cx="6402866" cy="535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243486" y="1941343"/>
            <a:ext cx="1" cy="201154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5084854" y="3177290"/>
            <a:ext cx="2119992" cy="338554"/>
          </a:xfrm>
          <a:prstGeom prst="rect">
            <a:avLst/>
          </a:prstGeom>
          <a:noFill/>
        </p:spPr>
        <p:txBody>
          <a:bodyPr wrap="square" rtlCol="0">
            <a:spAutoFit/>
          </a:bodyPr>
          <a:lstStyle/>
          <a:p>
            <a:r>
              <a:rPr lang="en-US" altLang="zh-CN" sz="16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Privacy </a:t>
            </a:r>
            <a:r>
              <a:rPr lang="en-US" altLang="zh-CN" sz="16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Protection </a:t>
            </a:r>
            <a:endParaRPr lang="zh-CN" altLang="en-US" sz="16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29" name="文本框 28"/>
          <p:cNvSpPr txBox="1"/>
          <p:nvPr/>
        </p:nvSpPr>
        <p:spPr>
          <a:xfrm>
            <a:off x="7543016" y="3165514"/>
            <a:ext cx="2311851" cy="338554"/>
          </a:xfrm>
          <a:prstGeom prst="rect">
            <a:avLst/>
          </a:prstGeom>
          <a:noFill/>
        </p:spPr>
        <p:txBody>
          <a:bodyPr wrap="none" rtlCol="0">
            <a:spAutoFit/>
          </a:bodyPr>
          <a:lstStyle/>
          <a:p>
            <a:r>
              <a:rPr lang="en-US" altLang="zh-CN" sz="16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Meets </a:t>
            </a:r>
            <a:r>
              <a:rPr lang="en-US" altLang="zh-CN" sz="16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regulator rules</a:t>
            </a:r>
            <a:endParaRPr lang="zh-CN" altLang="en-US" sz="16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30" name="文本框 29"/>
          <p:cNvSpPr txBox="1"/>
          <p:nvPr/>
        </p:nvSpPr>
        <p:spPr>
          <a:xfrm>
            <a:off x="5297864" y="2435672"/>
            <a:ext cx="1620957" cy="523220"/>
          </a:xfrm>
          <a:prstGeom prst="rect">
            <a:avLst/>
          </a:prstGeom>
          <a:noFill/>
        </p:spPr>
        <p:txBody>
          <a:bodyPr wrap="none" rtlCol="0">
            <a:spAutoFit/>
          </a:bodyPr>
          <a:lstStyle/>
          <a:p>
            <a:r>
              <a:rPr lang="zh-CN" altLang="en-US" sz="2800" dirty="0" smtClean="0">
                <a:solidFill>
                  <a:srgbClr val="07C6CE"/>
                </a:solidFill>
                <a:latin typeface="华文细黑" panose="02010600040101010101" pitchFamily="2" charset="-122"/>
                <a:ea typeface="华文细黑" panose="02010600040101010101" pitchFamily="2" charset="-122"/>
              </a:rPr>
              <a:t>隐私保护</a:t>
            </a:r>
            <a:endParaRPr lang="zh-CN" altLang="en-US" sz="2800" dirty="0">
              <a:solidFill>
                <a:srgbClr val="07C6CE"/>
              </a:solidFill>
              <a:latin typeface="华文细黑" panose="02010600040101010101" pitchFamily="2" charset="-122"/>
              <a:ea typeface="华文细黑" panose="02010600040101010101" pitchFamily="2" charset="-122"/>
            </a:endParaRPr>
          </a:p>
        </p:txBody>
      </p:sp>
      <p:sp>
        <p:nvSpPr>
          <p:cNvPr id="31" name="文本框 30"/>
          <p:cNvSpPr txBox="1"/>
          <p:nvPr/>
        </p:nvSpPr>
        <p:spPr>
          <a:xfrm>
            <a:off x="7527250" y="2423895"/>
            <a:ext cx="2339102" cy="523220"/>
          </a:xfrm>
          <a:prstGeom prst="rect">
            <a:avLst/>
          </a:prstGeom>
          <a:noFill/>
        </p:spPr>
        <p:txBody>
          <a:bodyPr wrap="none" rtlCol="0">
            <a:spAutoFit/>
          </a:bodyPr>
          <a:lstStyle/>
          <a:p>
            <a:r>
              <a:rPr lang="zh-CN" altLang="en-US" sz="2800" dirty="0">
                <a:solidFill>
                  <a:srgbClr val="07C6CE"/>
                </a:solidFill>
                <a:latin typeface="华文细黑" panose="02010600040101010101" pitchFamily="2" charset="-122"/>
                <a:ea typeface="华文细黑" panose="02010600040101010101" pitchFamily="2" charset="-122"/>
              </a:rPr>
              <a:t>满足</a:t>
            </a:r>
            <a:r>
              <a:rPr lang="zh-CN" altLang="en-US" sz="2800" dirty="0" smtClean="0">
                <a:solidFill>
                  <a:srgbClr val="07C6CE"/>
                </a:solidFill>
                <a:latin typeface="华文细黑" panose="02010600040101010101" pitchFamily="2" charset="-122"/>
                <a:ea typeface="华文细黑" panose="02010600040101010101" pitchFamily="2" charset="-122"/>
              </a:rPr>
              <a:t>监管需求</a:t>
            </a:r>
            <a:endParaRPr lang="zh-CN" altLang="en-US" sz="2800" dirty="0">
              <a:solidFill>
                <a:srgbClr val="07C6CE"/>
              </a:solidFill>
              <a:latin typeface="华文细黑" panose="02010600040101010101" pitchFamily="2" charset="-122"/>
              <a:ea typeface="华文细黑" panose="02010600040101010101" pitchFamily="2" charset="-122"/>
            </a:endParaRPr>
          </a:p>
        </p:txBody>
      </p:sp>
      <p:sp>
        <p:nvSpPr>
          <p:cNvPr id="54" name="文本框 53"/>
          <p:cNvSpPr txBox="1"/>
          <p:nvPr/>
        </p:nvSpPr>
        <p:spPr>
          <a:xfrm>
            <a:off x="499763" y="1805357"/>
            <a:ext cx="4430150" cy="2185214"/>
          </a:xfrm>
          <a:prstGeom prst="rect">
            <a:avLst/>
          </a:prstGeom>
          <a:noFill/>
        </p:spPr>
        <p:txBody>
          <a:bodyPr wrap="square" rtlCol="0">
            <a:spAutoFit/>
          </a:bodyPr>
          <a:lstStyle/>
          <a:p>
            <a:pPr algn="ctr"/>
            <a:r>
              <a:rPr lang="zh-CN" altLang="en-US" sz="3400" b="1" dirty="0">
                <a:solidFill>
                  <a:srgbClr val="DF629A"/>
                </a:solidFill>
                <a:latin typeface="华文细黑" panose="02010600040101010101" pitchFamily="2" charset="-122"/>
                <a:ea typeface="华文细黑" panose="02010600040101010101" pitchFamily="2" charset="-122"/>
              </a:rPr>
              <a:t>采用类似于</a:t>
            </a:r>
            <a:r>
              <a:rPr lang="en-US" altLang="zh-CN" sz="3400" b="1" dirty="0">
                <a:solidFill>
                  <a:srgbClr val="DF629A"/>
                </a:solidFill>
                <a:latin typeface="华文细黑" panose="02010600040101010101" pitchFamily="2" charset="-122"/>
                <a:ea typeface="华文细黑" panose="02010600040101010101" pitchFamily="2" charset="-122"/>
              </a:rPr>
              <a:t>OpenSSL</a:t>
            </a:r>
            <a:r>
              <a:rPr lang="zh-CN" altLang="en-US" sz="3400" b="1" dirty="0">
                <a:solidFill>
                  <a:srgbClr val="DF629A"/>
                </a:solidFill>
                <a:latin typeface="华文细黑" panose="02010600040101010101" pitchFamily="2" charset="-122"/>
                <a:ea typeface="华文细黑" panose="02010600040101010101" pitchFamily="2" charset="-122"/>
              </a:rPr>
              <a:t>的</a:t>
            </a:r>
            <a:r>
              <a:rPr lang="zh-CN" altLang="en-US" sz="3400" b="1" dirty="0" smtClean="0">
                <a:solidFill>
                  <a:srgbClr val="DF629A"/>
                </a:solidFill>
                <a:latin typeface="华文细黑" panose="02010600040101010101" pitchFamily="2" charset="-122"/>
                <a:ea typeface="华文细黑" panose="02010600040101010101" pitchFamily="2" charset="-122"/>
              </a:rPr>
              <a:t>机制，确保只有交易双方及监管机构对数据可见</a:t>
            </a:r>
            <a:endParaRPr lang="zh-CN" altLang="en-US" sz="3400" b="1" dirty="0">
              <a:solidFill>
                <a:srgbClr val="DF629A"/>
              </a:solidFill>
              <a:latin typeface="华文细黑" panose="02010600040101010101" pitchFamily="2" charset="-122"/>
              <a:ea typeface="华文细黑" panose="02010600040101010101" pitchFamily="2" charset="-122"/>
            </a:endParaRPr>
          </a:p>
        </p:txBody>
      </p:sp>
      <p:cxnSp>
        <p:nvCxnSpPr>
          <p:cNvPr id="55" name="直接连接符 54"/>
          <p:cNvCxnSpPr/>
          <p:nvPr/>
        </p:nvCxnSpPr>
        <p:spPr>
          <a:xfrm>
            <a:off x="10132077" y="1941343"/>
            <a:ext cx="1" cy="201154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6" name="文本框 27"/>
          <p:cNvSpPr txBox="1"/>
          <p:nvPr/>
        </p:nvSpPr>
        <p:spPr>
          <a:xfrm>
            <a:off x="10376608" y="3165514"/>
            <a:ext cx="1387803" cy="338554"/>
          </a:xfrm>
          <a:prstGeom prst="rect">
            <a:avLst/>
          </a:prstGeom>
          <a:noFill/>
        </p:spPr>
        <p:txBody>
          <a:bodyPr wrap="square" rtlCol="0">
            <a:spAutoFit/>
          </a:bodyPr>
          <a:lstStyle/>
          <a:p>
            <a:r>
              <a:rPr lang="en-US" altLang="zh-CN" sz="16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No </a:t>
            </a:r>
            <a:r>
              <a:rPr lang="en-US" altLang="zh-CN" sz="16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denial</a:t>
            </a:r>
            <a:endParaRPr lang="zh-CN" altLang="en-US" sz="16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57" name="文本框 29"/>
          <p:cNvSpPr txBox="1"/>
          <p:nvPr/>
        </p:nvSpPr>
        <p:spPr>
          <a:xfrm>
            <a:off x="10329310" y="2435672"/>
            <a:ext cx="1261884" cy="523220"/>
          </a:xfrm>
          <a:prstGeom prst="rect">
            <a:avLst/>
          </a:prstGeom>
          <a:noFill/>
        </p:spPr>
        <p:txBody>
          <a:bodyPr wrap="none" rtlCol="0">
            <a:spAutoFit/>
          </a:bodyPr>
          <a:lstStyle/>
          <a:p>
            <a:r>
              <a:rPr lang="zh-CN" altLang="en-US" sz="2800" dirty="0" smtClean="0">
                <a:solidFill>
                  <a:srgbClr val="07C6CE"/>
                </a:solidFill>
                <a:latin typeface="华文细黑" panose="02010600040101010101" pitchFamily="2" charset="-122"/>
                <a:ea typeface="华文细黑" panose="02010600040101010101" pitchFamily="2" charset="-122"/>
              </a:rPr>
              <a:t>防抵赖</a:t>
            </a:r>
            <a:endParaRPr lang="zh-CN" altLang="en-US" sz="2800" dirty="0">
              <a:solidFill>
                <a:srgbClr val="07C6CE"/>
              </a:solidFill>
              <a:latin typeface="华文细黑" panose="02010600040101010101" pitchFamily="2" charset="-122"/>
              <a:ea typeface="华文细黑" panose="02010600040101010101" pitchFamily="2" charset="-122"/>
            </a:endParaRPr>
          </a:p>
        </p:txBody>
      </p:sp>
      <p:graphicFrame>
        <p:nvGraphicFramePr>
          <p:cNvPr id="20" name="表格 19"/>
          <p:cNvGraphicFramePr>
            <a:graphicFrameLocks noGrp="1"/>
          </p:cNvGraphicFramePr>
          <p:nvPr>
            <p:extLst>
              <p:ext uri="{D42A27DB-BD31-4B8C-83A1-F6EECF244321}">
                <p14:modId xmlns:p14="http://schemas.microsoft.com/office/powerpoint/2010/main" val="4253349897"/>
              </p:ext>
            </p:extLst>
          </p:nvPr>
        </p:nvGraphicFramePr>
        <p:xfrm>
          <a:off x="785424" y="4833031"/>
          <a:ext cx="9780375" cy="630145"/>
        </p:xfrm>
        <a:graphic>
          <a:graphicData uri="http://schemas.openxmlformats.org/drawingml/2006/table">
            <a:tbl>
              <a:tblPr firstRow="1" firstCol="1" bandRow="1">
                <a:tableStyleId>{5C22544A-7EE6-4342-B048-85BDC9FD1C3A}</a:tableStyleId>
              </a:tblPr>
              <a:tblGrid>
                <a:gridCol w="728074"/>
                <a:gridCol w="1844565"/>
                <a:gridCol w="2301766"/>
                <a:gridCol w="1529255"/>
                <a:gridCol w="1418897"/>
                <a:gridCol w="1355834"/>
                <a:gridCol w="601984"/>
              </a:tblGrid>
              <a:tr h="630145">
                <a:tc>
                  <a:txBody>
                    <a:bodyPr/>
                    <a:lstStyle/>
                    <a:p>
                      <a:pPr indent="266700" algn="ctr">
                        <a:spcAft>
                          <a:spcPts val="0"/>
                        </a:spcAft>
                      </a:pPr>
                      <a:r>
                        <a:rPr lang="en-US" sz="1600" kern="100" dirty="0" smtClean="0">
                          <a:effectLst/>
                          <a:latin typeface="微软雅黑" panose="020B0503020204020204" pitchFamily="34" charset="-122"/>
                          <a:ea typeface="微软雅黑" panose="020B0503020204020204" pitchFamily="34" charset="-122"/>
                        </a:rPr>
                        <a:t>Id</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indent="266700" algn="ctr">
                        <a:spcAft>
                          <a:spcPts val="0"/>
                        </a:spcAft>
                      </a:pPr>
                      <a:r>
                        <a:rPr lang="en-US" sz="1600" kern="100" dirty="0" err="1" smtClean="0">
                          <a:effectLst/>
                          <a:latin typeface="微软雅黑" panose="020B0503020204020204" pitchFamily="34" charset="-122"/>
                          <a:ea typeface="微软雅黑" panose="020B0503020204020204" pitchFamily="34" charset="-122"/>
                        </a:rPr>
                        <a:t>BizData</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indent="266700" algn="ctr">
                        <a:spcAft>
                          <a:spcPts val="0"/>
                        </a:spcAft>
                      </a:pPr>
                      <a:r>
                        <a:rPr lang="en-US" sz="1600" kern="100" dirty="0" smtClean="0">
                          <a:effectLst/>
                          <a:latin typeface="微软雅黑" panose="020B0503020204020204" pitchFamily="34" charset="-122"/>
                          <a:ea typeface="微软雅黑" panose="020B0503020204020204" pitchFamily="34" charset="-122"/>
                        </a:rPr>
                        <a:t>A’s signature for </a:t>
                      </a:r>
                      <a:r>
                        <a:rPr lang="en-US" sz="1600" kern="100" dirty="0" err="1" smtClean="0">
                          <a:effectLst/>
                          <a:latin typeface="微软雅黑" panose="020B0503020204020204" pitchFamily="34" charset="-122"/>
                          <a:ea typeface="微软雅黑" panose="020B0503020204020204" pitchFamily="34" charset="-122"/>
                        </a:rPr>
                        <a:t>BizData</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indent="266700" algn="ctr">
                        <a:spcAft>
                          <a:spcPts val="0"/>
                        </a:spcAft>
                      </a:pPr>
                      <a:r>
                        <a:rPr lang="en-US" sz="1600" kern="100" dirty="0" smtClean="0">
                          <a:effectLst/>
                          <a:latin typeface="微软雅黑" panose="020B0503020204020204" pitchFamily="34" charset="-122"/>
                          <a:ea typeface="微软雅黑" panose="020B0503020204020204" pitchFamily="34" charset="-122"/>
                        </a:rPr>
                        <a:t>Key</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indent="266700" algn="ctr">
                        <a:spcAft>
                          <a:spcPts val="0"/>
                        </a:spcAft>
                      </a:pPr>
                      <a:r>
                        <a:rPr lang="en-US" sz="1600" kern="100" dirty="0" smtClean="0">
                          <a:effectLst/>
                          <a:latin typeface="微软雅黑" panose="020B0503020204020204" pitchFamily="34" charset="-122"/>
                          <a:ea typeface="微软雅黑" panose="020B0503020204020204" pitchFamily="34" charset="-122"/>
                        </a:rPr>
                        <a:t>Key</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indent="266700" algn="ctr">
                        <a:spcAft>
                          <a:spcPts val="0"/>
                        </a:spcAft>
                      </a:pPr>
                      <a:r>
                        <a:rPr lang="en-US" sz="1600" kern="100" dirty="0" smtClean="0">
                          <a:effectLst/>
                          <a:latin typeface="微软雅黑" panose="020B0503020204020204" pitchFamily="34" charset="-122"/>
                          <a:ea typeface="微软雅黑" panose="020B0503020204020204" pitchFamily="34" charset="-122"/>
                        </a:rPr>
                        <a:t>Key</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indent="266700" algn="ctr">
                        <a:spcAft>
                          <a:spcPts val="0"/>
                        </a:spcAft>
                      </a:pPr>
                      <a:r>
                        <a:rPr lang="en-US" sz="1600" kern="100" dirty="0">
                          <a:effectLst/>
                          <a:latin typeface="微软雅黑" panose="020B0503020204020204" pitchFamily="34" charset="-122"/>
                          <a:ea typeface="微软雅黑" panose="020B0503020204020204" pitchFamily="34" charset="-122"/>
                        </a:rPr>
                        <a:t> </a:t>
                      </a:r>
                      <a:endParaRPr lang="en-US" sz="1600" kern="100" dirty="0" smtClean="0">
                        <a:effectLst/>
                        <a:latin typeface="微软雅黑" panose="020B0503020204020204" pitchFamily="34" charset="-122"/>
                        <a:ea typeface="微软雅黑" panose="020B0503020204020204" pitchFamily="34" charset="-122"/>
                      </a:endParaRPr>
                    </a:p>
                    <a:p>
                      <a:pPr indent="266700" algn="ctr">
                        <a:spcAft>
                          <a:spcPts val="0"/>
                        </a:spcAft>
                      </a:pPr>
                      <a:r>
                        <a:rPr lang="en-US" sz="1600" kern="100" dirty="0" smtClean="0">
                          <a:effectLst/>
                          <a:latin typeface="微软雅黑" panose="020B0503020204020204" pitchFamily="34" charset="-122"/>
                          <a:ea typeface="微软雅黑" panose="020B0503020204020204" pitchFamily="34" charset="-122"/>
                        </a:rPr>
                        <a:t>…</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r>
            </a:tbl>
          </a:graphicData>
        </a:graphic>
      </p:graphicFrame>
      <p:sp>
        <p:nvSpPr>
          <p:cNvPr id="21" name="文本框 2"/>
          <p:cNvSpPr txBox="1">
            <a:spLocks noChangeArrowheads="1"/>
          </p:cNvSpPr>
          <p:nvPr/>
        </p:nvSpPr>
        <p:spPr bwMode="auto">
          <a:xfrm>
            <a:off x="6211622" y="4729902"/>
            <a:ext cx="975221" cy="24622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A’s public key</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2" name="Text Box 1"/>
          <p:cNvSpPr txBox="1">
            <a:spLocks noChangeArrowheads="1"/>
          </p:cNvSpPr>
          <p:nvPr/>
        </p:nvSpPr>
        <p:spPr bwMode="auto">
          <a:xfrm>
            <a:off x="7602054" y="4734129"/>
            <a:ext cx="1007424" cy="24622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B’s public key</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3" name="文本框 3"/>
          <p:cNvSpPr txBox="1">
            <a:spLocks noChangeArrowheads="1"/>
          </p:cNvSpPr>
          <p:nvPr/>
        </p:nvSpPr>
        <p:spPr bwMode="auto">
          <a:xfrm>
            <a:off x="8992363" y="4738028"/>
            <a:ext cx="978677" cy="24622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S’s public key</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4" name="Rectangle 4"/>
          <p:cNvSpPr>
            <a:spLocks noChangeArrowheads="1"/>
          </p:cNvSpPr>
          <p:nvPr/>
        </p:nvSpPr>
        <p:spPr bwMode="auto">
          <a:xfrm>
            <a:off x="1684839" y="48294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dirty="0">
              <a:ea typeface="方正兰亭刊黑_GBK"/>
            </a:endParaRPr>
          </a:p>
        </p:txBody>
      </p:sp>
      <p:sp>
        <p:nvSpPr>
          <p:cNvPr id="25" name="文本框 27"/>
          <p:cNvSpPr txBox="1"/>
          <p:nvPr/>
        </p:nvSpPr>
        <p:spPr>
          <a:xfrm>
            <a:off x="704721" y="4275461"/>
            <a:ext cx="2119992" cy="369332"/>
          </a:xfrm>
          <a:prstGeom prst="rect">
            <a:avLst/>
          </a:prstGeom>
          <a:noFill/>
        </p:spPr>
        <p:txBody>
          <a:bodyPr wrap="square" rtlCol="0">
            <a:spAutoFit/>
          </a:bodyPr>
          <a:lstStyle/>
          <a:p>
            <a:r>
              <a:rPr lang="en-US" altLang="zh-CN"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e.g. A-&gt;B</a:t>
            </a:r>
            <a:endParaRPr lang="zh-CN" altLang="en-US"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26" name="文本框 2"/>
          <p:cNvSpPr txBox="1">
            <a:spLocks noChangeArrowheads="1"/>
          </p:cNvSpPr>
          <p:nvPr/>
        </p:nvSpPr>
        <p:spPr bwMode="auto">
          <a:xfrm>
            <a:off x="2755908" y="4718363"/>
            <a:ext cx="607359" cy="26161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key</a:t>
            </a:r>
            <a:endParaRPr kumimoji="0" lang="en-US" altLang="zh-CN"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宋体" pitchFamily="2" charset="-122"/>
            </a:endParaRPr>
          </a:p>
        </p:txBody>
      </p:sp>
    </p:spTree>
    <p:extLst>
      <p:ext uri="{BB962C8B-B14F-4D97-AF65-F5344CB8AC3E}">
        <p14:creationId xmlns:p14="http://schemas.microsoft.com/office/powerpoint/2010/main" val="1688042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4428751" y="2733432"/>
            <a:ext cx="2741453" cy="2771307"/>
            <a:chOff x="3798277" y="1336430"/>
            <a:chExt cx="4290646" cy="4290646"/>
          </a:xfrm>
        </p:grpSpPr>
        <p:sp>
          <p:nvSpPr>
            <p:cNvPr id="4" name="弧形 3"/>
            <p:cNvSpPr/>
            <p:nvPr/>
          </p:nvSpPr>
          <p:spPr>
            <a:xfrm>
              <a:off x="3798277" y="1336430"/>
              <a:ext cx="4290646" cy="4290646"/>
            </a:xfrm>
            <a:prstGeom prst="arc">
              <a:avLst>
                <a:gd name="adj1" fmla="val 15353387"/>
                <a:gd name="adj2" fmla="val 13860959"/>
              </a:avLst>
            </a:prstGeom>
            <a:ln>
              <a:solidFill>
                <a:srgbClr val="07C6C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7" name="等腰三角形 6"/>
            <p:cNvSpPr/>
            <p:nvPr/>
          </p:nvSpPr>
          <p:spPr>
            <a:xfrm rot="2984630">
              <a:off x="4540026" y="1630003"/>
              <a:ext cx="290683" cy="250588"/>
            </a:xfrm>
            <a:prstGeom prst="triangle">
              <a:avLst/>
            </a:prstGeom>
            <a:solidFill>
              <a:srgbClr val="07C6CE"/>
            </a:solidFill>
            <a:ln>
              <a:solidFill>
                <a:srgbClr val="07C6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grpSp>
      <p:sp>
        <p:nvSpPr>
          <p:cNvPr id="75" name="文本框 74"/>
          <p:cNvSpPr txBox="1"/>
          <p:nvPr/>
        </p:nvSpPr>
        <p:spPr>
          <a:xfrm>
            <a:off x="342107" y="367335"/>
            <a:ext cx="10325262" cy="830997"/>
          </a:xfrm>
          <a:prstGeom prst="rect">
            <a:avLst/>
          </a:prstGeom>
          <a:noFill/>
        </p:spPr>
        <p:txBody>
          <a:bodyPr wrap="none" rtlCol="0">
            <a:spAutoFit/>
          </a:bodyPr>
          <a:lstStyle/>
          <a:p>
            <a:r>
              <a:rPr lang="en-US" altLang="zh-CN" sz="4800" dirty="0" smtClean="0">
                <a:solidFill>
                  <a:schemeClr val="bg1"/>
                </a:solidFill>
                <a:latin typeface="微软雅黑" panose="020B0503020204020204" pitchFamily="34" charset="-122"/>
                <a:ea typeface="微软雅黑" panose="020B0503020204020204" pitchFamily="34" charset="-122"/>
                <a:cs typeface="Meiryo UI" panose="020B0604030504040204" pitchFamily="34" charset="-128"/>
              </a:rPr>
              <a:t>Value-</a:t>
            </a:r>
            <a:r>
              <a:rPr lang="zh-CN" altLang="en-US" sz="4800" dirty="0" smtClean="0">
                <a:solidFill>
                  <a:schemeClr val="bg1"/>
                </a:solidFill>
                <a:latin typeface="微软雅黑" panose="020B0503020204020204" pitchFamily="34" charset="-122"/>
                <a:ea typeface="微软雅黑" panose="020B0503020204020204" pitchFamily="34" charset="-122"/>
                <a:cs typeface="Meiryo UI" panose="020B0604030504040204" pitchFamily="34" charset="-128"/>
              </a:rPr>
              <a:t>痛点得以解决</a:t>
            </a:r>
            <a:r>
              <a:rPr lang="zh-CN" altLang="en-US" sz="3200" dirty="0" smtClean="0">
                <a:solidFill>
                  <a:schemeClr val="bg1"/>
                </a:solidFill>
                <a:latin typeface="微软雅黑" panose="020B0503020204020204" pitchFamily="34" charset="-122"/>
                <a:ea typeface="微软雅黑" panose="020B0503020204020204" pitchFamily="34" charset="-122"/>
                <a:cs typeface="Meiryo UI" panose="020B0604030504040204" pitchFamily="34" charset="-128"/>
              </a:rPr>
              <a:t>（</a:t>
            </a:r>
            <a:r>
              <a:rPr lang="en-US" altLang="zh-CN" sz="3200" dirty="0" smtClean="0">
                <a:solidFill>
                  <a:schemeClr val="bg1"/>
                </a:solidFill>
                <a:latin typeface="微软雅黑" panose="020B0503020204020204" pitchFamily="34" charset="-122"/>
                <a:ea typeface="微软雅黑" panose="020B0503020204020204" pitchFamily="34" charset="-122"/>
                <a:cs typeface="Meiryo UI" panose="020B0604030504040204" pitchFamily="34" charset="-128"/>
              </a:rPr>
              <a:t>Sore points solved</a:t>
            </a:r>
            <a:r>
              <a:rPr lang="zh-CN" altLang="en-US" sz="3200" dirty="0" smtClean="0">
                <a:solidFill>
                  <a:schemeClr val="bg1"/>
                </a:solidFill>
                <a:latin typeface="微软雅黑" panose="020B0503020204020204" pitchFamily="34" charset="-122"/>
                <a:ea typeface="微软雅黑" panose="020B0503020204020204" pitchFamily="34" charset="-122"/>
                <a:cs typeface="Meiryo UI" panose="020B0604030504040204" pitchFamily="34" charset="-128"/>
              </a:rPr>
              <a:t>）</a:t>
            </a:r>
            <a:endParaRPr lang="zh-CN" altLang="en-US" sz="3200" dirty="0">
              <a:solidFill>
                <a:schemeClr val="bg1"/>
              </a:solidFill>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13" name="文本框 12"/>
          <p:cNvSpPr txBox="1"/>
          <p:nvPr/>
        </p:nvSpPr>
        <p:spPr>
          <a:xfrm>
            <a:off x="4532127" y="3636238"/>
            <a:ext cx="2534700" cy="830997"/>
          </a:xfrm>
          <a:prstGeom prst="rect">
            <a:avLst/>
          </a:prstGeom>
          <a:noFill/>
        </p:spPr>
        <p:txBody>
          <a:bodyPr wrap="square" rtlCol="0">
            <a:spAutoFit/>
          </a:bodyPr>
          <a:lstStyle/>
          <a:p>
            <a:pPr algn="ctr"/>
            <a:r>
              <a:rPr lang="zh-CN" altLang="en-US" sz="4800" b="1" dirty="0" smtClean="0">
                <a:solidFill>
                  <a:srgbClr val="DF629A"/>
                </a:solidFill>
                <a:latin typeface="微软雅黑" panose="020B0503020204020204" pitchFamily="34" charset="-122"/>
                <a:ea typeface="微软雅黑" panose="020B0503020204020204" pitchFamily="34" charset="-122"/>
              </a:rPr>
              <a:t>区块链</a:t>
            </a:r>
            <a:endParaRPr lang="en-US" altLang="zh-CN" sz="4800" b="1" dirty="0" smtClean="0">
              <a:solidFill>
                <a:srgbClr val="DF629A"/>
              </a:solidFill>
              <a:latin typeface="微软雅黑" panose="020B0503020204020204" pitchFamily="34" charset="-122"/>
              <a:ea typeface="微软雅黑" panose="020B0503020204020204" pitchFamily="34" charset="-122"/>
            </a:endParaRPr>
          </a:p>
        </p:txBody>
      </p:sp>
      <p:sp>
        <p:nvSpPr>
          <p:cNvPr id="37" name="文本框 12"/>
          <p:cNvSpPr txBox="1"/>
          <p:nvPr/>
        </p:nvSpPr>
        <p:spPr>
          <a:xfrm>
            <a:off x="2123463" y="1759195"/>
            <a:ext cx="2203706" cy="646331"/>
          </a:xfrm>
          <a:prstGeom prst="rect">
            <a:avLst/>
          </a:prstGeom>
          <a:noFill/>
        </p:spPr>
        <p:txBody>
          <a:bodyPr wrap="square" rtlCol="0">
            <a:spAutoFit/>
          </a:bodyPr>
          <a:lstStyle/>
          <a:p>
            <a:pPr algn="ctr"/>
            <a:r>
              <a:rPr lang="zh-CN" altLang="en-US" sz="3600" b="1" dirty="0" smtClean="0">
                <a:solidFill>
                  <a:srgbClr val="07C6CE"/>
                </a:solidFill>
                <a:latin typeface="微软雅黑" panose="020B0503020204020204" pitchFamily="34" charset="-122"/>
                <a:ea typeface="微软雅黑" panose="020B0503020204020204" pitchFamily="34" charset="-122"/>
                <a:cs typeface="Meiryo UI" panose="020B0604030504040204" pitchFamily="34" charset="-128"/>
              </a:rPr>
              <a:t>环节多</a:t>
            </a:r>
            <a:endParaRPr lang="en-US" altLang="zh-CN" sz="3600" b="1" dirty="0" smtClean="0">
              <a:solidFill>
                <a:srgbClr val="07C6CE"/>
              </a:solidFill>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38" name="矩形 37"/>
          <p:cNvSpPr/>
          <p:nvPr/>
        </p:nvSpPr>
        <p:spPr>
          <a:xfrm>
            <a:off x="2091580" y="2832292"/>
            <a:ext cx="2267471" cy="400110"/>
          </a:xfrm>
          <a:prstGeom prst="rect">
            <a:avLst/>
          </a:prstGeom>
        </p:spPr>
        <p:txBody>
          <a:bodyPr wrap="square">
            <a:spAutoFit/>
          </a:bodyPr>
          <a:lstStyle/>
          <a:p>
            <a:pPr algn="ctr"/>
            <a:r>
              <a:rPr lang="zh-CN" altLang="en-US" sz="2000" b="1" dirty="0" smtClean="0">
                <a:solidFill>
                  <a:schemeClr val="bg2">
                    <a:lumMod val="90000"/>
                  </a:schemeClr>
                </a:solidFill>
                <a:latin typeface="微软雅黑" panose="020B0503020204020204" pitchFamily="34" charset="-122"/>
                <a:ea typeface="微软雅黑" panose="020B0503020204020204" pitchFamily="34" charset="-122"/>
              </a:rPr>
              <a:t>无中间环节</a:t>
            </a:r>
            <a:endParaRPr lang="zh-CN" altLang="en-US" sz="2000" b="1" dirty="0">
              <a:solidFill>
                <a:schemeClr val="bg2">
                  <a:lumMod val="90000"/>
                </a:schemeClr>
              </a:solidFill>
              <a:latin typeface="微软雅黑" panose="020B0503020204020204" pitchFamily="34" charset="-122"/>
              <a:ea typeface="微软雅黑" panose="020B0503020204020204" pitchFamily="34" charset="-122"/>
            </a:endParaRPr>
          </a:p>
        </p:txBody>
      </p:sp>
      <p:sp>
        <p:nvSpPr>
          <p:cNvPr id="39" name="等腰三角形 38"/>
          <p:cNvSpPr/>
          <p:nvPr/>
        </p:nvSpPr>
        <p:spPr>
          <a:xfrm rot="10800000">
            <a:off x="3111976" y="2537455"/>
            <a:ext cx="223681" cy="192828"/>
          </a:xfrm>
          <a:prstGeom prst="triangle">
            <a:avLst/>
          </a:prstGeom>
          <a:solidFill>
            <a:srgbClr val="07C6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0" name="文本框 12"/>
          <p:cNvSpPr txBox="1"/>
          <p:nvPr/>
        </p:nvSpPr>
        <p:spPr>
          <a:xfrm>
            <a:off x="7170204" y="1686061"/>
            <a:ext cx="2907365" cy="646331"/>
          </a:xfrm>
          <a:prstGeom prst="rect">
            <a:avLst/>
          </a:prstGeom>
          <a:noFill/>
        </p:spPr>
        <p:txBody>
          <a:bodyPr wrap="square" rtlCol="0">
            <a:spAutoFit/>
          </a:bodyPr>
          <a:lstStyle/>
          <a:p>
            <a:pPr algn="ctr"/>
            <a:r>
              <a:rPr lang="zh-CN" altLang="en-US" sz="3600" b="1" dirty="0">
                <a:solidFill>
                  <a:srgbClr val="07C6CE"/>
                </a:solidFill>
                <a:latin typeface="微软雅黑" panose="020B0503020204020204" pitchFamily="34" charset="-122"/>
                <a:ea typeface="微软雅黑" panose="020B0503020204020204" pitchFamily="34" charset="-122"/>
                <a:cs typeface="Meiryo UI" panose="020B0604030504040204" pitchFamily="34" charset="-128"/>
              </a:rPr>
              <a:t>信任成本高</a:t>
            </a:r>
            <a:endParaRPr lang="en-US" altLang="zh-CN" sz="3600" b="1" dirty="0">
              <a:solidFill>
                <a:srgbClr val="07C6CE"/>
              </a:solidFill>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41" name="矩形 40"/>
          <p:cNvSpPr/>
          <p:nvPr/>
        </p:nvSpPr>
        <p:spPr>
          <a:xfrm>
            <a:off x="7068857" y="2757345"/>
            <a:ext cx="3177975" cy="1323439"/>
          </a:xfrm>
          <a:prstGeom prst="rect">
            <a:avLst/>
          </a:prstGeom>
        </p:spPr>
        <p:txBody>
          <a:bodyPr wrap="square">
            <a:spAutoFit/>
          </a:bodyPr>
          <a:lstStyle/>
          <a:p>
            <a:pPr algn="ctr"/>
            <a:r>
              <a:rPr lang="zh-CN" altLang="en-US" sz="2000" b="1" dirty="0" smtClean="0">
                <a:solidFill>
                  <a:schemeClr val="bg2">
                    <a:lumMod val="90000"/>
                  </a:schemeClr>
                </a:solidFill>
                <a:latin typeface="微软雅黑" panose="020B0503020204020204" pitchFamily="34" charset="-122"/>
                <a:ea typeface="微软雅黑" panose="020B0503020204020204" pitchFamily="34" charset="-122"/>
              </a:rPr>
              <a:t>隐私保护，考虑监管需求；</a:t>
            </a:r>
            <a:endParaRPr lang="en-US" altLang="zh-CN" sz="2000" b="1" dirty="0">
              <a:solidFill>
                <a:schemeClr val="bg2">
                  <a:lumMod val="90000"/>
                </a:schemeClr>
              </a:solidFill>
              <a:latin typeface="微软雅黑" panose="020B0503020204020204" pitchFamily="34" charset="-122"/>
              <a:ea typeface="微软雅黑" panose="020B0503020204020204" pitchFamily="34" charset="-122"/>
            </a:endParaRPr>
          </a:p>
          <a:p>
            <a:pPr algn="ctr"/>
            <a:r>
              <a:rPr lang="zh-CN" altLang="en-US" sz="2000" b="1" dirty="0" smtClean="0">
                <a:solidFill>
                  <a:schemeClr val="bg2">
                    <a:lumMod val="90000"/>
                  </a:schemeClr>
                </a:solidFill>
                <a:latin typeface="微软雅黑" panose="020B0503020204020204" pitchFamily="34" charset="-122"/>
                <a:ea typeface="微软雅黑" panose="020B0503020204020204" pitchFamily="34" charset="-122"/>
              </a:rPr>
              <a:t>签名认证</a:t>
            </a:r>
            <a:r>
              <a:rPr lang="zh-CN" altLang="en-US" sz="2000" b="1" dirty="0">
                <a:solidFill>
                  <a:schemeClr val="bg2">
                    <a:lumMod val="90000"/>
                  </a:schemeClr>
                </a:solidFill>
                <a:latin typeface="微软雅黑" panose="020B0503020204020204" pitchFamily="34" charset="-122"/>
                <a:ea typeface="微软雅黑" panose="020B0503020204020204" pitchFamily="34" charset="-122"/>
              </a:rPr>
              <a:t>防</a:t>
            </a:r>
            <a:r>
              <a:rPr lang="zh-CN" altLang="en-US" sz="2000" b="1" dirty="0" smtClean="0">
                <a:solidFill>
                  <a:schemeClr val="bg2">
                    <a:lumMod val="90000"/>
                  </a:schemeClr>
                </a:solidFill>
                <a:latin typeface="微软雅黑" panose="020B0503020204020204" pitchFamily="34" charset="-122"/>
                <a:ea typeface="微软雅黑" panose="020B0503020204020204" pitchFamily="34" charset="-122"/>
              </a:rPr>
              <a:t>抵赖；</a:t>
            </a:r>
            <a:endParaRPr lang="en-US" altLang="zh-CN" sz="2000" b="1" dirty="0">
              <a:solidFill>
                <a:schemeClr val="bg2">
                  <a:lumMod val="90000"/>
                </a:schemeClr>
              </a:solidFill>
              <a:latin typeface="微软雅黑" panose="020B0503020204020204" pitchFamily="34" charset="-122"/>
              <a:ea typeface="微软雅黑" panose="020B0503020204020204" pitchFamily="34" charset="-122"/>
            </a:endParaRPr>
          </a:p>
          <a:p>
            <a:pPr algn="ctr"/>
            <a:r>
              <a:rPr lang="zh-CN" altLang="en-US" sz="2000" b="1" dirty="0">
                <a:solidFill>
                  <a:schemeClr val="bg2">
                    <a:lumMod val="90000"/>
                  </a:schemeClr>
                </a:solidFill>
                <a:latin typeface="微软雅黑" panose="020B0503020204020204" pitchFamily="34" charset="-122"/>
                <a:ea typeface="微软雅黑" panose="020B0503020204020204" pitchFamily="34" charset="-122"/>
              </a:rPr>
              <a:t>节点见证难</a:t>
            </a:r>
            <a:r>
              <a:rPr lang="zh-CN" altLang="en-US" sz="2000" b="1" dirty="0" smtClean="0">
                <a:solidFill>
                  <a:schemeClr val="bg2">
                    <a:lumMod val="90000"/>
                  </a:schemeClr>
                </a:solidFill>
                <a:latin typeface="微软雅黑" panose="020B0503020204020204" pitchFamily="34" charset="-122"/>
                <a:ea typeface="微软雅黑" panose="020B0503020204020204" pitchFamily="34" charset="-122"/>
              </a:rPr>
              <a:t>篡改；</a:t>
            </a:r>
            <a:endParaRPr lang="en-US" altLang="zh-CN" sz="2000" b="1" dirty="0" smtClean="0">
              <a:solidFill>
                <a:schemeClr val="bg2">
                  <a:lumMod val="90000"/>
                </a:schemeClr>
              </a:solidFill>
              <a:latin typeface="微软雅黑" panose="020B0503020204020204" pitchFamily="34" charset="-122"/>
              <a:ea typeface="微软雅黑" panose="020B0503020204020204" pitchFamily="34" charset="-122"/>
            </a:endParaRPr>
          </a:p>
          <a:p>
            <a:pPr algn="ctr"/>
            <a:r>
              <a:rPr lang="zh-CN" altLang="en-US" sz="2000" b="1" dirty="0">
                <a:solidFill>
                  <a:schemeClr val="bg2">
                    <a:lumMod val="90000"/>
                  </a:schemeClr>
                </a:solidFill>
                <a:latin typeface="微软雅黑" panose="020B0503020204020204" pitchFamily="34" charset="-122"/>
                <a:ea typeface="微软雅黑" panose="020B0503020204020204" pitchFamily="34" charset="-122"/>
              </a:rPr>
              <a:t>数据所有权归位</a:t>
            </a:r>
          </a:p>
        </p:txBody>
      </p:sp>
      <p:sp>
        <p:nvSpPr>
          <p:cNvPr id="42" name="等腰三角形 41"/>
          <p:cNvSpPr/>
          <p:nvPr/>
        </p:nvSpPr>
        <p:spPr>
          <a:xfrm rot="10800000">
            <a:off x="8510548" y="2462508"/>
            <a:ext cx="223681" cy="192828"/>
          </a:xfrm>
          <a:prstGeom prst="triangle">
            <a:avLst/>
          </a:prstGeom>
          <a:solidFill>
            <a:srgbClr val="07C6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3" name="文本框 12"/>
          <p:cNvSpPr txBox="1"/>
          <p:nvPr/>
        </p:nvSpPr>
        <p:spPr>
          <a:xfrm>
            <a:off x="2091581" y="4220573"/>
            <a:ext cx="2203706" cy="646331"/>
          </a:xfrm>
          <a:prstGeom prst="rect">
            <a:avLst/>
          </a:prstGeom>
          <a:noFill/>
        </p:spPr>
        <p:txBody>
          <a:bodyPr wrap="square" rtlCol="0">
            <a:spAutoFit/>
          </a:bodyPr>
          <a:lstStyle/>
          <a:p>
            <a:pPr algn="ctr"/>
            <a:r>
              <a:rPr lang="zh-CN" altLang="en-US" sz="3600" b="1" dirty="0" smtClean="0">
                <a:solidFill>
                  <a:srgbClr val="07C6CE"/>
                </a:solidFill>
                <a:latin typeface="微软雅黑" panose="020B0503020204020204" pitchFamily="34" charset="-122"/>
                <a:ea typeface="微软雅黑" panose="020B0503020204020204" pitchFamily="34" charset="-122"/>
                <a:cs typeface="Meiryo UI" panose="020B0604030504040204" pitchFamily="34" charset="-128"/>
              </a:rPr>
              <a:t>效率低</a:t>
            </a:r>
            <a:endParaRPr lang="en-US" altLang="zh-CN" sz="3600" b="1" dirty="0" smtClean="0">
              <a:solidFill>
                <a:srgbClr val="07C6CE"/>
              </a:solidFill>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44" name="矩形 43"/>
          <p:cNvSpPr/>
          <p:nvPr/>
        </p:nvSpPr>
        <p:spPr>
          <a:xfrm>
            <a:off x="1901931" y="5277904"/>
            <a:ext cx="2577203" cy="1323439"/>
          </a:xfrm>
          <a:prstGeom prst="rect">
            <a:avLst/>
          </a:prstGeom>
        </p:spPr>
        <p:txBody>
          <a:bodyPr wrap="square">
            <a:spAutoFit/>
          </a:bodyPr>
          <a:lstStyle/>
          <a:p>
            <a:pPr algn="ctr"/>
            <a:r>
              <a:rPr lang="zh-CN" altLang="en-US" sz="2000" b="1" dirty="0">
                <a:solidFill>
                  <a:schemeClr val="bg2">
                    <a:lumMod val="90000"/>
                  </a:schemeClr>
                </a:solidFill>
                <a:latin typeface="微软雅黑" panose="020B0503020204020204" pitchFamily="34" charset="-122"/>
                <a:ea typeface="微软雅黑" panose="020B0503020204020204" pitchFamily="34" charset="-122"/>
              </a:rPr>
              <a:t>账本共同维护，支持交易即</a:t>
            </a:r>
            <a:r>
              <a:rPr lang="zh-CN" altLang="en-US" sz="2000" b="1" dirty="0" smtClean="0">
                <a:solidFill>
                  <a:schemeClr val="bg2">
                    <a:lumMod val="90000"/>
                  </a:schemeClr>
                </a:solidFill>
                <a:latin typeface="微软雅黑" panose="020B0503020204020204" pitchFamily="34" charset="-122"/>
                <a:ea typeface="微软雅黑" panose="020B0503020204020204" pitchFamily="34" charset="-122"/>
              </a:rPr>
              <a:t>确认；</a:t>
            </a:r>
            <a:endParaRPr lang="en-US" altLang="zh-CN" sz="2000" b="1" dirty="0" smtClean="0">
              <a:solidFill>
                <a:schemeClr val="bg2">
                  <a:lumMod val="90000"/>
                </a:schemeClr>
              </a:solidFill>
              <a:latin typeface="微软雅黑" panose="020B0503020204020204" pitchFamily="34" charset="-122"/>
              <a:ea typeface="微软雅黑" panose="020B0503020204020204" pitchFamily="34" charset="-122"/>
            </a:endParaRPr>
          </a:p>
          <a:p>
            <a:pPr algn="ctr"/>
            <a:r>
              <a:rPr lang="zh-CN" altLang="en-US" sz="2000" b="1" dirty="0" smtClean="0">
                <a:solidFill>
                  <a:schemeClr val="bg2">
                    <a:lumMod val="90000"/>
                  </a:schemeClr>
                </a:solidFill>
                <a:latin typeface="微软雅黑" panose="020B0503020204020204" pitchFamily="34" charset="-122"/>
                <a:ea typeface="微软雅黑" panose="020B0503020204020204" pitchFamily="34" charset="-122"/>
              </a:rPr>
              <a:t>交易由</a:t>
            </a:r>
            <a:r>
              <a:rPr lang="en-US" altLang="zh-CN" sz="2000" b="1" dirty="0" smtClean="0">
                <a:solidFill>
                  <a:schemeClr val="bg2">
                    <a:lumMod val="90000"/>
                  </a:schemeClr>
                </a:solidFill>
                <a:latin typeface="微软雅黑" panose="020B0503020204020204" pitchFamily="34" charset="-122"/>
                <a:ea typeface="微软雅黑" panose="020B0503020204020204" pitchFamily="34" charset="-122"/>
              </a:rPr>
              <a:t>T+3</a:t>
            </a:r>
            <a:r>
              <a:rPr lang="zh-CN" altLang="en-US" sz="2000" b="1" dirty="0" smtClean="0">
                <a:solidFill>
                  <a:schemeClr val="bg2">
                    <a:lumMod val="90000"/>
                  </a:schemeClr>
                </a:solidFill>
                <a:latin typeface="微软雅黑" panose="020B0503020204020204" pitchFamily="34" charset="-122"/>
                <a:ea typeface="微软雅黑" panose="020B0503020204020204" pitchFamily="34" charset="-122"/>
              </a:rPr>
              <a:t>优化到</a:t>
            </a:r>
            <a:r>
              <a:rPr lang="en-US" altLang="zh-CN" sz="2000" b="1" dirty="0" smtClean="0">
                <a:solidFill>
                  <a:schemeClr val="bg2">
                    <a:lumMod val="90000"/>
                  </a:schemeClr>
                </a:solidFill>
                <a:latin typeface="微软雅黑" panose="020B0503020204020204" pitchFamily="34" charset="-122"/>
                <a:ea typeface="微软雅黑" panose="020B0503020204020204" pitchFamily="34" charset="-122"/>
              </a:rPr>
              <a:t>T+2</a:t>
            </a:r>
            <a:endParaRPr lang="zh-CN" altLang="en-US" sz="2000" b="1" dirty="0">
              <a:solidFill>
                <a:schemeClr val="bg2">
                  <a:lumMod val="90000"/>
                </a:schemeClr>
              </a:solidFill>
              <a:latin typeface="微软雅黑" panose="020B0503020204020204" pitchFamily="34" charset="-122"/>
              <a:ea typeface="微软雅黑" panose="020B0503020204020204" pitchFamily="34" charset="-122"/>
            </a:endParaRPr>
          </a:p>
        </p:txBody>
      </p:sp>
      <p:sp>
        <p:nvSpPr>
          <p:cNvPr id="45" name="等腰三角形 44"/>
          <p:cNvSpPr/>
          <p:nvPr/>
        </p:nvSpPr>
        <p:spPr>
          <a:xfrm rot="10800000">
            <a:off x="3080094" y="4983067"/>
            <a:ext cx="223681" cy="192828"/>
          </a:xfrm>
          <a:prstGeom prst="triangle">
            <a:avLst/>
          </a:prstGeom>
          <a:solidFill>
            <a:srgbClr val="07C6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6" name="文本框 12"/>
          <p:cNvSpPr txBox="1"/>
          <p:nvPr/>
        </p:nvSpPr>
        <p:spPr>
          <a:xfrm>
            <a:off x="7107140" y="4330935"/>
            <a:ext cx="2907365" cy="646331"/>
          </a:xfrm>
          <a:prstGeom prst="rect">
            <a:avLst/>
          </a:prstGeom>
          <a:noFill/>
        </p:spPr>
        <p:txBody>
          <a:bodyPr wrap="square" rtlCol="0">
            <a:spAutoFit/>
          </a:bodyPr>
          <a:lstStyle/>
          <a:p>
            <a:pPr algn="ctr"/>
            <a:r>
              <a:rPr lang="zh-CN" altLang="en-US" sz="3600" b="1" dirty="0">
                <a:solidFill>
                  <a:srgbClr val="07C6CE"/>
                </a:solidFill>
                <a:latin typeface="微软雅黑" panose="020B0503020204020204" pitchFamily="34" charset="-122"/>
                <a:ea typeface="微软雅黑" panose="020B0503020204020204" pitchFamily="34" charset="-122"/>
                <a:cs typeface="Meiryo UI" panose="020B0604030504040204" pitchFamily="34" charset="-128"/>
              </a:rPr>
              <a:t>单点故障</a:t>
            </a:r>
            <a:endParaRPr lang="en-US" altLang="zh-CN" sz="3600" b="1" dirty="0">
              <a:solidFill>
                <a:srgbClr val="07C6CE"/>
              </a:solidFill>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47" name="矩形 46"/>
          <p:cNvSpPr/>
          <p:nvPr/>
        </p:nvSpPr>
        <p:spPr>
          <a:xfrm>
            <a:off x="7490587" y="5354921"/>
            <a:ext cx="2267471" cy="707886"/>
          </a:xfrm>
          <a:prstGeom prst="rect">
            <a:avLst/>
          </a:prstGeom>
        </p:spPr>
        <p:txBody>
          <a:bodyPr wrap="square">
            <a:spAutoFit/>
          </a:bodyPr>
          <a:lstStyle/>
          <a:p>
            <a:pPr algn="ctr"/>
            <a:r>
              <a:rPr lang="zh-CN" altLang="en-US" sz="2000" b="1" dirty="0">
                <a:solidFill>
                  <a:schemeClr val="bg2">
                    <a:lumMod val="90000"/>
                  </a:schemeClr>
                </a:solidFill>
                <a:latin typeface="微软雅黑" panose="020B0503020204020204" pitchFamily="34" charset="-122"/>
                <a:ea typeface="微软雅黑" panose="020B0503020204020204" pitchFamily="34" charset="-122"/>
              </a:rPr>
              <a:t>联盟节点共同</a:t>
            </a:r>
            <a:r>
              <a:rPr lang="zh-CN" altLang="en-US" sz="2000" b="1" dirty="0" smtClean="0">
                <a:solidFill>
                  <a:schemeClr val="bg2">
                    <a:lumMod val="90000"/>
                  </a:schemeClr>
                </a:solidFill>
                <a:latin typeface="微软雅黑" panose="020B0503020204020204" pitchFamily="34" charset="-122"/>
                <a:ea typeface="微软雅黑" panose="020B0503020204020204" pitchFamily="34" charset="-122"/>
              </a:rPr>
              <a:t>维护；</a:t>
            </a:r>
            <a:endParaRPr lang="en-US" altLang="zh-CN" sz="2000" b="1" dirty="0" smtClean="0">
              <a:solidFill>
                <a:schemeClr val="bg2">
                  <a:lumMod val="90000"/>
                </a:schemeClr>
              </a:solidFill>
              <a:latin typeface="微软雅黑" panose="020B0503020204020204" pitchFamily="34" charset="-122"/>
              <a:ea typeface="微软雅黑" panose="020B0503020204020204" pitchFamily="34" charset="-122"/>
            </a:endParaRPr>
          </a:p>
          <a:p>
            <a:pPr algn="ctr"/>
            <a:r>
              <a:rPr lang="zh-CN" altLang="en-US" sz="2000" b="1" dirty="0" smtClean="0">
                <a:solidFill>
                  <a:schemeClr val="bg2">
                    <a:lumMod val="90000"/>
                  </a:schemeClr>
                </a:solidFill>
                <a:latin typeface="微软雅黑" panose="020B0503020204020204" pitchFamily="34" charset="-122"/>
                <a:ea typeface="微软雅黑" panose="020B0503020204020204" pitchFamily="34" charset="-122"/>
              </a:rPr>
              <a:t>账本</a:t>
            </a:r>
            <a:r>
              <a:rPr lang="zh-CN" altLang="en-US" sz="2000" b="1" dirty="0">
                <a:solidFill>
                  <a:schemeClr val="bg2">
                    <a:lumMod val="90000"/>
                  </a:schemeClr>
                </a:solidFill>
                <a:latin typeface="微软雅黑" panose="020B0503020204020204" pitchFamily="34" charset="-122"/>
                <a:ea typeface="微软雅黑" panose="020B0503020204020204" pitchFamily="34" charset="-122"/>
              </a:rPr>
              <a:t>冗余</a:t>
            </a:r>
          </a:p>
        </p:txBody>
      </p:sp>
      <p:sp>
        <p:nvSpPr>
          <p:cNvPr id="48" name="等腰三角形 47"/>
          <p:cNvSpPr/>
          <p:nvPr/>
        </p:nvSpPr>
        <p:spPr>
          <a:xfrm rot="10800000">
            <a:off x="8448983" y="5075850"/>
            <a:ext cx="223681" cy="192828"/>
          </a:xfrm>
          <a:prstGeom prst="triangle">
            <a:avLst/>
          </a:prstGeom>
          <a:solidFill>
            <a:srgbClr val="07C6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09347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1"/>
          <p:cNvSpPr>
            <a:spLocks noChangeArrowheads="1"/>
          </p:cNvSpPr>
          <p:nvPr/>
        </p:nvSpPr>
        <p:spPr bwMode="auto">
          <a:xfrm>
            <a:off x="1038226" y="2218221"/>
            <a:ext cx="9051705" cy="2022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7" tIns="41143" rIns="82287" bIns="41143" anchor="ctr">
            <a:spAutoFit/>
          </a:bodyPr>
          <a:lstStyle>
            <a:lvl1pPr marL="285750" indent="-28575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buFont typeface="Wingdings" pitchFamily="2" charset="2"/>
              <a:buChar char="ü"/>
            </a:pPr>
            <a:r>
              <a:rPr lang="zh-CN" altLang="en-US" sz="2800" dirty="0">
                <a:solidFill>
                  <a:schemeClr val="accent3">
                    <a:lumMod val="20000"/>
                    <a:lumOff val="80000"/>
                  </a:schemeClr>
                </a:solidFill>
                <a:latin typeface="微软雅黑" pitchFamily="34" charset="-122"/>
                <a:ea typeface="微软雅黑" pitchFamily="34" charset="-122"/>
              </a:rPr>
              <a:t>打造了内地与香港基金市场互联互通的金融基础设施</a:t>
            </a:r>
            <a:r>
              <a:rPr lang="zh-CN" altLang="en-US" sz="2800" dirty="0" smtClean="0">
                <a:solidFill>
                  <a:schemeClr val="accent3">
                    <a:lumMod val="20000"/>
                    <a:lumOff val="80000"/>
                  </a:schemeClr>
                </a:solidFill>
                <a:latin typeface="微软雅黑" pitchFamily="34" charset="-122"/>
                <a:ea typeface="微软雅黑" pitchFamily="34" charset="-122"/>
              </a:rPr>
              <a:t>。</a:t>
            </a:r>
            <a:endParaRPr lang="en-US" altLang="zh-CN" sz="1400" dirty="0">
              <a:solidFill>
                <a:schemeClr val="accent3">
                  <a:lumMod val="20000"/>
                  <a:lumOff val="80000"/>
                </a:schemeClr>
              </a:solidFill>
              <a:latin typeface="微软雅黑" pitchFamily="34" charset="-122"/>
              <a:ea typeface="微软雅黑" pitchFamily="34" charset="-122"/>
            </a:endParaRPr>
          </a:p>
          <a:p>
            <a:pPr>
              <a:lnSpc>
                <a:spcPct val="150000"/>
              </a:lnSpc>
              <a:buFont typeface="Wingdings" pitchFamily="2" charset="2"/>
              <a:buChar char="ü"/>
            </a:pPr>
            <a:r>
              <a:rPr lang="zh-CN" altLang="zh-CN" sz="2800" dirty="0">
                <a:solidFill>
                  <a:schemeClr val="accent3">
                    <a:lumMod val="20000"/>
                    <a:lumOff val="80000"/>
                  </a:schemeClr>
                </a:solidFill>
                <a:latin typeface="微软雅黑" pitchFamily="34" charset="-122"/>
                <a:ea typeface="微软雅黑" pitchFamily="34" charset="-122"/>
              </a:rPr>
              <a:t>可扩展应用</a:t>
            </a:r>
            <a:r>
              <a:rPr lang="zh-CN" altLang="en-US" sz="2800" dirty="0">
                <a:solidFill>
                  <a:schemeClr val="accent3">
                    <a:lumMod val="20000"/>
                    <a:lumOff val="80000"/>
                  </a:schemeClr>
                </a:solidFill>
                <a:latin typeface="微软雅黑" pitchFamily="34" charset="-122"/>
                <a:ea typeface="微软雅黑" pitchFamily="34" charset="-122"/>
              </a:rPr>
              <a:t>于</a:t>
            </a:r>
            <a:r>
              <a:rPr lang="zh-CN" altLang="zh-CN" sz="2800" dirty="0">
                <a:solidFill>
                  <a:schemeClr val="accent3">
                    <a:lumMod val="20000"/>
                    <a:lumOff val="80000"/>
                  </a:schemeClr>
                </a:solidFill>
                <a:latin typeface="微软雅黑" pitchFamily="34" charset="-122"/>
                <a:ea typeface="微软雅黑" pitchFamily="34" charset="-122"/>
              </a:rPr>
              <a:t>我国与其他国家和地区的基金互认</a:t>
            </a:r>
            <a:r>
              <a:rPr lang="zh-CN" altLang="en-US" sz="2800" dirty="0" smtClean="0">
                <a:solidFill>
                  <a:schemeClr val="accent3">
                    <a:lumMod val="20000"/>
                    <a:lumOff val="80000"/>
                  </a:schemeClr>
                </a:solidFill>
                <a:latin typeface="微软雅黑" pitchFamily="34" charset="-122"/>
                <a:ea typeface="微软雅黑" pitchFamily="34" charset="-122"/>
              </a:rPr>
              <a:t>。</a:t>
            </a:r>
            <a:endParaRPr lang="en-US" altLang="zh-CN" sz="1400" dirty="0">
              <a:solidFill>
                <a:schemeClr val="accent3">
                  <a:lumMod val="20000"/>
                  <a:lumOff val="80000"/>
                </a:schemeClr>
              </a:solidFill>
              <a:latin typeface="微软雅黑" pitchFamily="34" charset="-122"/>
              <a:ea typeface="微软雅黑" pitchFamily="34" charset="-122"/>
            </a:endParaRPr>
          </a:p>
          <a:p>
            <a:pPr>
              <a:lnSpc>
                <a:spcPct val="150000"/>
              </a:lnSpc>
              <a:buFont typeface="Wingdings" pitchFamily="2" charset="2"/>
              <a:buChar char="ü"/>
            </a:pPr>
            <a:r>
              <a:rPr lang="zh-CN" altLang="en-US" sz="2800" dirty="0">
                <a:solidFill>
                  <a:schemeClr val="accent3">
                    <a:lumMod val="20000"/>
                    <a:lumOff val="80000"/>
                  </a:schemeClr>
                </a:solidFill>
                <a:latin typeface="微软雅黑" pitchFamily="34" charset="-122"/>
                <a:ea typeface="微软雅黑" pitchFamily="34" charset="-122"/>
              </a:rPr>
              <a:t>可服务于我国与一带一路相关国家的金融互联互通</a:t>
            </a:r>
            <a:r>
              <a:rPr lang="zh-CN" altLang="en-US" sz="2800" dirty="0" smtClean="0">
                <a:solidFill>
                  <a:schemeClr val="accent3">
                    <a:lumMod val="20000"/>
                    <a:lumOff val="80000"/>
                  </a:schemeClr>
                </a:solidFill>
                <a:latin typeface="微软雅黑" pitchFamily="34" charset="-122"/>
                <a:ea typeface="微软雅黑" pitchFamily="34" charset="-122"/>
              </a:rPr>
              <a:t>。</a:t>
            </a:r>
            <a:endParaRPr lang="zh-CN" altLang="zh-CN" sz="2800" dirty="0">
              <a:solidFill>
                <a:schemeClr val="accent3">
                  <a:lumMod val="20000"/>
                  <a:lumOff val="80000"/>
                </a:schemeClr>
              </a:solidFill>
              <a:latin typeface="微软雅黑" pitchFamily="34" charset="-122"/>
              <a:ea typeface="微软雅黑" pitchFamily="34" charset="-122"/>
            </a:endParaRPr>
          </a:p>
        </p:txBody>
      </p:sp>
      <p:sp>
        <p:nvSpPr>
          <p:cNvPr id="54" name="文本框 1"/>
          <p:cNvSpPr txBox="1"/>
          <p:nvPr/>
        </p:nvSpPr>
        <p:spPr>
          <a:xfrm>
            <a:off x="342107" y="367335"/>
            <a:ext cx="7074373" cy="923330"/>
          </a:xfrm>
          <a:prstGeom prst="rect">
            <a:avLst/>
          </a:prstGeom>
          <a:noFill/>
        </p:spPr>
        <p:txBody>
          <a:bodyPr wrap="none" rtlCol="0">
            <a:spAutoFit/>
          </a:bodyPr>
          <a:lstStyle/>
          <a:p>
            <a:r>
              <a:rPr lang="en-US" altLang="zh-CN" sz="5400" dirty="0">
                <a:solidFill>
                  <a:schemeClr val="bg1"/>
                </a:solidFill>
                <a:latin typeface="微软雅黑" panose="020B0503020204020204" pitchFamily="34" charset="-122"/>
                <a:ea typeface="微软雅黑" panose="020B0503020204020204" pitchFamily="34" charset="-122"/>
                <a:cs typeface="Meiryo UI" panose="020B0604030504040204" pitchFamily="34" charset="-128"/>
              </a:rPr>
              <a:t>More Value-</a:t>
            </a:r>
            <a:r>
              <a:rPr lang="zh-CN" altLang="en-US" sz="5400" dirty="0">
                <a:solidFill>
                  <a:schemeClr val="bg1"/>
                </a:solidFill>
                <a:latin typeface="微软雅黑" panose="020B0503020204020204" pitchFamily="34" charset="-122"/>
                <a:ea typeface="微软雅黑" panose="020B0503020204020204" pitchFamily="34" charset="-122"/>
                <a:cs typeface="Meiryo UI" panose="020B0604030504040204" pitchFamily="34" charset="-128"/>
              </a:rPr>
              <a:t>更多价值</a:t>
            </a:r>
            <a:endParaRPr lang="en-US" altLang="zh-CN" sz="5400" dirty="0">
              <a:solidFill>
                <a:schemeClr val="bg1"/>
              </a:solidFill>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55" name="文本框 1"/>
          <p:cNvSpPr txBox="1"/>
          <p:nvPr/>
        </p:nvSpPr>
        <p:spPr>
          <a:xfrm>
            <a:off x="495300" y="1510335"/>
            <a:ext cx="11468100" cy="707886"/>
          </a:xfrm>
          <a:prstGeom prst="rect">
            <a:avLst/>
          </a:prstGeom>
          <a:noFill/>
        </p:spPr>
        <p:txBody>
          <a:bodyPr wrap="square" rtlCol="0">
            <a:spAutoFit/>
          </a:bodyPr>
          <a:lstStyle/>
          <a:p>
            <a:pPr marL="685800" indent="-685800">
              <a:buFont typeface="Wingdings" panose="05000000000000000000" pitchFamily="2" charset="2"/>
              <a:buChar char="Ø"/>
            </a:pPr>
            <a:r>
              <a:rPr lang="zh-CN" altLang="en-US" sz="4000" dirty="0" smtClean="0">
                <a:solidFill>
                  <a:srgbClr val="FFC000"/>
                </a:solidFill>
                <a:latin typeface="微软雅黑" panose="020B0503020204020204" pitchFamily="34" charset="-122"/>
                <a:ea typeface="微软雅黑" panose="020B0503020204020204" pitchFamily="34" charset="-122"/>
                <a:cs typeface="Meiryo UI" panose="020B0604030504040204" pitchFamily="34" charset="-128"/>
              </a:rPr>
              <a:t>是中国资本市场</a:t>
            </a:r>
            <a:r>
              <a:rPr lang="zh-CN" altLang="en-US" sz="4000" dirty="0">
                <a:solidFill>
                  <a:srgbClr val="FFC000"/>
                </a:solidFill>
                <a:latin typeface="微软雅黑" panose="020B0503020204020204" pitchFamily="34" charset="-122"/>
                <a:ea typeface="微软雅黑" panose="020B0503020204020204" pitchFamily="34" charset="-122"/>
                <a:cs typeface="Meiryo UI" panose="020B0604030504040204" pitchFamily="34" charset="-128"/>
              </a:rPr>
              <a:t>跨境金融基础设施</a:t>
            </a:r>
          </a:p>
        </p:txBody>
      </p:sp>
      <p:sp>
        <p:nvSpPr>
          <p:cNvPr id="5" name="Rectangle 1"/>
          <p:cNvSpPr>
            <a:spLocks noChangeArrowheads="1"/>
          </p:cNvSpPr>
          <p:nvPr/>
        </p:nvSpPr>
        <p:spPr bwMode="auto">
          <a:xfrm>
            <a:off x="495300" y="4239664"/>
            <a:ext cx="10925174" cy="258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7" tIns="41143" rIns="82287" bIns="41143" anchor="ctr">
            <a:spAutoFit/>
          </a:bodyPr>
          <a:lstStyle>
            <a:lvl1pPr marL="285750" indent="-28575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571500" indent="-571500">
              <a:lnSpc>
                <a:spcPct val="150000"/>
              </a:lnSpc>
              <a:buFont typeface="Wingdings" panose="05000000000000000000" pitchFamily="2" charset="2"/>
              <a:buChar char="p"/>
            </a:pPr>
            <a:r>
              <a:rPr lang="zh-CN" altLang="en-US" sz="3200" dirty="0">
                <a:solidFill>
                  <a:schemeClr val="bg1"/>
                </a:solidFill>
                <a:latin typeface="微软雅黑" panose="020B0503020204020204" pitchFamily="34" charset="-122"/>
                <a:ea typeface="微软雅黑" panose="020B0503020204020204" pitchFamily="34" charset="-122"/>
                <a:cs typeface="Meiryo UI" panose="020B0604030504040204" pitchFamily="34" charset="-128"/>
              </a:rPr>
              <a:t>防范国外技术对国内金融机构渗透。</a:t>
            </a:r>
            <a:endParaRPr lang="en-US" altLang="zh-CN" sz="3200" dirty="0">
              <a:solidFill>
                <a:schemeClr val="bg1"/>
              </a:solidFill>
              <a:latin typeface="微软雅黑" panose="020B0503020204020204" pitchFamily="34" charset="-122"/>
              <a:ea typeface="微软雅黑" panose="020B0503020204020204" pitchFamily="34" charset="-122"/>
              <a:cs typeface="Meiryo UI" panose="020B0604030504040204" pitchFamily="34" charset="-128"/>
            </a:endParaRPr>
          </a:p>
          <a:p>
            <a:pPr marL="571500" indent="-571500">
              <a:lnSpc>
                <a:spcPct val="150000"/>
              </a:lnSpc>
              <a:buFont typeface="Wingdings" panose="05000000000000000000" pitchFamily="2" charset="2"/>
              <a:buChar char="p"/>
            </a:pPr>
            <a:r>
              <a:rPr lang="zh-CN" altLang="en-US" sz="3200" dirty="0">
                <a:solidFill>
                  <a:schemeClr val="bg1"/>
                </a:solidFill>
                <a:latin typeface="微软雅黑" panose="020B0503020204020204" pitchFamily="34" charset="-122"/>
                <a:ea typeface="微软雅黑" panose="020B0503020204020204" pitchFamily="34" charset="-122"/>
                <a:cs typeface="Meiryo UI" panose="020B0604030504040204" pitchFamily="34" charset="-128"/>
              </a:rPr>
              <a:t>保护国内金融行业信息安全。</a:t>
            </a:r>
            <a:endParaRPr lang="en-US" altLang="zh-CN" sz="3200" dirty="0">
              <a:solidFill>
                <a:schemeClr val="bg1"/>
              </a:solidFill>
              <a:latin typeface="微软雅黑" panose="020B0503020204020204" pitchFamily="34" charset="-122"/>
              <a:ea typeface="微软雅黑" panose="020B0503020204020204" pitchFamily="34" charset="-122"/>
              <a:cs typeface="Meiryo UI" panose="020B0604030504040204" pitchFamily="34" charset="-128"/>
            </a:endParaRPr>
          </a:p>
          <a:p>
            <a:pPr marL="571500" indent="-571500">
              <a:lnSpc>
                <a:spcPct val="150000"/>
              </a:lnSpc>
              <a:buFont typeface="Wingdings" panose="05000000000000000000" pitchFamily="2" charset="2"/>
              <a:buChar char="p"/>
            </a:pPr>
            <a:r>
              <a:rPr lang="zh-CN" altLang="en-US" sz="3200" dirty="0">
                <a:solidFill>
                  <a:schemeClr val="bg1"/>
                </a:solidFill>
                <a:latin typeface="微软雅黑" panose="020B0503020204020204" pitchFamily="34" charset="-122"/>
                <a:ea typeface="微软雅黑" panose="020B0503020204020204" pitchFamily="34" charset="-122"/>
                <a:cs typeface="Meiryo UI" panose="020B0604030504040204" pitchFamily="34" charset="-128"/>
              </a:rPr>
              <a:t>巩固和增强在基金传输领域的领先地位。</a:t>
            </a:r>
            <a:endParaRPr lang="en-US" altLang="zh-CN" sz="3200" dirty="0">
              <a:solidFill>
                <a:schemeClr val="bg1"/>
              </a:solidFill>
              <a:latin typeface="微软雅黑" panose="020B0503020204020204" pitchFamily="34" charset="-122"/>
              <a:ea typeface="微软雅黑" panose="020B0503020204020204" pitchFamily="34" charset="-122"/>
              <a:cs typeface="Meiryo UI" panose="020B0604030504040204" pitchFamily="34" charset="-128"/>
            </a:endParaRPr>
          </a:p>
          <a:p>
            <a:pPr>
              <a:lnSpc>
                <a:spcPct val="150000"/>
              </a:lnSpc>
              <a:buFont typeface="Wingdings" panose="05000000000000000000" pitchFamily="2" charset="2"/>
              <a:buChar char="p"/>
            </a:pPr>
            <a:endParaRPr lang="en-US" altLang="zh-CN" sz="12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988799072"/>
      </p:ext>
    </p:extLst>
  </p:cSld>
  <p:clrMapOvr>
    <a:masterClrMapping/>
  </p:clrMapOvr>
  <p:transition>
    <p:zoom dir="in"/>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WordArt 2"/>
          <p:cNvSpPr>
            <a:spLocks noChangeArrowheads="1" noChangeShapeType="1" noTextEdit="1"/>
          </p:cNvSpPr>
          <p:nvPr/>
        </p:nvSpPr>
        <p:spPr bwMode="auto">
          <a:xfrm>
            <a:off x="3495511" y="2588009"/>
            <a:ext cx="5601192" cy="877942"/>
          </a:xfrm>
          <a:prstGeom prst="rect">
            <a:avLst/>
          </a:prstGeom>
        </p:spPr>
        <p:txBody>
          <a:bodyPr wrap="none" fromWordArt="1">
            <a:prstTxWarp prst="textDeflate">
              <a:avLst>
                <a:gd name="adj" fmla="val 0"/>
              </a:avLst>
            </a:prstTxWarp>
          </a:bodyPr>
          <a:lstStyle/>
          <a:p>
            <a:pPr algn="ctr"/>
            <a:r>
              <a:rPr lang="en-US" altLang="zh-CN" sz="4000" b="1" kern="10" dirty="0">
                <a:ln w="19050">
                  <a:solidFill>
                    <a:srgbClr val="FFFFFF"/>
                  </a:solidFill>
                  <a:round/>
                  <a:headEnd/>
                  <a:tailEnd/>
                </a:ln>
                <a:solidFill>
                  <a:srgbClr val="EE8012"/>
                </a:solidFill>
                <a:effectLst>
                  <a:outerShdw dist="53882" dir="2700000" algn="ctr" rotWithShape="0">
                    <a:srgbClr val="080808">
                      <a:alpha val="50000"/>
                    </a:srgbClr>
                  </a:outerShdw>
                </a:effectLst>
                <a:latin typeface="微软雅黑"/>
                <a:ea typeface="微软雅黑"/>
              </a:rPr>
              <a:t>Thank You !</a:t>
            </a:r>
            <a:endParaRPr lang="zh-CN" altLang="en-US" sz="4000" b="1" kern="10" dirty="0">
              <a:ln w="19050">
                <a:solidFill>
                  <a:srgbClr val="FFFFFF"/>
                </a:solidFill>
                <a:round/>
                <a:headEnd/>
                <a:tailEnd/>
              </a:ln>
              <a:solidFill>
                <a:srgbClr val="EE8012"/>
              </a:solidFill>
              <a:effectLst>
                <a:outerShdw dist="53882" dir="2700000" algn="ctr" rotWithShape="0">
                  <a:srgbClr val="080808">
                    <a:alpha val="50000"/>
                  </a:srgbClr>
                </a:outerShdw>
              </a:effectLst>
              <a:latin typeface="微软雅黑"/>
              <a:ea typeface="微软雅黑"/>
            </a:endParaRPr>
          </a:p>
        </p:txBody>
      </p:sp>
    </p:spTree>
    <p:extLst>
      <p:ext uri="{BB962C8B-B14F-4D97-AF65-F5344CB8AC3E}">
        <p14:creationId xmlns:p14="http://schemas.microsoft.com/office/powerpoint/2010/main" val="19029506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876271" y="572257"/>
            <a:ext cx="4259499" cy="1200329"/>
          </a:xfrm>
          <a:prstGeom prst="rect">
            <a:avLst/>
          </a:prstGeom>
          <a:noFill/>
        </p:spPr>
        <p:txBody>
          <a:bodyPr wrap="none" rtlCol="0">
            <a:spAutoFit/>
          </a:bodyPr>
          <a:lstStyle/>
          <a:p>
            <a:r>
              <a:rPr lang="en-US" altLang="zh-CN" sz="7200" b="1" dirty="0" smtClean="0">
                <a:solidFill>
                  <a:srgbClr val="07C6CE"/>
                </a:solidFill>
                <a:latin typeface="华文细黑" panose="02010600040101010101" pitchFamily="2" charset="-122"/>
                <a:ea typeface="华文细黑" panose="02010600040101010101" pitchFamily="2" charset="-122"/>
              </a:rPr>
              <a:t>Contents</a:t>
            </a:r>
            <a:endParaRPr lang="zh-CN" altLang="en-US" sz="7200" b="1" dirty="0">
              <a:solidFill>
                <a:srgbClr val="07C6CE"/>
              </a:solidFill>
              <a:latin typeface="华文细黑" panose="02010600040101010101" pitchFamily="2" charset="-122"/>
              <a:ea typeface="华文细黑" panose="02010600040101010101" pitchFamily="2" charset="-122"/>
            </a:endParaRPr>
          </a:p>
        </p:txBody>
      </p:sp>
      <p:sp>
        <p:nvSpPr>
          <p:cNvPr id="6" name="文本框 5"/>
          <p:cNvSpPr txBox="1"/>
          <p:nvPr/>
        </p:nvSpPr>
        <p:spPr>
          <a:xfrm>
            <a:off x="3876271" y="1988608"/>
            <a:ext cx="7138493" cy="2800767"/>
          </a:xfrm>
          <a:prstGeom prst="rect">
            <a:avLst/>
          </a:prstGeom>
          <a:noFill/>
        </p:spPr>
        <p:txBody>
          <a:bodyPr wrap="none" rtlCol="0">
            <a:spAutoFit/>
          </a:bodyPr>
          <a:lstStyle/>
          <a:p>
            <a:pPr indent="-914400">
              <a:buAutoNum type="arabicPeriod"/>
            </a:pPr>
            <a:r>
              <a:rPr lang="en-US" altLang="zh-CN" sz="4400" dirty="0" smtClean="0">
                <a:solidFill>
                  <a:schemeClr val="bg1"/>
                </a:solidFill>
                <a:latin typeface="微软雅黑" panose="020B0503020204020204" pitchFamily="34" charset="-122"/>
                <a:ea typeface="微软雅黑" panose="020B0503020204020204" pitchFamily="34" charset="-122"/>
              </a:rPr>
              <a:t>WHAT </a:t>
            </a:r>
            <a:r>
              <a:rPr lang="zh-CN" altLang="en-US" sz="4400" dirty="0" smtClean="0">
                <a:solidFill>
                  <a:schemeClr val="bg1"/>
                </a:solidFill>
                <a:latin typeface="微软雅黑" panose="020B0503020204020204" pitchFamily="34" charset="-122"/>
                <a:ea typeface="微软雅黑" panose="020B0503020204020204" pitchFamily="34" charset="-122"/>
              </a:rPr>
              <a:t>基金互认背景</a:t>
            </a:r>
            <a:endParaRPr lang="en-US" altLang="zh-CN" sz="4400" dirty="0" smtClean="0">
              <a:solidFill>
                <a:schemeClr val="bg1"/>
              </a:solidFill>
              <a:latin typeface="微软雅黑" panose="020B0503020204020204" pitchFamily="34" charset="-122"/>
              <a:ea typeface="微软雅黑" panose="020B0503020204020204" pitchFamily="34" charset="-122"/>
            </a:endParaRPr>
          </a:p>
          <a:p>
            <a:pPr indent="-914400">
              <a:buAutoNum type="arabicPeriod"/>
            </a:pPr>
            <a:r>
              <a:rPr lang="en-US" altLang="zh-CN" sz="4400" dirty="0" smtClean="0">
                <a:solidFill>
                  <a:schemeClr val="bg1"/>
                </a:solidFill>
                <a:latin typeface="微软雅黑" panose="020B0503020204020204" pitchFamily="34" charset="-122"/>
                <a:ea typeface="微软雅黑" panose="020B0503020204020204" pitchFamily="34" charset="-122"/>
              </a:rPr>
              <a:t>WHY </a:t>
            </a:r>
            <a:r>
              <a:rPr lang="zh-CN" altLang="en-US" sz="4400" dirty="0" smtClean="0">
                <a:solidFill>
                  <a:schemeClr val="bg1"/>
                </a:solidFill>
                <a:latin typeface="微软雅黑" panose="020B0503020204020204" pitchFamily="34" charset="-122"/>
                <a:ea typeface="微软雅黑" panose="020B0503020204020204" pitchFamily="34" charset="-122"/>
              </a:rPr>
              <a:t>痛点及可行性分析</a:t>
            </a:r>
            <a:endParaRPr lang="en-US" altLang="zh-CN" sz="4400" dirty="0" smtClean="0">
              <a:solidFill>
                <a:schemeClr val="bg1"/>
              </a:solidFill>
              <a:latin typeface="微软雅黑" panose="020B0503020204020204" pitchFamily="34" charset="-122"/>
              <a:ea typeface="微软雅黑" panose="020B0503020204020204" pitchFamily="34" charset="-122"/>
            </a:endParaRPr>
          </a:p>
          <a:p>
            <a:pPr indent="-914400">
              <a:buAutoNum type="arabicPeriod"/>
            </a:pPr>
            <a:r>
              <a:rPr lang="en-US" altLang="zh-CN" sz="4400" dirty="0" smtClean="0">
                <a:solidFill>
                  <a:schemeClr val="bg1"/>
                </a:solidFill>
                <a:latin typeface="微软雅黑" panose="020B0503020204020204" pitchFamily="34" charset="-122"/>
                <a:ea typeface="微软雅黑" panose="020B0503020204020204" pitchFamily="34" charset="-122"/>
              </a:rPr>
              <a:t>HOW </a:t>
            </a:r>
            <a:r>
              <a:rPr lang="zh-CN" altLang="en-US" sz="4400" dirty="0" smtClean="0">
                <a:solidFill>
                  <a:schemeClr val="bg1"/>
                </a:solidFill>
                <a:latin typeface="微软雅黑" panose="020B0503020204020204" pitchFamily="34" charset="-122"/>
                <a:ea typeface="微软雅黑" panose="020B0503020204020204" pitchFamily="34" charset="-122"/>
              </a:rPr>
              <a:t>解决方案</a:t>
            </a:r>
            <a:endParaRPr lang="en-US" altLang="zh-CN" sz="4400" dirty="0" smtClean="0">
              <a:solidFill>
                <a:schemeClr val="bg1"/>
              </a:solidFill>
              <a:latin typeface="微软雅黑" panose="020B0503020204020204" pitchFamily="34" charset="-122"/>
              <a:ea typeface="微软雅黑" panose="020B0503020204020204" pitchFamily="34" charset="-122"/>
            </a:endParaRPr>
          </a:p>
          <a:p>
            <a:pPr indent="-914400">
              <a:buAutoNum type="arabicPeriod"/>
            </a:pPr>
            <a:r>
              <a:rPr lang="en-US" altLang="zh-CN" sz="4400" dirty="0" smtClean="0">
                <a:solidFill>
                  <a:schemeClr val="bg1"/>
                </a:solidFill>
                <a:latin typeface="微软雅黑" panose="020B0503020204020204" pitchFamily="34" charset="-122"/>
                <a:ea typeface="微软雅黑" panose="020B0503020204020204" pitchFamily="34" charset="-122"/>
              </a:rPr>
              <a:t>VALUE </a:t>
            </a:r>
            <a:r>
              <a:rPr lang="zh-CN" altLang="en-US" sz="4400" dirty="0" smtClean="0">
                <a:solidFill>
                  <a:schemeClr val="bg1"/>
                </a:solidFill>
                <a:latin typeface="微软雅黑" panose="020B0503020204020204" pitchFamily="34" charset="-122"/>
                <a:ea typeface="微软雅黑" panose="020B0503020204020204" pitchFamily="34" charset="-122"/>
              </a:rPr>
              <a:t>项目价值</a:t>
            </a:r>
            <a:endParaRPr lang="zh-CN" altLang="en-US" sz="4400" dirty="0">
              <a:solidFill>
                <a:schemeClr val="bg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635018" y="85458"/>
            <a:ext cx="2574387" cy="3785306"/>
            <a:chOff x="7850188" y="4622801"/>
            <a:chExt cx="428625" cy="630238"/>
          </a:xfrm>
        </p:grpSpPr>
        <p:sp>
          <p:nvSpPr>
            <p:cNvPr id="10" name="Line 173"/>
            <p:cNvSpPr>
              <a:spLocks noChangeShapeType="1"/>
            </p:cNvSpPr>
            <p:nvPr/>
          </p:nvSpPr>
          <p:spPr bwMode="auto">
            <a:xfrm>
              <a:off x="7940675" y="4922838"/>
              <a:ext cx="93663" cy="0"/>
            </a:xfrm>
            <a:prstGeom prst="line">
              <a:avLst/>
            </a:prstGeom>
            <a:noFill/>
            <a:ln w="76200" cap="rnd">
              <a:solidFill>
                <a:schemeClr val="bg1">
                  <a:alpha val="1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11" name="Line 174"/>
            <p:cNvSpPr>
              <a:spLocks noChangeShapeType="1"/>
            </p:cNvSpPr>
            <p:nvPr/>
          </p:nvSpPr>
          <p:spPr bwMode="auto">
            <a:xfrm>
              <a:off x="7940675" y="4968876"/>
              <a:ext cx="123825" cy="0"/>
            </a:xfrm>
            <a:prstGeom prst="line">
              <a:avLst/>
            </a:prstGeom>
            <a:noFill/>
            <a:ln w="76200" cap="rnd">
              <a:solidFill>
                <a:schemeClr val="bg1">
                  <a:alpha val="1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12" name="Line 175"/>
            <p:cNvSpPr>
              <a:spLocks noChangeShapeType="1"/>
            </p:cNvSpPr>
            <p:nvPr/>
          </p:nvSpPr>
          <p:spPr bwMode="auto">
            <a:xfrm>
              <a:off x="7940675" y="5016501"/>
              <a:ext cx="79375" cy="0"/>
            </a:xfrm>
            <a:prstGeom prst="line">
              <a:avLst/>
            </a:prstGeom>
            <a:noFill/>
            <a:ln w="76200" cap="rnd">
              <a:solidFill>
                <a:schemeClr val="bg1">
                  <a:alpha val="1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13" name="Line 176"/>
            <p:cNvSpPr>
              <a:spLocks noChangeShapeType="1"/>
            </p:cNvSpPr>
            <p:nvPr/>
          </p:nvSpPr>
          <p:spPr bwMode="auto">
            <a:xfrm>
              <a:off x="7940675" y="5159376"/>
              <a:ext cx="109538" cy="0"/>
            </a:xfrm>
            <a:prstGeom prst="line">
              <a:avLst/>
            </a:prstGeom>
            <a:noFill/>
            <a:ln w="76200" cap="rnd">
              <a:solidFill>
                <a:schemeClr val="bg1">
                  <a:alpha val="1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14" name="Freeform 177"/>
            <p:cNvSpPr>
              <a:spLocks/>
            </p:cNvSpPr>
            <p:nvPr/>
          </p:nvSpPr>
          <p:spPr bwMode="auto">
            <a:xfrm>
              <a:off x="7850188" y="4803776"/>
              <a:ext cx="428625" cy="449263"/>
            </a:xfrm>
            <a:custGeom>
              <a:avLst/>
              <a:gdLst>
                <a:gd name="T0" fmla="*/ 114 w 114"/>
                <a:gd name="T1" fmla="*/ 112 h 120"/>
                <a:gd name="T2" fmla="*/ 106 w 114"/>
                <a:gd name="T3" fmla="*/ 120 h 120"/>
                <a:gd name="T4" fmla="*/ 8 w 114"/>
                <a:gd name="T5" fmla="*/ 120 h 120"/>
                <a:gd name="T6" fmla="*/ 0 w 114"/>
                <a:gd name="T7" fmla="*/ 112 h 120"/>
                <a:gd name="T8" fmla="*/ 0 w 114"/>
                <a:gd name="T9" fmla="*/ 8 h 120"/>
                <a:gd name="T10" fmla="*/ 8 w 114"/>
                <a:gd name="T11" fmla="*/ 0 h 120"/>
                <a:gd name="T12" fmla="*/ 106 w 114"/>
                <a:gd name="T13" fmla="*/ 0 h 120"/>
                <a:gd name="T14" fmla="*/ 114 w 114"/>
                <a:gd name="T15" fmla="*/ 8 h 120"/>
                <a:gd name="T16" fmla="*/ 114 w 114"/>
                <a:gd name="T17"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20">
                  <a:moveTo>
                    <a:pt x="114" y="112"/>
                  </a:moveTo>
                  <a:cubicBezTo>
                    <a:pt x="114" y="116"/>
                    <a:pt x="111" y="120"/>
                    <a:pt x="106" y="120"/>
                  </a:cubicBezTo>
                  <a:cubicBezTo>
                    <a:pt x="8" y="120"/>
                    <a:pt x="8" y="120"/>
                    <a:pt x="8" y="120"/>
                  </a:cubicBezTo>
                  <a:cubicBezTo>
                    <a:pt x="4" y="120"/>
                    <a:pt x="0" y="116"/>
                    <a:pt x="0" y="112"/>
                  </a:cubicBezTo>
                  <a:cubicBezTo>
                    <a:pt x="0" y="8"/>
                    <a:pt x="0" y="8"/>
                    <a:pt x="0" y="8"/>
                  </a:cubicBezTo>
                  <a:cubicBezTo>
                    <a:pt x="0" y="3"/>
                    <a:pt x="4" y="0"/>
                    <a:pt x="8" y="0"/>
                  </a:cubicBezTo>
                  <a:cubicBezTo>
                    <a:pt x="106" y="0"/>
                    <a:pt x="106" y="0"/>
                    <a:pt x="106" y="0"/>
                  </a:cubicBezTo>
                  <a:cubicBezTo>
                    <a:pt x="111" y="0"/>
                    <a:pt x="114" y="3"/>
                    <a:pt x="114" y="8"/>
                  </a:cubicBezTo>
                  <a:lnTo>
                    <a:pt x="114" y="112"/>
                  </a:lnTo>
                  <a:close/>
                </a:path>
              </a:pathLst>
            </a:custGeom>
            <a:noFill/>
            <a:ln w="76200" cap="rnd">
              <a:solidFill>
                <a:schemeClr val="bg1">
                  <a:alpha val="1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15" name="Freeform 178"/>
            <p:cNvSpPr>
              <a:spLocks/>
            </p:cNvSpPr>
            <p:nvPr/>
          </p:nvSpPr>
          <p:spPr bwMode="auto">
            <a:xfrm>
              <a:off x="7926388" y="4768851"/>
              <a:ext cx="55563" cy="65088"/>
            </a:xfrm>
            <a:custGeom>
              <a:avLst/>
              <a:gdLst>
                <a:gd name="T0" fmla="*/ 15 w 15"/>
                <a:gd name="T1" fmla="*/ 13 h 17"/>
                <a:gd name="T2" fmla="*/ 11 w 15"/>
                <a:gd name="T3" fmla="*/ 17 h 17"/>
                <a:gd name="T4" fmla="*/ 4 w 15"/>
                <a:gd name="T5" fmla="*/ 17 h 17"/>
                <a:gd name="T6" fmla="*/ 0 w 15"/>
                <a:gd name="T7" fmla="*/ 13 h 17"/>
                <a:gd name="T8" fmla="*/ 0 w 15"/>
                <a:gd name="T9" fmla="*/ 4 h 17"/>
                <a:gd name="T10" fmla="*/ 4 w 15"/>
                <a:gd name="T11" fmla="*/ 0 h 17"/>
                <a:gd name="T12" fmla="*/ 11 w 15"/>
                <a:gd name="T13" fmla="*/ 0 h 17"/>
                <a:gd name="T14" fmla="*/ 15 w 15"/>
                <a:gd name="T15" fmla="*/ 4 h 17"/>
                <a:gd name="T16" fmla="*/ 15 w 15"/>
                <a:gd name="T17"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7">
                  <a:moveTo>
                    <a:pt x="15" y="13"/>
                  </a:moveTo>
                  <a:cubicBezTo>
                    <a:pt x="15" y="15"/>
                    <a:pt x="13" y="17"/>
                    <a:pt x="11" y="17"/>
                  </a:cubicBezTo>
                  <a:cubicBezTo>
                    <a:pt x="4" y="17"/>
                    <a:pt x="4" y="17"/>
                    <a:pt x="4" y="17"/>
                  </a:cubicBezTo>
                  <a:cubicBezTo>
                    <a:pt x="2" y="17"/>
                    <a:pt x="0" y="15"/>
                    <a:pt x="0" y="13"/>
                  </a:cubicBezTo>
                  <a:cubicBezTo>
                    <a:pt x="0" y="4"/>
                    <a:pt x="0" y="4"/>
                    <a:pt x="0" y="4"/>
                  </a:cubicBezTo>
                  <a:cubicBezTo>
                    <a:pt x="0" y="2"/>
                    <a:pt x="2" y="0"/>
                    <a:pt x="4" y="0"/>
                  </a:cubicBezTo>
                  <a:cubicBezTo>
                    <a:pt x="11" y="0"/>
                    <a:pt x="11" y="0"/>
                    <a:pt x="11" y="0"/>
                  </a:cubicBezTo>
                  <a:cubicBezTo>
                    <a:pt x="13" y="0"/>
                    <a:pt x="15" y="2"/>
                    <a:pt x="15" y="4"/>
                  </a:cubicBezTo>
                  <a:lnTo>
                    <a:pt x="15" y="13"/>
                  </a:lnTo>
                  <a:close/>
                </a:path>
              </a:pathLst>
            </a:custGeom>
            <a:solidFill>
              <a:schemeClr val="bg1">
                <a:alpha val="15000"/>
              </a:schemeClr>
            </a:solidFill>
            <a:ln w="76200">
              <a:solidFill>
                <a:schemeClr val="bg1">
                  <a:alpha val="15000"/>
                </a:schemeClr>
              </a:solidFill>
              <a:round/>
              <a:headEnd/>
              <a:tailEnd/>
            </a:ln>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16" name="Freeform 179"/>
            <p:cNvSpPr>
              <a:spLocks/>
            </p:cNvSpPr>
            <p:nvPr/>
          </p:nvSpPr>
          <p:spPr bwMode="auto">
            <a:xfrm>
              <a:off x="8147050" y="4768851"/>
              <a:ext cx="60325" cy="65088"/>
            </a:xfrm>
            <a:custGeom>
              <a:avLst/>
              <a:gdLst>
                <a:gd name="T0" fmla="*/ 16 w 16"/>
                <a:gd name="T1" fmla="*/ 13 h 17"/>
                <a:gd name="T2" fmla="*/ 12 w 16"/>
                <a:gd name="T3" fmla="*/ 17 h 17"/>
                <a:gd name="T4" fmla="*/ 4 w 16"/>
                <a:gd name="T5" fmla="*/ 17 h 17"/>
                <a:gd name="T6" fmla="*/ 0 w 16"/>
                <a:gd name="T7" fmla="*/ 13 h 17"/>
                <a:gd name="T8" fmla="*/ 0 w 16"/>
                <a:gd name="T9" fmla="*/ 4 h 17"/>
                <a:gd name="T10" fmla="*/ 4 w 16"/>
                <a:gd name="T11" fmla="*/ 0 h 17"/>
                <a:gd name="T12" fmla="*/ 12 w 16"/>
                <a:gd name="T13" fmla="*/ 0 h 17"/>
                <a:gd name="T14" fmla="*/ 16 w 16"/>
                <a:gd name="T15" fmla="*/ 4 h 17"/>
                <a:gd name="T16" fmla="*/ 16 w 16"/>
                <a:gd name="T17"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16" y="13"/>
                  </a:moveTo>
                  <a:cubicBezTo>
                    <a:pt x="16" y="15"/>
                    <a:pt x="14" y="17"/>
                    <a:pt x="12" y="17"/>
                  </a:cubicBezTo>
                  <a:cubicBezTo>
                    <a:pt x="4" y="17"/>
                    <a:pt x="4" y="17"/>
                    <a:pt x="4" y="17"/>
                  </a:cubicBezTo>
                  <a:cubicBezTo>
                    <a:pt x="2" y="17"/>
                    <a:pt x="0" y="15"/>
                    <a:pt x="0" y="13"/>
                  </a:cubicBezTo>
                  <a:cubicBezTo>
                    <a:pt x="0" y="4"/>
                    <a:pt x="0" y="4"/>
                    <a:pt x="0" y="4"/>
                  </a:cubicBezTo>
                  <a:cubicBezTo>
                    <a:pt x="0" y="2"/>
                    <a:pt x="2" y="0"/>
                    <a:pt x="4" y="0"/>
                  </a:cubicBezTo>
                  <a:cubicBezTo>
                    <a:pt x="12" y="0"/>
                    <a:pt x="12" y="0"/>
                    <a:pt x="12" y="0"/>
                  </a:cubicBezTo>
                  <a:cubicBezTo>
                    <a:pt x="14" y="0"/>
                    <a:pt x="16" y="2"/>
                    <a:pt x="16" y="4"/>
                  </a:cubicBezTo>
                  <a:lnTo>
                    <a:pt x="16" y="13"/>
                  </a:lnTo>
                  <a:close/>
                </a:path>
              </a:pathLst>
            </a:custGeom>
            <a:solidFill>
              <a:schemeClr val="bg1">
                <a:alpha val="15000"/>
              </a:schemeClr>
            </a:solidFill>
            <a:ln w="76200">
              <a:solidFill>
                <a:schemeClr val="bg1">
                  <a:alpha val="15000"/>
                </a:schemeClr>
              </a:solidFill>
              <a:round/>
              <a:headEnd/>
              <a:tailEnd/>
            </a:ln>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17" name="Line 180"/>
            <p:cNvSpPr>
              <a:spLocks noChangeShapeType="1"/>
            </p:cNvSpPr>
            <p:nvPr/>
          </p:nvSpPr>
          <p:spPr bwMode="auto">
            <a:xfrm>
              <a:off x="7954963" y="4622801"/>
              <a:ext cx="0" cy="180975"/>
            </a:xfrm>
            <a:prstGeom prst="line">
              <a:avLst/>
            </a:prstGeom>
            <a:noFill/>
            <a:ln w="76200" cap="rnd">
              <a:solidFill>
                <a:schemeClr val="bg1">
                  <a:alpha val="1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sp>
          <p:nvSpPr>
            <p:cNvPr id="18" name="Line 181"/>
            <p:cNvSpPr>
              <a:spLocks noChangeShapeType="1"/>
            </p:cNvSpPr>
            <p:nvPr/>
          </p:nvSpPr>
          <p:spPr bwMode="auto">
            <a:xfrm>
              <a:off x="8177213" y="4622801"/>
              <a:ext cx="0" cy="180975"/>
            </a:xfrm>
            <a:prstGeom prst="line">
              <a:avLst/>
            </a:prstGeom>
            <a:noFill/>
            <a:ln w="76200" cap="rnd">
              <a:solidFill>
                <a:schemeClr val="bg1">
                  <a:alpha val="1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华文细黑" panose="02010600040101010101" pitchFamily="2" charset="-122"/>
                <a:ea typeface="华文细黑" panose="02010600040101010101" pitchFamily="2" charset="-122"/>
              </a:endParaRPr>
            </a:p>
          </p:txBody>
        </p:sp>
      </p:grpSp>
    </p:spTree>
    <p:extLst>
      <p:ext uri="{BB962C8B-B14F-4D97-AF65-F5344CB8AC3E}">
        <p14:creationId xmlns:p14="http://schemas.microsoft.com/office/powerpoint/2010/main" val="2590153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3850904" y="1529361"/>
            <a:ext cx="3481575" cy="3481574"/>
            <a:chOff x="3798277" y="1336430"/>
            <a:chExt cx="4290646" cy="4290646"/>
          </a:xfrm>
        </p:grpSpPr>
        <p:sp>
          <p:nvSpPr>
            <p:cNvPr id="4" name="弧形 3"/>
            <p:cNvSpPr/>
            <p:nvPr/>
          </p:nvSpPr>
          <p:spPr>
            <a:xfrm>
              <a:off x="3798277" y="1336430"/>
              <a:ext cx="4290646" cy="4290646"/>
            </a:xfrm>
            <a:prstGeom prst="arc">
              <a:avLst>
                <a:gd name="adj1" fmla="val 15353387"/>
                <a:gd name="adj2" fmla="val 13860959"/>
              </a:avLst>
            </a:prstGeom>
            <a:ln>
              <a:solidFill>
                <a:srgbClr val="07C6C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7" name="等腰三角形 6"/>
            <p:cNvSpPr/>
            <p:nvPr/>
          </p:nvSpPr>
          <p:spPr>
            <a:xfrm rot="2984630">
              <a:off x="4540026" y="1630003"/>
              <a:ext cx="290683" cy="250588"/>
            </a:xfrm>
            <a:prstGeom prst="triangle">
              <a:avLst/>
            </a:prstGeom>
            <a:solidFill>
              <a:srgbClr val="07C6CE"/>
            </a:solidFill>
            <a:ln>
              <a:solidFill>
                <a:srgbClr val="07C6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grpSp>
      <p:sp>
        <p:nvSpPr>
          <p:cNvPr id="12" name="椭圆 11"/>
          <p:cNvSpPr/>
          <p:nvPr/>
        </p:nvSpPr>
        <p:spPr>
          <a:xfrm>
            <a:off x="6866224" y="2033749"/>
            <a:ext cx="150127" cy="150126"/>
          </a:xfrm>
          <a:prstGeom prst="ellipse">
            <a:avLst/>
          </a:prstGeom>
          <a:solidFill>
            <a:srgbClr val="07C6CE"/>
          </a:solidFill>
          <a:ln>
            <a:solidFill>
              <a:srgbClr val="07C6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7014481" y="2108812"/>
            <a:ext cx="740850" cy="0"/>
          </a:xfrm>
          <a:prstGeom prst="line">
            <a:avLst/>
          </a:prstGeom>
          <a:solidFill>
            <a:schemeClr val="bg1"/>
          </a:solidFill>
          <a:ln w="3175">
            <a:solidFill>
              <a:srgbClr val="07C6CE"/>
            </a:solidFill>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4130002" y="2084538"/>
            <a:ext cx="150127" cy="150126"/>
          </a:xfrm>
          <a:prstGeom prst="ellipse">
            <a:avLst/>
          </a:prstGeom>
          <a:solidFill>
            <a:srgbClr val="07C6CE"/>
          </a:solidFill>
          <a:ln>
            <a:solidFill>
              <a:srgbClr val="07C6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cxnSp>
        <p:nvCxnSpPr>
          <p:cNvPr id="27" name="直接连接符 26"/>
          <p:cNvCxnSpPr/>
          <p:nvPr/>
        </p:nvCxnSpPr>
        <p:spPr>
          <a:xfrm>
            <a:off x="3378470" y="2159601"/>
            <a:ext cx="751532" cy="0"/>
          </a:xfrm>
          <a:prstGeom prst="line">
            <a:avLst/>
          </a:prstGeom>
          <a:ln w="3175">
            <a:solidFill>
              <a:srgbClr val="07C6CE"/>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8058072" y="1676561"/>
            <a:ext cx="2533718" cy="954107"/>
          </a:xfrm>
          <a:prstGeom prst="rect">
            <a:avLst/>
          </a:prstGeom>
        </p:spPr>
        <p:txBody>
          <a:bodyPr wrap="squar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区块链</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en-US" altLang="zh-CN" sz="2800" dirty="0" err="1">
                <a:solidFill>
                  <a:schemeClr val="bg1"/>
                </a:solidFill>
                <a:latin typeface="微软雅黑" panose="020B0503020204020204" pitchFamily="34" charset="-122"/>
                <a:ea typeface="微软雅黑" panose="020B0503020204020204" pitchFamily="34" charset="-122"/>
              </a:rPr>
              <a:t>Blockchain</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72" name="矩形 71"/>
          <p:cNvSpPr/>
          <p:nvPr/>
        </p:nvSpPr>
        <p:spPr>
          <a:xfrm>
            <a:off x="-571500" y="1541827"/>
            <a:ext cx="3716354" cy="1200329"/>
          </a:xfrm>
          <a:prstGeom prst="rect">
            <a:avLst/>
          </a:prstGeom>
        </p:spPr>
        <p:txBody>
          <a:bodyPr wrap="square">
            <a:spAutoFit/>
          </a:bodyPr>
          <a:lstStyle/>
          <a:p>
            <a:pPr algn="r"/>
            <a:r>
              <a:rPr lang="zh-CN" altLang="en-US" sz="2400" dirty="0" smtClean="0">
                <a:solidFill>
                  <a:schemeClr val="bg1"/>
                </a:solidFill>
                <a:latin typeface="微软雅黑" panose="020B0503020204020204" pitchFamily="34" charset="-122"/>
                <a:ea typeface="微软雅黑" panose="020B0503020204020204" pitchFamily="34" charset="-122"/>
              </a:rPr>
              <a:t>来自核心</a:t>
            </a:r>
            <a:r>
              <a:rPr lang="zh-CN" altLang="en-US" sz="2400" dirty="0" smtClean="0">
                <a:solidFill>
                  <a:schemeClr val="bg1"/>
                </a:solidFill>
                <a:latin typeface="微软雅黑" panose="020B0503020204020204" pitchFamily="34" charset="-122"/>
                <a:ea typeface="微软雅黑" panose="020B0503020204020204" pitchFamily="34" charset="-122"/>
              </a:rPr>
              <a:t>金融机构</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gn="r"/>
            <a:r>
              <a:rPr lang="en-US" altLang="zh-CN" sz="2400" dirty="0" smtClean="0">
                <a:solidFill>
                  <a:schemeClr val="bg1"/>
                </a:solidFill>
                <a:latin typeface="微软雅黑" panose="020B0503020204020204" pitchFamily="34" charset="-122"/>
                <a:ea typeface="微软雅黑" panose="020B0503020204020204" pitchFamily="34" charset="-122"/>
              </a:rPr>
              <a:t> From Core </a:t>
            </a:r>
            <a:r>
              <a:rPr lang="en-US" altLang="zh-CN" sz="2400" dirty="0">
                <a:solidFill>
                  <a:schemeClr val="bg1"/>
                </a:solidFill>
                <a:latin typeface="微软雅黑" panose="020B0503020204020204" pitchFamily="34" charset="-122"/>
                <a:ea typeface="微软雅黑" panose="020B0503020204020204" pitchFamily="34" charset="-122"/>
              </a:rPr>
              <a:t>Financial </a:t>
            </a:r>
            <a:r>
              <a:rPr lang="en-US" altLang="zh-CN" sz="2400" dirty="0" smtClean="0">
                <a:solidFill>
                  <a:schemeClr val="bg1"/>
                </a:solidFill>
                <a:latin typeface="微软雅黑" panose="020B0503020204020204" pitchFamily="34" charset="-122"/>
                <a:ea typeface="微软雅黑" panose="020B0503020204020204" pitchFamily="34" charset="-122"/>
              </a:rPr>
              <a:t>Institution</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5" name="文本框 74"/>
          <p:cNvSpPr txBox="1"/>
          <p:nvPr/>
        </p:nvSpPr>
        <p:spPr>
          <a:xfrm>
            <a:off x="342107" y="367335"/>
            <a:ext cx="4822154" cy="923330"/>
          </a:xfrm>
          <a:prstGeom prst="rect">
            <a:avLst/>
          </a:prstGeom>
          <a:noFill/>
        </p:spPr>
        <p:txBody>
          <a:bodyPr wrap="none" rtlCol="0">
            <a:spAutoFit/>
          </a:bodyPr>
          <a:lstStyle/>
          <a:p>
            <a:r>
              <a:rPr lang="en-US" altLang="zh-CN" sz="5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WHO we are?</a:t>
            </a:r>
            <a:endParaRPr lang="zh-CN" altLang="en-US" sz="5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p:txBody>
      </p:sp>
      <p:cxnSp>
        <p:nvCxnSpPr>
          <p:cNvPr id="3" name="直接连接符 2"/>
          <p:cNvCxnSpPr/>
          <p:nvPr/>
        </p:nvCxnSpPr>
        <p:spPr>
          <a:xfrm>
            <a:off x="3218624" y="1703068"/>
            <a:ext cx="0" cy="911194"/>
          </a:xfrm>
          <a:prstGeom prst="line">
            <a:avLst/>
          </a:prstGeom>
          <a:ln w="76200">
            <a:solidFill>
              <a:srgbClr val="07C6CE"/>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7971302" y="1673587"/>
            <a:ext cx="0" cy="911194"/>
          </a:xfrm>
          <a:prstGeom prst="line">
            <a:avLst/>
          </a:prstGeom>
          <a:ln w="76200">
            <a:solidFill>
              <a:srgbClr val="07C6CE"/>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889196" y="2539708"/>
            <a:ext cx="3422347" cy="1261884"/>
          </a:xfrm>
          <a:prstGeom prst="rect">
            <a:avLst/>
          </a:prstGeom>
          <a:noFill/>
        </p:spPr>
        <p:txBody>
          <a:bodyPr wrap="none" rtlCol="0">
            <a:spAutoFit/>
          </a:bodyPr>
          <a:lstStyle/>
          <a:p>
            <a:pPr algn="ctr"/>
            <a:r>
              <a:rPr lang="zh-CN" altLang="en-US" sz="4400" b="1" dirty="0" smtClean="0">
                <a:solidFill>
                  <a:srgbClr val="DF629A"/>
                </a:solidFill>
                <a:latin typeface="微软雅黑" panose="020B0503020204020204" pitchFamily="34" charset="-122"/>
                <a:ea typeface="微软雅黑" panose="020B0503020204020204" pitchFamily="34" charset="-122"/>
              </a:rPr>
              <a:t>链金连</a:t>
            </a:r>
            <a:endParaRPr lang="en-US" altLang="zh-CN" sz="4400" b="1" dirty="0" smtClean="0">
              <a:solidFill>
                <a:srgbClr val="DF629A"/>
              </a:solidFill>
              <a:latin typeface="微软雅黑" panose="020B0503020204020204" pitchFamily="34" charset="-122"/>
              <a:ea typeface="微软雅黑" panose="020B0503020204020204" pitchFamily="34" charset="-122"/>
            </a:endParaRPr>
          </a:p>
          <a:p>
            <a:pPr algn="ctr"/>
            <a:r>
              <a:rPr lang="en-US" altLang="zh-CN" sz="3200" b="1" dirty="0" err="1" smtClean="0">
                <a:solidFill>
                  <a:srgbClr val="DF629A"/>
                </a:solidFill>
                <a:latin typeface="微软雅黑" panose="020B0503020204020204" pitchFamily="34" charset="-122"/>
                <a:ea typeface="微软雅黑" panose="020B0503020204020204" pitchFamily="34" charset="-122"/>
              </a:rPr>
              <a:t>ChainGoldTeam</a:t>
            </a:r>
            <a:endParaRPr lang="zh-CN" altLang="en-US" sz="2800" b="1" dirty="0">
              <a:solidFill>
                <a:srgbClr val="DF629A"/>
              </a:solidFill>
              <a:latin typeface="微软雅黑" panose="020B0503020204020204" pitchFamily="34" charset="-122"/>
              <a:ea typeface="微软雅黑" panose="020B0503020204020204" pitchFamily="34" charset="-122"/>
            </a:endParaRPr>
          </a:p>
        </p:txBody>
      </p:sp>
      <p:sp>
        <p:nvSpPr>
          <p:cNvPr id="81" name="椭圆 80"/>
          <p:cNvSpPr/>
          <p:nvPr/>
        </p:nvSpPr>
        <p:spPr>
          <a:xfrm>
            <a:off x="4132431" y="4291303"/>
            <a:ext cx="150127" cy="150126"/>
          </a:xfrm>
          <a:prstGeom prst="ellipse">
            <a:avLst/>
          </a:prstGeom>
          <a:solidFill>
            <a:srgbClr val="07C6CE"/>
          </a:solidFill>
          <a:ln>
            <a:solidFill>
              <a:srgbClr val="07C6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cxnSp>
        <p:nvCxnSpPr>
          <p:cNvPr id="82" name="直接连接符 81"/>
          <p:cNvCxnSpPr/>
          <p:nvPr/>
        </p:nvCxnSpPr>
        <p:spPr>
          <a:xfrm>
            <a:off x="3380899" y="4366366"/>
            <a:ext cx="751532" cy="0"/>
          </a:xfrm>
          <a:prstGeom prst="line">
            <a:avLst/>
          </a:prstGeom>
          <a:ln w="3175">
            <a:solidFill>
              <a:srgbClr val="07C6CE"/>
            </a:solidFill>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1220577" y="3881251"/>
            <a:ext cx="1916593" cy="954107"/>
          </a:xfrm>
          <a:prstGeom prst="rect">
            <a:avLst/>
          </a:prstGeom>
        </p:spPr>
        <p:txBody>
          <a:bodyPr wrap="square">
            <a:spAutoFit/>
          </a:bodyPr>
          <a:lstStyle/>
          <a:p>
            <a:pPr algn="r"/>
            <a:r>
              <a:rPr lang="zh-CN" altLang="en-US" sz="2800" dirty="0">
                <a:solidFill>
                  <a:schemeClr val="bg1"/>
                </a:solidFill>
                <a:latin typeface="微软雅黑" panose="020B0503020204020204" pitchFamily="34" charset="-122"/>
                <a:ea typeface="微软雅黑" panose="020B0503020204020204" pitchFamily="34" charset="-122"/>
              </a:rPr>
              <a:t>炼金术</a:t>
            </a:r>
            <a:endParaRPr lang="en-US" altLang="zh-CN" sz="2800" dirty="0">
              <a:solidFill>
                <a:schemeClr val="bg1"/>
              </a:solidFill>
              <a:latin typeface="微软雅黑" panose="020B0503020204020204" pitchFamily="34" charset="-122"/>
              <a:ea typeface="微软雅黑" panose="020B0503020204020204" pitchFamily="34" charset="-122"/>
            </a:endParaRPr>
          </a:p>
          <a:p>
            <a:pPr algn="r"/>
            <a:r>
              <a:rPr lang="en-US" altLang="zh-CN" sz="2800" dirty="0">
                <a:solidFill>
                  <a:schemeClr val="bg1"/>
                </a:solidFill>
                <a:latin typeface="微软雅黑" panose="020B0503020204020204" pitchFamily="34" charset="-122"/>
                <a:ea typeface="微软雅黑" panose="020B0503020204020204" pitchFamily="34" charset="-122"/>
              </a:rPr>
              <a:t>Alchemy</a:t>
            </a:r>
            <a:endParaRPr lang="zh-CN" altLang="en-US" sz="2800" dirty="0">
              <a:solidFill>
                <a:schemeClr val="bg1"/>
              </a:solidFill>
              <a:latin typeface="微软雅黑" panose="020B0503020204020204" pitchFamily="34" charset="-122"/>
              <a:ea typeface="微软雅黑" panose="020B0503020204020204" pitchFamily="34" charset="-122"/>
            </a:endParaRPr>
          </a:p>
        </p:txBody>
      </p:sp>
      <p:cxnSp>
        <p:nvCxnSpPr>
          <p:cNvPr id="84" name="直接连接符 83"/>
          <p:cNvCxnSpPr/>
          <p:nvPr/>
        </p:nvCxnSpPr>
        <p:spPr>
          <a:xfrm>
            <a:off x="3221053" y="3909833"/>
            <a:ext cx="0" cy="911194"/>
          </a:xfrm>
          <a:prstGeom prst="line">
            <a:avLst/>
          </a:prstGeom>
          <a:ln w="76200">
            <a:solidFill>
              <a:srgbClr val="07C6CE"/>
            </a:solidFill>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6866224" y="4300282"/>
            <a:ext cx="150127" cy="150126"/>
          </a:xfrm>
          <a:prstGeom prst="ellipse">
            <a:avLst/>
          </a:prstGeom>
          <a:solidFill>
            <a:srgbClr val="07C6CE"/>
          </a:solidFill>
          <a:ln>
            <a:solidFill>
              <a:srgbClr val="07C6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7014481" y="4375345"/>
            <a:ext cx="740850" cy="0"/>
          </a:xfrm>
          <a:prstGeom prst="line">
            <a:avLst/>
          </a:prstGeom>
          <a:solidFill>
            <a:schemeClr val="bg1"/>
          </a:solidFill>
          <a:ln w="3175">
            <a:solidFill>
              <a:srgbClr val="07C6CE"/>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8058071" y="3924982"/>
            <a:ext cx="3665833" cy="954107"/>
          </a:xfrm>
          <a:prstGeom prst="rect">
            <a:avLst/>
          </a:prstGeom>
        </p:spPr>
        <p:txBody>
          <a:bodyPr wrap="squar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兄弟连</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en-US" altLang="zh-CN" sz="2800" dirty="0">
                <a:solidFill>
                  <a:schemeClr val="bg1"/>
                </a:solidFill>
                <a:latin typeface="微软雅黑" panose="020B0503020204020204" pitchFamily="34" charset="-122"/>
                <a:ea typeface="微软雅黑" panose="020B0503020204020204" pitchFamily="34" charset="-122"/>
              </a:rPr>
              <a:t>Band of Brothers</a:t>
            </a:r>
            <a:endParaRPr lang="zh-CN" altLang="en-US" sz="2800" dirty="0">
              <a:solidFill>
                <a:schemeClr val="bg1"/>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7971302" y="3940120"/>
            <a:ext cx="0" cy="911194"/>
          </a:xfrm>
          <a:prstGeom prst="line">
            <a:avLst/>
          </a:prstGeom>
          <a:ln w="76200">
            <a:solidFill>
              <a:srgbClr val="07C6CE"/>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1072720" y="5565980"/>
            <a:ext cx="9169327" cy="707886"/>
          </a:xfrm>
          <a:prstGeom prst="rect">
            <a:avLst/>
          </a:prstGeom>
        </p:spPr>
        <p:txBody>
          <a:bodyPr wrap="square">
            <a:spAutoFit/>
          </a:bodyPr>
          <a:lstStyle/>
          <a:p>
            <a:r>
              <a:rPr lang="zh-CN" altLang="en-US" sz="2000" i="1" dirty="0">
                <a:solidFill>
                  <a:schemeClr val="bg1">
                    <a:lumMod val="75000"/>
                  </a:schemeClr>
                </a:solidFill>
                <a:latin typeface="微软雅黑" panose="020B0503020204020204" pitchFamily="34" charset="-122"/>
                <a:ea typeface="微软雅黑" panose="020B0503020204020204" pitchFamily="34" charset="-122"/>
              </a:rPr>
              <a:t>“将贱金属转变为贵金属，尤其是黄金</a:t>
            </a:r>
            <a:r>
              <a:rPr lang="zh-CN" altLang="en-US" sz="2000" i="1" dirty="0" smtClean="0">
                <a:solidFill>
                  <a:schemeClr val="bg1">
                    <a:lumMod val="75000"/>
                  </a:schemeClr>
                </a:solidFill>
                <a:latin typeface="微软雅黑" panose="020B0503020204020204" pitchFamily="34" charset="-122"/>
                <a:ea typeface="微软雅黑" panose="020B0503020204020204" pitchFamily="34" charset="-122"/>
              </a:rPr>
              <a:t>”</a:t>
            </a:r>
            <a:endParaRPr lang="en-US" altLang="zh-CN" sz="2000" i="1" dirty="0" smtClean="0">
              <a:solidFill>
                <a:schemeClr val="bg1">
                  <a:lumMod val="75000"/>
                </a:schemeClr>
              </a:solidFill>
              <a:latin typeface="微软雅黑" panose="020B0503020204020204" pitchFamily="34" charset="-122"/>
              <a:ea typeface="微软雅黑" panose="020B0503020204020204" pitchFamily="34" charset="-122"/>
            </a:endParaRPr>
          </a:p>
          <a:p>
            <a:r>
              <a:rPr lang="en-US" altLang="zh-CN" sz="2000" i="1" dirty="0">
                <a:solidFill>
                  <a:schemeClr val="bg1">
                    <a:lumMod val="75000"/>
                  </a:schemeClr>
                </a:solidFill>
                <a:latin typeface="微软雅黑" panose="020B0503020204020204" pitchFamily="34" charset="-122"/>
                <a:ea typeface="微软雅黑" panose="020B0503020204020204" pitchFamily="34" charset="-122"/>
              </a:rPr>
              <a:t>“Convert base metals to precious </a:t>
            </a:r>
            <a:r>
              <a:rPr lang="en-US" altLang="zh-CN" sz="2000" i="1" dirty="0" smtClean="0">
                <a:solidFill>
                  <a:schemeClr val="bg1">
                    <a:lumMod val="75000"/>
                  </a:schemeClr>
                </a:solidFill>
                <a:latin typeface="微软雅黑" panose="020B0503020204020204" pitchFamily="34" charset="-122"/>
                <a:ea typeface="微软雅黑" panose="020B0503020204020204" pitchFamily="34" charset="-122"/>
              </a:rPr>
              <a:t>metals</a:t>
            </a:r>
            <a:r>
              <a:rPr lang="en-US" altLang="zh-CN" sz="2000" i="1" dirty="0">
                <a:solidFill>
                  <a:schemeClr val="bg1">
                    <a:lumMod val="75000"/>
                  </a:schemeClr>
                </a:solidFill>
                <a:latin typeface="微软雅黑" panose="020B0503020204020204" pitchFamily="34" charset="-122"/>
                <a:ea typeface="微软雅黑" panose="020B0503020204020204" pitchFamily="34" charset="-122"/>
              </a:rPr>
              <a:t>, </a:t>
            </a:r>
            <a:r>
              <a:rPr lang="en-US" altLang="zh-CN" sz="2000" i="1" dirty="0" smtClean="0">
                <a:solidFill>
                  <a:schemeClr val="bg1">
                    <a:lumMod val="75000"/>
                  </a:schemeClr>
                </a:solidFill>
                <a:latin typeface="微软雅黑" panose="020B0503020204020204" pitchFamily="34" charset="-122"/>
                <a:ea typeface="微软雅黑" panose="020B0503020204020204" pitchFamily="34" charset="-122"/>
              </a:rPr>
              <a:t>especially GOLD”</a:t>
            </a:r>
            <a:endParaRPr lang="zh-CN" altLang="en-US" sz="2000" i="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31" name="Freeform 305"/>
          <p:cNvSpPr>
            <a:spLocks/>
          </p:cNvSpPr>
          <p:nvPr/>
        </p:nvSpPr>
        <p:spPr bwMode="auto">
          <a:xfrm>
            <a:off x="9049411" y="162377"/>
            <a:ext cx="2958899" cy="3328954"/>
          </a:xfrm>
          <a:custGeom>
            <a:avLst/>
            <a:gdLst>
              <a:gd name="T0" fmla="*/ 118 w 326"/>
              <a:gd name="T1" fmla="*/ 78 h 354"/>
              <a:gd name="T2" fmla="*/ 0 w 326"/>
              <a:gd name="T3" fmla="*/ 78 h 354"/>
              <a:gd name="T4" fmla="*/ 0 w 326"/>
              <a:gd name="T5" fmla="*/ 0 h 354"/>
              <a:gd name="T6" fmla="*/ 326 w 326"/>
              <a:gd name="T7" fmla="*/ 0 h 354"/>
              <a:gd name="T8" fmla="*/ 326 w 326"/>
              <a:gd name="T9" fmla="*/ 78 h 354"/>
              <a:gd name="T10" fmla="*/ 208 w 326"/>
              <a:gd name="T11" fmla="*/ 78 h 354"/>
              <a:gd name="T12" fmla="*/ 208 w 326"/>
              <a:gd name="T13" fmla="*/ 354 h 354"/>
              <a:gd name="T14" fmla="*/ 118 w 326"/>
              <a:gd name="T15" fmla="*/ 354 h 354"/>
              <a:gd name="T16" fmla="*/ 118 w 326"/>
              <a:gd name="T17" fmla="*/ 78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 h="354">
                <a:moveTo>
                  <a:pt x="118" y="78"/>
                </a:moveTo>
                <a:lnTo>
                  <a:pt x="0" y="78"/>
                </a:lnTo>
                <a:lnTo>
                  <a:pt x="0" y="0"/>
                </a:lnTo>
                <a:lnTo>
                  <a:pt x="326" y="0"/>
                </a:lnTo>
                <a:lnTo>
                  <a:pt x="326" y="78"/>
                </a:lnTo>
                <a:lnTo>
                  <a:pt x="208" y="78"/>
                </a:lnTo>
                <a:lnTo>
                  <a:pt x="208" y="354"/>
                </a:lnTo>
                <a:lnTo>
                  <a:pt x="118" y="354"/>
                </a:lnTo>
                <a:lnTo>
                  <a:pt x="118" y="78"/>
                </a:lnTo>
                <a:close/>
              </a:path>
            </a:pathLst>
          </a:custGeom>
          <a:noFill/>
          <a:ln w="76200" cap="rnd">
            <a:solidFill>
              <a:schemeClr val="bg1">
                <a:alpha val="1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0751247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57491" y="1798262"/>
            <a:ext cx="4339650" cy="923330"/>
          </a:xfrm>
          <a:prstGeom prst="rect">
            <a:avLst/>
          </a:prstGeom>
          <a:noFill/>
        </p:spPr>
        <p:txBody>
          <a:bodyPr wrap="none" rtlCol="0">
            <a:spAutoFit/>
          </a:bodyPr>
          <a:lstStyle/>
          <a:p>
            <a:r>
              <a:rPr lang="zh-CN" altLang="en-US" sz="5400" dirty="0">
                <a:solidFill>
                  <a:srgbClr val="07C6CE"/>
                </a:solidFill>
                <a:latin typeface="微软雅黑" panose="020B0503020204020204" pitchFamily="34" charset="-122"/>
                <a:ea typeface="微软雅黑" panose="020B0503020204020204" pitchFamily="34" charset="-122"/>
              </a:rPr>
              <a:t>我们要做什么</a:t>
            </a:r>
          </a:p>
        </p:txBody>
      </p:sp>
      <p:sp>
        <p:nvSpPr>
          <p:cNvPr id="6" name="文本框 5"/>
          <p:cNvSpPr txBox="1"/>
          <p:nvPr/>
        </p:nvSpPr>
        <p:spPr>
          <a:xfrm>
            <a:off x="1565418" y="3392281"/>
            <a:ext cx="8723796" cy="523220"/>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引入区块链技术，优化现有基金互认订单传输服务</a:t>
            </a:r>
            <a:r>
              <a:rPr lang="zh-CN" altLang="en-US" sz="2800" dirty="0" smtClean="0">
                <a:solidFill>
                  <a:schemeClr val="bg1"/>
                </a:solidFill>
                <a:latin typeface="微软雅黑" panose="020B0503020204020204" pitchFamily="34" charset="-122"/>
                <a:ea typeface="微软雅黑" panose="020B0503020204020204" pitchFamily="34" charset="-122"/>
              </a:rPr>
              <a:t>平台</a:t>
            </a:r>
            <a:endParaRPr lang="en-US" altLang="zh-CN" sz="28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46650" y="4500845"/>
            <a:ext cx="9182051" cy="1138773"/>
          </a:xfrm>
          <a:prstGeom prst="rect">
            <a:avLst/>
          </a:prstGeom>
          <a:noFill/>
          <a:ln>
            <a:solidFill>
              <a:schemeClr val="bg1">
                <a:lumMod val="75000"/>
              </a:schemeClr>
            </a:solidFill>
            <a:prstDash val="dash"/>
          </a:ln>
        </p:spPr>
        <p:txBody>
          <a:bodyPr wrap="square" rtlCol="0">
            <a:spAutoFit/>
          </a:bodyPr>
          <a:lstStyle/>
          <a:p>
            <a:pPr algn="ctr" fontAlgn="base"/>
            <a:r>
              <a:rPr lang="zh-CN" altLang="en-US" sz="2800" dirty="0">
                <a:solidFill>
                  <a:srgbClr val="07C6CE"/>
                </a:solidFill>
                <a:latin typeface="微软雅黑" panose="020B0503020204020204" pitchFamily="34" charset="-122"/>
                <a:ea typeface="微软雅黑" panose="020B0503020204020204" pitchFamily="34" charset="-122"/>
              </a:rPr>
              <a:t>基金互认</a:t>
            </a:r>
          </a:p>
          <a:p>
            <a:pPr algn="ctr"/>
            <a:r>
              <a:rPr lang="zh-CN" altLang="en-US" sz="2000" dirty="0">
                <a:solidFill>
                  <a:schemeClr val="bg1"/>
                </a:solidFill>
                <a:latin typeface="微软雅黑" panose="020B0503020204020204" pitchFamily="34" charset="-122"/>
                <a:ea typeface="微软雅黑" panose="020B0503020204020204" pitchFamily="34" charset="-122"/>
              </a:rPr>
              <a:t>基金互认是指允许境外注册并受当地监管机构监管的基金向本地居民公开销售</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gn="ctr"/>
            <a:r>
              <a:rPr lang="en-US" altLang="zh-CN" sz="2000" dirty="0">
                <a:solidFill>
                  <a:schemeClr val="bg1"/>
                </a:solidFill>
                <a:latin typeface="微软雅黑" panose="020B0503020204020204" pitchFamily="34" charset="-122"/>
                <a:ea typeface="微软雅黑" panose="020B0503020204020204" pitchFamily="34" charset="-122"/>
              </a:rPr>
              <a:t>Data transmission and conversion at Mutual Recognition Fund.</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8" name="等腰三角形 7"/>
          <p:cNvSpPr/>
          <p:nvPr/>
        </p:nvSpPr>
        <p:spPr>
          <a:xfrm rot="10800000">
            <a:off x="5694077" y="2838489"/>
            <a:ext cx="466479" cy="285907"/>
          </a:xfrm>
          <a:prstGeom prst="triangle">
            <a:avLst/>
          </a:prstGeom>
          <a:solidFill>
            <a:srgbClr val="07C6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文本框 1"/>
          <p:cNvSpPr txBox="1"/>
          <p:nvPr/>
        </p:nvSpPr>
        <p:spPr>
          <a:xfrm>
            <a:off x="342106" y="367335"/>
            <a:ext cx="8584179" cy="923330"/>
          </a:xfrm>
          <a:prstGeom prst="rect">
            <a:avLst/>
          </a:prstGeom>
          <a:noFill/>
        </p:spPr>
        <p:txBody>
          <a:bodyPr wrap="square" rtlCol="0">
            <a:spAutoFit/>
          </a:bodyPr>
          <a:lstStyle/>
          <a:p>
            <a:r>
              <a:rPr lang="en-US" altLang="zh-CN" sz="5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WHAT we will do?</a:t>
            </a:r>
            <a:endParaRPr lang="zh-CN" altLang="en-US" sz="5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p:txBody>
      </p:sp>
      <p:grpSp>
        <p:nvGrpSpPr>
          <p:cNvPr id="12" name="组合 11"/>
          <p:cNvGrpSpPr/>
          <p:nvPr/>
        </p:nvGrpSpPr>
        <p:grpSpPr>
          <a:xfrm>
            <a:off x="8857563" y="139463"/>
            <a:ext cx="2896336" cy="2825116"/>
            <a:chOff x="6462713" y="4694238"/>
            <a:chExt cx="558800" cy="558800"/>
          </a:xfrm>
        </p:grpSpPr>
        <p:sp>
          <p:nvSpPr>
            <p:cNvPr id="13" name="Freeform 167"/>
            <p:cNvSpPr>
              <a:spLocks/>
            </p:cNvSpPr>
            <p:nvPr/>
          </p:nvSpPr>
          <p:spPr bwMode="auto">
            <a:xfrm>
              <a:off x="6462713" y="4694238"/>
              <a:ext cx="558800" cy="558800"/>
            </a:xfrm>
            <a:custGeom>
              <a:avLst/>
              <a:gdLst>
                <a:gd name="T0" fmla="*/ 65 w 149"/>
                <a:gd name="T1" fmla="*/ 143 h 149"/>
                <a:gd name="T2" fmla="*/ 51 w 149"/>
                <a:gd name="T3" fmla="*/ 149 h 149"/>
                <a:gd name="T4" fmla="*/ 8 w 149"/>
                <a:gd name="T5" fmla="*/ 149 h 149"/>
                <a:gd name="T6" fmla="*/ 0 w 149"/>
                <a:gd name="T7" fmla="*/ 140 h 149"/>
                <a:gd name="T8" fmla="*/ 0 w 149"/>
                <a:gd name="T9" fmla="*/ 97 h 149"/>
                <a:gd name="T10" fmla="*/ 6 w 149"/>
                <a:gd name="T11" fmla="*/ 84 h 149"/>
                <a:gd name="T12" fmla="*/ 86 w 149"/>
                <a:gd name="T13" fmla="*/ 3 h 149"/>
                <a:gd name="T14" fmla="*/ 98 w 149"/>
                <a:gd name="T15" fmla="*/ 3 h 149"/>
                <a:gd name="T16" fmla="*/ 146 w 149"/>
                <a:gd name="T17" fmla="*/ 51 h 149"/>
                <a:gd name="T18" fmla="*/ 146 w 149"/>
                <a:gd name="T19" fmla="*/ 63 h 149"/>
                <a:gd name="T20" fmla="*/ 65 w 149"/>
                <a:gd name="T21" fmla="*/ 14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9" h="149">
                  <a:moveTo>
                    <a:pt x="65" y="143"/>
                  </a:moveTo>
                  <a:cubicBezTo>
                    <a:pt x="62" y="146"/>
                    <a:pt x="56" y="149"/>
                    <a:pt x="51" y="149"/>
                  </a:cubicBezTo>
                  <a:cubicBezTo>
                    <a:pt x="8" y="149"/>
                    <a:pt x="8" y="149"/>
                    <a:pt x="8" y="149"/>
                  </a:cubicBezTo>
                  <a:cubicBezTo>
                    <a:pt x="4" y="149"/>
                    <a:pt x="0" y="145"/>
                    <a:pt x="0" y="140"/>
                  </a:cubicBezTo>
                  <a:cubicBezTo>
                    <a:pt x="0" y="97"/>
                    <a:pt x="0" y="97"/>
                    <a:pt x="0" y="97"/>
                  </a:cubicBezTo>
                  <a:cubicBezTo>
                    <a:pt x="0" y="93"/>
                    <a:pt x="3" y="87"/>
                    <a:pt x="6" y="84"/>
                  </a:cubicBezTo>
                  <a:cubicBezTo>
                    <a:pt x="86" y="3"/>
                    <a:pt x="86" y="3"/>
                    <a:pt x="86" y="3"/>
                  </a:cubicBezTo>
                  <a:cubicBezTo>
                    <a:pt x="90" y="0"/>
                    <a:pt x="95" y="0"/>
                    <a:pt x="98" y="3"/>
                  </a:cubicBezTo>
                  <a:cubicBezTo>
                    <a:pt x="146" y="51"/>
                    <a:pt x="146" y="51"/>
                    <a:pt x="146" y="51"/>
                  </a:cubicBezTo>
                  <a:cubicBezTo>
                    <a:pt x="149" y="54"/>
                    <a:pt x="149" y="59"/>
                    <a:pt x="146" y="63"/>
                  </a:cubicBezTo>
                  <a:lnTo>
                    <a:pt x="65" y="143"/>
                  </a:lnTo>
                  <a:close/>
                </a:path>
              </a:pathLst>
            </a:custGeom>
            <a:noFill/>
            <a:ln w="76200" cap="rnd">
              <a:solidFill>
                <a:schemeClr val="bg1">
                  <a:alpha val="1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68"/>
            <p:cNvSpPr>
              <a:spLocks/>
            </p:cNvSpPr>
            <p:nvPr/>
          </p:nvSpPr>
          <p:spPr bwMode="auto">
            <a:xfrm>
              <a:off x="6465888" y="5029201"/>
              <a:ext cx="220663" cy="220663"/>
            </a:xfrm>
            <a:custGeom>
              <a:avLst/>
              <a:gdLst>
                <a:gd name="T0" fmla="*/ 0 w 139"/>
                <a:gd name="T1" fmla="*/ 9 h 139"/>
                <a:gd name="T2" fmla="*/ 47 w 139"/>
                <a:gd name="T3" fmla="*/ 0 h 139"/>
                <a:gd name="T4" fmla="*/ 47 w 139"/>
                <a:gd name="T5" fmla="*/ 44 h 139"/>
                <a:gd name="T6" fmla="*/ 92 w 139"/>
                <a:gd name="T7" fmla="*/ 44 h 139"/>
                <a:gd name="T8" fmla="*/ 94 w 139"/>
                <a:gd name="T9" fmla="*/ 92 h 139"/>
                <a:gd name="T10" fmla="*/ 139 w 139"/>
                <a:gd name="T11" fmla="*/ 92 h 139"/>
                <a:gd name="T12" fmla="*/ 130 w 139"/>
                <a:gd name="T13" fmla="*/ 139 h 139"/>
              </a:gdLst>
              <a:ahLst/>
              <a:cxnLst>
                <a:cxn ang="0">
                  <a:pos x="T0" y="T1"/>
                </a:cxn>
                <a:cxn ang="0">
                  <a:pos x="T2" y="T3"/>
                </a:cxn>
                <a:cxn ang="0">
                  <a:pos x="T4" y="T5"/>
                </a:cxn>
                <a:cxn ang="0">
                  <a:pos x="T6" y="T7"/>
                </a:cxn>
                <a:cxn ang="0">
                  <a:pos x="T8" y="T9"/>
                </a:cxn>
                <a:cxn ang="0">
                  <a:pos x="T10" y="T11"/>
                </a:cxn>
                <a:cxn ang="0">
                  <a:pos x="T12" y="T13"/>
                </a:cxn>
              </a:cxnLst>
              <a:rect l="0" t="0" r="r" b="b"/>
              <a:pathLst>
                <a:path w="139" h="139">
                  <a:moveTo>
                    <a:pt x="0" y="9"/>
                  </a:moveTo>
                  <a:lnTo>
                    <a:pt x="47" y="0"/>
                  </a:lnTo>
                  <a:lnTo>
                    <a:pt x="47" y="44"/>
                  </a:lnTo>
                  <a:lnTo>
                    <a:pt x="92" y="44"/>
                  </a:lnTo>
                  <a:lnTo>
                    <a:pt x="94" y="92"/>
                  </a:lnTo>
                  <a:lnTo>
                    <a:pt x="139" y="92"/>
                  </a:lnTo>
                  <a:lnTo>
                    <a:pt x="130" y="139"/>
                  </a:lnTo>
                </a:path>
              </a:pathLst>
            </a:custGeom>
            <a:noFill/>
            <a:ln w="76200" cap="rnd">
              <a:solidFill>
                <a:schemeClr val="bg1">
                  <a:alpha val="1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Line 169"/>
            <p:cNvSpPr>
              <a:spLocks noChangeShapeType="1"/>
            </p:cNvSpPr>
            <p:nvPr/>
          </p:nvSpPr>
          <p:spPr bwMode="auto">
            <a:xfrm flipV="1">
              <a:off x="6540500" y="4727576"/>
              <a:ext cx="300038" cy="301625"/>
            </a:xfrm>
            <a:prstGeom prst="line">
              <a:avLst/>
            </a:prstGeom>
            <a:noFill/>
            <a:ln w="76200" cap="rnd">
              <a:solidFill>
                <a:schemeClr val="bg1">
                  <a:alpha val="1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Line 170"/>
            <p:cNvSpPr>
              <a:spLocks noChangeShapeType="1"/>
            </p:cNvSpPr>
            <p:nvPr/>
          </p:nvSpPr>
          <p:spPr bwMode="auto">
            <a:xfrm flipV="1">
              <a:off x="6686550" y="4878388"/>
              <a:ext cx="301625" cy="296863"/>
            </a:xfrm>
            <a:prstGeom prst="line">
              <a:avLst/>
            </a:prstGeom>
            <a:noFill/>
            <a:ln w="76200" cap="rnd">
              <a:solidFill>
                <a:schemeClr val="bg1">
                  <a:alpha val="1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Line 171"/>
            <p:cNvSpPr>
              <a:spLocks noChangeShapeType="1"/>
            </p:cNvSpPr>
            <p:nvPr/>
          </p:nvSpPr>
          <p:spPr bwMode="auto">
            <a:xfrm flipV="1">
              <a:off x="6611938" y="4803776"/>
              <a:ext cx="300038" cy="295275"/>
            </a:xfrm>
            <a:prstGeom prst="line">
              <a:avLst/>
            </a:prstGeom>
            <a:noFill/>
            <a:ln w="76200" cap="rnd">
              <a:solidFill>
                <a:schemeClr val="bg1">
                  <a:alpha val="1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Line 172"/>
            <p:cNvSpPr>
              <a:spLocks noChangeShapeType="1"/>
            </p:cNvSpPr>
            <p:nvPr/>
          </p:nvSpPr>
          <p:spPr bwMode="auto">
            <a:xfrm>
              <a:off x="6469063" y="5205413"/>
              <a:ext cx="41275" cy="41275"/>
            </a:xfrm>
            <a:prstGeom prst="line">
              <a:avLst/>
            </a:prstGeom>
            <a:noFill/>
            <a:ln w="76200" cap="rnd">
              <a:solidFill>
                <a:schemeClr val="bg1">
                  <a:alpha val="1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5467955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19" name="Picture 8" descr="D:\金融创新奖\新建文件夹\未标题-1.png"/>
          <p:cNvPicPr>
            <a:picLocks noChangeAspect="1" noChangeArrowheads="1"/>
          </p:cNvPicPr>
          <p:nvPr/>
        </p:nvPicPr>
        <p:blipFill>
          <a:blip r:embed="rId3">
            <a:extLst>
              <a:ext uri="{28A0092B-C50C-407E-A947-70E740481C1C}">
                <a14:useLocalDpi xmlns:a14="http://schemas.microsoft.com/office/drawing/2010/main" val="0"/>
              </a:ext>
            </a:extLst>
          </a:blip>
          <a:srcRect l="8266" t="10518" r="9230" b="9488"/>
          <a:stretch>
            <a:fillRect/>
          </a:stretch>
        </p:blipFill>
        <p:spPr bwMode="auto">
          <a:xfrm>
            <a:off x="438150" y="3299725"/>
            <a:ext cx="8183880" cy="2975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3"/>
          <p:cNvGrpSpPr>
            <a:grpSpLocks/>
          </p:cNvGrpSpPr>
          <p:nvPr/>
        </p:nvGrpSpPr>
        <p:grpSpPr bwMode="auto">
          <a:xfrm>
            <a:off x="704851" y="1565891"/>
            <a:ext cx="6496050" cy="2320930"/>
            <a:chOff x="677863" y="3292475"/>
            <a:chExt cx="6188075" cy="2246313"/>
          </a:xfrm>
        </p:grpSpPr>
        <p:pic>
          <p:nvPicPr>
            <p:cNvPr id="25637" name="Picture 13" descr="C:\Users\gillian\Desktop\机构logo\50da81cb39dbb6fd00a9595a0924ab18962b37df.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7700" y="3470275"/>
              <a:ext cx="93503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38" name="Picture 11" descr="C:\Users\gillian\Desktop\机构logo\U447P31DT2011113016513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0" y="4602163"/>
              <a:ext cx="966788"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39" name="Picture 12" descr="C:\Users\gillian\Desktop\机构logo\6omaQwABky9EOhYoeTv7h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7475" y="5065713"/>
              <a:ext cx="13684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40" name="Picture 14" descr="C:\Users\gillian\Desktop\机构logo\20140122133801-2030850286.jpg"/>
            <p:cNvPicPr>
              <a:picLocks noChangeAspect="1" noChangeArrowheads="1"/>
            </p:cNvPicPr>
            <p:nvPr/>
          </p:nvPicPr>
          <p:blipFill>
            <a:blip r:embed="rId7">
              <a:extLst>
                <a:ext uri="{28A0092B-C50C-407E-A947-70E740481C1C}">
                  <a14:useLocalDpi xmlns:a14="http://schemas.microsoft.com/office/drawing/2010/main" val="0"/>
                </a:ext>
              </a:extLst>
            </a:blip>
            <a:srcRect l="8546" t="41595" r="9509" b="16331"/>
            <a:stretch>
              <a:fillRect/>
            </a:stretch>
          </p:blipFill>
          <p:spPr bwMode="auto">
            <a:xfrm>
              <a:off x="760413" y="4530725"/>
              <a:ext cx="12985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41" name="Picture 17" descr="C:\Users\gillian\Desktop\机构logo\b201203201053170289.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6300" y="4098925"/>
              <a:ext cx="132397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42" name="Picture 18" descr="C:\Users\gillian\Desktop\机构logo\dee64fa1-d7ab-4b4b-ae7a-edfa78e48262.jpg"/>
            <p:cNvPicPr>
              <a:picLocks noChangeAspect="1" noChangeArrowheads="1"/>
            </p:cNvPicPr>
            <p:nvPr/>
          </p:nvPicPr>
          <p:blipFill>
            <a:blip r:embed="rId9">
              <a:extLst>
                <a:ext uri="{28A0092B-C50C-407E-A947-70E740481C1C}">
                  <a14:useLocalDpi xmlns:a14="http://schemas.microsoft.com/office/drawing/2010/main" val="0"/>
                </a:ext>
              </a:extLst>
            </a:blip>
            <a:srcRect t="18213" b="23227"/>
            <a:stretch>
              <a:fillRect/>
            </a:stretch>
          </p:blipFill>
          <p:spPr bwMode="auto">
            <a:xfrm>
              <a:off x="4792663" y="4570413"/>
              <a:ext cx="7921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43" name="Picture 20" descr="C:\Users\gillian\Desktop\机构logo\logo.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24300" y="4106863"/>
              <a:ext cx="166052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44" name="Picture 22" descr="C:\Users\gillian\Desktop\机构logo\logonew.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87838" y="3498850"/>
              <a:ext cx="1196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45" name="Picture 23" descr="C:\Users\gillian\Desktop\机构logo\QQ截图20161115090237.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13413" y="4229100"/>
              <a:ext cx="11525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46" name="Picture 24" descr="C:\Users\gillian\Desktop\机构logo\QQ截图20161115090345.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7863" y="3292475"/>
              <a:ext cx="3440112"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47" name="Picture 25" descr="C:\Users\gillian\Desktop\机构logo\QQ截图20161115090611.jpg"/>
            <p:cNvPicPr>
              <a:picLocks noChangeAspect="1" noChangeArrowheads="1"/>
            </p:cNvPicPr>
            <p:nvPr/>
          </p:nvPicPr>
          <p:blipFill>
            <a:blip r:embed="rId14">
              <a:extLst>
                <a:ext uri="{28A0092B-C50C-407E-A947-70E740481C1C}">
                  <a14:useLocalDpi xmlns:a14="http://schemas.microsoft.com/office/drawing/2010/main" val="0"/>
                </a:ext>
              </a:extLst>
            </a:blip>
            <a:srcRect b="37054"/>
            <a:stretch>
              <a:fillRect/>
            </a:stretch>
          </p:blipFill>
          <p:spPr bwMode="auto">
            <a:xfrm>
              <a:off x="2200275" y="5064125"/>
              <a:ext cx="13906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48" name="Picture 26" descr="C:\Users\gillian\Desktop\机构logo\QQ截图20161115090912.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584825" y="4951413"/>
              <a:ext cx="579438"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49" name="Picture 27" descr="C:\Users\gillian\Desktop\机构logo\QQ截图20161115092046.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87613" y="3941763"/>
              <a:ext cx="1152525"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50" name="Picture 29" descr="C:\Users\gillian\Desktop\机构logo\QQ截图20161115092348.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54363" y="4583113"/>
              <a:ext cx="1493837"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51" name="Picture 16" descr="C:\Users\gillian\Desktop\机构logo\201412111142455941.jpg"/>
            <p:cNvPicPr>
              <a:picLocks noChangeAspect="1" noChangeArrowheads="1"/>
            </p:cNvPicPr>
            <p:nvPr/>
          </p:nvPicPr>
          <p:blipFill>
            <a:blip r:embed="rId18">
              <a:extLst>
                <a:ext uri="{28A0092B-C50C-407E-A947-70E740481C1C}">
                  <a14:useLocalDpi xmlns:a14="http://schemas.microsoft.com/office/drawing/2010/main" val="0"/>
                </a:ext>
              </a:extLst>
            </a:blip>
            <a:srcRect t="19344" b="25832"/>
            <a:stretch>
              <a:fillRect/>
            </a:stretch>
          </p:blipFill>
          <p:spPr bwMode="auto">
            <a:xfrm>
              <a:off x="730250" y="5108575"/>
              <a:ext cx="132556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组合 53"/>
          <p:cNvGrpSpPr>
            <a:grpSpLocks/>
          </p:cNvGrpSpPr>
          <p:nvPr/>
        </p:nvGrpSpPr>
        <p:grpSpPr bwMode="auto">
          <a:xfrm>
            <a:off x="7823836" y="3392177"/>
            <a:ext cx="4368164" cy="651108"/>
            <a:chOff x="6519863" y="1955254"/>
            <a:chExt cx="3640137" cy="723603"/>
          </a:xfrm>
        </p:grpSpPr>
        <p:sp>
          <p:nvSpPr>
            <p:cNvPr id="33" name="左箭头 32"/>
            <p:cNvSpPr>
              <a:spLocks noChangeArrowheads="1"/>
            </p:cNvSpPr>
            <p:nvPr/>
          </p:nvSpPr>
          <p:spPr bwMode="auto">
            <a:xfrm>
              <a:off x="6519863" y="1955254"/>
              <a:ext cx="3640137" cy="638919"/>
            </a:xfrm>
            <a:prstGeom prst="leftArrow">
              <a:avLst>
                <a:gd name="adj1" fmla="val 50000"/>
                <a:gd name="adj2" fmla="val 50032"/>
              </a:avLst>
            </a:prstGeom>
            <a:solidFill>
              <a:schemeClr val="accent6">
                <a:lumMod val="20000"/>
                <a:lumOff val="80000"/>
              </a:schemeClr>
            </a:solidFill>
            <a:ln>
              <a:noFill/>
            </a:ln>
            <a:effectLst>
              <a:outerShdw blurRad="40000" dist="23000" dir="5400000" rotWithShape="0">
                <a:srgbClr val="808080">
                  <a:alpha val="34999"/>
                </a:srgbClr>
              </a:outerShdw>
            </a:effectLst>
          </p:spPr>
          <p:txBody>
            <a:bodyPr anchor="ctr"/>
            <a:lstStyle/>
            <a:p>
              <a:pPr algn="ctr" eaLnBrk="1" hangingPunct="1">
                <a:defRPr/>
              </a:pPr>
              <a:endParaRPr kumimoji="1" lang="zh-CN" altLang="en-US">
                <a:solidFill>
                  <a:schemeClr val="lt1"/>
                </a:solidFill>
                <a:latin typeface="微软雅黑" panose="020B0503020204020204" pitchFamily="34" charset="-122"/>
                <a:ea typeface="微软雅黑" panose="020B0503020204020204" pitchFamily="34" charset="-122"/>
              </a:endParaRPr>
            </a:p>
          </p:txBody>
        </p:sp>
        <p:sp>
          <p:nvSpPr>
            <p:cNvPr id="8" name="矩形 7"/>
            <p:cNvSpPr/>
            <p:nvPr/>
          </p:nvSpPr>
          <p:spPr bwMode="auto">
            <a:xfrm>
              <a:off x="6834188" y="1960563"/>
              <a:ext cx="1014167" cy="718294"/>
            </a:xfrm>
            <a:prstGeom prst="rect">
              <a:avLst/>
            </a:prstGeom>
          </p:spPr>
          <p:txBody>
            <a:bodyPr wrap="none">
              <a:spAutoFit/>
            </a:bodyPr>
            <a:lstStyle/>
            <a:p>
              <a:pPr eaLnBrk="1" hangingPunct="1">
                <a:defRPr/>
              </a:pPr>
              <a:r>
                <a:rPr lang="en-US" altLang="zh-CN" sz="3600" b="1" i="1" dirty="0" smtClean="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60</a:t>
              </a:r>
              <a:r>
                <a:rPr lang="zh-CN" altLang="en-US" sz="3600" b="1" i="1" dirty="0" smtClean="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余</a:t>
              </a:r>
              <a:endParaRPr lang="zh-CN" altLang="en-US" sz="3600" b="1" i="1" dirty="0">
                <a:solidFill>
                  <a:srgbClr val="FFC000"/>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24607" name="矩形 11"/>
            <p:cNvSpPr>
              <a:spLocks noChangeArrowheads="1"/>
            </p:cNvSpPr>
            <p:nvPr/>
          </p:nvSpPr>
          <p:spPr bwMode="auto">
            <a:xfrm>
              <a:off x="7759316" y="2056867"/>
              <a:ext cx="1885132" cy="444659"/>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ts val="2400"/>
                </a:lnSpc>
                <a:spcBef>
                  <a:spcPts val="1200"/>
                </a:spcBef>
                <a:defRPr/>
              </a:pPr>
              <a:r>
                <a:rPr lang="zh-CN" altLang="en-US" dirty="0">
                  <a:solidFill>
                    <a:schemeClr val="tx2">
                      <a:lumMod val="50000"/>
                    </a:schemeClr>
                  </a:solidFill>
                  <a:latin typeface="微软雅黑" panose="020B0503020204020204" pitchFamily="34" charset="-122"/>
                  <a:ea typeface="微软雅黑" panose="020B0503020204020204" pitchFamily="34" charset="-122"/>
                </a:rPr>
                <a:t>家内地参与机构接入</a:t>
              </a:r>
              <a:endParaRPr lang="en-US" altLang="zh-CN" dirty="0">
                <a:solidFill>
                  <a:schemeClr val="tx2">
                    <a:lumMod val="50000"/>
                  </a:schemeClr>
                </a:solidFill>
                <a:latin typeface="微软雅黑" panose="020B0503020204020204" pitchFamily="34" charset="-122"/>
                <a:ea typeface="微软雅黑" panose="020B0503020204020204" pitchFamily="34" charset="-122"/>
              </a:endParaRPr>
            </a:p>
          </p:txBody>
        </p:sp>
      </p:grpSp>
      <p:grpSp>
        <p:nvGrpSpPr>
          <p:cNvPr id="5" name="组合 52"/>
          <p:cNvGrpSpPr>
            <a:grpSpLocks/>
          </p:cNvGrpSpPr>
          <p:nvPr/>
        </p:nvGrpSpPr>
        <p:grpSpPr bwMode="auto">
          <a:xfrm>
            <a:off x="7823836" y="2575054"/>
            <a:ext cx="4368164" cy="646331"/>
            <a:chOff x="6519863" y="1280033"/>
            <a:chExt cx="3640137" cy="718294"/>
          </a:xfrm>
        </p:grpSpPr>
        <p:sp>
          <p:nvSpPr>
            <p:cNvPr id="32" name="左箭头 31"/>
            <p:cNvSpPr>
              <a:spLocks noChangeArrowheads="1"/>
            </p:cNvSpPr>
            <p:nvPr/>
          </p:nvSpPr>
          <p:spPr bwMode="auto">
            <a:xfrm>
              <a:off x="6519863" y="1389584"/>
              <a:ext cx="3640137" cy="556872"/>
            </a:xfrm>
            <a:prstGeom prst="leftArrow">
              <a:avLst>
                <a:gd name="adj1" fmla="val 50000"/>
                <a:gd name="adj2" fmla="val 50032"/>
              </a:avLst>
            </a:prstGeom>
            <a:solidFill>
              <a:schemeClr val="accent6">
                <a:lumMod val="20000"/>
                <a:lumOff val="80000"/>
              </a:schemeClr>
            </a:solidFill>
            <a:ln>
              <a:noFill/>
            </a:ln>
            <a:effectLst>
              <a:outerShdw blurRad="40000" dist="23000" dir="5400000" rotWithShape="0">
                <a:srgbClr val="808080">
                  <a:alpha val="34999"/>
                </a:srgbClr>
              </a:outerShdw>
            </a:effectLst>
          </p:spPr>
          <p:txBody>
            <a:bodyPr anchor="ctr"/>
            <a:lstStyle/>
            <a:p>
              <a:pPr algn="ctr" eaLnBrk="1" hangingPunct="1">
                <a:defRPr/>
              </a:pPr>
              <a:endParaRPr kumimoji="1" lang="zh-CN" altLang="en-US">
                <a:solidFill>
                  <a:schemeClr val="lt1"/>
                </a:solidFill>
                <a:latin typeface="微软雅黑" panose="020B0503020204020204" pitchFamily="34" charset="-122"/>
                <a:ea typeface="微软雅黑" panose="020B0503020204020204" pitchFamily="34" charset="-122"/>
              </a:endParaRPr>
            </a:p>
          </p:txBody>
        </p:sp>
        <p:sp>
          <p:nvSpPr>
            <p:cNvPr id="9" name="矩形 8"/>
            <p:cNvSpPr/>
            <p:nvPr/>
          </p:nvSpPr>
          <p:spPr bwMode="auto">
            <a:xfrm>
              <a:off x="6818313" y="1280033"/>
              <a:ext cx="1014167" cy="718294"/>
            </a:xfrm>
            <a:prstGeom prst="rect">
              <a:avLst/>
            </a:prstGeom>
          </p:spPr>
          <p:txBody>
            <a:bodyPr wrap="none">
              <a:spAutoFit/>
            </a:bodyPr>
            <a:lstStyle/>
            <a:p>
              <a:pPr eaLnBrk="1" hangingPunct="1">
                <a:defRPr/>
              </a:pPr>
              <a:r>
                <a:rPr lang="en-US" altLang="zh-CN" sz="3600" b="1" i="1" dirty="0" smtClean="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30</a:t>
              </a:r>
              <a:r>
                <a:rPr lang="zh-CN" altLang="en-US" sz="3600" b="1" i="1" dirty="0" smtClean="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余</a:t>
              </a:r>
              <a:endParaRPr lang="zh-CN" altLang="en-US" sz="3600" b="1" i="1" dirty="0">
                <a:solidFill>
                  <a:srgbClr val="FFC000"/>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24608" name="矩形 12"/>
            <p:cNvSpPr>
              <a:spLocks noChangeArrowheads="1"/>
            </p:cNvSpPr>
            <p:nvPr/>
          </p:nvSpPr>
          <p:spPr bwMode="auto">
            <a:xfrm>
              <a:off x="7808527" y="1467905"/>
              <a:ext cx="1885132" cy="444659"/>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ts val="2400"/>
                </a:lnSpc>
                <a:spcBef>
                  <a:spcPts val="1200"/>
                </a:spcBef>
                <a:defRPr/>
              </a:pPr>
              <a:r>
                <a:rPr lang="zh-CN" altLang="en-US" dirty="0">
                  <a:solidFill>
                    <a:schemeClr val="tx2">
                      <a:lumMod val="50000"/>
                    </a:schemeClr>
                  </a:solidFill>
                  <a:latin typeface="微软雅黑" panose="020B0503020204020204" pitchFamily="34" charset="-122"/>
                  <a:ea typeface="微软雅黑" panose="020B0503020204020204" pitchFamily="34" charset="-122"/>
                </a:rPr>
                <a:t>家香港参与机构接入</a:t>
              </a:r>
              <a:endParaRPr lang="en-US" altLang="zh-CN" dirty="0">
                <a:solidFill>
                  <a:schemeClr val="tx2">
                    <a:lumMod val="50000"/>
                  </a:schemeClr>
                </a:solidFill>
                <a:latin typeface="微软雅黑" panose="020B0503020204020204" pitchFamily="34" charset="-122"/>
                <a:ea typeface="微软雅黑" panose="020B0503020204020204" pitchFamily="34" charset="-122"/>
              </a:endParaRPr>
            </a:p>
          </p:txBody>
        </p:sp>
      </p:grpSp>
      <p:grpSp>
        <p:nvGrpSpPr>
          <p:cNvPr id="6" name="组合 54"/>
          <p:cNvGrpSpPr>
            <a:grpSpLocks/>
          </p:cNvGrpSpPr>
          <p:nvPr/>
        </p:nvGrpSpPr>
        <p:grpSpPr bwMode="auto">
          <a:xfrm>
            <a:off x="7823836" y="4078375"/>
            <a:ext cx="4368164" cy="646331"/>
            <a:chOff x="6519863" y="2463800"/>
            <a:chExt cx="3640137" cy="718296"/>
          </a:xfrm>
        </p:grpSpPr>
        <p:sp>
          <p:nvSpPr>
            <p:cNvPr id="34" name="左箭头 33"/>
            <p:cNvSpPr>
              <a:spLocks noChangeArrowheads="1"/>
            </p:cNvSpPr>
            <p:nvPr/>
          </p:nvSpPr>
          <p:spPr bwMode="auto">
            <a:xfrm>
              <a:off x="6519863" y="2568574"/>
              <a:ext cx="3640137" cy="613521"/>
            </a:xfrm>
            <a:prstGeom prst="leftArrow">
              <a:avLst>
                <a:gd name="adj1" fmla="val 50000"/>
                <a:gd name="adj2" fmla="val 50032"/>
              </a:avLst>
            </a:prstGeom>
            <a:solidFill>
              <a:schemeClr val="accent6">
                <a:lumMod val="20000"/>
                <a:lumOff val="80000"/>
              </a:schemeClr>
            </a:solidFill>
            <a:ln>
              <a:noFill/>
            </a:ln>
            <a:effectLst>
              <a:outerShdw blurRad="40000" dist="23000" dir="5400000" rotWithShape="0">
                <a:srgbClr val="808080">
                  <a:alpha val="34999"/>
                </a:srgbClr>
              </a:outerShdw>
            </a:effectLst>
          </p:spPr>
          <p:txBody>
            <a:bodyPr anchor="ctr"/>
            <a:lstStyle/>
            <a:p>
              <a:pPr algn="ctr" eaLnBrk="1" hangingPunct="1">
                <a:defRPr/>
              </a:pPr>
              <a:endParaRPr kumimoji="1" lang="zh-CN" altLang="en-US">
                <a:solidFill>
                  <a:schemeClr val="lt1"/>
                </a:solidFill>
                <a:latin typeface="微软雅黑" panose="020B0503020204020204" pitchFamily="34" charset="-122"/>
                <a:ea typeface="微软雅黑" panose="020B0503020204020204" pitchFamily="34" charset="-122"/>
              </a:endParaRPr>
            </a:p>
          </p:txBody>
        </p:sp>
        <p:sp>
          <p:nvSpPr>
            <p:cNvPr id="10" name="矩形 9"/>
            <p:cNvSpPr/>
            <p:nvPr/>
          </p:nvSpPr>
          <p:spPr bwMode="auto">
            <a:xfrm>
              <a:off x="7950200" y="2463800"/>
              <a:ext cx="1756891" cy="718296"/>
            </a:xfrm>
            <a:prstGeom prst="rect">
              <a:avLst/>
            </a:prstGeom>
          </p:spPr>
          <p:txBody>
            <a:bodyPr wrap="none">
              <a:spAutoFit/>
            </a:bodyPr>
            <a:lstStyle/>
            <a:p>
              <a:pPr eaLnBrk="1" hangingPunct="1">
                <a:defRPr/>
              </a:pPr>
              <a:r>
                <a:rPr lang="zh-CN" altLang="en-US" sz="3600" b="1" i="1" dirty="0" smtClean="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超过</a:t>
              </a:r>
              <a:r>
                <a:rPr lang="en-US" altLang="zh-CN" sz="3600" b="1" i="1" dirty="0" smtClean="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80%</a:t>
              </a:r>
              <a:endParaRPr lang="zh-CN" altLang="en-US" sz="3600" b="1" i="1" dirty="0">
                <a:solidFill>
                  <a:srgbClr val="FFC000"/>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24609" name="矩形 13"/>
            <p:cNvSpPr>
              <a:spLocks noChangeArrowheads="1"/>
            </p:cNvSpPr>
            <p:nvPr/>
          </p:nvSpPr>
          <p:spPr bwMode="auto">
            <a:xfrm>
              <a:off x="6872449" y="2649550"/>
              <a:ext cx="1115690" cy="444660"/>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ts val="2400"/>
                </a:lnSpc>
                <a:spcBef>
                  <a:spcPts val="1200"/>
                </a:spcBef>
                <a:defRPr/>
              </a:pPr>
              <a:r>
                <a:rPr lang="zh-CN" altLang="en-US" dirty="0" smtClean="0">
                  <a:solidFill>
                    <a:schemeClr val="tx2">
                      <a:lumMod val="50000"/>
                    </a:schemeClr>
                  </a:solidFill>
                  <a:latin typeface="微软雅黑" panose="020B0503020204020204" pitchFamily="34" charset="-122"/>
                  <a:ea typeface="微软雅黑" panose="020B0503020204020204" pitchFamily="34" charset="-122"/>
                </a:rPr>
                <a:t>市场占有率</a:t>
              </a:r>
              <a:endParaRPr lang="en-US" altLang="zh-CN" dirty="0">
                <a:solidFill>
                  <a:schemeClr val="tx2">
                    <a:lumMod val="50000"/>
                  </a:schemeClr>
                </a:solidFill>
                <a:latin typeface="微软雅黑" panose="020B0503020204020204" pitchFamily="34" charset="-122"/>
                <a:ea typeface="微软雅黑" panose="020B0503020204020204" pitchFamily="34" charset="-122"/>
              </a:endParaRPr>
            </a:p>
          </p:txBody>
        </p:sp>
      </p:grpSp>
      <p:grpSp>
        <p:nvGrpSpPr>
          <p:cNvPr id="12" name="组合 51"/>
          <p:cNvGrpSpPr>
            <a:grpSpLocks/>
          </p:cNvGrpSpPr>
          <p:nvPr/>
        </p:nvGrpSpPr>
        <p:grpSpPr bwMode="auto">
          <a:xfrm>
            <a:off x="7823836" y="1816488"/>
            <a:ext cx="4368164" cy="646331"/>
            <a:chOff x="6519863" y="796912"/>
            <a:chExt cx="3640137" cy="718296"/>
          </a:xfrm>
        </p:grpSpPr>
        <p:sp>
          <p:nvSpPr>
            <p:cNvPr id="17" name="左箭头 16"/>
            <p:cNvSpPr>
              <a:spLocks noChangeArrowheads="1"/>
            </p:cNvSpPr>
            <p:nvPr/>
          </p:nvSpPr>
          <p:spPr bwMode="auto">
            <a:xfrm>
              <a:off x="6519863" y="866762"/>
              <a:ext cx="3640137" cy="572682"/>
            </a:xfrm>
            <a:prstGeom prst="leftArrow">
              <a:avLst>
                <a:gd name="adj1" fmla="val 50000"/>
                <a:gd name="adj2" fmla="val 50032"/>
              </a:avLst>
            </a:prstGeom>
            <a:solidFill>
              <a:schemeClr val="accent6">
                <a:lumMod val="20000"/>
                <a:lumOff val="80000"/>
              </a:schemeClr>
            </a:solidFill>
            <a:ln>
              <a:noFill/>
            </a:ln>
            <a:effectLst>
              <a:outerShdw blurRad="40000" dist="23000" dir="5400000" rotWithShape="0">
                <a:srgbClr val="808080">
                  <a:alpha val="34999"/>
                </a:srgbClr>
              </a:outerShdw>
            </a:effectLst>
          </p:spPr>
          <p:txBody>
            <a:bodyPr anchor="ctr"/>
            <a:lstStyle/>
            <a:p>
              <a:pPr algn="ctr" eaLnBrk="1" hangingPunct="1">
                <a:defRPr/>
              </a:pPr>
              <a:endParaRPr kumimoji="1" lang="zh-CN" altLang="en-US">
                <a:solidFill>
                  <a:schemeClr val="lt1"/>
                </a:solidFill>
                <a:latin typeface="微软雅黑" panose="020B0503020204020204" pitchFamily="34" charset="-122"/>
                <a:ea typeface="微软雅黑" panose="020B0503020204020204" pitchFamily="34" charset="-122"/>
              </a:endParaRPr>
            </a:p>
          </p:txBody>
        </p:sp>
        <p:sp>
          <p:nvSpPr>
            <p:cNvPr id="7" name="矩形 6"/>
            <p:cNvSpPr/>
            <p:nvPr/>
          </p:nvSpPr>
          <p:spPr bwMode="auto">
            <a:xfrm>
              <a:off x="8032750" y="796912"/>
              <a:ext cx="867225" cy="718296"/>
            </a:xfrm>
            <a:prstGeom prst="rect">
              <a:avLst/>
            </a:prstGeom>
          </p:spPr>
          <p:txBody>
            <a:bodyPr wrap="none">
              <a:spAutoFit/>
            </a:bodyPr>
            <a:lstStyle/>
            <a:p>
              <a:pPr eaLnBrk="1" hangingPunct="1">
                <a:defRPr/>
              </a:pPr>
              <a:r>
                <a:rPr lang="en-US" altLang="zh-CN" sz="3600" b="1" i="1" dirty="0">
                  <a:solidFill>
                    <a:srgbClr val="FFC000"/>
                  </a:solidFill>
                  <a:latin typeface="微软雅黑" panose="020B0503020204020204" pitchFamily="34" charset="-122"/>
                  <a:ea typeface="微软雅黑" panose="020B0503020204020204" pitchFamily="34" charset="-122"/>
                  <a:cs typeface="微软雅黑" panose="020B0503020204020204" pitchFamily="34" charset="-122"/>
                </a:rPr>
                <a:t>100</a:t>
              </a:r>
              <a:endParaRPr lang="zh-CN" altLang="en-US" sz="3600" b="1" i="1" dirty="0">
                <a:solidFill>
                  <a:srgbClr val="FFC000"/>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24606" name="矩形 10"/>
            <p:cNvSpPr>
              <a:spLocks noChangeArrowheads="1"/>
            </p:cNvSpPr>
            <p:nvPr/>
          </p:nvSpPr>
          <p:spPr bwMode="auto">
            <a:xfrm>
              <a:off x="6978671" y="946150"/>
              <a:ext cx="2841590" cy="444660"/>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ts val="2400"/>
                </a:lnSpc>
                <a:spcBef>
                  <a:spcPts val="1200"/>
                </a:spcBef>
                <a:defRPr/>
              </a:pPr>
              <a:r>
                <a:rPr lang="zh-CN" altLang="en-US" dirty="0">
                  <a:solidFill>
                    <a:schemeClr val="tx2">
                      <a:lumMod val="50000"/>
                    </a:schemeClr>
                  </a:solidFill>
                  <a:latin typeface="微软雅黑" panose="020B0503020204020204" pitchFamily="34" charset="-122"/>
                  <a:ea typeface="微软雅黑" panose="020B0503020204020204" pitchFamily="34" charset="-122"/>
                </a:rPr>
                <a:t>申购金额破 </a:t>
              </a:r>
              <a:r>
                <a:rPr lang="en-US" altLang="zh-CN" dirty="0">
                  <a:solidFill>
                    <a:schemeClr val="tx2">
                      <a:lumMod val="50000"/>
                    </a:schemeClr>
                  </a:solidFill>
                  <a:latin typeface="微软雅黑" panose="020B0503020204020204" pitchFamily="34" charset="-122"/>
                  <a:ea typeface="微软雅黑" panose="020B0503020204020204" pitchFamily="34" charset="-122"/>
                </a:rPr>
                <a:t>      </a:t>
              </a:r>
              <a:r>
                <a:rPr lang="en-US" altLang="zh-CN" dirty="0" smtClean="0">
                  <a:solidFill>
                    <a:schemeClr val="tx2">
                      <a:lumMod val="50000"/>
                    </a:schemeClr>
                  </a:solidFill>
                  <a:latin typeface="微软雅黑" panose="020B0503020204020204" pitchFamily="34" charset="-122"/>
                  <a:ea typeface="微软雅黑" panose="020B0503020204020204" pitchFamily="34" charset="-122"/>
                </a:rPr>
                <a:t>              </a:t>
              </a:r>
              <a:r>
                <a:rPr lang="zh-CN" altLang="en-US"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1200" dirty="0">
                  <a:solidFill>
                    <a:schemeClr val="tx2">
                      <a:lumMod val="50000"/>
                    </a:schemeClr>
                  </a:solidFill>
                  <a:latin typeface="微软雅黑" panose="020B0503020204020204" pitchFamily="34" charset="-122"/>
                  <a:ea typeface="微软雅黑" panose="020B0503020204020204" pitchFamily="34" charset="-122"/>
                </a:rPr>
                <a:t>RMB</a:t>
              </a:r>
              <a:endParaRPr lang="en-US" altLang="zh-CN" dirty="0">
                <a:solidFill>
                  <a:schemeClr val="tx2">
                    <a:lumMod val="50000"/>
                  </a:schemeClr>
                </a:solidFill>
                <a:latin typeface="微软雅黑" panose="020B0503020204020204" pitchFamily="34" charset="-122"/>
                <a:ea typeface="微软雅黑" panose="020B0503020204020204" pitchFamily="34" charset="-122"/>
              </a:endParaRPr>
            </a:p>
          </p:txBody>
        </p:sp>
        <p:sp>
          <p:nvSpPr>
            <p:cNvPr id="49" name="矩形 48"/>
            <p:cNvSpPr/>
            <p:nvPr/>
          </p:nvSpPr>
          <p:spPr bwMode="auto">
            <a:xfrm>
              <a:off x="8853488" y="909104"/>
              <a:ext cx="410369" cy="513069"/>
            </a:xfrm>
            <a:prstGeom prst="rect">
              <a:avLst/>
            </a:prstGeom>
          </p:spPr>
          <p:txBody>
            <a:bodyPr wrap="none">
              <a:spAutoFit/>
            </a:bodyPr>
            <a:lstStyle/>
            <a:p>
              <a:pPr eaLnBrk="1" hangingPunct="1">
                <a:defRPr/>
              </a:pPr>
              <a:r>
                <a:rPr lang="zh-CN" altLang="en-US" sz="2400" b="1" i="1" dirty="0">
                  <a:solidFill>
                    <a:srgbClr val="FFC000"/>
                  </a:solidFill>
                  <a:latin typeface="微软雅黑" panose="020B0503020204020204" pitchFamily="34" charset="-122"/>
                  <a:ea typeface="微软雅黑" panose="020B0503020204020204" pitchFamily="34" charset="-122"/>
                  <a:cs typeface="宋体" panose="02010600030101010101" pitchFamily="2" charset="-122"/>
                </a:rPr>
                <a:t>亿</a:t>
              </a:r>
              <a:endParaRPr lang="zh-CN" altLang="en-US" sz="3200" b="1" i="1" dirty="0">
                <a:solidFill>
                  <a:srgbClr val="FFC000"/>
                </a:solidFill>
                <a:latin typeface="微软雅黑" panose="020B0503020204020204" pitchFamily="34" charset="-122"/>
                <a:ea typeface="微软雅黑" panose="020B0503020204020204" pitchFamily="34" charset="-122"/>
                <a:cs typeface="宋体" panose="02010600030101010101" pitchFamily="2" charset="-122"/>
              </a:endParaRPr>
            </a:p>
          </p:txBody>
        </p:sp>
      </p:grpSp>
      <p:sp>
        <p:nvSpPr>
          <p:cNvPr id="37" name="文本框 1"/>
          <p:cNvSpPr txBox="1"/>
          <p:nvPr/>
        </p:nvSpPr>
        <p:spPr>
          <a:xfrm>
            <a:off x="342107" y="367335"/>
            <a:ext cx="6458819" cy="923330"/>
          </a:xfrm>
          <a:prstGeom prst="rect">
            <a:avLst/>
          </a:prstGeom>
          <a:noFill/>
        </p:spPr>
        <p:txBody>
          <a:bodyPr wrap="none" rtlCol="0">
            <a:spAutoFit/>
          </a:bodyPr>
          <a:lstStyle/>
          <a:p>
            <a:r>
              <a:rPr lang="en-US" altLang="zh-CN" sz="5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Base Info-</a:t>
            </a:r>
            <a:r>
              <a:rPr lang="zh-CN" altLang="en-US" sz="5400" dirty="0" smtClean="0">
                <a:solidFill>
                  <a:schemeClr val="bg1"/>
                </a:solidFill>
                <a:latin typeface="微软雅黑" panose="020B0503020204020204" pitchFamily="34" charset="-122"/>
                <a:ea typeface="微软雅黑" panose="020B0503020204020204" pitchFamily="34" charset="-122"/>
                <a:cs typeface="Meiryo UI" panose="020B0604030504040204" pitchFamily="34" charset="-128"/>
              </a:rPr>
              <a:t>业务背景</a:t>
            </a:r>
            <a:endParaRPr lang="zh-CN" altLang="en-US" sz="5400" dirty="0">
              <a:solidFill>
                <a:schemeClr val="bg1"/>
              </a:solidFill>
              <a:latin typeface="微软雅黑" panose="020B0503020204020204" pitchFamily="34" charset="-122"/>
              <a:ea typeface="微软雅黑" panose="020B0503020204020204" pitchFamily="34" charset="-122"/>
              <a:cs typeface="Meiryo UI" panose="020B0604030504040204" pitchFamily="34" charset="-128"/>
            </a:endParaRPr>
          </a:p>
        </p:txBody>
      </p:sp>
    </p:spTree>
    <p:extLst>
      <p:ext uri="{BB962C8B-B14F-4D97-AF65-F5344CB8AC3E}">
        <p14:creationId xmlns:p14="http://schemas.microsoft.com/office/powerpoint/2010/main" val="3837464717"/>
      </p:ext>
    </p:extLst>
  </p:cSld>
  <p:clrMapOvr>
    <a:masterClrMapping/>
  </p:clrMapOvr>
  <p:transition>
    <p:zoom dir="in"/>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p:cNvSpPr txBox="1"/>
          <p:nvPr/>
        </p:nvSpPr>
        <p:spPr>
          <a:xfrm>
            <a:off x="342107" y="367335"/>
            <a:ext cx="11620682" cy="769441"/>
          </a:xfrm>
          <a:prstGeom prst="rect">
            <a:avLst/>
          </a:prstGeom>
          <a:noFill/>
        </p:spPr>
        <p:txBody>
          <a:bodyPr wrap="none" rtlCol="0">
            <a:spAutoFit/>
          </a:bodyPr>
          <a:lstStyle/>
          <a:p>
            <a:r>
              <a:rPr lang="en-US" altLang="zh-CN" sz="4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Base </a:t>
            </a:r>
            <a:r>
              <a:rPr lang="en-US" altLang="zh-CN" sz="4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Info-</a:t>
            </a:r>
            <a:r>
              <a:rPr lang="zh-CN" altLang="en-US" sz="4400" dirty="0" smtClean="0">
                <a:solidFill>
                  <a:schemeClr val="bg1"/>
                </a:solidFill>
                <a:latin typeface="微软雅黑" panose="020B0503020204020204" pitchFamily="34" charset="-122"/>
                <a:ea typeface="微软雅黑" panose="020B0503020204020204" pitchFamily="34" charset="-122"/>
                <a:cs typeface="Meiryo UI" panose="020B0604030504040204" pitchFamily="34" charset="-128"/>
              </a:rPr>
              <a:t>业务数据传输流程</a:t>
            </a:r>
            <a:r>
              <a:rPr lang="en-US" altLang="zh-CN" sz="3200" dirty="0" smtClean="0">
                <a:solidFill>
                  <a:schemeClr val="bg1"/>
                </a:solidFill>
                <a:latin typeface="微软雅黑" panose="020B0503020204020204" pitchFamily="34" charset="-122"/>
                <a:ea typeface="微软雅黑" panose="020B0503020204020204" pitchFamily="34" charset="-122"/>
                <a:cs typeface="Meiryo UI" panose="020B0604030504040204" pitchFamily="34" charset="-128"/>
              </a:rPr>
              <a:t>(Transmission flow) </a:t>
            </a:r>
            <a:endParaRPr lang="zh-CN" altLang="en-US" sz="3200" dirty="0">
              <a:solidFill>
                <a:schemeClr val="bg1"/>
              </a:solidFill>
              <a:latin typeface="微软雅黑" panose="020B0503020204020204" pitchFamily="34" charset="-122"/>
              <a:ea typeface="微软雅黑" panose="020B0503020204020204" pitchFamily="34" charset="-122"/>
              <a:cs typeface="Meiryo UI" panose="020B0604030504040204" pitchFamily="34" charset="-128"/>
            </a:endParaRPr>
          </a:p>
        </p:txBody>
      </p:sp>
      <p:grpSp>
        <p:nvGrpSpPr>
          <p:cNvPr id="5" name="组合 4"/>
          <p:cNvGrpSpPr/>
          <p:nvPr/>
        </p:nvGrpSpPr>
        <p:grpSpPr>
          <a:xfrm>
            <a:off x="1032947" y="1424236"/>
            <a:ext cx="8750300" cy="5328682"/>
            <a:chOff x="687388" y="1435100"/>
            <a:chExt cx="8750300" cy="5328682"/>
          </a:xfrm>
        </p:grpSpPr>
        <p:sp>
          <p:nvSpPr>
            <p:cNvPr id="95" name="矩形 94"/>
            <p:cNvSpPr/>
            <p:nvPr/>
          </p:nvSpPr>
          <p:spPr>
            <a:xfrm>
              <a:off x="1579563" y="1435100"/>
              <a:ext cx="1579562" cy="431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600" b="1" dirty="0">
                  <a:solidFill>
                    <a:schemeClr val="tx2">
                      <a:lumMod val="60000"/>
                      <a:lumOff val="40000"/>
                    </a:schemeClr>
                  </a:solidFill>
                  <a:latin typeface="微软雅黑" panose="020B0503020204020204" pitchFamily="34" charset="-122"/>
                  <a:ea typeface="微软雅黑" panose="020B0503020204020204" pitchFamily="34" charset="-122"/>
                </a:rPr>
                <a:t>香港销售机构</a:t>
              </a:r>
            </a:p>
          </p:txBody>
        </p:sp>
        <p:sp>
          <p:nvSpPr>
            <p:cNvPr id="96" name="矩形 95"/>
            <p:cNvSpPr/>
            <p:nvPr/>
          </p:nvSpPr>
          <p:spPr>
            <a:xfrm>
              <a:off x="3303588" y="1435100"/>
              <a:ext cx="1368425" cy="431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200" b="1" dirty="0" smtClean="0">
                  <a:solidFill>
                    <a:schemeClr val="tx2">
                      <a:lumMod val="60000"/>
                      <a:lumOff val="40000"/>
                    </a:schemeClr>
                  </a:solidFill>
                  <a:latin typeface="微软雅黑" panose="020B0503020204020204" pitchFamily="34" charset="-122"/>
                  <a:ea typeface="微软雅黑" panose="020B0503020204020204" pitchFamily="34" charset="-122"/>
                </a:rPr>
                <a:t>香港某合作平台</a:t>
              </a:r>
              <a:endParaRPr lang="zh-CN" altLang="en-US" sz="12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97" name="矩形 96"/>
            <p:cNvSpPr/>
            <p:nvPr/>
          </p:nvSpPr>
          <p:spPr>
            <a:xfrm>
              <a:off x="4814888" y="1435100"/>
              <a:ext cx="1368425" cy="431800"/>
            </a:xfrm>
            <a:prstGeom prst="rect">
              <a:avLst/>
            </a:prstGeom>
            <a:ln/>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lang="zh-CN" altLang="en-US" sz="1600" b="1" dirty="0">
                  <a:solidFill>
                    <a:schemeClr val="tx2">
                      <a:lumMod val="60000"/>
                      <a:lumOff val="40000"/>
                    </a:schemeClr>
                  </a:solidFill>
                  <a:latin typeface="微软雅黑" panose="020B0503020204020204" pitchFamily="34" charset="-122"/>
                  <a:ea typeface="微软雅黑" panose="020B0503020204020204" pitchFamily="34" charset="-122"/>
                </a:rPr>
                <a:t>互认平台</a:t>
              </a:r>
            </a:p>
          </p:txBody>
        </p:sp>
        <p:sp>
          <p:nvSpPr>
            <p:cNvPr id="98" name="矩形 97"/>
            <p:cNvSpPr/>
            <p:nvPr/>
          </p:nvSpPr>
          <p:spPr>
            <a:xfrm>
              <a:off x="6327775" y="1435100"/>
              <a:ext cx="1368425" cy="431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600" b="1" dirty="0" smtClean="0">
                  <a:solidFill>
                    <a:schemeClr val="tx2">
                      <a:lumMod val="60000"/>
                      <a:lumOff val="40000"/>
                    </a:schemeClr>
                  </a:solidFill>
                  <a:latin typeface="微软雅黑" panose="020B0503020204020204" pitchFamily="34" charset="-122"/>
                  <a:ea typeface="微软雅黑" panose="020B0503020204020204" pitchFamily="34" charset="-122"/>
                </a:rPr>
                <a:t>内地某结算</a:t>
              </a:r>
              <a:endParaRPr lang="zh-CN" altLang="en-US" sz="16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99" name="矩形 98"/>
            <p:cNvSpPr/>
            <p:nvPr/>
          </p:nvSpPr>
          <p:spPr>
            <a:xfrm>
              <a:off x="7840663" y="1435100"/>
              <a:ext cx="1597025" cy="431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600" b="1" dirty="0">
                  <a:solidFill>
                    <a:schemeClr val="tx2">
                      <a:lumMod val="60000"/>
                      <a:lumOff val="40000"/>
                    </a:schemeClr>
                  </a:solidFill>
                  <a:latin typeface="微软雅黑" panose="020B0503020204020204" pitchFamily="34" charset="-122"/>
                  <a:ea typeface="微软雅黑" panose="020B0503020204020204" pitchFamily="34" charset="-122"/>
                </a:rPr>
                <a:t>内地基金公司</a:t>
              </a:r>
            </a:p>
          </p:txBody>
        </p:sp>
        <p:cxnSp>
          <p:nvCxnSpPr>
            <p:cNvPr id="100" name="直接连接符 99"/>
            <p:cNvCxnSpPr/>
            <p:nvPr/>
          </p:nvCxnSpPr>
          <p:spPr>
            <a:xfrm>
              <a:off x="1503363" y="1866900"/>
              <a:ext cx="0" cy="4752975"/>
            </a:xfrm>
            <a:prstGeom prst="line">
              <a:avLst/>
            </a:prstGeom>
            <a:ln w="19050">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1" name="矩形 9"/>
            <p:cNvSpPr>
              <a:spLocks noChangeArrowheads="1"/>
            </p:cNvSpPr>
            <p:nvPr/>
          </p:nvSpPr>
          <p:spPr bwMode="auto">
            <a:xfrm>
              <a:off x="687388" y="2011363"/>
              <a:ext cx="7793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en-US" altLang="zh-CN" dirty="0">
                  <a:solidFill>
                    <a:schemeClr val="bg1"/>
                  </a:solidFill>
                  <a:latin typeface="微软雅黑" panose="020B0503020204020204" pitchFamily="34" charset="-122"/>
                  <a:ea typeface="微软雅黑" panose="020B0503020204020204" pitchFamily="34" charset="-122"/>
                </a:rPr>
                <a:t>15:00</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2" name="矩形 11"/>
            <p:cNvSpPr>
              <a:spLocks noChangeArrowheads="1"/>
            </p:cNvSpPr>
            <p:nvPr/>
          </p:nvSpPr>
          <p:spPr bwMode="auto">
            <a:xfrm>
              <a:off x="687388" y="3719513"/>
              <a:ext cx="7793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en-US" altLang="zh-CN" dirty="0">
                  <a:solidFill>
                    <a:schemeClr val="bg1"/>
                  </a:solidFill>
                  <a:latin typeface="微软雅黑" panose="020B0503020204020204" pitchFamily="34" charset="-122"/>
                  <a:ea typeface="微软雅黑" panose="020B0503020204020204" pitchFamily="34" charset="-122"/>
                </a:rPr>
                <a:t>24:00</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3" name="矩形 13"/>
            <p:cNvSpPr>
              <a:spLocks noChangeArrowheads="1"/>
            </p:cNvSpPr>
            <p:nvPr/>
          </p:nvSpPr>
          <p:spPr bwMode="auto">
            <a:xfrm>
              <a:off x="687388" y="4427538"/>
              <a:ext cx="7793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en-US" altLang="zh-CN" dirty="0">
                  <a:solidFill>
                    <a:schemeClr val="bg1"/>
                  </a:solidFill>
                  <a:latin typeface="微软雅黑" panose="020B0503020204020204" pitchFamily="34" charset="-122"/>
                  <a:ea typeface="微软雅黑" panose="020B0503020204020204" pitchFamily="34" charset="-122"/>
                </a:rPr>
                <a:t>11:30</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4" name="矩形 15"/>
            <p:cNvSpPr>
              <a:spLocks noChangeArrowheads="1"/>
            </p:cNvSpPr>
            <p:nvPr/>
          </p:nvSpPr>
          <p:spPr bwMode="auto">
            <a:xfrm>
              <a:off x="687388" y="5529263"/>
              <a:ext cx="7793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en-US" altLang="zh-CN" dirty="0">
                  <a:solidFill>
                    <a:schemeClr val="bg1"/>
                  </a:solidFill>
                  <a:latin typeface="微软雅黑" panose="020B0503020204020204" pitchFamily="34" charset="-122"/>
                  <a:ea typeface="微软雅黑" panose="020B0503020204020204" pitchFamily="34" charset="-122"/>
                </a:rPr>
                <a:t>15:00</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5" name="矩形 19"/>
            <p:cNvSpPr>
              <a:spLocks noChangeArrowheads="1"/>
            </p:cNvSpPr>
            <p:nvPr/>
          </p:nvSpPr>
          <p:spPr bwMode="auto">
            <a:xfrm>
              <a:off x="687388" y="6394450"/>
              <a:ext cx="7793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en-US" altLang="zh-CN" dirty="0">
                  <a:solidFill>
                    <a:schemeClr val="bg1"/>
                  </a:solidFill>
                  <a:latin typeface="微软雅黑" panose="020B0503020204020204" pitchFamily="34" charset="-122"/>
                  <a:ea typeface="微软雅黑" panose="020B0503020204020204" pitchFamily="34" charset="-122"/>
                </a:rPr>
                <a:t>24:00</a:t>
              </a:r>
              <a:endParaRPr lang="zh-CN" altLang="en-US" dirty="0">
                <a:solidFill>
                  <a:schemeClr val="bg1"/>
                </a:solidFill>
                <a:latin typeface="微软雅黑" panose="020B0503020204020204" pitchFamily="34" charset="-122"/>
                <a:ea typeface="微软雅黑" panose="020B0503020204020204" pitchFamily="34" charset="-122"/>
              </a:endParaRPr>
            </a:p>
          </p:txBody>
        </p:sp>
        <p:cxnSp>
          <p:nvCxnSpPr>
            <p:cNvPr id="106" name="直接连接符 105"/>
            <p:cNvCxnSpPr/>
            <p:nvPr/>
          </p:nvCxnSpPr>
          <p:spPr>
            <a:xfrm>
              <a:off x="1503363" y="3905250"/>
              <a:ext cx="7748587" cy="0"/>
            </a:xfrm>
            <a:prstGeom prst="line">
              <a:avLst/>
            </a:prstGeom>
            <a:ln w="28575">
              <a:solidFill>
                <a:schemeClr val="accent6">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1557338" y="5715000"/>
              <a:ext cx="7748587" cy="0"/>
            </a:xfrm>
            <a:prstGeom prst="line">
              <a:avLst/>
            </a:prstGeom>
            <a:ln w="28575">
              <a:solidFill>
                <a:schemeClr val="accent6">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08" name="五边形 107"/>
            <p:cNvSpPr/>
            <p:nvPr/>
          </p:nvSpPr>
          <p:spPr>
            <a:xfrm flipH="1">
              <a:off x="7839968" y="4035664"/>
              <a:ext cx="1339304" cy="423202"/>
            </a:xfrm>
            <a:prstGeom prst="homePlate">
              <a:avLst/>
            </a:prstGeom>
            <a:solidFill>
              <a:srgbClr val="009999"/>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200" dirty="0">
                  <a:latin typeface="微软雅黑" panose="020B0503020204020204" pitchFamily="34" charset="-122"/>
                  <a:ea typeface="微软雅黑" panose="020B0503020204020204" pitchFamily="34" charset="-122"/>
                </a:rPr>
                <a:t>确认文件</a:t>
              </a:r>
            </a:p>
          </p:txBody>
        </p:sp>
        <p:sp>
          <p:nvSpPr>
            <p:cNvPr id="109" name="五边形 108"/>
            <p:cNvSpPr/>
            <p:nvPr/>
          </p:nvSpPr>
          <p:spPr>
            <a:xfrm flipH="1">
              <a:off x="6296383" y="4818906"/>
              <a:ext cx="1339304" cy="499001"/>
            </a:xfrm>
            <a:prstGeom prst="homePlate">
              <a:avLst/>
            </a:prstGeom>
            <a:solidFill>
              <a:srgbClr val="009999"/>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200" dirty="0">
                  <a:latin typeface="微软雅黑" panose="020B0503020204020204" pitchFamily="34" charset="-122"/>
                  <a:ea typeface="微软雅黑" panose="020B0503020204020204" pitchFamily="34" charset="-122"/>
                </a:rPr>
                <a:t>发送跨境格式的确认文件</a:t>
              </a:r>
            </a:p>
          </p:txBody>
        </p:sp>
        <p:sp>
          <p:nvSpPr>
            <p:cNvPr id="110" name="五边形 109"/>
            <p:cNvSpPr/>
            <p:nvPr/>
          </p:nvSpPr>
          <p:spPr>
            <a:xfrm flipH="1">
              <a:off x="4802017" y="4927277"/>
              <a:ext cx="1352624" cy="467693"/>
            </a:xfrm>
            <a:prstGeom prst="homePlate">
              <a:avLst/>
            </a:prstGeom>
            <a:solidFill>
              <a:srgbClr val="009999"/>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200" dirty="0">
                  <a:latin typeface="微软雅黑" panose="020B0503020204020204" pitchFamily="34" charset="-122"/>
                  <a:ea typeface="微软雅黑" panose="020B0503020204020204" pitchFamily="34" charset="-122"/>
                </a:rPr>
                <a:t>将跨境格式转换</a:t>
              </a:r>
              <a:r>
                <a:rPr lang="zh-CN" altLang="en-US" sz="1200" dirty="0" smtClean="0">
                  <a:latin typeface="微软雅黑" panose="020B0503020204020204" pitchFamily="34" charset="-122"/>
                  <a:ea typeface="微软雅黑" panose="020B0503020204020204" pitchFamily="34" charset="-122"/>
                </a:rPr>
                <a:t>成香港格式</a:t>
              </a:r>
              <a:endParaRPr lang="zh-CN" altLang="en-US" sz="1200" dirty="0">
                <a:latin typeface="微软雅黑" panose="020B0503020204020204" pitchFamily="34" charset="-122"/>
                <a:ea typeface="微软雅黑" panose="020B0503020204020204" pitchFamily="34" charset="-122"/>
              </a:endParaRPr>
            </a:p>
          </p:txBody>
        </p:sp>
        <p:sp>
          <p:nvSpPr>
            <p:cNvPr id="111" name="五边形 110"/>
            <p:cNvSpPr/>
            <p:nvPr/>
          </p:nvSpPr>
          <p:spPr>
            <a:xfrm flipH="1">
              <a:off x="3303465" y="5043776"/>
              <a:ext cx="1339304" cy="423202"/>
            </a:xfrm>
            <a:prstGeom prst="homePlate">
              <a:avLst/>
            </a:prstGeom>
            <a:solidFill>
              <a:srgbClr val="009999"/>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200" dirty="0">
                  <a:latin typeface="微软雅黑" panose="020B0503020204020204" pitchFamily="34" charset="-122"/>
                  <a:ea typeface="微软雅黑" panose="020B0503020204020204" pitchFamily="34" charset="-122"/>
                </a:rPr>
                <a:t>转成代销机构需要的格式</a:t>
              </a:r>
            </a:p>
          </p:txBody>
        </p:sp>
        <p:sp>
          <p:nvSpPr>
            <p:cNvPr id="112" name="五边形 111"/>
            <p:cNvSpPr/>
            <p:nvPr/>
          </p:nvSpPr>
          <p:spPr>
            <a:xfrm flipH="1">
              <a:off x="1719288" y="5115784"/>
              <a:ext cx="1368152" cy="423202"/>
            </a:xfrm>
            <a:prstGeom prst="homePlate">
              <a:avLst/>
            </a:prstGeom>
            <a:solidFill>
              <a:srgbClr val="009999"/>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200" dirty="0">
                  <a:latin typeface="微软雅黑" panose="020B0503020204020204" pitchFamily="34" charset="-122"/>
                  <a:ea typeface="微软雅黑" panose="020B0503020204020204" pitchFamily="34" charset="-122"/>
                </a:rPr>
                <a:t>后续处理</a:t>
              </a:r>
            </a:p>
          </p:txBody>
        </p:sp>
        <p:cxnSp>
          <p:nvCxnSpPr>
            <p:cNvPr id="113" name="直接连接符 112"/>
            <p:cNvCxnSpPr/>
            <p:nvPr/>
          </p:nvCxnSpPr>
          <p:spPr>
            <a:xfrm>
              <a:off x="1531938" y="4643438"/>
              <a:ext cx="7748587" cy="0"/>
            </a:xfrm>
            <a:prstGeom prst="line">
              <a:avLst/>
            </a:prstGeom>
            <a:ln w="1905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4" name="椭圆 113"/>
            <p:cNvSpPr/>
            <p:nvPr/>
          </p:nvSpPr>
          <p:spPr>
            <a:xfrm>
              <a:off x="1449259" y="2141254"/>
              <a:ext cx="108012" cy="108012"/>
            </a:xfrm>
            <a:prstGeom prst="ellipse">
              <a:avLst/>
            </a:prstGeom>
            <a:solidFill>
              <a:schemeClr val="accent6">
                <a:lumMod val="75000"/>
              </a:schemeClr>
            </a:solidFill>
            <a:ln>
              <a:solidFill>
                <a:schemeClr val="accent6">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微软雅黑" panose="020B0503020204020204" pitchFamily="34" charset="-122"/>
                <a:ea typeface="微软雅黑" panose="020B0503020204020204" pitchFamily="34" charset="-122"/>
              </a:endParaRPr>
            </a:p>
          </p:txBody>
        </p:sp>
        <p:sp>
          <p:nvSpPr>
            <p:cNvPr id="115" name="椭圆 114"/>
            <p:cNvSpPr/>
            <p:nvPr/>
          </p:nvSpPr>
          <p:spPr>
            <a:xfrm>
              <a:off x="1449259" y="3850862"/>
              <a:ext cx="108012" cy="108012"/>
            </a:xfrm>
            <a:prstGeom prst="ellipse">
              <a:avLst/>
            </a:prstGeom>
            <a:solidFill>
              <a:schemeClr val="accent6">
                <a:lumMod val="75000"/>
              </a:schemeClr>
            </a:solidFill>
            <a:ln>
              <a:solidFill>
                <a:schemeClr val="accent6">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微软雅黑" panose="020B0503020204020204" pitchFamily="34" charset="-122"/>
                <a:ea typeface="微软雅黑" panose="020B0503020204020204" pitchFamily="34" charset="-122"/>
              </a:endParaRPr>
            </a:p>
          </p:txBody>
        </p:sp>
        <p:sp>
          <p:nvSpPr>
            <p:cNvPr id="116" name="椭圆 115"/>
            <p:cNvSpPr/>
            <p:nvPr/>
          </p:nvSpPr>
          <p:spPr>
            <a:xfrm>
              <a:off x="1449259" y="4558167"/>
              <a:ext cx="108012" cy="108012"/>
            </a:xfrm>
            <a:prstGeom prst="ellipse">
              <a:avLst/>
            </a:prstGeom>
            <a:solidFill>
              <a:schemeClr val="accent6">
                <a:lumMod val="75000"/>
              </a:schemeClr>
            </a:solidFill>
            <a:ln>
              <a:solidFill>
                <a:schemeClr val="accent6">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微软雅黑" panose="020B0503020204020204" pitchFamily="34" charset="-122"/>
                <a:ea typeface="微软雅黑" panose="020B0503020204020204" pitchFamily="34" charset="-122"/>
              </a:endParaRPr>
            </a:p>
          </p:txBody>
        </p:sp>
        <p:sp>
          <p:nvSpPr>
            <p:cNvPr id="117" name="椭圆 116"/>
            <p:cNvSpPr/>
            <p:nvPr/>
          </p:nvSpPr>
          <p:spPr>
            <a:xfrm>
              <a:off x="1449259" y="5660354"/>
              <a:ext cx="108012" cy="108012"/>
            </a:xfrm>
            <a:prstGeom prst="ellipse">
              <a:avLst/>
            </a:prstGeom>
            <a:solidFill>
              <a:schemeClr val="accent6">
                <a:lumMod val="75000"/>
              </a:schemeClr>
            </a:solidFill>
            <a:ln>
              <a:solidFill>
                <a:schemeClr val="accent6">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微软雅黑" panose="020B0503020204020204" pitchFamily="34" charset="-122"/>
                <a:ea typeface="微软雅黑" panose="020B0503020204020204" pitchFamily="34" charset="-122"/>
              </a:endParaRPr>
            </a:p>
          </p:txBody>
        </p:sp>
        <p:sp>
          <p:nvSpPr>
            <p:cNvPr id="118" name="椭圆 117"/>
            <p:cNvSpPr/>
            <p:nvPr/>
          </p:nvSpPr>
          <p:spPr>
            <a:xfrm>
              <a:off x="1449259" y="6524450"/>
              <a:ext cx="108012" cy="108012"/>
            </a:xfrm>
            <a:prstGeom prst="ellipse">
              <a:avLst/>
            </a:prstGeom>
            <a:solidFill>
              <a:schemeClr val="accent6">
                <a:lumMod val="75000"/>
              </a:schemeClr>
            </a:solidFill>
            <a:ln>
              <a:solidFill>
                <a:schemeClr val="accent6">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微软雅黑" panose="020B0503020204020204" pitchFamily="34" charset="-122"/>
                <a:ea typeface="微软雅黑" panose="020B0503020204020204" pitchFamily="34" charset="-122"/>
              </a:endParaRPr>
            </a:p>
          </p:txBody>
        </p:sp>
        <p:sp>
          <p:nvSpPr>
            <p:cNvPr id="119" name="矩形 118"/>
            <p:cNvSpPr/>
            <p:nvPr/>
          </p:nvSpPr>
          <p:spPr>
            <a:xfrm>
              <a:off x="814388" y="1758950"/>
              <a:ext cx="508000" cy="338138"/>
            </a:xfrm>
            <a:prstGeom prst="rect">
              <a:avLst/>
            </a:prstGeom>
          </p:spPr>
          <p:txBody>
            <a:bodyPr wrap="none">
              <a:spAutoFit/>
            </a:bodyPr>
            <a:lstStyle/>
            <a:p>
              <a:pPr eaLnBrk="1" hangingPunct="1">
                <a:defRPr/>
              </a:pPr>
              <a:r>
                <a:rPr lang="en-US" altLang="zh-CN" sz="1600" dirty="0">
                  <a:solidFill>
                    <a:schemeClr val="bg1"/>
                  </a:solidFill>
                  <a:latin typeface="微软雅黑" panose="020B0503020204020204" pitchFamily="34" charset="-122"/>
                  <a:ea typeface="微软雅黑" panose="020B0503020204020204" pitchFamily="34" charset="-122"/>
                </a:rPr>
                <a:t>T</a:t>
              </a:r>
              <a:r>
                <a:rPr lang="zh-CN" altLang="en-US" sz="1600" dirty="0">
                  <a:solidFill>
                    <a:schemeClr val="bg1"/>
                  </a:solidFill>
                  <a:latin typeface="微软雅黑" panose="020B0503020204020204" pitchFamily="34" charset="-122"/>
                  <a:ea typeface="微软雅黑" panose="020B0503020204020204" pitchFamily="34" charset="-122"/>
                </a:rPr>
                <a:t>日</a:t>
              </a:r>
            </a:p>
          </p:txBody>
        </p:sp>
        <p:sp>
          <p:nvSpPr>
            <p:cNvPr id="120" name="矩形 119"/>
            <p:cNvSpPr/>
            <p:nvPr/>
          </p:nvSpPr>
          <p:spPr>
            <a:xfrm>
              <a:off x="691952" y="6144343"/>
              <a:ext cx="779381" cy="338554"/>
            </a:xfrm>
            <a:prstGeom prst="rect">
              <a:avLst/>
            </a:prstGeom>
          </p:spPr>
          <p:txBody>
            <a:bodyPr wrap="none">
              <a:spAutoFit/>
            </a:bodyPr>
            <a:lstStyle/>
            <a:p>
              <a:pPr>
                <a:defRPr/>
              </a:pPr>
              <a:r>
                <a:rPr lang="en-US" altLang="zh-CN" sz="1600" dirty="0" smtClean="0">
                  <a:solidFill>
                    <a:schemeClr val="bg1"/>
                  </a:solidFill>
                  <a:latin typeface="微软雅黑" panose="020B0503020204020204" pitchFamily="34" charset="-122"/>
                  <a:ea typeface="微软雅黑" panose="020B0503020204020204" pitchFamily="34" charset="-122"/>
                </a:rPr>
                <a:t>T+2</a:t>
              </a:r>
              <a:r>
                <a:rPr lang="zh-CN" altLang="en-US" sz="1600" dirty="0" smtClean="0">
                  <a:solidFill>
                    <a:schemeClr val="bg1"/>
                  </a:solidFill>
                  <a:latin typeface="微软雅黑" panose="020B0503020204020204" pitchFamily="34" charset="-122"/>
                  <a:ea typeface="微软雅黑" panose="020B0503020204020204" pitchFamily="34" charset="-122"/>
                </a:rPr>
                <a:t>日</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21" name="五边形 120"/>
            <p:cNvSpPr/>
            <p:nvPr/>
          </p:nvSpPr>
          <p:spPr>
            <a:xfrm>
              <a:off x="1791296" y="1956723"/>
              <a:ext cx="1339304" cy="509358"/>
            </a:xfrm>
            <a:prstGeom prst="homePlate">
              <a:avLst/>
            </a:prstGeom>
            <a:solidFill>
              <a:srgbClr val="009999"/>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200" dirty="0">
                  <a:latin typeface="微软雅黑" panose="020B0503020204020204" pitchFamily="34" charset="-122"/>
                  <a:ea typeface="微软雅黑" panose="020B0503020204020204" pitchFamily="34" charset="-122"/>
                </a:rPr>
                <a:t>发送申请文件</a:t>
              </a:r>
            </a:p>
          </p:txBody>
        </p:sp>
        <p:sp>
          <p:nvSpPr>
            <p:cNvPr id="122" name="五边形 121"/>
            <p:cNvSpPr/>
            <p:nvPr/>
          </p:nvSpPr>
          <p:spPr>
            <a:xfrm>
              <a:off x="4875764" y="2141254"/>
              <a:ext cx="1339304" cy="576064"/>
            </a:xfrm>
            <a:prstGeom prst="homePlate">
              <a:avLst/>
            </a:prstGeom>
            <a:solidFill>
              <a:srgbClr val="009999"/>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200" dirty="0">
                  <a:latin typeface="微软雅黑" panose="020B0503020204020204" pitchFamily="34" charset="-122"/>
                  <a:ea typeface="微软雅黑" panose="020B0503020204020204" pitchFamily="34" charset="-122"/>
                </a:rPr>
                <a:t>将申请文件转换成跨境格式</a:t>
              </a:r>
            </a:p>
          </p:txBody>
        </p:sp>
        <p:sp>
          <p:nvSpPr>
            <p:cNvPr id="123" name="五边形 122"/>
            <p:cNvSpPr/>
            <p:nvPr/>
          </p:nvSpPr>
          <p:spPr>
            <a:xfrm>
              <a:off x="6361213" y="2323392"/>
              <a:ext cx="1334740" cy="423202"/>
            </a:xfrm>
            <a:prstGeom prst="homePlate">
              <a:avLst/>
            </a:prstGeom>
            <a:solidFill>
              <a:srgbClr val="009999"/>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200" dirty="0">
                  <a:latin typeface="微软雅黑" panose="020B0503020204020204" pitchFamily="34" charset="-122"/>
                  <a:ea typeface="微软雅黑" panose="020B0503020204020204" pitchFamily="34" charset="-122"/>
                </a:rPr>
                <a:t>待确认文件</a:t>
              </a:r>
            </a:p>
          </p:txBody>
        </p:sp>
        <p:sp>
          <p:nvSpPr>
            <p:cNvPr id="124" name="五边形 123"/>
            <p:cNvSpPr/>
            <p:nvPr/>
          </p:nvSpPr>
          <p:spPr>
            <a:xfrm>
              <a:off x="3309464" y="2010593"/>
              <a:ext cx="1304840" cy="524399"/>
            </a:xfrm>
            <a:prstGeom prst="homePlate">
              <a:avLst/>
            </a:prstGeom>
            <a:solidFill>
              <a:srgbClr val="009999"/>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200" dirty="0" smtClean="0">
                  <a:latin typeface="微软雅黑" panose="020B0503020204020204" pitchFamily="34" charset="-122"/>
                  <a:ea typeface="微软雅黑" panose="020B0503020204020204" pitchFamily="34" charset="-122"/>
                </a:rPr>
                <a:t>转发预</a:t>
              </a:r>
              <a:r>
                <a:rPr lang="zh-CN" altLang="en-US" sz="1200" dirty="0">
                  <a:latin typeface="微软雅黑" panose="020B0503020204020204" pitchFamily="34" charset="-122"/>
                  <a:ea typeface="微软雅黑" panose="020B0503020204020204" pitchFamily="34" charset="-122"/>
                </a:rPr>
                <a:t>确认文件</a:t>
              </a:r>
            </a:p>
          </p:txBody>
        </p:sp>
        <p:sp>
          <p:nvSpPr>
            <p:cNvPr id="125" name="五边形 124"/>
            <p:cNvSpPr/>
            <p:nvPr/>
          </p:nvSpPr>
          <p:spPr>
            <a:xfrm>
              <a:off x="7888312" y="2429286"/>
              <a:ext cx="1326270" cy="423202"/>
            </a:xfrm>
            <a:prstGeom prst="homePlate">
              <a:avLst/>
            </a:prstGeom>
            <a:solidFill>
              <a:srgbClr val="009999"/>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200" dirty="0">
                  <a:latin typeface="微软雅黑" panose="020B0503020204020204" pitchFamily="34" charset="-122"/>
                  <a:ea typeface="微软雅黑" panose="020B0503020204020204" pitchFamily="34" charset="-122"/>
                </a:rPr>
                <a:t>后续处理</a:t>
              </a:r>
            </a:p>
          </p:txBody>
        </p:sp>
        <p:grpSp>
          <p:nvGrpSpPr>
            <p:cNvPr id="126" name="组合 72"/>
            <p:cNvGrpSpPr>
              <a:grpSpLocks/>
            </p:cNvGrpSpPr>
            <p:nvPr/>
          </p:nvGrpSpPr>
          <p:grpSpPr bwMode="auto">
            <a:xfrm>
              <a:off x="3221038" y="1435100"/>
              <a:ext cx="4551362" cy="4064000"/>
              <a:chOff x="2981896" y="714450"/>
              <a:chExt cx="4550816" cy="5197932"/>
            </a:xfrm>
          </p:grpSpPr>
          <p:cxnSp>
            <p:nvCxnSpPr>
              <p:cNvPr id="127" name="直接连接符 126"/>
              <p:cNvCxnSpPr/>
              <p:nvPr/>
            </p:nvCxnSpPr>
            <p:spPr>
              <a:xfrm>
                <a:off x="2981896" y="714450"/>
                <a:ext cx="0" cy="5197932"/>
              </a:xfrm>
              <a:prstGeom prst="line">
                <a:avLst/>
              </a:prstGeom>
              <a:ln w="1905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4504125" y="714450"/>
                <a:ext cx="0" cy="5183720"/>
              </a:xfrm>
              <a:prstGeom prst="line">
                <a:avLst/>
              </a:prstGeom>
              <a:ln w="1905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flipH="1">
                <a:off x="6012069" y="714450"/>
                <a:ext cx="4762" cy="5183720"/>
              </a:xfrm>
              <a:prstGeom prst="line">
                <a:avLst/>
              </a:prstGeom>
              <a:ln w="1905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a:off x="7532712" y="714450"/>
                <a:ext cx="0" cy="5183720"/>
              </a:xfrm>
              <a:prstGeom prst="line">
                <a:avLst/>
              </a:prstGeom>
              <a:ln w="1905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31" name="组合 22"/>
            <p:cNvGrpSpPr>
              <a:grpSpLocks/>
            </p:cNvGrpSpPr>
            <p:nvPr/>
          </p:nvGrpSpPr>
          <p:grpSpPr bwMode="auto">
            <a:xfrm>
              <a:off x="1557338" y="5970588"/>
              <a:ext cx="7748587" cy="568325"/>
              <a:chOff x="1557271" y="5971034"/>
              <a:chExt cx="7748016" cy="567838"/>
            </a:xfrm>
          </p:grpSpPr>
          <p:sp>
            <p:nvSpPr>
              <p:cNvPr id="132" name="矩形 131"/>
              <p:cNvSpPr/>
              <p:nvPr/>
            </p:nvSpPr>
            <p:spPr>
              <a:xfrm>
                <a:off x="1557271" y="5971034"/>
                <a:ext cx="7748016" cy="56783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微软雅黑" panose="020B0503020204020204" pitchFamily="34" charset="-122"/>
                  <a:ea typeface="微软雅黑" panose="020B0503020204020204" pitchFamily="34" charset="-122"/>
                </a:endParaRPr>
              </a:p>
            </p:txBody>
          </p:sp>
          <p:sp>
            <p:nvSpPr>
              <p:cNvPr id="133" name="五边形 132"/>
              <p:cNvSpPr/>
              <p:nvPr/>
            </p:nvSpPr>
            <p:spPr>
              <a:xfrm>
                <a:off x="3240161" y="6055297"/>
                <a:ext cx="1561822" cy="423202"/>
              </a:xfrm>
              <a:prstGeom prst="homePlate">
                <a:avLst/>
              </a:prstGeom>
              <a:solidFill>
                <a:srgbClr val="009999"/>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200" dirty="0">
                    <a:latin typeface="微软雅黑" panose="020B0503020204020204" pitchFamily="34" charset="-122"/>
                    <a:ea typeface="微软雅黑" panose="020B0503020204020204" pitchFamily="34" charset="-122"/>
                  </a:rPr>
                  <a:t>申购款</a:t>
                </a:r>
              </a:p>
            </p:txBody>
          </p:sp>
          <p:sp>
            <p:nvSpPr>
              <p:cNvPr id="134" name="圆角矩形 133"/>
              <p:cNvSpPr/>
              <p:nvPr/>
            </p:nvSpPr>
            <p:spPr>
              <a:xfrm>
                <a:off x="4898712" y="6045582"/>
                <a:ext cx="995290" cy="433017"/>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200" dirty="0">
                  <a:latin typeface="微软雅黑" panose="020B0503020204020204" pitchFamily="34" charset="-122"/>
                  <a:ea typeface="微软雅黑" panose="020B0503020204020204" pitchFamily="34" charset="-122"/>
                </a:endParaRPr>
              </a:p>
            </p:txBody>
          </p:sp>
          <p:sp>
            <p:nvSpPr>
              <p:cNvPr id="135" name="矩形 134"/>
              <p:cNvSpPr/>
              <p:nvPr/>
            </p:nvSpPr>
            <p:spPr>
              <a:xfrm>
                <a:off x="4918515" y="6144640"/>
                <a:ext cx="976062" cy="276999"/>
              </a:xfrm>
              <a:prstGeom prst="rect">
                <a:avLst/>
              </a:prstGeom>
              <a:effectLst>
                <a:reflection blurRad="6350" stA="52000" endA="300" endPos="35000" dir="5400000" sy="-100000" algn="bl" rotWithShape="0"/>
              </a:effectLst>
            </p:spPr>
            <p:txBody>
              <a:bodyPr>
                <a:spAutoFit/>
              </a:bodyPr>
              <a:lstStyle/>
              <a:p>
                <a:pPr algn="ctr" eaLnBrk="1" hangingPunct="1">
                  <a:defRPr/>
                </a:pPr>
                <a:r>
                  <a:rPr lang="zh-CN" altLang="en-US" sz="1200" dirty="0">
                    <a:solidFill>
                      <a:schemeClr val="bg1"/>
                    </a:solidFill>
                    <a:latin typeface="微软雅黑" panose="020B0503020204020204" pitchFamily="34" charset="-122"/>
                    <a:ea typeface="微软雅黑" panose="020B0503020204020204" pitchFamily="34" charset="-122"/>
                  </a:rPr>
                  <a:t>香港代理人</a:t>
                </a:r>
              </a:p>
            </p:txBody>
          </p:sp>
          <p:sp>
            <p:nvSpPr>
              <p:cNvPr id="136" name="五边形 135"/>
              <p:cNvSpPr/>
              <p:nvPr/>
            </p:nvSpPr>
            <p:spPr>
              <a:xfrm>
                <a:off x="6038458" y="6055297"/>
                <a:ext cx="1561822" cy="423202"/>
              </a:xfrm>
              <a:prstGeom prst="homePlate">
                <a:avLst/>
              </a:prstGeom>
              <a:solidFill>
                <a:srgbClr val="009999"/>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200" dirty="0">
                    <a:latin typeface="微软雅黑" panose="020B0503020204020204" pitchFamily="34" charset="-122"/>
                    <a:ea typeface="微软雅黑" panose="020B0503020204020204" pitchFamily="34" charset="-122"/>
                  </a:rPr>
                  <a:t>申购款汇总</a:t>
                </a:r>
              </a:p>
            </p:txBody>
          </p:sp>
        </p:grpSp>
        <p:sp>
          <p:nvSpPr>
            <p:cNvPr id="137" name="五边形 136"/>
            <p:cNvSpPr/>
            <p:nvPr/>
          </p:nvSpPr>
          <p:spPr>
            <a:xfrm flipH="1">
              <a:off x="3258731" y="3181286"/>
              <a:ext cx="1406304" cy="567218"/>
            </a:xfrm>
            <a:prstGeom prst="homePlate">
              <a:avLst/>
            </a:prstGeom>
            <a:solidFill>
              <a:srgbClr val="009999"/>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200" dirty="0">
                  <a:latin typeface="微软雅黑" panose="020B0503020204020204" pitchFamily="34" charset="-122"/>
                  <a:ea typeface="微软雅黑" panose="020B0503020204020204" pitchFamily="34" charset="-122"/>
                </a:rPr>
                <a:t>转成代销机构需要的格式</a:t>
              </a:r>
            </a:p>
          </p:txBody>
        </p:sp>
        <p:sp>
          <p:nvSpPr>
            <p:cNvPr id="138" name="五边形 137"/>
            <p:cNvSpPr/>
            <p:nvPr/>
          </p:nvSpPr>
          <p:spPr>
            <a:xfrm flipH="1">
              <a:off x="1719287" y="3306738"/>
              <a:ext cx="1411311" cy="423202"/>
            </a:xfrm>
            <a:prstGeom prst="homePlate">
              <a:avLst/>
            </a:prstGeom>
            <a:solidFill>
              <a:srgbClr val="009999"/>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200" dirty="0">
                  <a:latin typeface="微软雅黑" panose="020B0503020204020204" pitchFamily="34" charset="-122"/>
                  <a:ea typeface="微软雅黑" panose="020B0503020204020204" pitchFamily="34" charset="-122"/>
                </a:rPr>
                <a:t>后续处理</a:t>
              </a:r>
            </a:p>
          </p:txBody>
        </p:sp>
        <p:sp>
          <p:nvSpPr>
            <p:cNvPr id="139" name="五边形 138"/>
            <p:cNvSpPr/>
            <p:nvPr/>
          </p:nvSpPr>
          <p:spPr>
            <a:xfrm flipH="1">
              <a:off x="4774908" y="3114172"/>
              <a:ext cx="1440160" cy="581813"/>
            </a:xfrm>
            <a:prstGeom prst="homePlate">
              <a:avLst/>
            </a:prstGeom>
            <a:solidFill>
              <a:srgbClr val="009999"/>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200" dirty="0">
                  <a:latin typeface="微软雅黑" panose="020B0503020204020204" pitchFamily="34" charset="-122"/>
                  <a:ea typeface="微软雅黑" panose="020B0503020204020204" pitchFamily="34" charset="-122"/>
                </a:rPr>
                <a:t>将预确认文件转换</a:t>
              </a:r>
              <a:r>
                <a:rPr lang="zh-CN" altLang="en-US" sz="1200" dirty="0" smtClean="0">
                  <a:latin typeface="微软雅黑" panose="020B0503020204020204" pitchFamily="34" charset="-122"/>
                  <a:ea typeface="微软雅黑" panose="020B0503020204020204" pitchFamily="34" charset="-122"/>
                </a:rPr>
                <a:t>成</a:t>
              </a:r>
              <a:r>
                <a:rPr lang="zh-CN" altLang="en-US" sz="1200" dirty="0">
                  <a:latin typeface="微软雅黑" panose="020B0503020204020204" pitchFamily="34" charset="-122"/>
                  <a:ea typeface="微软雅黑" panose="020B0503020204020204" pitchFamily="34" charset="-122"/>
                </a:rPr>
                <a:t>香港</a:t>
              </a:r>
              <a:r>
                <a:rPr lang="zh-CN" altLang="en-US" sz="1200" dirty="0" smtClean="0">
                  <a:latin typeface="微软雅黑" panose="020B0503020204020204" pitchFamily="34" charset="-122"/>
                  <a:ea typeface="微软雅黑" panose="020B0503020204020204" pitchFamily="34" charset="-122"/>
                </a:rPr>
                <a:t>格式</a:t>
              </a:r>
              <a:endParaRPr lang="zh-CN" altLang="en-US" sz="1200" dirty="0">
                <a:latin typeface="微软雅黑" panose="020B0503020204020204" pitchFamily="34" charset="-122"/>
                <a:ea typeface="微软雅黑" panose="020B0503020204020204" pitchFamily="34" charset="-122"/>
              </a:endParaRPr>
            </a:p>
          </p:txBody>
        </p:sp>
        <p:sp>
          <p:nvSpPr>
            <p:cNvPr id="140" name="五边形 139"/>
            <p:cNvSpPr/>
            <p:nvPr/>
          </p:nvSpPr>
          <p:spPr>
            <a:xfrm flipH="1">
              <a:off x="6264673" y="3018706"/>
              <a:ext cx="1440160" cy="581813"/>
            </a:xfrm>
            <a:prstGeom prst="homePlate">
              <a:avLst/>
            </a:prstGeom>
            <a:solidFill>
              <a:srgbClr val="009999"/>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200" dirty="0">
                  <a:latin typeface="微软雅黑" panose="020B0503020204020204" pitchFamily="34" charset="-122"/>
                  <a:ea typeface="微软雅黑" panose="020B0503020204020204" pitchFamily="34" charset="-122"/>
                </a:rPr>
                <a:t>发送跨境格式的预确认文件</a:t>
              </a:r>
            </a:p>
          </p:txBody>
        </p:sp>
      </p:grpSp>
      <p:sp>
        <p:nvSpPr>
          <p:cNvPr id="60" name="矩形 59"/>
          <p:cNvSpPr/>
          <p:nvPr/>
        </p:nvSpPr>
        <p:spPr>
          <a:xfrm>
            <a:off x="1069361" y="3450680"/>
            <a:ext cx="779463" cy="338137"/>
          </a:xfrm>
          <a:prstGeom prst="rect">
            <a:avLst/>
          </a:prstGeom>
        </p:spPr>
        <p:txBody>
          <a:bodyPr wrap="none">
            <a:spAutoFit/>
          </a:bodyPr>
          <a:lstStyle/>
          <a:p>
            <a:pPr>
              <a:defRPr/>
            </a:pPr>
            <a:r>
              <a:rPr lang="en-US" altLang="zh-CN" sz="1600" dirty="0">
                <a:solidFill>
                  <a:schemeClr val="bg1"/>
                </a:solidFill>
                <a:latin typeface="微软雅黑" panose="020B0503020204020204" pitchFamily="34" charset="-122"/>
                <a:ea typeface="微软雅黑" panose="020B0503020204020204" pitchFamily="34" charset="-122"/>
              </a:rPr>
              <a:t>T+1</a:t>
            </a:r>
            <a:r>
              <a:rPr lang="zh-CN" altLang="en-US" sz="1600" dirty="0">
                <a:solidFill>
                  <a:schemeClr val="bg1"/>
                </a:solidFill>
                <a:latin typeface="微软雅黑" panose="020B0503020204020204" pitchFamily="34" charset="-122"/>
                <a:ea typeface="微软雅黑" panose="020B0503020204020204" pitchFamily="34" charset="-122"/>
              </a:rPr>
              <a:t>日</a:t>
            </a:r>
          </a:p>
        </p:txBody>
      </p:sp>
    </p:spTree>
    <p:extLst>
      <p:ext uri="{BB962C8B-B14F-4D97-AF65-F5344CB8AC3E}">
        <p14:creationId xmlns:p14="http://schemas.microsoft.com/office/powerpoint/2010/main" val="36975416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52334" y="1562783"/>
            <a:ext cx="9927588" cy="5135563"/>
            <a:chOff x="498268" y="1722437"/>
            <a:chExt cx="8955397" cy="4750934"/>
          </a:xfrm>
        </p:grpSpPr>
        <p:cxnSp>
          <p:nvCxnSpPr>
            <p:cNvPr id="182" name="直接连接符 181"/>
            <p:cNvCxnSpPr/>
            <p:nvPr/>
          </p:nvCxnSpPr>
          <p:spPr bwMode="auto">
            <a:xfrm flipH="1">
              <a:off x="4947336" y="2227263"/>
              <a:ext cx="1" cy="4246108"/>
            </a:xfrm>
            <a:prstGeom prst="line">
              <a:avLst/>
            </a:prstGeom>
            <a:ln w="2857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98268" y="1722437"/>
              <a:ext cx="8955397" cy="4032573"/>
              <a:chOff x="498268" y="1722437"/>
              <a:chExt cx="8955397" cy="4032573"/>
            </a:xfrm>
          </p:grpSpPr>
          <p:grpSp>
            <p:nvGrpSpPr>
              <p:cNvPr id="158" name="组合 56"/>
              <p:cNvGrpSpPr>
                <a:grpSpLocks/>
              </p:cNvGrpSpPr>
              <p:nvPr/>
            </p:nvGrpSpPr>
            <p:grpSpPr bwMode="auto">
              <a:xfrm>
                <a:off x="1051611" y="4265613"/>
                <a:ext cx="7697787" cy="1176337"/>
                <a:chOff x="1312862" y="4149518"/>
                <a:chExt cx="7697040" cy="1174958"/>
              </a:xfrm>
            </p:grpSpPr>
            <p:cxnSp>
              <p:nvCxnSpPr>
                <p:cNvPr id="159" name="直接箭头连接符 158"/>
                <p:cNvCxnSpPr/>
                <p:nvPr/>
              </p:nvCxnSpPr>
              <p:spPr>
                <a:xfrm flipV="1">
                  <a:off x="6395544" y="4170131"/>
                  <a:ext cx="741290" cy="957726"/>
                </a:xfrm>
                <a:prstGeom prst="straightConnector1">
                  <a:avLst/>
                </a:prstGeom>
                <a:ln w="28575">
                  <a:headEnd type="triangle" w="med" len="med"/>
                  <a:tailEnd type="triangle" w="med" len="med"/>
                </a:ln>
              </p:spPr>
              <p:style>
                <a:lnRef idx="1">
                  <a:schemeClr val="accent5"/>
                </a:lnRef>
                <a:fillRef idx="0">
                  <a:schemeClr val="accent5"/>
                </a:fillRef>
                <a:effectRef idx="0">
                  <a:schemeClr val="accent5"/>
                </a:effectRef>
                <a:fontRef idx="minor">
                  <a:schemeClr val="tx1"/>
                </a:fontRef>
              </p:style>
            </p:cxnSp>
            <p:cxnSp>
              <p:nvCxnSpPr>
                <p:cNvPr id="160" name="直接箭头连接符 159"/>
                <p:cNvCxnSpPr/>
                <p:nvPr/>
              </p:nvCxnSpPr>
              <p:spPr>
                <a:xfrm flipH="1" flipV="1">
                  <a:off x="8268612" y="4192330"/>
                  <a:ext cx="741290" cy="1132146"/>
                </a:xfrm>
                <a:prstGeom prst="straightConnector1">
                  <a:avLst/>
                </a:prstGeom>
                <a:ln w="28575">
                  <a:headEnd type="triangle" w="med" len="med"/>
                  <a:tailEnd type="triangle" w="med" len="med"/>
                </a:ln>
              </p:spPr>
              <p:style>
                <a:lnRef idx="1">
                  <a:schemeClr val="accent5"/>
                </a:lnRef>
                <a:fillRef idx="0">
                  <a:schemeClr val="accent5"/>
                </a:fillRef>
                <a:effectRef idx="0">
                  <a:schemeClr val="accent5"/>
                </a:effectRef>
                <a:fontRef idx="minor">
                  <a:schemeClr val="tx1"/>
                </a:fontRef>
              </p:style>
            </p:cxnSp>
            <p:cxnSp>
              <p:nvCxnSpPr>
                <p:cNvPr id="161" name="直接箭头连接符 160"/>
                <p:cNvCxnSpPr/>
                <p:nvPr/>
              </p:nvCxnSpPr>
              <p:spPr>
                <a:xfrm flipV="1">
                  <a:off x="7684469" y="4192330"/>
                  <a:ext cx="0" cy="1132146"/>
                </a:xfrm>
                <a:prstGeom prst="straightConnector1">
                  <a:avLst/>
                </a:prstGeom>
                <a:ln w="28575">
                  <a:headEnd type="triangle" w="med" len="med"/>
                  <a:tailEnd type="triangle" w="med" len="med"/>
                </a:ln>
              </p:spPr>
              <p:style>
                <a:lnRef idx="1">
                  <a:schemeClr val="accent5"/>
                </a:lnRef>
                <a:fillRef idx="0">
                  <a:schemeClr val="accent5"/>
                </a:fillRef>
                <a:effectRef idx="0">
                  <a:schemeClr val="accent5"/>
                </a:effectRef>
                <a:fontRef idx="minor">
                  <a:schemeClr val="tx1"/>
                </a:fontRef>
              </p:style>
            </p:cxnSp>
            <p:cxnSp>
              <p:nvCxnSpPr>
                <p:cNvPr id="162" name="直接箭头连接符 161"/>
                <p:cNvCxnSpPr/>
                <p:nvPr/>
              </p:nvCxnSpPr>
              <p:spPr>
                <a:xfrm flipV="1">
                  <a:off x="1312862" y="4149518"/>
                  <a:ext cx="741290" cy="957726"/>
                </a:xfrm>
                <a:prstGeom prst="straightConnector1">
                  <a:avLst/>
                </a:prstGeom>
                <a:ln w="28575">
                  <a:headEnd type="triangle" w="med" len="med"/>
                  <a:tailEnd type="triangle" w="med" len="med"/>
                </a:ln>
              </p:spPr>
              <p:style>
                <a:lnRef idx="1">
                  <a:schemeClr val="accent5"/>
                </a:lnRef>
                <a:fillRef idx="0">
                  <a:schemeClr val="accent5"/>
                </a:fillRef>
                <a:effectRef idx="0">
                  <a:schemeClr val="accent5"/>
                </a:effectRef>
                <a:fontRef idx="minor">
                  <a:schemeClr val="tx1"/>
                </a:fontRef>
              </p:style>
            </p:cxnSp>
            <p:cxnSp>
              <p:nvCxnSpPr>
                <p:cNvPr id="163" name="直接箭头连接符 162"/>
                <p:cNvCxnSpPr/>
                <p:nvPr/>
              </p:nvCxnSpPr>
              <p:spPr>
                <a:xfrm flipH="1" flipV="1">
                  <a:off x="3185930" y="4171717"/>
                  <a:ext cx="741290" cy="1132146"/>
                </a:xfrm>
                <a:prstGeom prst="straightConnector1">
                  <a:avLst/>
                </a:prstGeom>
                <a:ln w="28575">
                  <a:headEnd type="triangle" w="med" len="med"/>
                  <a:tailEnd type="triangle" w="med" len="med"/>
                </a:ln>
              </p:spPr>
              <p:style>
                <a:lnRef idx="1">
                  <a:schemeClr val="accent5"/>
                </a:lnRef>
                <a:fillRef idx="0">
                  <a:schemeClr val="accent5"/>
                </a:fillRef>
                <a:effectRef idx="0">
                  <a:schemeClr val="accent5"/>
                </a:effectRef>
                <a:fontRef idx="minor">
                  <a:schemeClr val="tx1"/>
                </a:fontRef>
              </p:style>
            </p:cxnSp>
            <p:cxnSp>
              <p:nvCxnSpPr>
                <p:cNvPr id="164" name="直接箭头连接符 163"/>
                <p:cNvCxnSpPr/>
                <p:nvPr/>
              </p:nvCxnSpPr>
              <p:spPr>
                <a:xfrm flipV="1">
                  <a:off x="2601787" y="4171717"/>
                  <a:ext cx="0" cy="1132146"/>
                </a:xfrm>
                <a:prstGeom prst="straightConnector1">
                  <a:avLst/>
                </a:prstGeom>
                <a:ln w="28575">
                  <a:headEnd type="triangle" w="med" len="med"/>
                  <a:tailEnd type="triangle" w="med" len="med"/>
                </a:ln>
              </p:spPr>
              <p:style>
                <a:lnRef idx="1">
                  <a:schemeClr val="accent5"/>
                </a:lnRef>
                <a:fillRef idx="0">
                  <a:schemeClr val="accent5"/>
                </a:fillRef>
                <a:effectRef idx="0">
                  <a:schemeClr val="accent5"/>
                </a:effectRef>
                <a:fontRef idx="minor">
                  <a:schemeClr val="tx1"/>
                </a:fontRef>
              </p:style>
            </p:cxnSp>
          </p:grpSp>
          <p:sp>
            <p:nvSpPr>
              <p:cNvPr id="165" name="流程图: 过程 164"/>
              <p:cNvSpPr/>
              <p:nvPr/>
            </p:nvSpPr>
            <p:spPr>
              <a:xfrm>
                <a:off x="5592481" y="4946754"/>
                <a:ext cx="1080120" cy="797101"/>
              </a:xfrm>
              <a:prstGeom prst="flowChartProcess">
                <a:avLst/>
              </a:prstGeom>
              <a:solidFill>
                <a:schemeClr val="accent1">
                  <a:lumMod val="75000"/>
                </a:schemeClr>
              </a:solidFill>
              <a:effectLst>
                <a:outerShdw blurRad="50800" dist="38100" dir="5400000" algn="t" rotWithShape="0">
                  <a:prstClr val="black">
                    <a:alpha val="40000"/>
                  </a:prstClr>
                </a:outerShdw>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eaLnBrk="1" hangingPunct="1">
                  <a:defRPr/>
                </a:pPr>
                <a:r>
                  <a:rPr kumimoji="0" lang="zh-CN" altLang="en-US" sz="1600" dirty="0">
                    <a:solidFill>
                      <a:srgbClr val="FFFFFF"/>
                    </a:solidFill>
                    <a:latin typeface="微软雅黑" panose="020B0503020204020204" pitchFamily="34" charset="-122"/>
                    <a:ea typeface="微软雅黑" panose="020B0503020204020204" pitchFamily="34" charset="-122"/>
                  </a:rPr>
                  <a:t>香港</a:t>
                </a:r>
                <a:endParaRPr kumimoji="0" lang="en-US" altLang="zh-CN" sz="1600" dirty="0">
                  <a:solidFill>
                    <a:srgbClr val="FFFFFF"/>
                  </a:solidFill>
                  <a:latin typeface="微软雅黑" panose="020B0503020204020204" pitchFamily="34" charset="-122"/>
                  <a:ea typeface="微软雅黑" panose="020B0503020204020204" pitchFamily="34" charset="-122"/>
                </a:endParaRPr>
              </a:p>
              <a:p>
                <a:pPr algn="ctr" eaLnBrk="1" hangingPunct="1">
                  <a:defRPr/>
                </a:pPr>
                <a:r>
                  <a:rPr kumimoji="0" lang="zh-CN" altLang="en-US" sz="1600" dirty="0">
                    <a:solidFill>
                      <a:srgbClr val="FFFFFF"/>
                    </a:solidFill>
                    <a:latin typeface="微软雅黑" panose="020B0503020204020204" pitchFamily="34" charset="-122"/>
                    <a:ea typeface="微软雅黑" panose="020B0503020204020204" pitchFamily="34" charset="-122"/>
                  </a:rPr>
                  <a:t>销售机构</a:t>
                </a:r>
              </a:p>
            </p:txBody>
          </p:sp>
          <p:sp>
            <p:nvSpPr>
              <p:cNvPr id="166" name="流程图: 过程 165"/>
              <p:cNvSpPr/>
              <p:nvPr/>
            </p:nvSpPr>
            <p:spPr>
              <a:xfrm>
                <a:off x="6916429" y="4955941"/>
                <a:ext cx="1080120" cy="797101"/>
              </a:xfrm>
              <a:prstGeom prst="flowChartProcess">
                <a:avLst/>
              </a:prstGeom>
              <a:solidFill>
                <a:schemeClr val="accent1">
                  <a:lumMod val="75000"/>
                </a:schemeClr>
              </a:solidFill>
              <a:effectLst>
                <a:outerShdw blurRad="50800" dist="38100" dir="5400000" algn="t" rotWithShape="0">
                  <a:prstClr val="black">
                    <a:alpha val="40000"/>
                  </a:prstClr>
                </a:outerShdw>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eaLnBrk="1" hangingPunct="1">
                  <a:defRPr/>
                </a:pPr>
                <a:r>
                  <a:rPr lang="zh-CN" altLang="en-US" sz="1600" dirty="0">
                    <a:latin typeface="微软雅黑" panose="020B0503020204020204" pitchFamily="34" charset="-122"/>
                    <a:ea typeface="微软雅黑" panose="020B0503020204020204" pitchFamily="34" charset="-122"/>
                  </a:rPr>
                  <a:t>香港</a:t>
                </a:r>
                <a:endParaRPr lang="en-US" altLang="zh-CN" sz="1600" dirty="0">
                  <a:latin typeface="微软雅黑" panose="020B0503020204020204" pitchFamily="34" charset="-122"/>
                  <a:ea typeface="微软雅黑" panose="020B0503020204020204" pitchFamily="34" charset="-122"/>
                </a:endParaRPr>
              </a:p>
              <a:p>
                <a:pPr algn="ctr" eaLnBrk="1" hangingPunct="1">
                  <a:defRPr/>
                </a:pPr>
                <a:r>
                  <a:rPr lang="zh-CN" altLang="en-US" sz="1600" dirty="0">
                    <a:latin typeface="微软雅黑" panose="020B0503020204020204" pitchFamily="34" charset="-122"/>
                    <a:ea typeface="微软雅黑" panose="020B0503020204020204" pitchFamily="34" charset="-122"/>
                  </a:rPr>
                  <a:t>托管银行</a:t>
                </a:r>
              </a:p>
            </p:txBody>
          </p:sp>
          <p:sp>
            <p:nvSpPr>
              <p:cNvPr id="167" name="流程图: 过程 166"/>
              <p:cNvSpPr/>
              <p:nvPr/>
            </p:nvSpPr>
            <p:spPr>
              <a:xfrm>
                <a:off x="8203124" y="4955941"/>
                <a:ext cx="1080120" cy="799069"/>
              </a:xfrm>
              <a:prstGeom prst="flowChartProcess">
                <a:avLst/>
              </a:prstGeom>
              <a:solidFill>
                <a:schemeClr val="accent1">
                  <a:lumMod val="75000"/>
                </a:schemeClr>
              </a:solidFill>
              <a:effectLst>
                <a:outerShdw blurRad="50800" dist="38100" dir="5400000" algn="t" rotWithShape="0">
                  <a:prstClr val="black">
                    <a:alpha val="40000"/>
                  </a:prstClr>
                </a:outerShdw>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eaLnBrk="1" hangingPunct="1">
                  <a:defRPr/>
                </a:pPr>
                <a:r>
                  <a:rPr kumimoji="0" lang="zh-CN" altLang="en-US" sz="1600" dirty="0">
                    <a:solidFill>
                      <a:srgbClr val="FFFFFF"/>
                    </a:solidFill>
                    <a:latin typeface="微软雅黑" panose="020B0503020204020204" pitchFamily="34" charset="-122"/>
                    <a:ea typeface="微软雅黑" panose="020B0503020204020204" pitchFamily="34" charset="-122"/>
                  </a:rPr>
                  <a:t>香港</a:t>
                </a:r>
                <a:endParaRPr kumimoji="0" lang="en-US" altLang="zh-CN" sz="1600" dirty="0">
                  <a:solidFill>
                    <a:srgbClr val="FFFFFF"/>
                  </a:solidFill>
                  <a:latin typeface="微软雅黑" panose="020B0503020204020204" pitchFamily="34" charset="-122"/>
                  <a:ea typeface="微软雅黑" panose="020B0503020204020204" pitchFamily="34" charset="-122"/>
                </a:endParaRPr>
              </a:p>
              <a:p>
                <a:pPr algn="ctr" eaLnBrk="1" hangingPunct="1">
                  <a:defRPr/>
                </a:pPr>
                <a:r>
                  <a:rPr kumimoji="0" lang="zh-CN" altLang="en-US" sz="1600" dirty="0" smtClean="0">
                    <a:solidFill>
                      <a:srgbClr val="FFFFFF"/>
                    </a:solidFill>
                    <a:latin typeface="微软雅黑" panose="020B0503020204020204" pitchFamily="34" charset="-122"/>
                    <a:ea typeface="微软雅黑" panose="020B0503020204020204" pitchFamily="34" charset="-122"/>
                  </a:rPr>
                  <a:t>基金公司</a:t>
                </a:r>
                <a:endParaRPr kumimoji="0" lang="zh-CN" altLang="en-US" sz="1600" dirty="0">
                  <a:solidFill>
                    <a:srgbClr val="FFFFFF"/>
                  </a:solidFill>
                  <a:latin typeface="微软雅黑" panose="020B0503020204020204" pitchFamily="34" charset="-122"/>
                  <a:ea typeface="微软雅黑" panose="020B0503020204020204" pitchFamily="34" charset="-122"/>
                </a:endParaRPr>
              </a:p>
            </p:txBody>
          </p:sp>
          <p:sp>
            <p:nvSpPr>
              <p:cNvPr id="168" name="流程图: 过程 167"/>
              <p:cNvSpPr/>
              <p:nvPr/>
            </p:nvSpPr>
            <p:spPr>
              <a:xfrm>
                <a:off x="1793156" y="4935602"/>
                <a:ext cx="1067441" cy="799069"/>
              </a:xfrm>
              <a:prstGeom prst="flowChartProcess">
                <a:avLst/>
              </a:prstGeom>
              <a:solidFill>
                <a:schemeClr val="accent5">
                  <a:lumMod val="75000"/>
                </a:schemeClr>
              </a:solidFill>
              <a:effectLst>
                <a:outerShdw blurRad="50800" dist="38100" dir="5400000" algn="t" rotWithShape="0">
                  <a:prstClr val="black">
                    <a:alpha val="40000"/>
                  </a:prstClr>
                </a:outerShdw>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eaLnBrk="1" hangingPunct="1">
                  <a:defRPr/>
                </a:pPr>
                <a:r>
                  <a:rPr kumimoji="0" lang="zh-CN" altLang="en-US" sz="1600">
                    <a:solidFill>
                      <a:srgbClr val="FFFFFF"/>
                    </a:solidFill>
                    <a:latin typeface="微软雅黑" panose="020B0503020204020204" pitchFamily="34" charset="-122"/>
                    <a:ea typeface="微软雅黑" panose="020B0503020204020204" pitchFamily="34" charset="-122"/>
                  </a:rPr>
                  <a:t>内地</a:t>
                </a:r>
                <a:endParaRPr kumimoji="0" lang="en-US" altLang="zh-CN" sz="1600">
                  <a:solidFill>
                    <a:srgbClr val="FFFFFF"/>
                  </a:solidFill>
                  <a:latin typeface="微软雅黑" panose="020B0503020204020204" pitchFamily="34" charset="-122"/>
                  <a:ea typeface="微软雅黑" panose="020B0503020204020204" pitchFamily="34" charset="-122"/>
                </a:endParaRPr>
              </a:p>
              <a:p>
                <a:pPr algn="ctr" eaLnBrk="1" hangingPunct="1">
                  <a:defRPr/>
                </a:pPr>
                <a:r>
                  <a:rPr kumimoji="0" lang="zh-CN" altLang="en-US" sz="1600">
                    <a:solidFill>
                      <a:srgbClr val="FFFFFF"/>
                    </a:solidFill>
                    <a:latin typeface="微软雅黑" panose="020B0503020204020204" pitchFamily="34" charset="-122"/>
                    <a:ea typeface="微软雅黑" panose="020B0503020204020204" pitchFamily="34" charset="-122"/>
                  </a:rPr>
                  <a:t>托管银行</a:t>
                </a:r>
              </a:p>
            </p:txBody>
          </p:sp>
          <p:sp>
            <p:nvSpPr>
              <p:cNvPr id="169" name="流程图: 过程 168"/>
              <p:cNvSpPr/>
              <p:nvPr/>
            </p:nvSpPr>
            <p:spPr>
              <a:xfrm>
                <a:off x="3103235" y="4946754"/>
                <a:ext cx="1067441" cy="797100"/>
              </a:xfrm>
              <a:prstGeom prst="flowChartProcess">
                <a:avLst/>
              </a:prstGeom>
              <a:solidFill>
                <a:schemeClr val="accent5">
                  <a:lumMod val="75000"/>
                </a:schemeClr>
              </a:solidFill>
              <a:effectLst>
                <a:outerShdw blurRad="50800" dist="38100" dir="5400000" algn="t" rotWithShape="0">
                  <a:prstClr val="black">
                    <a:alpha val="40000"/>
                  </a:prstClr>
                </a:outerShdw>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p>
                <a:pPr algn="ctr" eaLnBrk="1" hangingPunct="1">
                  <a:defRPr/>
                </a:pPr>
                <a:r>
                  <a:rPr lang="zh-CN" altLang="en-US" sz="1600" dirty="0">
                    <a:latin typeface="微软雅黑" panose="020B0503020204020204" pitchFamily="34" charset="-122"/>
                    <a:ea typeface="微软雅黑" panose="020B0503020204020204" pitchFamily="34" charset="-122"/>
                  </a:rPr>
                  <a:t>内地</a:t>
                </a:r>
                <a:endParaRPr lang="en-US" altLang="zh-CN" sz="1600" dirty="0">
                  <a:latin typeface="微软雅黑" panose="020B0503020204020204" pitchFamily="34" charset="-122"/>
                  <a:ea typeface="微软雅黑" panose="020B0503020204020204" pitchFamily="34" charset="-122"/>
                </a:endParaRPr>
              </a:p>
              <a:p>
                <a:pPr algn="ctr" eaLnBrk="1" hangingPunct="1">
                  <a:defRPr/>
                </a:pPr>
                <a:r>
                  <a:rPr lang="zh-CN" altLang="en-US" sz="1600" dirty="0">
                    <a:latin typeface="微软雅黑" panose="020B0503020204020204" pitchFamily="34" charset="-122"/>
                    <a:ea typeface="微软雅黑" panose="020B0503020204020204" pitchFamily="34" charset="-122"/>
                  </a:rPr>
                  <a:t>基金公司</a:t>
                </a:r>
              </a:p>
            </p:txBody>
          </p:sp>
          <p:sp>
            <p:nvSpPr>
              <p:cNvPr id="170" name="流程图: 过程 169"/>
              <p:cNvSpPr/>
              <p:nvPr/>
            </p:nvSpPr>
            <p:spPr>
              <a:xfrm>
                <a:off x="498268" y="4935602"/>
                <a:ext cx="1067441" cy="778731"/>
              </a:xfrm>
              <a:prstGeom prst="flowChartProcess">
                <a:avLst/>
              </a:prstGeom>
              <a:solidFill>
                <a:schemeClr val="accent5">
                  <a:lumMod val="75000"/>
                </a:schemeClr>
              </a:solidFill>
              <a:effectLst>
                <a:outerShdw blurRad="50800" dist="38100" dir="5400000" algn="t" rotWithShape="0">
                  <a:prstClr val="black">
                    <a:alpha val="40000"/>
                  </a:prstClr>
                </a:outerShdw>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eaLnBrk="1" hangingPunct="1">
                  <a:defRPr/>
                </a:pPr>
                <a:r>
                  <a:rPr kumimoji="0" lang="zh-CN" altLang="en-US" sz="1600" dirty="0">
                    <a:solidFill>
                      <a:srgbClr val="FFFFFF"/>
                    </a:solidFill>
                    <a:latin typeface="微软雅黑" panose="020B0503020204020204" pitchFamily="34" charset="-122"/>
                    <a:ea typeface="微软雅黑" panose="020B0503020204020204" pitchFamily="34" charset="-122"/>
                  </a:rPr>
                  <a:t>内地</a:t>
                </a:r>
                <a:endParaRPr kumimoji="0" lang="en-US" altLang="zh-CN" sz="1600" dirty="0">
                  <a:solidFill>
                    <a:srgbClr val="FFFFFF"/>
                  </a:solidFill>
                  <a:latin typeface="微软雅黑" panose="020B0503020204020204" pitchFamily="34" charset="-122"/>
                  <a:ea typeface="微软雅黑" panose="020B0503020204020204" pitchFamily="34" charset="-122"/>
                </a:endParaRPr>
              </a:p>
              <a:p>
                <a:pPr algn="ctr" eaLnBrk="1" hangingPunct="1">
                  <a:defRPr/>
                </a:pPr>
                <a:r>
                  <a:rPr kumimoji="0" lang="zh-CN" altLang="en-US" sz="1600" dirty="0">
                    <a:solidFill>
                      <a:srgbClr val="FFFFFF"/>
                    </a:solidFill>
                    <a:latin typeface="微软雅黑" panose="020B0503020204020204" pitchFamily="34" charset="-122"/>
                    <a:ea typeface="微软雅黑" panose="020B0503020204020204" pitchFamily="34" charset="-122"/>
                  </a:rPr>
                  <a:t>销售机构</a:t>
                </a:r>
              </a:p>
            </p:txBody>
          </p:sp>
          <p:grpSp>
            <p:nvGrpSpPr>
              <p:cNvPr id="171" name="组合 47"/>
              <p:cNvGrpSpPr>
                <a:grpSpLocks/>
              </p:cNvGrpSpPr>
              <p:nvPr/>
            </p:nvGrpSpPr>
            <p:grpSpPr bwMode="auto">
              <a:xfrm>
                <a:off x="1732648" y="1722437"/>
                <a:ext cx="6316663" cy="392117"/>
                <a:chOff x="3659614" y="985963"/>
                <a:chExt cx="6316236" cy="391991"/>
              </a:xfrm>
            </p:grpSpPr>
            <p:sp>
              <p:nvSpPr>
                <p:cNvPr id="172" name="矩形 2"/>
                <p:cNvSpPr>
                  <a:spLocks noChangeArrowheads="1"/>
                </p:cNvSpPr>
                <p:nvPr/>
              </p:nvSpPr>
              <p:spPr bwMode="auto">
                <a:xfrm>
                  <a:off x="8353425" y="1009652"/>
                  <a:ext cx="1622425" cy="368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n"/>
                  </a:pPr>
                  <a:r>
                    <a:rPr lang="zh-CN" altLang="en-US" sz="2000" b="1" dirty="0">
                      <a:solidFill>
                        <a:srgbClr val="E46C0A"/>
                      </a:solidFill>
                      <a:latin typeface="微软雅黑" pitchFamily="34" charset="-122"/>
                      <a:ea typeface="微软雅黑" pitchFamily="34" charset="-122"/>
                    </a:rPr>
                    <a:t>业务处理</a:t>
                  </a:r>
                </a:p>
              </p:txBody>
            </p:sp>
            <p:sp>
              <p:nvSpPr>
                <p:cNvPr id="173" name="矩形 5"/>
                <p:cNvSpPr>
                  <a:spLocks noChangeArrowheads="1"/>
                </p:cNvSpPr>
                <p:nvPr/>
              </p:nvSpPr>
              <p:spPr bwMode="auto">
                <a:xfrm>
                  <a:off x="6202886" y="987286"/>
                  <a:ext cx="14029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n"/>
                  </a:pPr>
                  <a:r>
                    <a:rPr lang="zh-CN" altLang="en-US" sz="2000" b="1" dirty="0">
                      <a:solidFill>
                        <a:srgbClr val="E46C0A"/>
                      </a:solidFill>
                      <a:latin typeface="微软雅黑" pitchFamily="34" charset="-122"/>
                      <a:ea typeface="微软雅黑" pitchFamily="34" charset="-122"/>
                    </a:rPr>
                    <a:t>数据交互</a:t>
                  </a:r>
                </a:p>
              </p:txBody>
            </p:sp>
            <p:sp>
              <p:nvSpPr>
                <p:cNvPr id="174" name="矩形 7"/>
                <p:cNvSpPr>
                  <a:spLocks noChangeArrowheads="1"/>
                </p:cNvSpPr>
                <p:nvPr/>
              </p:nvSpPr>
              <p:spPr bwMode="auto">
                <a:xfrm>
                  <a:off x="3659614" y="985963"/>
                  <a:ext cx="14029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n"/>
                  </a:pPr>
                  <a:r>
                    <a:rPr lang="zh-CN" altLang="en-US" sz="2000" b="1" dirty="0">
                      <a:solidFill>
                        <a:srgbClr val="E46C0A"/>
                      </a:solidFill>
                      <a:latin typeface="微软雅黑" pitchFamily="34" charset="-122"/>
                      <a:ea typeface="微软雅黑" pitchFamily="34" charset="-122"/>
                    </a:rPr>
                    <a:t>指令转换</a:t>
                  </a:r>
                </a:p>
              </p:txBody>
            </p:sp>
          </p:grpSp>
          <p:grpSp>
            <p:nvGrpSpPr>
              <p:cNvPr id="178" name="组合 50"/>
              <p:cNvGrpSpPr>
                <a:grpSpLocks/>
              </p:cNvGrpSpPr>
              <p:nvPr/>
            </p:nvGrpSpPr>
            <p:grpSpPr bwMode="auto">
              <a:xfrm>
                <a:off x="1475473" y="2855914"/>
                <a:ext cx="3343275" cy="1562100"/>
                <a:chOff x="1736999" y="2739565"/>
                <a:chExt cx="3343119" cy="1560966"/>
              </a:xfrm>
            </p:grpSpPr>
            <p:sp>
              <p:nvSpPr>
                <p:cNvPr id="185" name="圆角矩形 184"/>
                <p:cNvSpPr/>
                <p:nvPr/>
              </p:nvSpPr>
              <p:spPr bwMode="auto">
                <a:xfrm>
                  <a:off x="1736999" y="2739565"/>
                  <a:ext cx="3343119" cy="1560966"/>
                </a:xfrm>
                <a:prstGeom prst="roundRect">
                  <a:avLst/>
                </a:prstGeom>
                <a:solidFill>
                  <a:schemeClr val="accent5">
                    <a:lumMod val="20000"/>
                    <a:lumOff val="80000"/>
                  </a:schemeClr>
                </a:solidFill>
                <a:ln>
                  <a:noFill/>
                </a:ln>
                <a:effectLst>
                  <a:outerShdw blurRad="50800" dist="38100" dir="5400000" algn="t" rotWithShape="0">
                    <a:prstClr val="black">
                      <a:alpha val="40000"/>
                    </a:prstClr>
                  </a:outerShdw>
                </a:effectLst>
              </p:spPr>
              <p:txBody>
                <a:bodyPr anchor="ctr">
                  <a:spAutoFit/>
                </a:bodyPr>
                <a:lstStyle>
                  <a:lvl1pPr eaLnBrk="0" hangingPunct="0">
                    <a:defRPr>
                      <a:solidFill>
                        <a:schemeClr val="tx1"/>
                      </a:solidFill>
                      <a:latin typeface="Arial" pitchFamily="34" charset="0"/>
                      <a:ea typeface="宋体" pitchFamily="2" charset="-122"/>
                    </a:defRPr>
                  </a:lvl1pPr>
                  <a:lvl2pPr eaLnBrk="0" hangingPunct="0">
                    <a:defRPr>
                      <a:solidFill>
                        <a:schemeClr val="tx1"/>
                      </a:solidFill>
                      <a:latin typeface="Arial" pitchFamily="34" charset="0"/>
                      <a:ea typeface="宋体" pitchFamily="2" charset="-122"/>
                    </a:defRPr>
                  </a:lvl2pPr>
                  <a:lvl3pPr eaLnBrk="0" hangingPunct="0">
                    <a:defRPr>
                      <a:solidFill>
                        <a:schemeClr val="tx1"/>
                      </a:solidFill>
                      <a:latin typeface="Arial" pitchFamily="34" charset="0"/>
                      <a:ea typeface="宋体" pitchFamily="2" charset="-122"/>
                    </a:defRPr>
                  </a:lvl3pPr>
                  <a:lvl4pPr eaLnBrk="0" hangingPunct="0">
                    <a:defRPr>
                      <a:solidFill>
                        <a:schemeClr val="tx1"/>
                      </a:solidFill>
                      <a:latin typeface="Arial" pitchFamily="34" charset="0"/>
                      <a:ea typeface="宋体" pitchFamily="2" charset="-122"/>
                    </a:defRPr>
                  </a:lvl4pPr>
                  <a:lvl5pPr eaLnBrk="0" hangingPunct="0">
                    <a:defRPr>
                      <a:solidFill>
                        <a:schemeClr val="tx1"/>
                      </a:solidFill>
                      <a:latin typeface="Arial" pitchFamily="34" charset="0"/>
                      <a:ea typeface="宋体" pitchFamily="2" charset="-122"/>
                    </a:defRPr>
                  </a:lvl5pPr>
                  <a:lvl6pPr marL="2487613" indent="-201613"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44813" indent="-201613"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02013" indent="-201613"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59213" indent="-201613"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buFont typeface="Arial" panose="020B0604020202020204" pitchFamily="34" charset="0"/>
                    <a:buNone/>
                    <a:defRPr/>
                  </a:pPr>
                  <a:endParaRPr lang="zh-CN" altLang="en-US" sz="4400" i="1" smtClean="0">
                    <a:solidFill>
                      <a:srgbClr val="399AB5"/>
                    </a:solidFill>
                    <a:latin typeface="Arial Black" pitchFamily="34" charset="0"/>
                    <a:ea typeface="DFGothic-EB" pitchFamily="1" charset="-128"/>
                  </a:endParaRPr>
                </a:p>
              </p:txBody>
            </p:sp>
            <p:sp>
              <p:nvSpPr>
                <p:cNvPr id="186" name="矩形 185"/>
                <p:cNvSpPr/>
                <p:nvPr/>
              </p:nvSpPr>
              <p:spPr>
                <a:xfrm>
                  <a:off x="1900504" y="3018761"/>
                  <a:ext cx="2027142" cy="943180"/>
                </a:xfrm>
                <a:prstGeom prst="rect">
                  <a:avLst/>
                </a:prstGeom>
              </p:spPr>
              <p:txBody>
                <a:bodyPr>
                  <a:spAutoFit/>
                </a:bodyPr>
                <a:lstStyle>
                  <a:lvl1pPr defTabSz="889000">
                    <a:defRPr kumimoji="1" sz="2400">
                      <a:solidFill>
                        <a:schemeClr val="tx1"/>
                      </a:solidFill>
                      <a:latin typeface="Arial" panose="020B0604020202020204" pitchFamily="34" charset="0"/>
                      <a:ea typeface="宋体" panose="02010600030101010101" pitchFamily="2" charset="-122"/>
                    </a:defRPr>
                  </a:lvl1pPr>
                  <a:lvl2pPr marL="742950" indent="-285750" defTabSz="889000">
                    <a:defRPr kumimoji="1" sz="2400">
                      <a:solidFill>
                        <a:schemeClr val="tx1"/>
                      </a:solidFill>
                      <a:latin typeface="Arial" panose="020B0604020202020204" pitchFamily="34" charset="0"/>
                      <a:ea typeface="宋体" panose="02010600030101010101" pitchFamily="2" charset="-122"/>
                    </a:defRPr>
                  </a:lvl2pPr>
                  <a:lvl3pPr marL="1143000" indent="-228600" defTabSz="889000">
                    <a:defRPr kumimoji="1" sz="2400">
                      <a:solidFill>
                        <a:schemeClr val="tx1"/>
                      </a:solidFill>
                      <a:latin typeface="Arial" panose="020B0604020202020204" pitchFamily="34" charset="0"/>
                      <a:ea typeface="宋体" panose="02010600030101010101" pitchFamily="2" charset="-122"/>
                    </a:defRPr>
                  </a:lvl3pPr>
                  <a:lvl4pPr marL="1600200" indent="-228600" defTabSz="889000">
                    <a:defRPr kumimoji="1" sz="2400">
                      <a:solidFill>
                        <a:schemeClr val="tx1"/>
                      </a:solidFill>
                      <a:latin typeface="Arial" panose="020B0604020202020204" pitchFamily="34" charset="0"/>
                      <a:ea typeface="宋体" panose="02010600030101010101" pitchFamily="2" charset="-122"/>
                    </a:defRPr>
                  </a:lvl4pPr>
                  <a:lvl5pPr marL="2057400" indent="-228600" defTabSz="889000">
                    <a:defRPr kumimoji="1" sz="2400">
                      <a:solidFill>
                        <a:schemeClr val="tx1"/>
                      </a:solidFill>
                      <a:latin typeface="Arial" panose="020B0604020202020204" pitchFamily="34" charset="0"/>
                      <a:ea typeface="宋体" panose="02010600030101010101" pitchFamily="2" charset="-122"/>
                    </a:defRPr>
                  </a:lvl5pPr>
                  <a:lvl6pPr marL="2514600" indent="-228600" defTabSz="8890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defTabSz="8890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defTabSz="8890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defTabSz="8890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Aft>
                      <a:spcPct val="35000"/>
                    </a:spcAft>
                    <a:defRPr/>
                  </a:pPr>
                  <a:r>
                    <a:rPr kumimoji="0" lang="zh-CN" altLang="en-US" sz="1800" b="1" dirty="0" smtClean="0">
                      <a:solidFill>
                        <a:schemeClr val="tx2">
                          <a:lumMod val="75000"/>
                        </a:schemeClr>
                      </a:solidFill>
                      <a:latin typeface="微软雅黑" panose="020B0503020204020204" pitchFamily="34" charset="-122"/>
                      <a:ea typeface="微软雅黑" panose="020B0503020204020204" pitchFamily="34" charset="-122"/>
                    </a:rPr>
                    <a:t>内地某结算</a:t>
                  </a:r>
                  <a:r>
                    <a:rPr kumimoji="0" lang="en-US" altLang="zh-CN" sz="1800" b="1" dirty="0" smtClean="0">
                      <a:solidFill>
                        <a:schemeClr val="tx2">
                          <a:lumMod val="75000"/>
                        </a:schemeClr>
                      </a:solidFill>
                      <a:latin typeface="微软雅黑" panose="020B0503020204020204" pitchFamily="34" charset="-122"/>
                      <a:ea typeface="微软雅黑" panose="020B0503020204020204" pitchFamily="34" charset="-122"/>
                    </a:rPr>
                    <a:t>TA      </a:t>
                  </a:r>
                </a:p>
                <a:p>
                  <a:pPr algn="ctr" eaLnBrk="1" hangingPunct="1">
                    <a:lnSpc>
                      <a:spcPct val="150000"/>
                    </a:lnSpc>
                    <a:spcAft>
                      <a:spcPct val="35000"/>
                    </a:spcAft>
                    <a:defRPr/>
                  </a:pPr>
                  <a:r>
                    <a:rPr kumimoji="0" lang="zh-CN" altLang="en-US" sz="1800" b="1" dirty="0" smtClean="0">
                      <a:solidFill>
                        <a:schemeClr val="tx2">
                          <a:lumMod val="75000"/>
                        </a:schemeClr>
                      </a:solidFill>
                      <a:latin typeface="微软雅黑" panose="020B0503020204020204" pitchFamily="34" charset="-122"/>
                      <a:ea typeface="微软雅黑" panose="020B0503020204020204" pitchFamily="34" charset="-122"/>
                    </a:rPr>
                    <a:t>自</a:t>
                  </a:r>
                  <a:r>
                    <a:rPr kumimoji="0" lang="zh-CN" altLang="en-US" sz="1800" b="1" dirty="0">
                      <a:solidFill>
                        <a:schemeClr val="tx2">
                          <a:lumMod val="75000"/>
                        </a:schemeClr>
                      </a:solidFill>
                      <a:latin typeface="微软雅黑" panose="020B0503020204020204" pitchFamily="34" charset="-122"/>
                      <a:ea typeface="微软雅黑" panose="020B0503020204020204" pitchFamily="34" charset="-122"/>
                    </a:rPr>
                    <a:t>建</a:t>
                  </a:r>
                  <a:r>
                    <a:rPr kumimoji="0" lang="en-US" altLang="zh-CN" sz="1800" b="1" dirty="0">
                      <a:solidFill>
                        <a:schemeClr val="tx2">
                          <a:lumMod val="75000"/>
                        </a:schemeClr>
                      </a:solidFill>
                      <a:latin typeface="微软雅黑" panose="020B0503020204020204" pitchFamily="34" charset="-122"/>
                      <a:ea typeface="微软雅黑" panose="020B0503020204020204" pitchFamily="34" charset="-122"/>
                    </a:rPr>
                    <a:t>TA</a:t>
                  </a:r>
                  <a:endParaRPr kumimoji="0" lang="zh-CN" altLang="en-US" sz="1800" b="1" dirty="0">
                    <a:solidFill>
                      <a:schemeClr val="tx2">
                        <a:lumMod val="75000"/>
                      </a:schemeClr>
                    </a:solidFill>
                    <a:latin typeface="微软雅黑" panose="020B0503020204020204" pitchFamily="34" charset="-122"/>
                    <a:ea typeface="微软雅黑" panose="020B0503020204020204" pitchFamily="34" charset="-122"/>
                  </a:endParaRPr>
                </a:p>
              </p:txBody>
            </p:sp>
          </p:grpSp>
          <p:grpSp>
            <p:nvGrpSpPr>
              <p:cNvPr id="179" name="组合 49"/>
              <p:cNvGrpSpPr>
                <a:grpSpLocks/>
              </p:cNvGrpSpPr>
              <p:nvPr/>
            </p:nvGrpSpPr>
            <p:grpSpPr bwMode="auto">
              <a:xfrm>
                <a:off x="5034648" y="2855914"/>
                <a:ext cx="3384550" cy="1562100"/>
                <a:chOff x="5296008" y="2739565"/>
                <a:chExt cx="3384392" cy="1560966"/>
              </a:xfrm>
            </p:grpSpPr>
            <p:sp>
              <p:nvSpPr>
                <p:cNvPr id="183" name="圆角矩形 182"/>
                <p:cNvSpPr/>
                <p:nvPr/>
              </p:nvSpPr>
              <p:spPr bwMode="auto">
                <a:xfrm>
                  <a:off x="5296008" y="2739565"/>
                  <a:ext cx="3384392" cy="1560966"/>
                </a:xfrm>
                <a:prstGeom prst="roundRect">
                  <a:avLst/>
                </a:prstGeom>
                <a:solidFill>
                  <a:schemeClr val="accent1">
                    <a:lumMod val="20000"/>
                    <a:lumOff val="80000"/>
                  </a:schemeClr>
                </a:solidFill>
                <a:ln>
                  <a:noFill/>
                </a:ln>
                <a:effectLst>
                  <a:outerShdw blurRad="50800" dist="38100" dir="5400000" algn="t" rotWithShape="0">
                    <a:prstClr val="black">
                      <a:alpha val="40000"/>
                    </a:prstClr>
                  </a:outerShdw>
                </a:effectLst>
              </p:spPr>
              <p:txBody>
                <a:bodyPr anchor="ctr">
                  <a:spAutoFit/>
                </a:bodyPr>
                <a:lstStyle>
                  <a:lvl1pPr eaLnBrk="0" hangingPunct="0">
                    <a:defRPr>
                      <a:solidFill>
                        <a:schemeClr val="tx1"/>
                      </a:solidFill>
                      <a:latin typeface="Arial" pitchFamily="34" charset="0"/>
                      <a:ea typeface="宋体" pitchFamily="2" charset="-122"/>
                    </a:defRPr>
                  </a:lvl1pPr>
                  <a:lvl2pPr eaLnBrk="0" hangingPunct="0">
                    <a:defRPr>
                      <a:solidFill>
                        <a:schemeClr val="tx1"/>
                      </a:solidFill>
                      <a:latin typeface="Arial" pitchFamily="34" charset="0"/>
                      <a:ea typeface="宋体" pitchFamily="2" charset="-122"/>
                    </a:defRPr>
                  </a:lvl2pPr>
                  <a:lvl3pPr eaLnBrk="0" hangingPunct="0">
                    <a:defRPr>
                      <a:solidFill>
                        <a:schemeClr val="tx1"/>
                      </a:solidFill>
                      <a:latin typeface="Arial" pitchFamily="34" charset="0"/>
                      <a:ea typeface="宋体" pitchFamily="2" charset="-122"/>
                    </a:defRPr>
                  </a:lvl3pPr>
                  <a:lvl4pPr eaLnBrk="0" hangingPunct="0">
                    <a:defRPr>
                      <a:solidFill>
                        <a:schemeClr val="tx1"/>
                      </a:solidFill>
                      <a:latin typeface="Arial" pitchFamily="34" charset="0"/>
                      <a:ea typeface="宋体" pitchFamily="2" charset="-122"/>
                    </a:defRPr>
                  </a:lvl4pPr>
                  <a:lvl5pPr eaLnBrk="0" hangingPunct="0">
                    <a:defRPr>
                      <a:solidFill>
                        <a:schemeClr val="tx1"/>
                      </a:solidFill>
                      <a:latin typeface="Arial" pitchFamily="34" charset="0"/>
                      <a:ea typeface="宋体" pitchFamily="2" charset="-122"/>
                    </a:defRPr>
                  </a:lvl5pPr>
                  <a:lvl6pPr marL="2487613" indent="-201613"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44813" indent="-201613"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02013" indent="-201613"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59213" indent="-201613"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buFont typeface="Arial" panose="020B0604020202020204" pitchFamily="34" charset="0"/>
                    <a:buNone/>
                    <a:defRPr/>
                  </a:pPr>
                  <a:endParaRPr lang="zh-CN" altLang="en-US" sz="4400" i="1" smtClean="0">
                    <a:solidFill>
                      <a:srgbClr val="399AB5"/>
                    </a:solidFill>
                    <a:latin typeface="Arial Black" pitchFamily="34" charset="0"/>
                    <a:ea typeface="DFGothic-EB" pitchFamily="1" charset="-128"/>
                  </a:endParaRPr>
                </a:p>
              </p:txBody>
            </p:sp>
            <p:sp>
              <p:nvSpPr>
                <p:cNvPr id="184" name="矩形 183"/>
                <p:cNvSpPr/>
                <p:nvPr/>
              </p:nvSpPr>
              <p:spPr>
                <a:xfrm>
                  <a:off x="6592935" y="3033038"/>
                  <a:ext cx="1725531" cy="1032804"/>
                </a:xfrm>
                <a:prstGeom prst="rect">
                  <a:avLst/>
                </a:prstGeom>
              </p:spPr>
              <p:txBody>
                <a:bodyPr>
                  <a:spAutoFit/>
                </a:bodyPr>
                <a:lstStyle>
                  <a:lvl1pPr defTabSz="889000">
                    <a:defRPr kumimoji="1" sz="2400">
                      <a:solidFill>
                        <a:schemeClr val="tx1"/>
                      </a:solidFill>
                      <a:latin typeface="Arial" panose="020B0604020202020204" pitchFamily="34" charset="0"/>
                      <a:ea typeface="宋体" panose="02010600030101010101" pitchFamily="2" charset="-122"/>
                    </a:defRPr>
                  </a:lvl1pPr>
                  <a:lvl2pPr marL="742950" indent="-285750" defTabSz="889000">
                    <a:defRPr kumimoji="1" sz="2400">
                      <a:solidFill>
                        <a:schemeClr val="tx1"/>
                      </a:solidFill>
                      <a:latin typeface="Arial" panose="020B0604020202020204" pitchFamily="34" charset="0"/>
                      <a:ea typeface="宋体" panose="02010600030101010101" pitchFamily="2" charset="-122"/>
                    </a:defRPr>
                  </a:lvl2pPr>
                  <a:lvl3pPr marL="1143000" indent="-228600" defTabSz="889000">
                    <a:defRPr kumimoji="1" sz="2400">
                      <a:solidFill>
                        <a:schemeClr val="tx1"/>
                      </a:solidFill>
                      <a:latin typeface="Arial" panose="020B0604020202020204" pitchFamily="34" charset="0"/>
                      <a:ea typeface="宋体" panose="02010600030101010101" pitchFamily="2" charset="-122"/>
                    </a:defRPr>
                  </a:lvl3pPr>
                  <a:lvl4pPr marL="1600200" indent="-228600" defTabSz="889000">
                    <a:defRPr kumimoji="1" sz="2400">
                      <a:solidFill>
                        <a:schemeClr val="tx1"/>
                      </a:solidFill>
                      <a:latin typeface="Arial" panose="020B0604020202020204" pitchFamily="34" charset="0"/>
                      <a:ea typeface="宋体" panose="02010600030101010101" pitchFamily="2" charset="-122"/>
                    </a:defRPr>
                  </a:lvl4pPr>
                  <a:lvl5pPr marL="2057400" indent="-228600" defTabSz="889000">
                    <a:defRPr kumimoji="1" sz="2400">
                      <a:solidFill>
                        <a:schemeClr val="tx1"/>
                      </a:solidFill>
                      <a:latin typeface="Arial" panose="020B0604020202020204" pitchFamily="34" charset="0"/>
                      <a:ea typeface="宋体" panose="02010600030101010101" pitchFamily="2" charset="-122"/>
                    </a:defRPr>
                  </a:lvl5pPr>
                  <a:lvl6pPr marL="2514600" indent="-228600" defTabSz="8890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defTabSz="8890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defTabSz="8890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defTabSz="8890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eaLnBrk="1" hangingPunct="1">
                    <a:spcAft>
                      <a:spcPct val="35000"/>
                    </a:spcAft>
                    <a:defRPr/>
                  </a:pPr>
                  <a:r>
                    <a:rPr kumimoji="0" lang="zh-CN" altLang="en-US" sz="1800" b="1" dirty="0" smtClean="0">
                      <a:solidFill>
                        <a:schemeClr val="tx2">
                          <a:lumMod val="75000"/>
                        </a:schemeClr>
                      </a:solidFill>
                      <a:latin typeface="微软雅黑" panose="020B0503020204020204" pitchFamily="34" charset="-122"/>
                      <a:ea typeface="微软雅黑" panose="020B0503020204020204" pitchFamily="34" charset="-122"/>
                    </a:rPr>
                    <a:t>香港合作平台</a:t>
                  </a:r>
                  <a:r>
                    <a:rPr kumimoji="0" lang="en-US" altLang="zh-CN" sz="1800" b="1" dirty="0" smtClean="0">
                      <a:solidFill>
                        <a:schemeClr val="tx2">
                          <a:lumMod val="75000"/>
                        </a:schemeClr>
                      </a:solidFill>
                      <a:latin typeface="微软雅黑" panose="020B0503020204020204" pitchFamily="34" charset="-122"/>
                      <a:ea typeface="微软雅黑" panose="020B0503020204020204" pitchFamily="34" charset="-122"/>
                    </a:rPr>
                    <a:t>1    </a:t>
                  </a:r>
                </a:p>
                <a:p>
                  <a:pPr algn="ctr">
                    <a:spcAft>
                      <a:spcPct val="35000"/>
                    </a:spcAft>
                    <a:defRPr/>
                  </a:pPr>
                  <a:r>
                    <a:rPr kumimoji="0" lang="zh-CN" altLang="en-US" sz="1800" b="1" dirty="0">
                      <a:solidFill>
                        <a:schemeClr val="tx2">
                          <a:lumMod val="75000"/>
                        </a:schemeClr>
                      </a:solidFill>
                      <a:latin typeface="微软雅黑" panose="020B0503020204020204" pitchFamily="34" charset="-122"/>
                      <a:ea typeface="微软雅黑" panose="020B0503020204020204" pitchFamily="34" charset="-122"/>
                    </a:rPr>
                    <a:t>香港合作</a:t>
                  </a:r>
                  <a:r>
                    <a:rPr kumimoji="0" lang="zh-CN" altLang="en-US" sz="1800" b="1" dirty="0" smtClean="0">
                      <a:solidFill>
                        <a:schemeClr val="tx2">
                          <a:lumMod val="75000"/>
                        </a:schemeClr>
                      </a:solidFill>
                      <a:latin typeface="微软雅黑" panose="020B0503020204020204" pitchFamily="34" charset="-122"/>
                      <a:ea typeface="微软雅黑" panose="020B0503020204020204" pitchFamily="34" charset="-122"/>
                    </a:rPr>
                    <a:t>平台</a:t>
                  </a:r>
                  <a:r>
                    <a:rPr kumimoji="0" lang="en-US" altLang="zh-CN" sz="1800" b="1" dirty="0" smtClean="0">
                      <a:solidFill>
                        <a:schemeClr val="tx2">
                          <a:lumMod val="75000"/>
                        </a:schemeClr>
                      </a:solidFill>
                      <a:latin typeface="微软雅黑" panose="020B0503020204020204" pitchFamily="34" charset="-122"/>
                      <a:ea typeface="微软雅黑" panose="020B0503020204020204" pitchFamily="34" charset="-122"/>
                    </a:rPr>
                    <a:t>2</a:t>
                  </a:r>
                </a:p>
                <a:p>
                  <a:pPr algn="ctr">
                    <a:spcAft>
                      <a:spcPct val="35000"/>
                    </a:spcAft>
                    <a:defRPr/>
                  </a:pPr>
                  <a:r>
                    <a:rPr kumimoji="0" lang="zh-CN" altLang="en-US" sz="1800" b="1" dirty="0">
                      <a:solidFill>
                        <a:schemeClr val="tx2">
                          <a:lumMod val="75000"/>
                        </a:schemeClr>
                      </a:solidFill>
                      <a:latin typeface="微软雅黑" panose="020B0503020204020204" pitchFamily="34" charset="-122"/>
                      <a:ea typeface="微软雅黑" panose="020B0503020204020204" pitchFamily="34" charset="-122"/>
                    </a:rPr>
                    <a:t>香港合作</a:t>
                  </a:r>
                  <a:r>
                    <a:rPr kumimoji="0" lang="zh-CN" altLang="en-US" sz="1800" b="1" dirty="0" smtClean="0">
                      <a:solidFill>
                        <a:schemeClr val="tx2">
                          <a:lumMod val="75000"/>
                        </a:schemeClr>
                      </a:solidFill>
                      <a:latin typeface="微软雅黑" panose="020B0503020204020204" pitchFamily="34" charset="-122"/>
                      <a:ea typeface="微软雅黑" panose="020B0503020204020204" pitchFamily="34" charset="-122"/>
                    </a:rPr>
                    <a:t>平台</a:t>
                  </a:r>
                  <a:r>
                    <a:rPr kumimoji="0" lang="en-US" altLang="zh-CN" sz="1800" b="1" dirty="0" smtClean="0">
                      <a:solidFill>
                        <a:schemeClr val="tx2">
                          <a:lumMod val="75000"/>
                        </a:schemeClr>
                      </a:solidFill>
                      <a:latin typeface="微软雅黑" panose="020B0503020204020204" pitchFamily="34" charset="-122"/>
                      <a:ea typeface="微软雅黑" panose="020B0503020204020204" pitchFamily="34" charset="-122"/>
                    </a:rPr>
                    <a:t>3</a:t>
                  </a:r>
                  <a:endParaRPr kumimoji="0" lang="en-US" altLang="zh-CN" sz="1800" b="1" dirty="0">
                    <a:solidFill>
                      <a:schemeClr val="tx2">
                        <a:lumMod val="75000"/>
                      </a:schemeClr>
                    </a:solidFill>
                    <a:latin typeface="微软雅黑" panose="020B0503020204020204" pitchFamily="34" charset="-122"/>
                    <a:ea typeface="微软雅黑" panose="020B0503020204020204" pitchFamily="34" charset="-122"/>
                  </a:endParaRPr>
                </a:p>
              </p:txBody>
            </p:sp>
          </p:grpSp>
          <p:sp>
            <p:nvSpPr>
              <p:cNvPr id="180" name="矩形 10"/>
              <p:cNvSpPr>
                <a:spLocks noChangeArrowheads="1"/>
              </p:cNvSpPr>
              <p:nvPr/>
            </p:nvSpPr>
            <p:spPr bwMode="auto">
              <a:xfrm>
                <a:off x="549762" y="3296234"/>
                <a:ext cx="804279" cy="427089"/>
              </a:xfrm>
              <a:prstGeom prst="rect">
                <a:avLst/>
              </a:prstGeom>
              <a:noFill/>
              <a:ln>
                <a:noFill/>
              </a:ln>
            </p:spPr>
            <p:txBody>
              <a:bodyPr wrap="none">
                <a:spAutoFit/>
                <a:scene3d>
                  <a:camera prst="orthographicFront"/>
                  <a:lightRig rig="threePt" dir="t"/>
                </a:scene3d>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b="1" dirty="0">
                    <a:ln/>
                    <a:solidFill>
                      <a:schemeClr val="bg1"/>
                    </a:solidFill>
                    <a:latin typeface="微软雅黑" panose="020B0503020204020204" pitchFamily="34" charset="-122"/>
                    <a:ea typeface="微软雅黑" panose="020B0503020204020204" pitchFamily="34" charset="-122"/>
                  </a:rPr>
                  <a:t>内地</a:t>
                </a:r>
                <a:r>
                  <a:rPr lang="zh-CN" altLang="en-US" sz="2400" i="1" dirty="0">
                    <a:ln/>
                    <a:solidFill>
                      <a:schemeClr val="bg1"/>
                    </a:solidFill>
                    <a:latin typeface="微软雅黑" panose="020B0503020204020204" pitchFamily="34" charset="-122"/>
                    <a:ea typeface="微软雅黑" panose="020B0503020204020204" pitchFamily="34" charset="-122"/>
                  </a:rPr>
                  <a:t> </a:t>
                </a:r>
              </a:p>
            </p:txBody>
          </p:sp>
          <p:sp>
            <p:nvSpPr>
              <p:cNvPr id="181" name="矩形 37"/>
              <p:cNvSpPr>
                <a:spLocks noChangeArrowheads="1"/>
              </p:cNvSpPr>
              <p:nvPr/>
            </p:nvSpPr>
            <p:spPr bwMode="auto">
              <a:xfrm>
                <a:off x="8649386" y="3393700"/>
                <a:ext cx="804279" cy="427089"/>
              </a:xfrm>
              <a:prstGeom prst="rect">
                <a:avLst/>
              </a:prstGeom>
              <a:noFill/>
              <a:ln>
                <a:noFill/>
              </a:ln>
            </p:spPr>
            <p:txBody>
              <a:bodyPr wrap="none">
                <a:spAutoFit/>
                <a:scene3d>
                  <a:camera prst="orthographicFront"/>
                  <a:lightRig rig="threePt" dir="t"/>
                </a:scene3d>
              </a:bodyPr>
              <a:lstStyle/>
              <a:p>
                <a:r>
                  <a:rPr lang="zh-CN" altLang="en-US" sz="2400" b="1" dirty="0">
                    <a:ln/>
                    <a:solidFill>
                      <a:schemeClr val="bg1"/>
                    </a:solidFill>
                    <a:latin typeface="微软雅黑" panose="020B0503020204020204" pitchFamily="34" charset="-122"/>
                    <a:ea typeface="微软雅黑" panose="020B0503020204020204" pitchFamily="34" charset="-122"/>
                  </a:rPr>
                  <a:t>香港 </a:t>
                </a:r>
              </a:p>
            </p:txBody>
          </p:sp>
          <p:grpSp>
            <p:nvGrpSpPr>
              <p:cNvPr id="187" name="组合 21"/>
              <p:cNvGrpSpPr/>
              <p:nvPr/>
            </p:nvGrpSpPr>
            <p:grpSpPr bwMode="auto">
              <a:xfrm rot="19217369">
                <a:off x="3650271" y="2288562"/>
                <a:ext cx="2590896" cy="2739547"/>
                <a:chOff x="3803433" y="2032930"/>
                <a:chExt cx="2823905" cy="2985924"/>
              </a:xfrm>
              <a:solidFill>
                <a:schemeClr val="tx2">
                  <a:lumMod val="40000"/>
                  <a:lumOff val="60000"/>
                </a:schemeClr>
              </a:solidFill>
            </p:grpSpPr>
            <p:sp>
              <p:nvSpPr>
                <p:cNvPr id="188" name="环形箭头 187"/>
                <p:cNvSpPr/>
                <p:nvPr/>
              </p:nvSpPr>
              <p:spPr bwMode="auto">
                <a:xfrm>
                  <a:off x="3804714" y="2138534"/>
                  <a:ext cx="2822624" cy="2880320"/>
                </a:xfrm>
                <a:prstGeom prst="circularArrow">
                  <a:avLst>
                    <a:gd name="adj1" fmla="val 5413"/>
                    <a:gd name="adj2" fmla="val 767126"/>
                    <a:gd name="adj3" fmla="val 20798982"/>
                    <a:gd name="adj4" fmla="val 11636568"/>
                    <a:gd name="adj5" fmla="val 6895"/>
                  </a:avLst>
                </a:prstGeom>
                <a:solidFill>
                  <a:schemeClr val="accent5">
                    <a:lumMod val="60000"/>
                    <a:lumOff val="40000"/>
                  </a:schemeClr>
                </a:solidFill>
                <a:ln>
                  <a:noFill/>
                </a:ln>
              </p:spPr>
              <p:txBody>
                <a:bodyPr anchor="ctr">
                  <a:spAutoFit/>
                </a:bodyPr>
                <a:lstStyle/>
                <a:p>
                  <a:pPr algn="ctr">
                    <a:defRPr/>
                  </a:pPr>
                  <a:endParaRPr lang="zh-CN" altLang="en-US" sz="4400" i="1" dirty="0">
                    <a:solidFill>
                      <a:srgbClr val="399AB5"/>
                    </a:solidFill>
                    <a:latin typeface="Arial Black" panose="020B0A04020102020204" pitchFamily="34" charset="0"/>
                    <a:ea typeface="DFGothic-EB" pitchFamily="1" charset="-128"/>
                  </a:endParaRPr>
                </a:p>
              </p:txBody>
            </p:sp>
            <p:sp>
              <p:nvSpPr>
                <p:cNvPr id="189" name="环形箭头 188"/>
                <p:cNvSpPr/>
                <p:nvPr/>
              </p:nvSpPr>
              <p:spPr bwMode="auto">
                <a:xfrm flipH="1" flipV="1">
                  <a:off x="3803433" y="2032930"/>
                  <a:ext cx="2822624" cy="2880318"/>
                </a:xfrm>
                <a:prstGeom prst="circularArrow">
                  <a:avLst>
                    <a:gd name="adj1" fmla="val 5413"/>
                    <a:gd name="adj2" fmla="val 767126"/>
                    <a:gd name="adj3" fmla="val 20798982"/>
                    <a:gd name="adj4" fmla="val 11673823"/>
                    <a:gd name="adj5" fmla="val 6895"/>
                  </a:avLst>
                </a:prstGeom>
                <a:grpFill/>
                <a:ln>
                  <a:noFill/>
                </a:ln>
              </p:spPr>
              <p:txBody>
                <a:bodyPr anchor="ctr">
                  <a:spAutoFit/>
                </a:bodyPr>
                <a:lstStyle/>
                <a:p>
                  <a:pPr algn="ctr">
                    <a:defRPr/>
                  </a:pPr>
                  <a:endParaRPr lang="zh-CN" altLang="en-US" sz="4400" i="1" dirty="0">
                    <a:solidFill>
                      <a:srgbClr val="399AB5"/>
                    </a:solidFill>
                    <a:latin typeface="Arial Black" panose="020B0A04020102020204" pitchFamily="34" charset="0"/>
                    <a:ea typeface="DFGothic-EB" pitchFamily="1" charset="-128"/>
                  </a:endParaRPr>
                </a:p>
              </p:txBody>
            </p:sp>
          </p:grpSp>
          <p:grpSp>
            <p:nvGrpSpPr>
              <p:cNvPr id="190" name="组合 53"/>
              <p:cNvGrpSpPr>
                <a:grpSpLocks/>
              </p:cNvGrpSpPr>
              <p:nvPr/>
            </p:nvGrpSpPr>
            <p:grpSpPr bwMode="auto">
              <a:xfrm>
                <a:off x="4075798" y="2798764"/>
                <a:ext cx="1751013" cy="1676401"/>
                <a:chOff x="4336863" y="2681877"/>
                <a:chExt cx="1751249" cy="1676347"/>
              </a:xfrm>
            </p:grpSpPr>
            <p:sp>
              <p:nvSpPr>
                <p:cNvPr id="191" name="椭圆 190"/>
                <p:cNvSpPr/>
                <p:nvPr/>
              </p:nvSpPr>
              <p:spPr bwMode="auto">
                <a:xfrm>
                  <a:off x="4336863" y="2681877"/>
                  <a:ext cx="1743310" cy="1676347"/>
                </a:xfrm>
                <a:prstGeom prst="ellipse">
                  <a:avLst/>
                </a:prstGeom>
                <a:solidFill>
                  <a:schemeClr val="tx2">
                    <a:lumMod val="60000"/>
                    <a:lumOff val="40000"/>
                  </a:schemeClr>
                </a:solidFill>
                <a:ln w="28575">
                  <a:solidFill>
                    <a:schemeClr val="bg1"/>
                  </a:solidFill>
                </a:ln>
                <a:effectLst>
                  <a:outerShdw blurRad="50800" dist="38100" dir="5400000" algn="t" rotWithShape="0">
                    <a:prstClr val="black">
                      <a:alpha val="40000"/>
                    </a:prstClr>
                  </a:outerShdw>
                </a:effectLst>
              </p:spPr>
              <p:txBody>
                <a:bodyPr anchor="ctr">
                  <a:spAutoFit/>
                </a:bodyPr>
                <a:lstStyle>
                  <a:lvl1pPr eaLnBrk="0" hangingPunct="0">
                    <a:defRPr>
                      <a:solidFill>
                        <a:schemeClr val="tx1"/>
                      </a:solidFill>
                      <a:latin typeface="Arial" pitchFamily="34" charset="0"/>
                      <a:ea typeface="宋体" pitchFamily="2" charset="-122"/>
                    </a:defRPr>
                  </a:lvl1pPr>
                  <a:lvl2pPr eaLnBrk="0" hangingPunct="0">
                    <a:defRPr>
                      <a:solidFill>
                        <a:schemeClr val="tx1"/>
                      </a:solidFill>
                      <a:latin typeface="Arial" pitchFamily="34" charset="0"/>
                      <a:ea typeface="宋体" pitchFamily="2" charset="-122"/>
                    </a:defRPr>
                  </a:lvl2pPr>
                  <a:lvl3pPr eaLnBrk="0" hangingPunct="0">
                    <a:defRPr>
                      <a:solidFill>
                        <a:schemeClr val="tx1"/>
                      </a:solidFill>
                      <a:latin typeface="Arial" pitchFamily="34" charset="0"/>
                      <a:ea typeface="宋体" pitchFamily="2" charset="-122"/>
                    </a:defRPr>
                  </a:lvl3pPr>
                  <a:lvl4pPr eaLnBrk="0" hangingPunct="0">
                    <a:defRPr>
                      <a:solidFill>
                        <a:schemeClr val="tx1"/>
                      </a:solidFill>
                      <a:latin typeface="Arial" pitchFamily="34" charset="0"/>
                      <a:ea typeface="宋体" pitchFamily="2" charset="-122"/>
                    </a:defRPr>
                  </a:lvl4pPr>
                  <a:lvl5pPr eaLnBrk="0" hangingPunct="0">
                    <a:defRPr>
                      <a:solidFill>
                        <a:schemeClr val="tx1"/>
                      </a:solidFill>
                      <a:latin typeface="Arial" pitchFamily="34" charset="0"/>
                      <a:ea typeface="宋体" pitchFamily="2" charset="-122"/>
                    </a:defRPr>
                  </a:lvl5pPr>
                  <a:lvl6pPr marL="2487613" indent="-201613"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44813" indent="-201613"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02013" indent="-201613"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59213" indent="-201613"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buFont typeface="Arial" panose="020B0604020202020204" pitchFamily="34" charset="0"/>
                    <a:buNone/>
                    <a:defRPr/>
                  </a:pPr>
                  <a:endParaRPr lang="zh-CN" altLang="en-US" sz="4400" i="1" smtClean="0">
                    <a:solidFill>
                      <a:srgbClr val="399AB5"/>
                    </a:solidFill>
                    <a:latin typeface="Arial Black" pitchFamily="34" charset="0"/>
                    <a:ea typeface="DFGothic-EB" pitchFamily="1" charset="-128"/>
                  </a:endParaRPr>
                </a:p>
              </p:txBody>
            </p:sp>
            <p:sp>
              <p:nvSpPr>
                <p:cNvPr id="192" name="TextBox 9"/>
                <p:cNvSpPr txBox="1">
                  <a:spLocks noChangeArrowheads="1"/>
                </p:cNvSpPr>
                <p:nvPr/>
              </p:nvSpPr>
              <p:spPr bwMode="auto">
                <a:xfrm>
                  <a:off x="4389487" y="3104916"/>
                  <a:ext cx="16986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sz="2400" b="1" dirty="0">
                      <a:solidFill>
                        <a:schemeClr val="bg1"/>
                      </a:solidFill>
                      <a:latin typeface="微软雅黑" pitchFamily="34" charset="-122"/>
                      <a:ea typeface="微软雅黑" pitchFamily="34" charset="-122"/>
                    </a:rPr>
                    <a:t>基金互认</a:t>
                  </a:r>
                  <a:endParaRPr lang="en-US" altLang="zh-CN" sz="2400" b="1" dirty="0">
                    <a:solidFill>
                      <a:schemeClr val="bg1"/>
                    </a:solidFill>
                    <a:latin typeface="微软雅黑" pitchFamily="34" charset="-122"/>
                    <a:ea typeface="微软雅黑" pitchFamily="34" charset="-122"/>
                  </a:endParaRPr>
                </a:p>
                <a:p>
                  <a:pPr algn="ctr" eaLnBrk="1" hangingPunct="1">
                    <a:buFont typeface="Arial" charset="0"/>
                    <a:buNone/>
                  </a:pPr>
                  <a:r>
                    <a:rPr lang="zh-CN" altLang="en-US" sz="2400" b="1" dirty="0">
                      <a:solidFill>
                        <a:schemeClr val="bg1"/>
                      </a:solidFill>
                      <a:latin typeface="微软雅黑" pitchFamily="34" charset="-122"/>
                      <a:ea typeface="微软雅黑" pitchFamily="34" charset="-122"/>
                    </a:rPr>
                    <a:t>服务平台</a:t>
                  </a:r>
                </a:p>
              </p:txBody>
            </p:sp>
          </p:grpSp>
        </p:grpSp>
      </p:grpSp>
      <p:sp>
        <p:nvSpPr>
          <p:cNvPr id="48" name="文本框 1"/>
          <p:cNvSpPr txBox="1"/>
          <p:nvPr/>
        </p:nvSpPr>
        <p:spPr>
          <a:xfrm>
            <a:off x="342107" y="367335"/>
            <a:ext cx="12122229" cy="830997"/>
          </a:xfrm>
          <a:prstGeom prst="rect">
            <a:avLst/>
          </a:prstGeom>
          <a:noFill/>
        </p:spPr>
        <p:txBody>
          <a:bodyPr wrap="none" rtlCol="0">
            <a:spAutoFit/>
          </a:bodyPr>
          <a:lstStyle/>
          <a:p>
            <a:r>
              <a:rPr lang="en-US" altLang="zh-CN" sz="48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Base Info-</a:t>
            </a:r>
            <a:r>
              <a:rPr lang="zh-CN" altLang="en-US" sz="4800" dirty="0">
                <a:solidFill>
                  <a:schemeClr val="bg1"/>
                </a:solidFill>
                <a:latin typeface="微软雅黑" panose="020B0503020204020204" pitchFamily="34" charset="-122"/>
                <a:ea typeface="微软雅黑" panose="020B0503020204020204" pitchFamily="34" charset="-122"/>
                <a:cs typeface="Meiryo UI" panose="020B0604030504040204" pitchFamily="34" charset="-128"/>
              </a:rPr>
              <a:t>现有解决方案</a:t>
            </a:r>
            <a:r>
              <a:rPr lang="zh-CN" altLang="en-US" sz="48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a:t>
            </a:r>
            <a:r>
              <a:rPr lang="en-US" altLang="zh-CN" sz="48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Solution now</a:t>
            </a:r>
            <a:r>
              <a:rPr lang="zh-CN" altLang="en-US" sz="48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a:t>
            </a:r>
          </a:p>
        </p:txBody>
      </p:sp>
    </p:spTree>
    <p:extLst>
      <p:ext uri="{BB962C8B-B14F-4D97-AF65-F5344CB8AC3E}">
        <p14:creationId xmlns:p14="http://schemas.microsoft.com/office/powerpoint/2010/main" val="28784035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342107" y="367335"/>
            <a:ext cx="8542723" cy="769441"/>
          </a:xfrm>
          <a:prstGeom prst="rect">
            <a:avLst/>
          </a:prstGeom>
          <a:noFill/>
        </p:spPr>
        <p:txBody>
          <a:bodyPr wrap="none" rtlCol="0">
            <a:spAutoFit/>
          </a:bodyPr>
          <a:lstStyle/>
          <a:p>
            <a:r>
              <a:rPr lang="en-US" altLang="zh-CN" sz="4400" dirty="0">
                <a:solidFill>
                  <a:schemeClr val="bg1"/>
                </a:solidFill>
                <a:latin typeface="华文细黑" panose="02010600040101010101" pitchFamily="2" charset="-122"/>
                <a:ea typeface="华文细黑" panose="02010600040101010101" pitchFamily="2" charset="-122"/>
                <a:cs typeface="Meiryo UI" panose="020B0604030504040204" pitchFamily="34" charset="-128"/>
              </a:rPr>
              <a:t>Sore points -</a:t>
            </a:r>
            <a:r>
              <a:rPr lang="zh-CN" altLang="en-US" sz="4400" dirty="0" smtClean="0">
                <a:solidFill>
                  <a:schemeClr val="bg1"/>
                </a:solidFill>
                <a:latin typeface="华文细黑" panose="02010600040101010101" pitchFamily="2" charset="-122"/>
                <a:ea typeface="华文细黑" panose="02010600040101010101" pitchFamily="2" charset="-122"/>
                <a:cs typeface="Meiryo UI" panose="020B0604030504040204" pitchFamily="34" charset="-128"/>
              </a:rPr>
              <a:t>现有解决方案的痛点</a:t>
            </a:r>
            <a:endParaRPr lang="zh-CN" altLang="en-US" sz="4400" dirty="0">
              <a:solidFill>
                <a:schemeClr val="bg1"/>
              </a:solidFill>
              <a:latin typeface="华文细黑" panose="02010600040101010101" pitchFamily="2" charset="-122"/>
              <a:ea typeface="华文细黑" panose="02010600040101010101" pitchFamily="2" charset="-122"/>
              <a:cs typeface="Meiryo UI" panose="020B0604030504040204" pitchFamily="34" charset="-128"/>
            </a:endParaRPr>
          </a:p>
        </p:txBody>
      </p:sp>
      <p:sp>
        <p:nvSpPr>
          <p:cNvPr id="13" name="文本框 12"/>
          <p:cNvSpPr txBox="1"/>
          <p:nvPr/>
        </p:nvSpPr>
        <p:spPr>
          <a:xfrm>
            <a:off x="74732" y="1428776"/>
            <a:ext cx="3342919" cy="1323439"/>
          </a:xfrm>
          <a:prstGeom prst="rect">
            <a:avLst/>
          </a:prstGeom>
          <a:noFill/>
        </p:spPr>
        <p:txBody>
          <a:bodyPr wrap="square" rtlCol="0">
            <a:spAutoFit/>
          </a:bodyPr>
          <a:lstStyle/>
          <a:p>
            <a:pPr algn="ctr"/>
            <a:r>
              <a:rPr lang="zh-CN" altLang="en-US" sz="4000" b="1" dirty="0" smtClean="0">
                <a:solidFill>
                  <a:srgbClr val="07C6CE"/>
                </a:solidFill>
                <a:latin typeface="华文细黑" panose="02010600040101010101" pitchFamily="2" charset="-122"/>
                <a:ea typeface="华文细黑" panose="02010600040101010101" pitchFamily="2" charset="-122"/>
                <a:cs typeface="Meiryo UI" panose="020B0604030504040204" pitchFamily="34" charset="-128"/>
              </a:rPr>
              <a:t>环节多且跨境</a:t>
            </a:r>
            <a:endParaRPr lang="en-US" altLang="zh-CN" sz="4000" b="1" dirty="0" smtClean="0">
              <a:solidFill>
                <a:srgbClr val="07C6CE"/>
              </a:solidFill>
              <a:latin typeface="华文细黑" panose="02010600040101010101" pitchFamily="2" charset="-122"/>
              <a:ea typeface="华文细黑" panose="02010600040101010101" pitchFamily="2" charset="-122"/>
              <a:cs typeface="Meiryo UI" panose="020B0604030504040204" pitchFamily="34" charset="-128"/>
            </a:endParaRPr>
          </a:p>
          <a:p>
            <a:pPr algn="ctr"/>
            <a:r>
              <a:rPr lang="en-US" altLang="zh-CN" sz="2000" b="1" dirty="0" smtClean="0">
                <a:solidFill>
                  <a:srgbClr val="07C6CE"/>
                </a:solidFill>
                <a:latin typeface="华文细黑" panose="02010600040101010101" pitchFamily="2" charset="-122"/>
                <a:ea typeface="华文细黑" panose="02010600040101010101" pitchFamily="2" charset="-122"/>
                <a:cs typeface="Meiryo UI" panose="020B0604030504040204" pitchFamily="34" charset="-128"/>
              </a:rPr>
              <a:t>Too many node and  cross border</a:t>
            </a:r>
            <a:endParaRPr lang="zh-CN" altLang="en-US" sz="2000" b="1" dirty="0">
              <a:solidFill>
                <a:srgbClr val="07C6CE"/>
              </a:solidFill>
              <a:latin typeface="华文细黑" panose="02010600040101010101" pitchFamily="2" charset="-122"/>
              <a:ea typeface="华文细黑" panose="02010600040101010101" pitchFamily="2" charset="-122"/>
              <a:cs typeface="Meiryo UI" panose="020B0604030504040204" pitchFamily="34" charset="-128"/>
            </a:endParaRPr>
          </a:p>
        </p:txBody>
      </p:sp>
      <p:sp>
        <p:nvSpPr>
          <p:cNvPr id="14" name="文本框 13"/>
          <p:cNvSpPr txBox="1"/>
          <p:nvPr/>
        </p:nvSpPr>
        <p:spPr>
          <a:xfrm>
            <a:off x="7016824" y="1460305"/>
            <a:ext cx="1973617" cy="1015663"/>
          </a:xfrm>
          <a:prstGeom prst="rect">
            <a:avLst/>
          </a:prstGeom>
          <a:noFill/>
        </p:spPr>
        <p:txBody>
          <a:bodyPr wrap="none" rtlCol="0">
            <a:spAutoFit/>
          </a:bodyPr>
          <a:lstStyle/>
          <a:p>
            <a:pPr algn="ctr"/>
            <a:r>
              <a:rPr lang="zh-CN" altLang="en-US" sz="4000" b="1" dirty="0">
                <a:solidFill>
                  <a:srgbClr val="07C6CE"/>
                </a:solidFill>
                <a:latin typeface="华文细黑" panose="02010600040101010101" pitchFamily="2" charset="-122"/>
                <a:ea typeface="华文细黑" panose="02010600040101010101" pitchFamily="2" charset="-122"/>
                <a:cs typeface="Meiryo UI" panose="020B0604030504040204" pitchFamily="34" charset="-128"/>
              </a:rPr>
              <a:t>效率低</a:t>
            </a:r>
            <a:endParaRPr lang="en-US" altLang="zh-CN" sz="4000" b="1" dirty="0">
              <a:solidFill>
                <a:srgbClr val="07C6CE"/>
              </a:solidFill>
              <a:latin typeface="华文细黑" panose="02010600040101010101" pitchFamily="2" charset="-122"/>
              <a:ea typeface="华文细黑" panose="02010600040101010101" pitchFamily="2" charset="-122"/>
              <a:cs typeface="Meiryo UI" panose="020B0604030504040204" pitchFamily="34" charset="-128"/>
            </a:endParaRPr>
          </a:p>
          <a:p>
            <a:pPr algn="ctr"/>
            <a:r>
              <a:rPr lang="en-US" altLang="zh-CN" sz="2000" b="1" dirty="0">
                <a:solidFill>
                  <a:srgbClr val="07C6CE"/>
                </a:solidFill>
                <a:latin typeface="华文细黑" panose="02010600040101010101" pitchFamily="2" charset="-122"/>
                <a:ea typeface="华文细黑" panose="02010600040101010101" pitchFamily="2" charset="-122"/>
                <a:cs typeface="Meiryo UI" panose="020B0604030504040204" pitchFamily="34" charset="-128"/>
              </a:rPr>
              <a:t>Low efficiency</a:t>
            </a:r>
            <a:endParaRPr lang="zh-CN" altLang="en-US" sz="2000" b="1" dirty="0">
              <a:solidFill>
                <a:srgbClr val="07C6CE"/>
              </a:solidFill>
              <a:latin typeface="华文细黑" panose="02010600040101010101" pitchFamily="2" charset="-122"/>
              <a:ea typeface="华文细黑" panose="02010600040101010101" pitchFamily="2" charset="-122"/>
              <a:cs typeface="Meiryo UI" panose="020B0604030504040204" pitchFamily="34" charset="-128"/>
            </a:endParaRPr>
          </a:p>
        </p:txBody>
      </p:sp>
      <p:sp>
        <p:nvSpPr>
          <p:cNvPr id="15" name="矩形 14"/>
          <p:cNvSpPr/>
          <p:nvPr/>
        </p:nvSpPr>
        <p:spPr>
          <a:xfrm>
            <a:off x="393418" y="3105924"/>
            <a:ext cx="2654582" cy="2800767"/>
          </a:xfrm>
          <a:prstGeom prst="rect">
            <a:avLst/>
          </a:prstGeom>
        </p:spPr>
        <p:txBody>
          <a:bodyPr wrap="square">
            <a:spAutoFit/>
          </a:bodyPr>
          <a:lstStyle/>
          <a:p>
            <a:r>
              <a:rPr lang="zh-CN" altLang="en-US" sz="1600" dirty="0" smtClean="0">
                <a:solidFill>
                  <a:srgbClr val="FFC000"/>
                </a:solidFill>
                <a:latin typeface="方正兰亭刊黑_GBK" panose="02000000000000000000" pitchFamily="2" charset="-122"/>
                <a:ea typeface="方正兰亭刊黑_GBK" panose="02000000000000000000" pitchFamily="2" charset="-122"/>
              </a:rPr>
              <a:t>经过内地结算、本服务平台、香港合作平台等</a:t>
            </a:r>
            <a:r>
              <a:rPr lang="zh-CN" altLang="en-US" sz="1600" dirty="0">
                <a:solidFill>
                  <a:srgbClr val="FFC000"/>
                </a:solidFill>
                <a:latin typeface="方正兰亭刊黑_GBK" panose="02000000000000000000" pitchFamily="2" charset="-122"/>
                <a:ea typeface="方正兰亭刊黑_GBK" panose="02000000000000000000" pitchFamily="2" charset="-122"/>
              </a:rPr>
              <a:t>至少三个</a:t>
            </a:r>
            <a:r>
              <a:rPr lang="zh-CN" altLang="en-US" sz="1600" dirty="0" smtClean="0">
                <a:solidFill>
                  <a:srgbClr val="FFC000"/>
                </a:solidFill>
                <a:latin typeface="方正兰亭刊黑_GBK" panose="02000000000000000000" pitchFamily="2" charset="-122"/>
                <a:ea typeface="方正兰亭刊黑_GBK" panose="02000000000000000000" pitchFamily="2" charset="-122"/>
              </a:rPr>
              <a:t>中间环节，每个环节都可能出错，且沟通不便。</a:t>
            </a:r>
            <a:endParaRPr lang="en-US" altLang="zh-CN" sz="1600" dirty="0" smtClean="0">
              <a:solidFill>
                <a:srgbClr val="FFC000"/>
              </a:solidFill>
              <a:latin typeface="方正兰亭刊黑_GBK" panose="02000000000000000000" pitchFamily="2" charset="-122"/>
              <a:ea typeface="方正兰亭刊黑_GBK" panose="02000000000000000000" pitchFamily="2" charset="-122"/>
            </a:endParaRPr>
          </a:p>
          <a:p>
            <a:endParaRPr lang="en-US" altLang="zh-CN" sz="1600" dirty="0" smtClean="0">
              <a:solidFill>
                <a:srgbClr val="FFC000"/>
              </a:solidFill>
              <a:latin typeface="方正兰亭刊黑_GBK" panose="02000000000000000000" pitchFamily="2" charset="-122"/>
              <a:ea typeface="方正兰亭刊黑_GBK" panose="02000000000000000000" pitchFamily="2" charset="-122"/>
            </a:endParaRPr>
          </a:p>
          <a:p>
            <a:r>
              <a:rPr lang="en-US" altLang="zh-CN" sz="1600" dirty="0" smtClean="0">
                <a:solidFill>
                  <a:srgbClr val="FFC000"/>
                </a:solidFill>
                <a:latin typeface="方正兰亭刊黑_GBK" panose="02000000000000000000" pitchFamily="2" charset="-122"/>
                <a:ea typeface="方正兰亭刊黑_GBK" panose="02000000000000000000" pitchFamily="2" charset="-122"/>
              </a:rPr>
              <a:t>Passed through at least three </a:t>
            </a:r>
            <a:r>
              <a:rPr lang="en-US" altLang="zh-CN" sz="1600" dirty="0">
                <a:solidFill>
                  <a:srgbClr val="FFC000"/>
                </a:solidFill>
                <a:latin typeface="方正兰亭刊黑_GBK" panose="02000000000000000000" pitchFamily="2" charset="-122"/>
                <a:ea typeface="方正兰亭刊黑_GBK" panose="02000000000000000000" pitchFamily="2" charset="-122"/>
              </a:rPr>
              <a:t>middle </a:t>
            </a:r>
            <a:r>
              <a:rPr lang="en-US" altLang="zh-CN" sz="1600" dirty="0" smtClean="0">
                <a:solidFill>
                  <a:srgbClr val="FFC000"/>
                </a:solidFill>
                <a:latin typeface="方正兰亭刊黑_GBK" panose="02000000000000000000" pitchFamily="2" charset="-122"/>
                <a:ea typeface="方正兰亭刊黑_GBK" panose="02000000000000000000" pitchFamily="2" charset="-122"/>
              </a:rPr>
              <a:t>institutions, each institution might have mistakes.</a:t>
            </a:r>
            <a:endParaRPr lang="zh-CN" altLang="en-US" sz="1600" dirty="0">
              <a:solidFill>
                <a:srgbClr val="FFC000"/>
              </a:solidFill>
              <a:latin typeface="方正兰亭刊黑_GBK" panose="02000000000000000000" pitchFamily="2" charset="-122"/>
              <a:ea typeface="方正兰亭刊黑_GBK" panose="02000000000000000000" pitchFamily="2" charset="-122"/>
            </a:endParaRPr>
          </a:p>
          <a:p>
            <a:endParaRPr lang="zh-CN" altLang="en-US" sz="1600" dirty="0">
              <a:solidFill>
                <a:schemeClr val="bg1"/>
              </a:solidFill>
              <a:latin typeface="方正兰亭刊黑_GBK" panose="02000000000000000000" pitchFamily="2" charset="-122"/>
              <a:ea typeface="方正兰亭刊黑_GBK" panose="02000000000000000000" pitchFamily="2" charset="-122"/>
            </a:endParaRPr>
          </a:p>
        </p:txBody>
      </p:sp>
      <p:sp>
        <p:nvSpPr>
          <p:cNvPr id="16" name="矩形 15"/>
          <p:cNvSpPr/>
          <p:nvPr/>
        </p:nvSpPr>
        <p:spPr>
          <a:xfrm>
            <a:off x="6756256" y="3074392"/>
            <a:ext cx="2470983" cy="1815882"/>
          </a:xfrm>
          <a:prstGeom prst="rect">
            <a:avLst/>
          </a:prstGeom>
        </p:spPr>
        <p:txBody>
          <a:bodyPr wrap="square">
            <a:spAutoFit/>
          </a:bodyPr>
          <a:lstStyle/>
          <a:p>
            <a:r>
              <a:rPr lang="zh-CN" altLang="en-US" sz="1600" dirty="0">
                <a:solidFill>
                  <a:srgbClr val="FFC000"/>
                </a:solidFill>
                <a:latin typeface="方正兰亭刊黑_GBK" panose="02000000000000000000" pitchFamily="2" charset="-122"/>
                <a:ea typeface="方正兰亭刊黑_GBK" panose="02000000000000000000" pitchFamily="2" charset="-122"/>
              </a:rPr>
              <a:t>环节</a:t>
            </a:r>
            <a:r>
              <a:rPr lang="zh-CN" altLang="en-US" sz="1600" dirty="0" smtClean="0">
                <a:solidFill>
                  <a:srgbClr val="FFC000"/>
                </a:solidFill>
                <a:latin typeface="方正兰亭刊黑_GBK" panose="02000000000000000000" pitchFamily="2" charset="-122"/>
                <a:ea typeface="方正兰亭刊黑_GBK" panose="02000000000000000000" pitchFamily="2" charset="-122"/>
              </a:rPr>
              <a:t>多；交付</a:t>
            </a:r>
            <a:r>
              <a:rPr lang="zh-CN" altLang="en-US" sz="1600" dirty="0">
                <a:solidFill>
                  <a:srgbClr val="FFC000"/>
                </a:solidFill>
                <a:latin typeface="方正兰亭刊黑_GBK" panose="02000000000000000000" pitchFamily="2" charset="-122"/>
                <a:ea typeface="方正兰亭刊黑_GBK" panose="02000000000000000000" pitchFamily="2" charset="-122"/>
              </a:rPr>
              <a:t>也无法实现货银对付（</a:t>
            </a:r>
            <a:r>
              <a:rPr lang="en-US" altLang="zh-CN" sz="1600" dirty="0">
                <a:solidFill>
                  <a:srgbClr val="FFC000"/>
                </a:solidFill>
                <a:latin typeface="方正兰亭刊黑_GBK" panose="02000000000000000000" pitchFamily="2" charset="-122"/>
                <a:ea typeface="方正兰亭刊黑_GBK" panose="02000000000000000000" pitchFamily="2" charset="-122"/>
              </a:rPr>
              <a:t>DVP</a:t>
            </a:r>
            <a:r>
              <a:rPr lang="zh-CN" altLang="en-US" sz="1600" dirty="0" smtClean="0">
                <a:solidFill>
                  <a:srgbClr val="FFC000"/>
                </a:solidFill>
                <a:latin typeface="方正兰亭刊黑_GBK" panose="02000000000000000000" pitchFamily="2" charset="-122"/>
                <a:ea typeface="方正兰亭刊黑_GBK" panose="02000000000000000000" pitchFamily="2" charset="-122"/>
              </a:rPr>
              <a:t>）</a:t>
            </a:r>
            <a:endParaRPr lang="en-US" altLang="zh-CN" sz="1600" dirty="0" smtClean="0">
              <a:solidFill>
                <a:srgbClr val="FFC000"/>
              </a:solidFill>
              <a:latin typeface="方正兰亭刊黑_GBK" panose="02000000000000000000" pitchFamily="2" charset="-122"/>
              <a:ea typeface="方正兰亭刊黑_GBK" panose="02000000000000000000" pitchFamily="2" charset="-122"/>
            </a:endParaRPr>
          </a:p>
          <a:p>
            <a:endParaRPr lang="en-US" altLang="zh-CN" sz="1600" dirty="0" smtClean="0">
              <a:solidFill>
                <a:srgbClr val="FFC000"/>
              </a:solidFill>
              <a:latin typeface="方正兰亭刊黑_GBK" panose="02000000000000000000" pitchFamily="2" charset="-122"/>
              <a:ea typeface="方正兰亭刊黑_GBK" panose="02000000000000000000" pitchFamily="2" charset="-122"/>
            </a:endParaRPr>
          </a:p>
          <a:p>
            <a:r>
              <a:rPr lang="en-US" altLang="zh-CN" sz="1600" dirty="0" smtClean="0">
                <a:solidFill>
                  <a:srgbClr val="FFC000"/>
                </a:solidFill>
                <a:latin typeface="方正兰亭刊黑_GBK" panose="02000000000000000000" pitchFamily="2" charset="-122"/>
                <a:ea typeface="方正兰亭刊黑_GBK" panose="02000000000000000000" pitchFamily="2" charset="-122"/>
              </a:rPr>
              <a:t>Many steps.</a:t>
            </a:r>
          </a:p>
          <a:p>
            <a:r>
              <a:rPr lang="en-US" altLang="zh-CN" sz="1600" dirty="0">
                <a:solidFill>
                  <a:srgbClr val="FFC000"/>
                </a:solidFill>
                <a:latin typeface="方正兰亭刊黑_GBK" panose="02000000000000000000" pitchFamily="2" charset="-122"/>
                <a:ea typeface="方正兰亭刊黑_GBK" panose="02000000000000000000" pitchFamily="2" charset="-122"/>
              </a:rPr>
              <a:t>DVP(Delivery Versus Payment) </a:t>
            </a:r>
            <a:r>
              <a:rPr lang="en-US" altLang="zh-CN" sz="1600" dirty="0" smtClean="0">
                <a:solidFill>
                  <a:srgbClr val="FFC000"/>
                </a:solidFill>
                <a:latin typeface="方正兰亭刊黑_GBK" panose="02000000000000000000" pitchFamily="2" charset="-122"/>
                <a:ea typeface="方正兰亭刊黑_GBK" panose="02000000000000000000" pitchFamily="2" charset="-122"/>
              </a:rPr>
              <a:t>can NOT </a:t>
            </a:r>
            <a:r>
              <a:rPr lang="en-US" altLang="zh-CN" sz="1600" dirty="0">
                <a:solidFill>
                  <a:srgbClr val="FFC000"/>
                </a:solidFill>
                <a:latin typeface="方正兰亭刊黑_GBK" panose="02000000000000000000" pitchFamily="2" charset="-122"/>
                <a:ea typeface="方正兰亭刊黑_GBK" panose="02000000000000000000" pitchFamily="2" charset="-122"/>
              </a:rPr>
              <a:t>be </a:t>
            </a:r>
            <a:r>
              <a:rPr lang="en-US" altLang="zh-CN" sz="1600" dirty="0" smtClean="0">
                <a:solidFill>
                  <a:srgbClr val="FFC000"/>
                </a:solidFill>
                <a:latin typeface="方正兰亭刊黑_GBK" panose="02000000000000000000" pitchFamily="2" charset="-122"/>
                <a:ea typeface="方正兰亭刊黑_GBK" panose="02000000000000000000" pitchFamily="2" charset="-122"/>
              </a:rPr>
              <a:t>achieve.</a:t>
            </a:r>
            <a:endParaRPr lang="en-US" altLang="zh-CN" sz="1600" dirty="0">
              <a:solidFill>
                <a:srgbClr val="FFC000"/>
              </a:solidFill>
              <a:latin typeface="方正兰亭刊黑_GBK" panose="02000000000000000000" pitchFamily="2" charset="-122"/>
              <a:ea typeface="方正兰亭刊黑_GBK" panose="02000000000000000000" pitchFamily="2" charset="-122"/>
            </a:endParaRPr>
          </a:p>
          <a:p>
            <a:endParaRPr lang="zh-CN" altLang="en-US" sz="1600" dirty="0">
              <a:solidFill>
                <a:srgbClr val="FFC000"/>
              </a:solidFill>
              <a:latin typeface="方正兰亭刊黑_GBK" panose="02000000000000000000" pitchFamily="2" charset="-122"/>
              <a:ea typeface="方正兰亭刊黑_GBK" panose="02000000000000000000" pitchFamily="2" charset="-122"/>
            </a:endParaRPr>
          </a:p>
        </p:txBody>
      </p:sp>
      <p:sp>
        <p:nvSpPr>
          <p:cNvPr id="19" name="等腰三角形 18"/>
          <p:cNvSpPr/>
          <p:nvPr/>
        </p:nvSpPr>
        <p:spPr>
          <a:xfrm rot="10800000">
            <a:off x="1615612" y="2841283"/>
            <a:ext cx="223681" cy="192828"/>
          </a:xfrm>
          <a:prstGeom prst="triangle">
            <a:avLst/>
          </a:prstGeom>
          <a:solidFill>
            <a:srgbClr val="07C6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21" name="文本框 20"/>
          <p:cNvSpPr txBox="1"/>
          <p:nvPr/>
        </p:nvSpPr>
        <p:spPr>
          <a:xfrm>
            <a:off x="3696936" y="1460305"/>
            <a:ext cx="2749471" cy="1261884"/>
          </a:xfrm>
          <a:prstGeom prst="rect">
            <a:avLst/>
          </a:prstGeom>
          <a:noFill/>
        </p:spPr>
        <p:txBody>
          <a:bodyPr wrap="none" rtlCol="0">
            <a:spAutoFit/>
          </a:bodyPr>
          <a:lstStyle/>
          <a:p>
            <a:pPr algn="ctr"/>
            <a:r>
              <a:rPr lang="zh-CN" altLang="en-US" sz="4000" b="1" dirty="0" smtClean="0">
                <a:solidFill>
                  <a:srgbClr val="07C6CE"/>
                </a:solidFill>
                <a:latin typeface="华文细黑" panose="02010600040101010101" pitchFamily="2" charset="-122"/>
                <a:ea typeface="华文细黑" panose="02010600040101010101" pitchFamily="2" charset="-122"/>
                <a:cs typeface="Meiryo UI" panose="020B0604030504040204" pitchFamily="34" charset="-128"/>
              </a:rPr>
              <a:t>信任成本高</a:t>
            </a:r>
            <a:endParaRPr lang="en-US" altLang="zh-CN" sz="4000" b="1" dirty="0" smtClean="0">
              <a:solidFill>
                <a:srgbClr val="07C6CE"/>
              </a:solidFill>
              <a:latin typeface="华文细黑" panose="02010600040101010101" pitchFamily="2" charset="-122"/>
              <a:ea typeface="华文细黑" panose="02010600040101010101" pitchFamily="2" charset="-122"/>
              <a:cs typeface="Meiryo UI" panose="020B0604030504040204" pitchFamily="34" charset="-128"/>
            </a:endParaRPr>
          </a:p>
          <a:p>
            <a:pPr algn="ctr"/>
            <a:r>
              <a:rPr lang="en-US" altLang="zh-CN" b="1" dirty="0">
                <a:solidFill>
                  <a:srgbClr val="07C6CE"/>
                </a:solidFill>
                <a:latin typeface="华文细黑" panose="02010600040101010101" pitchFamily="2" charset="-122"/>
                <a:ea typeface="华文细黑" panose="02010600040101010101" pitchFamily="2" charset="-122"/>
                <a:cs typeface="Meiryo UI" panose="020B0604030504040204" pitchFamily="34" charset="-128"/>
              </a:rPr>
              <a:t>high cost </a:t>
            </a:r>
            <a:r>
              <a:rPr lang="en-US" altLang="zh-CN" b="1" dirty="0" smtClean="0">
                <a:solidFill>
                  <a:srgbClr val="07C6CE"/>
                </a:solidFill>
                <a:latin typeface="华文细黑" panose="02010600040101010101" pitchFamily="2" charset="-122"/>
                <a:ea typeface="华文细黑" panose="02010600040101010101" pitchFamily="2" charset="-122"/>
                <a:cs typeface="Meiryo UI" panose="020B0604030504040204" pitchFamily="34" charset="-128"/>
              </a:rPr>
              <a:t> for  </a:t>
            </a:r>
          </a:p>
          <a:p>
            <a:pPr algn="ctr"/>
            <a:r>
              <a:rPr lang="en-US" altLang="zh-CN" b="1" dirty="0" smtClean="0">
                <a:solidFill>
                  <a:srgbClr val="07C6CE"/>
                </a:solidFill>
                <a:latin typeface="华文细黑" panose="02010600040101010101" pitchFamily="2" charset="-122"/>
                <a:ea typeface="华文细黑" panose="02010600040101010101" pitchFamily="2" charset="-122"/>
                <a:cs typeface="Meiryo UI" panose="020B0604030504040204" pitchFamily="34" charset="-128"/>
              </a:rPr>
              <a:t>building confidence</a:t>
            </a:r>
            <a:endParaRPr lang="zh-CN" altLang="en-US" b="1" dirty="0">
              <a:solidFill>
                <a:srgbClr val="07C6CE"/>
              </a:solidFill>
              <a:latin typeface="华文细黑" panose="02010600040101010101" pitchFamily="2" charset="-122"/>
              <a:ea typeface="华文细黑" panose="02010600040101010101" pitchFamily="2" charset="-122"/>
              <a:cs typeface="Meiryo UI" panose="020B0604030504040204" pitchFamily="34" charset="-128"/>
            </a:endParaRPr>
          </a:p>
        </p:txBody>
      </p:sp>
      <p:sp>
        <p:nvSpPr>
          <p:cNvPr id="22" name="矩形 21"/>
          <p:cNvSpPr/>
          <p:nvPr/>
        </p:nvSpPr>
        <p:spPr>
          <a:xfrm>
            <a:off x="3600216" y="2932510"/>
            <a:ext cx="3016484" cy="3539430"/>
          </a:xfrm>
          <a:prstGeom prst="rect">
            <a:avLst/>
          </a:prstGeom>
        </p:spPr>
        <p:txBody>
          <a:bodyPr wrap="square">
            <a:spAutoFit/>
          </a:bodyPr>
          <a:lstStyle/>
          <a:p>
            <a:r>
              <a:rPr lang="zh-CN" altLang="en-US" sz="1600" dirty="0" smtClean="0">
                <a:solidFill>
                  <a:srgbClr val="FFC000"/>
                </a:solidFill>
                <a:latin typeface="方正兰亭刊黑_GBK" panose="02000000000000000000" pitchFamily="2" charset="-122"/>
                <a:ea typeface="方正兰亭刊黑_GBK" panose="02000000000000000000" pitchFamily="2" charset="-122"/>
              </a:rPr>
              <a:t>数据所有权的归位。</a:t>
            </a:r>
            <a:endParaRPr lang="en-US" altLang="zh-CN" sz="1600" dirty="0" smtClean="0">
              <a:solidFill>
                <a:srgbClr val="FFC000"/>
              </a:solidFill>
              <a:latin typeface="方正兰亭刊黑_GBK" panose="02000000000000000000" pitchFamily="2" charset="-122"/>
              <a:ea typeface="方正兰亭刊黑_GBK" panose="02000000000000000000" pitchFamily="2" charset="-122"/>
            </a:endParaRPr>
          </a:p>
          <a:p>
            <a:r>
              <a:rPr lang="zh-CN" altLang="en-US" sz="1600" dirty="0" smtClean="0">
                <a:solidFill>
                  <a:srgbClr val="FFC000"/>
                </a:solidFill>
                <a:latin typeface="方正兰亭刊黑_GBK" panose="02000000000000000000" pitchFamily="2" charset="-122"/>
                <a:ea typeface="方正兰亭刊黑_GBK" panose="02000000000000000000" pitchFamily="2" charset="-122"/>
              </a:rPr>
              <a:t>技术上：专网通信；</a:t>
            </a:r>
            <a:endParaRPr lang="en-US" altLang="zh-CN" sz="1600" dirty="0" smtClean="0">
              <a:solidFill>
                <a:srgbClr val="FFC000"/>
              </a:solidFill>
              <a:latin typeface="方正兰亭刊黑_GBK" panose="02000000000000000000" pitchFamily="2" charset="-122"/>
              <a:ea typeface="方正兰亭刊黑_GBK" panose="02000000000000000000" pitchFamily="2" charset="-122"/>
            </a:endParaRPr>
          </a:p>
          <a:p>
            <a:r>
              <a:rPr lang="zh-CN" altLang="en-US" sz="1600" dirty="0" smtClean="0">
                <a:solidFill>
                  <a:srgbClr val="FFC000"/>
                </a:solidFill>
                <a:latin typeface="方正兰亭刊黑_GBK" panose="02000000000000000000" pitchFamily="2" charset="-122"/>
                <a:ea typeface="方正兰亭刊黑_GBK" panose="02000000000000000000" pitchFamily="2" charset="-122"/>
              </a:rPr>
              <a:t>商务上：中间环节收费；合同约定责任和义务</a:t>
            </a:r>
            <a:endParaRPr lang="en-US" altLang="zh-CN" sz="1600" dirty="0" smtClean="0">
              <a:solidFill>
                <a:srgbClr val="FFC000"/>
              </a:solidFill>
              <a:latin typeface="方正兰亭刊黑_GBK" panose="02000000000000000000" pitchFamily="2" charset="-122"/>
              <a:ea typeface="方正兰亭刊黑_GBK" panose="02000000000000000000" pitchFamily="2" charset="-122"/>
            </a:endParaRPr>
          </a:p>
          <a:p>
            <a:r>
              <a:rPr lang="zh-CN" altLang="en-US" sz="1600" dirty="0" smtClean="0">
                <a:solidFill>
                  <a:srgbClr val="FFC000"/>
                </a:solidFill>
                <a:latin typeface="方正兰亭刊黑_GBK" panose="02000000000000000000" pitchFamily="2" charset="-122"/>
                <a:ea typeface="方正兰亭刊黑_GBK" panose="02000000000000000000" pitchFamily="2" charset="-122"/>
              </a:rPr>
              <a:t>以上都导致成本高。</a:t>
            </a:r>
            <a:endParaRPr lang="en-US" altLang="zh-CN" sz="1600" dirty="0" smtClean="0">
              <a:solidFill>
                <a:srgbClr val="FFC000"/>
              </a:solidFill>
              <a:latin typeface="方正兰亭刊黑_GBK" panose="02000000000000000000" pitchFamily="2" charset="-122"/>
              <a:ea typeface="方正兰亭刊黑_GBK" panose="02000000000000000000" pitchFamily="2" charset="-122"/>
            </a:endParaRPr>
          </a:p>
          <a:p>
            <a:endParaRPr lang="en-US" altLang="zh-CN" sz="1600" dirty="0">
              <a:solidFill>
                <a:srgbClr val="FFC000"/>
              </a:solidFill>
              <a:latin typeface="方正兰亭刊黑_GBK" panose="02000000000000000000" pitchFamily="2" charset="-122"/>
              <a:ea typeface="方正兰亭刊黑_GBK" panose="02000000000000000000" pitchFamily="2" charset="-122"/>
            </a:endParaRPr>
          </a:p>
          <a:p>
            <a:r>
              <a:rPr lang="en-US" altLang="zh-CN" sz="1600" dirty="0" smtClean="0">
                <a:solidFill>
                  <a:srgbClr val="FFC000"/>
                </a:solidFill>
                <a:latin typeface="方正兰亭刊黑_GBK" panose="02000000000000000000" pitchFamily="2" charset="-122"/>
                <a:ea typeface="方正兰亭刊黑_GBK" panose="02000000000000000000" pitchFamily="2" charset="-122"/>
              </a:rPr>
              <a:t>Data </a:t>
            </a:r>
            <a:r>
              <a:rPr lang="en-US" altLang="zh-CN" sz="1600" dirty="0" err="1" smtClean="0">
                <a:solidFill>
                  <a:srgbClr val="FFC000"/>
                </a:solidFill>
                <a:latin typeface="方正兰亭刊黑_GBK" panose="02000000000000000000" pitchFamily="2" charset="-122"/>
                <a:ea typeface="方正兰亭刊黑_GBK" panose="02000000000000000000" pitchFamily="2" charset="-122"/>
              </a:rPr>
              <a:t>belonges</a:t>
            </a:r>
            <a:r>
              <a:rPr lang="en-US" altLang="zh-CN" sz="1600" dirty="0" smtClean="0">
                <a:solidFill>
                  <a:srgbClr val="FFC000"/>
                </a:solidFill>
                <a:latin typeface="方正兰亭刊黑_GBK" panose="02000000000000000000" pitchFamily="2" charset="-122"/>
                <a:ea typeface="方正兰亭刊黑_GBK" panose="02000000000000000000" pitchFamily="2" charset="-122"/>
              </a:rPr>
              <a:t>.</a:t>
            </a:r>
          </a:p>
          <a:p>
            <a:r>
              <a:rPr lang="en-US" altLang="zh-CN" sz="1600" dirty="0" smtClean="0">
                <a:solidFill>
                  <a:srgbClr val="FFC000"/>
                </a:solidFill>
                <a:latin typeface="方正兰亭刊黑_GBK" panose="02000000000000000000" pitchFamily="2" charset="-122"/>
                <a:ea typeface="方正兰亭刊黑_GBK" panose="02000000000000000000" pitchFamily="2" charset="-122"/>
              </a:rPr>
              <a:t>Technology</a:t>
            </a:r>
            <a:r>
              <a:rPr lang="zh-CN" altLang="en-US" sz="1600" dirty="0" smtClean="0">
                <a:solidFill>
                  <a:srgbClr val="FFC000"/>
                </a:solidFill>
                <a:latin typeface="方正兰亭刊黑_GBK" panose="02000000000000000000" pitchFamily="2" charset="-122"/>
                <a:ea typeface="方正兰亭刊黑_GBK" panose="02000000000000000000" pitchFamily="2" charset="-122"/>
              </a:rPr>
              <a:t>：</a:t>
            </a:r>
            <a:r>
              <a:rPr lang="en-US" altLang="zh-CN" sz="1600" dirty="0">
                <a:solidFill>
                  <a:srgbClr val="FFC000"/>
                </a:solidFill>
                <a:latin typeface="方正兰亭刊黑_GBK" panose="02000000000000000000" pitchFamily="2" charset="-122"/>
                <a:ea typeface="方正兰亭刊黑_GBK" panose="02000000000000000000" pitchFamily="2" charset="-122"/>
              </a:rPr>
              <a:t>Private </a:t>
            </a:r>
            <a:r>
              <a:rPr lang="en-US" altLang="zh-CN" sz="1600" dirty="0" smtClean="0">
                <a:solidFill>
                  <a:srgbClr val="FFC000"/>
                </a:solidFill>
                <a:latin typeface="方正兰亭刊黑_GBK" panose="02000000000000000000" pitchFamily="2" charset="-122"/>
                <a:ea typeface="方正兰亭刊黑_GBK" panose="02000000000000000000" pitchFamily="2" charset="-122"/>
              </a:rPr>
              <a:t>network</a:t>
            </a:r>
          </a:p>
          <a:p>
            <a:r>
              <a:rPr lang="en-US" altLang="zh-CN" sz="1600" dirty="0" smtClean="0">
                <a:solidFill>
                  <a:srgbClr val="FFC000"/>
                </a:solidFill>
                <a:latin typeface="方正兰亭刊黑_GBK" panose="02000000000000000000" pitchFamily="2" charset="-122"/>
                <a:ea typeface="方正兰亭刊黑_GBK" panose="02000000000000000000" pitchFamily="2" charset="-122"/>
              </a:rPr>
              <a:t>Business</a:t>
            </a:r>
            <a:r>
              <a:rPr lang="zh-CN" altLang="en-US" sz="1600" dirty="0" smtClean="0">
                <a:solidFill>
                  <a:srgbClr val="FFC000"/>
                </a:solidFill>
                <a:latin typeface="方正兰亭刊黑_GBK" panose="02000000000000000000" pitchFamily="2" charset="-122"/>
                <a:ea typeface="方正兰亭刊黑_GBK" panose="02000000000000000000" pitchFamily="2" charset="-122"/>
              </a:rPr>
              <a:t>：</a:t>
            </a:r>
            <a:r>
              <a:rPr lang="en-US" altLang="zh-CN" sz="1600" dirty="0" smtClean="0">
                <a:solidFill>
                  <a:srgbClr val="FFC000"/>
                </a:solidFill>
                <a:latin typeface="方正兰亭刊黑_GBK" panose="02000000000000000000" pitchFamily="2" charset="-122"/>
                <a:ea typeface="方正兰亭刊黑_GBK" panose="02000000000000000000" pitchFamily="2" charset="-122"/>
              </a:rPr>
              <a:t>responsibilities </a:t>
            </a:r>
            <a:r>
              <a:rPr lang="en-US" altLang="zh-CN" sz="1600" dirty="0">
                <a:solidFill>
                  <a:srgbClr val="FFC000"/>
                </a:solidFill>
                <a:latin typeface="方正兰亭刊黑_GBK" panose="02000000000000000000" pitchFamily="2" charset="-122"/>
                <a:ea typeface="方正兰亭刊黑_GBK" panose="02000000000000000000" pitchFamily="2" charset="-122"/>
              </a:rPr>
              <a:t>and obligations </a:t>
            </a:r>
            <a:r>
              <a:rPr lang="en-US" altLang="zh-CN" sz="1600" dirty="0" smtClean="0">
                <a:solidFill>
                  <a:srgbClr val="FFC000"/>
                </a:solidFill>
                <a:latin typeface="方正兰亭刊黑_GBK" panose="02000000000000000000" pitchFamily="2" charset="-122"/>
                <a:ea typeface="方正兰亭刊黑_GBK" panose="02000000000000000000" pitchFamily="2" charset="-122"/>
              </a:rPr>
              <a:t>must by contract</a:t>
            </a:r>
          </a:p>
          <a:p>
            <a:r>
              <a:rPr lang="en-US" altLang="zh-CN" sz="1600" dirty="0" smtClean="0">
                <a:solidFill>
                  <a:srgbClr val="FFC000"/>
                </a:solidFill>
                <a:latin typeface="方正兰亭刊黑_GBK" panose="02000000000000000000" pitchFamily="2" charset="-122"/>
                <a:ea typeface="方正兰亭刊黑_GBK" panose="02000000000000000000" pitchFamily="2" charset="-122"/>
              </a:rPr>
              <a:t>---Cause high cost</a:t>
            </a:r>
            <a:endParaRPr lang="zh-CN" altLang="en-US" sz="1600" dirty="0">
              <a:solidFill>
                <a:srgbClr val="FFC000"/>
              </a:solidFill>
              <a:latin typeface="方正兰亭刊黑_GBK" panose="02000000000000000000" pitchFamily="2" charset="-122"/>
              <a:ea typeface="方正兰亭刊黑_GBK" panose="02000000000000000000" pitchFamily="2" charset="-122"/>
            </a:endParaRPr>
          </a:p>
        </p:txBody>
      </p:sp>
      <p:sp>
        <p:nvSpPr>
          <p:cNvPr id="24" name="等腰三角形 23"/>
          <p:cNvSpPr/>
          <p:nvPr/>
        </p:nvSpPr>
        <p:spPr>
          <a:xfrm rot="10800000">
            <a:off x="4937324" y="2784132"/>
            <a:ext cx="223681" cy="192828"/>
          </a:xfrm>
          <a:prstGeom prst="triangle">
            <a:avLst/>
          </a:prstGeom>
          <a:solidFill>
            <a:srgbClr val="07C6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25" name="文本框 24"/>
          <p:cNvSpPr txBox="1"/>
          <p:nvPr/>
        </p:nvSpPr>
        <p:spPr>
          <a:xfrm>
            <a:off x="9692201" y="1444539"/>
            <a:ext cx="2236510" cy="1015663"/>
          </a:xfrm>
          <a:prstGeom prst="rect">
            <a:avLst/>
          </a:prstGeom>
          <a:noFill/>
        </p:spPr>
        <p:txBody>
          <a:bodyPr wrap="none" rtlCol="0">
            <a:spAutoFit/>
          </a:bodyPr>
          <a:lstStyle/>
          <a:p>
            <a:pPr algn="ctr"/>
            <a:r>
              <a:rPr lang="zh-CN" altLang="en-US" sz="4000" b="1" dirty="0">
                <a:solidFill>
                  <a:srgbClr val="07C6CE"/>
                </a:solidFill>
                <a:latin typeface="华文细黑" panose="02010600040101010101" pitchFamily="2" charset="-122"/>
                <a:ea typeface="华文细黑" panose="02010600040101010101" pitchFamily="2" charset="-122"/>
                <a:cs typeface="Meiryo UI" panose="020B0604030504040204" pitchFamily="34" charset="-128"/>
              </a:rPr>
              <a:t>单点故障</a:t>
            </a:r>
            <a:endParaRPr lang="en-US" altLang="zh-CN" sz="4000" b="1" dirty="0">
              <a:solidFill>
                <a:srgbClr val="07C6CE"/>
              </a:solidFill>
              <a:latin typeface="华文细黑" panose="02010600040101010101" pitchFamily="2" charset="-122"/>
              <a:ea typeface="华文细黑" panose="02010600040101010101" pitchFamily="2" charset="-122"/>
              <a:cs typeface="Meiryo UI" panose="020B0604030504040204" pitchFamily="34" charset="-128"/>
            </a:endParaRPr>
          </a:p>
          <a:p>
            <a:pPr algn="ctr"/>
            <a:r>
              <a:rPr lang="en-US" altLang="zh-CN" sz="2000" b="1" dirty="0">
                <a:solidFill>
                  <a:srgbClr val="07C6CE"/>
                </a:solidFill>
                <a:latin typeface="华文细黑" panose="02010600040101010101" pitchFamily="2" charset="-122"/>
                <a:ea typeface="华文细黑" panose="02010600040101010101" pitchFamily="2" charset="-122"/>
                <a:cs typeface="Meiryo UI" panose="020B0604030504040204" pitchFamily="34" charset="-128"/>
              </a:rPr>
              <a:t>Single point fault</a:t>
            </a:r>
            <a:endParaRPr lang="zh-CN" altLang="en-US" sz="2000" b="1" dirty="0">
              <a:solidFill>
                <a:srgbClr val="07C6CE"/>
              </a:solidFill>
              <a:latin typeface="华文细黑" panose="02010600040101010101" pitchFamily="2" charset="-122"/>
              <a:ea typeface="华文细黑" panose="02010600040101010101" pitchFamily="2" charset="-122"/>
              <a:cs typeface="Meiryo UI" panose="020B0604030504040204" pitchFamily="34" charset="-128"/>
            </a:endParaRPr>
          </a:p>
        </p:txBody>
      </p:sp>
      <p:sp>
        <p:nvSpPr>
          <p:cNvPr id="26" name="矩形 25"/>
          <p:cNvSpPr/>
          <p:nvPr/>
        </p:nvSpPr>
        <p:spPr>
          <a:xfrm>
            <a:off x="9593604" y="3090158"/>
            <a:ext cx="2470983" cy="2308324"/>
          </a:xfrm>
          <a:prstGeom prst="rect">
            <a:avLst/>
          </a:prstGeom>
        </p:spPr>
        <p:txBody>
          <a:bodyPr wrap="square">
            <a:spAutoFit/>
          </a:bodyPr>
          <a:lstStyle/>
          <a:p>
            <a:r>
              <a:rPr lang="zh-CN" altLang="en-US" sz="1600" dirty="0">
                <a:solidFill>
                  <a:srgbClr val="FFC000"/>
                </a:solidFill>
                <a:latin typeface="方正兰亭刊黑_GBK" panose="02000000000000000000" pitchFamily="2" charset="-122"/>
                <a:ea typeface="方正兰亭刊黑_GBK" panose="02000000000000000000" pitchFamily="2" charset="-122"/>
              </a:rPr>
              <a:t>某一个中间机构业务系统出现故障，</a:t>
            </a:r>
            <a:r>
              <a:rPr lang="zh-CN" altLang="en-US" sz="1600" dirty="0" smtClean="0">
                <a:solidFill>
                  <a:srgbClr val="FFC000"/>
                </a:solidFill>
                <a:latin typeface="方正兰亭刊黑_GBK" panose="02000000000000000000" pitchFamily="2" charset="-122"/>
                <a:ea typeface="方正兰亭刊黑_GBK" panose="02000000000000000000" pitchFamily="2" charset="-122"/>
              </a:rPr>
              <a:t>或通信</a:t>
            </a:r>
            <a:r>
              <a:rPr lang="zh-CN" altLang="en-US" sz="1600" dirty="0">
                <a:solidFill>
                  <a:srgbClr val="FFC000"/>
                </a:solidFill>
                <a:latin typeface="方正兰亭刊黑_GBK" panose="02000000000000000000" pitchFamily="2" charset="-122"/>
                <a:ea typeface="方正兰亭刊黑_GBK" panose="02000000000000000000" pitchFamily="2" charset="-122"/>
              </a:rPr>
              <a:t>的专线网络出现故障，将导致整个</a:t>
            </a:r>
            <a:r>
              <a:rPr lang="zh-CN" altLang="en-US" sz="1600" dirty="0" smtClean="0">
                <a:solidFill>
                  <a:srgbClr val="FFC000"/>
                </a:solidFill>
                <a:latin typeface="方正兰亭刊黑_GBK" panose="02000000000000000000" pitchFamily="2" charset="-122"/>
                <a:ea typeface="方正兰亭刊黑_GBK" panose="02000000000000000000" pitchFamily="2" charset="-122"/>
              </a:rPr>
              <a:t>业务中断，运维压力大</a:t>
            </a:r>
            <a:endParaRPr lang="zh-CN" altLang="en-US" sz="1600" dirty="0">
              <a:solidFill>
                <a:srgbClr val="FFC000"/>
              </a:solidFill>
              <a:latin typeface="方正兰亭刊黑_GBK" panose="02000000000000000000" pitchFamily="2" charset="-122"/>
              <a:ea typeface="方正兰亭刊黑_GBK" panose="02000000000000000000" pitchFamily="2" charset="-122"/>
            </a:endParaRPr>
          </a:p>
          <a:p>
            <a:endParaRPr lang="en-US" altLang="zh-CN" sz="1600" dirty="0" smtClean="0">
              <a:solidFill>
                <a:srgbClr val="FFC000"/>
              </a:solidFill>
              <a:latin typeface="方正兰亭刊黑_GBK" panose="02000000000000000000" pitchFamily="2" charset="-122"/>
              <a:ea typeface="方正兰亭刊黑_GBK" panose="02000000000000000000" pitchFamily="2" charset="-122"/>
            </a:endParaRPr>
          </a:p>
          <a:p>
            <a:r>
              <a:rPr lang="en-US" altLang="zh-CN" sz="1600" dirty="0">
                <a:solidFill>
                  <a:srgbClr val="FFC000"/>
                </a:solidFill>
                <a:latin typeface="方正兰亭刊黑_GBK" panose="02000000000000000000" pitchFamily="2" charset="-122"/>
                <a:ea typeface="方正兰亭刊黑_GBK" panose="02000000000000000000" pitchFamily="2" charset="-122"/>
              </a:rPr>
              <a:t>One middle </a:t>
            </a:r>
            <a:r>
              <a:rPr lang="en-US" altLang="zh-CN" sz="1600" dirty="0" smtClean="0">
                <a:solidFill>
                  <a:srgbClr val="FFC000"/>
                </a:solidFill>
                <a:latin typeface="方正兰亭刊黑_GBK" panose="02000000000000000000" pitchFamily="2" charset="-122"/>
                <a:ea typeface="方正兰亭刊黑_GBK" panose="02000000000000000000" pitchFamily="2" charset="-122"/>
              </a:rPr>
              <a:t>institution’s mistake would affect total business. </a:t>
            </a:r>
          </a:p>
          <a:p>
            <a:r>
              <a:rPr lang="en-US" altLang="zh-CN" sz="1600" dirty="0" smtClean="0">
                <a:solidFill>
                  <a:srgbClr val="FFC000"/>
                </a:solidFill>
                <a:latin typeface="方正兰亭刊黑_GBK" panose="02000000000000000000" pitchFamily="2" charset="-122"/>
                <a:ea typeface="方正兰亭刊黑_GBK" panose="02000000000000000000" pitchFamily="2" charset="-122"/>
              </a:rPr>
              <a:t>Operation pressure is high.</a:t>
            </a:r>
            <a:endParaRPr lang="zh-CN" altLang="en-US" sz="1600" dirty="0">
              <a:solidFill>
                <a:srgbClr val="FFC000"/>
              </a:solidFill>
              <a:latin typeface="方正兰亭刊黑_GBK" panose="02000000000000000000" pitchFamily="2" charset="-122"/>
              <a:ea typeface="方正兰亭刊黑_GBK" panose="02000000000000000000" pitchFamily="2" charset="-122"/>
            </a:endParaRPr>
          </a:p>
        </p:txBody>
      </p:sp>
      <p:sp>
        <p:nvSpPr>
          <p:cNvPr id="29" name="等腰三角形 28"/>
          <p:cNvSpPr/>
          <p:nvPr/>
        </p:nvSpPr>
        <p:spPr>
          <a:xfrm rot="10800000">
            <a:off x="7879906" y="2716503"/>
            <a:ext cx="223681" cy="192828"/>
          </a:xfrm>
          <a:prstGeom prst="triangle">
            <a:avLst/>
          </a:prstGeom>
          <a:solidFill>
            <a:srgbClr val="07C6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30" name="等腰三角形 29"/>
          <p:cNvSpPr/>
          <p:nvPr/>
        </p:nvSpPr>
        <p:spPr>
          <a:xfrm rot="10800000">
            <a:off x="10684101" y="2721149"/>
            <a:ext cx="223681" cy="192828"/>
          </a:xfrm>
          <a:prstGeom prst="triangle">
            <a:avLst/>
          </a:prstGeom>
          <a:solidFill>
            <a:srgbClr val="07C6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12273077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2107" y="367335"/>
            <a:ext cx="7821180" cy="923330"/>
          </a:xfrm>
          <a:prstGeom prst="rect">
            <a:avLst/>
          </a:prstGeom>
          <a:noFill/>
        </p:spPr>
        <p:txBody>
          <a:bodyPr wrap="none" rtlCol="0">
            <a:spAutoFit/>
          </a:bodyPr>
          <a:lstStyle/>
          <a:p>
            <a:r>
              <a:rPr lang="en-US" altLang="zh-CN" sz="5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Is </a:t>
            </a:r>
            <a:r>
              <a:rPr lang="en-US" altLang="zh-CN" sz="5400" dirty="0" err="1"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Blockchain</a:t>
            </a:r>
            <a:r>
              <a:rPr lang="en-US" altLang="zh-CN" sz="5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 </a:t>
            </a:r>
            <a:r>
              <a:rPr lang="en-US" altLang="zh-CN" sz="5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suitable?</a:t>
            </a:r>
            <a:endParaRPr lang="zh-CN" altLang="en-US" sz="5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18" name="文本框 17"/>
          <p:cNvSpPr txBox="1"/>
          <p:nvPr/>
        </p:nvSpPr>
        <p:spPr>
          <a:xfrm>
            <a:off x="491907" y="2678442"/>
            <a:ext cx="5364685" cy="923330"/>
          </a:xfrm>
          <a:prstGeom prst="rect">
            <a:avLst/>
          </a:prstGeom>
          <a:noFill/>
        </p:spPr>
        <p:txBody>
          <a:bodyPr wrap="square" rtlCol="0">
            <a:spAutoFit/>
          </a:bodyPr>
          <a:lstStyle/>
          <a:p>
            <a:pPr fontAlgn="base"/>
            <a:r>
              <a:rPr lang="zh-CN" altLang="en-US" dirty="0" smtClean="0">
                <a:solidFill>
                  <a:schemeClr val="bg1"/>
                </a:solidFill>
                <a:latin typeface="华文细黑" panose="02010600040101010101" pitchFamily="2" charset="-122"/>
                <a:ea typeface="华文细黑" panose="02010600040101010101" pitchFamily="2" charset="-122"/>
              </a:rPr>
              <a:t>每</a:t>
            </a:r>
            <a:r>
              <a:rPr lang="zh-CN" altLang="en-US" dirty="0">
                <a:solidFill>
                  <a:schemeClr val="bg1"/>
                </a:solidFill>
                <a:latin typeface="华文细黑" panose="02010600040101010101" pitchFamily="2" charset="-122"/>
                <a:ea typeface="华文细黑" panose="02010600040101010101" pitchFamily="2" charset="-122"/>
              </a:rPr>
              <a:t>两个机构间的数据传输</a:t>
            </a:r>
            <a:r>
              <a:rPr lang="zh-CN" altLang="en-US" dirty="0" smtClean="0">
                <a:solidFill>
                  <a:schemeClr val="bg1"/>
                </a:solidFill>
                <a:latin typeface="华文细黑" panose="02010600040101010101" pitchFamily="2" charset="-122"/>
                <a:ea typeface="华文细黑" panose="02010600040101010101" pitchFamily="2" charset="-122"/>
              </a:rPr>
              <a:t>量每天一般</a:t>
            </a:r>
            <a:r>
              <a:rPr lang="zh-CN" altLang="en-US" dirty="0">
                <a:solidFill>
                  <a:schemeClr val="bg1"/>
                </a:solidFill>
                <a:latin typeface="华文细黑" panose="02010600040101010101" pitchFamily="2" charset="-122"/>
                <a:ea typeface="华文细黑" panose="02010600040101010101" pitchFamily="2" charset="-122"/>
              </a:rPr>
              <a:t>不多于</a:t>
            </a:r>
            <a:r>
              <a:rPr lang="en-US" altLang="zh-CN" dirty="0">
                <a:solidFill>
                  <a:schemeClr val="bg1"/>
                </a:solidFill>
                <a:latin typeface="华文细黑" panose="02010600040101010101" pitchFamily="2" charset="-122"/>
                <a:ea typeface="华文细黑" panose="02010600040101010101" pitchFamily="2" charset="-122"/>
              </a:rPr>
              <a:t>10</a:t>
            </a:r>
            <a:r>
              <a:rPr lang="zh-CN" altLang="en-US" dirty="0">
                <a:solidFill>
                  <a:schemeClr val="bg1"/>
                </a:solidFill>
                <a:latin typeface="华文细黑" panose="02010600040101010101" pitchFamily="2" charset="-122"/>
                <a:ea typeface="华文细黑" panose="02010600040101010101" pitchFamily="2" charset="-122"/>
              </a:rPr>
              <a:t>条。</a:t>
            </a:r>
            <a:r>
              <a:rPr lang="en-US" altLang="zh-CN" dirty="0">
                <a:solidFill>
                  <a:schemeClr val="bg1"/>
                </a:solidFill>
                <a:latin typeface="华文细黑" panose="02010600040101010101" pitchFamily="2" charset="-122"/>
                <a:ea typeface="华文细黑" panose="02010600040101010101" pitchFamily="2" charset="-122"/>
              </a:rPr>
              <a:t> </a:t>
            </a:r>
            <a:endParaRPr lang="en-US" altLang="zh-CN" dirty="0" smtClean="0">
              <a:solidFill>
                <a:schemeClr val="bg1"/>
              </a:solidFill>
              <a:latin typeface="华文细黑" panose="02010600040101010101" pitchFamily="2" charset="-122"/>
              <a:ea typeface="华文细黑" panose="02010600040101010101" pitchFamily="2" charset="-122"/>
            </a:endParaRPr>
          </a:p>
          <a:p>
            <a:pPr fontAlgn="base"/>
            <a:r>
              <a:rPr lang="en-US" altLang="zh-CN" dirty="0" smtClean="0">
                <a:solidFill>
                  <a:schemeClr val="bg1"/>
                </a:solidFill>
                <a:latin typeface="华文细黑" panose="02010600040101010101" pitchFamily="2" charset="-122"/>
                <a:ea typeface="华文细黑" panose="02010600040101010101" pitchFamily="2" charset="-122"/>
              </a:rPr>
              <a:t>Less </a:t>
            </a:r>
            <a:r>
              <a:rPr lang="en-US" altLang="zh-CN" dirty="0">
                <a:solidFill>
                  <a:schemeClr val="bg1"/>
                </a:solidFill>
                <a:latin typeface="华文细黑" panose="02010600040101010101" pitchFamily="2" charset="-122"/>
                <a:ea typeface="华文细黑" panose="02010600040101010101" pitchFamily="2" charset="-122"/>
              </a:rPr>
              <a:t>data transmission.</a:t>
            </a:r>
            <a:endParaRPr lang="zh-CN" altLang="en-US" dirty="0">
              <a:solidFill>
                <a:schemeClr val="bg1"/>
              </a:solidFill>
              <a:latin typeface="华文细黑" panose="02010600040101010101" pitchFamily="2" charset="-122"/>
              <a:ea typeface="华文细黑" panose="02010600040101010101" pitchFamily="2" charset="-122"/>
            </a:endParaRPr>
          </a:p>
          <a:p>
            <a:pPr fontAlgn="base"/>
            <a:endParaRPr lang="en-US" altLang="zh-CN" dirty="0" smtClean="0">
              <a:solidFill>
                <a:schemeClr val="bg1"/>
              </a:solidFill>
              <a:latin typeface="华文细黑" panose="02010600040101010101" pitchFamily="2" charset="-122"/>
              <a:ea typeface="华文细黑" panose="02010600040101010101" pitchFamily="2" charset="-122"/>
            </a:endParaRPr>
          </a:p>
        </p:txBody>
      </p:sp>
      <p:sp>
        <p:nvSpPr>
          <p:cNvPr id="22" name="文本框 21"/>
          <p:cNvSpPr txBox="1"/>
          <p:nvPr/>
        </p:nvSpPr>
        <p:spPr>
          <a:xfrm>
            <a:off x="543968" y="2044440"/>
            <a:ext cx="2367956" cy="523220"/>
          </a:xfrm>
          <a:prstGeom prst="rect">
            <a:avLst/>
          </a:prstGeom>
          <a:noFill/>
        </p:spPr>
        <p:txBody>
          <a:bodyPr wrap="none" rtlCol="0">
            <a:spAutoFit/>
          </a:bodyPr>
          <a:lstStyle/>
          <a:p>
            <a:r>
              <a:rPr lang="en-US" altLang="zh-CN" sz="2800" dirty="0" smtClean="0">
                <a:solidFill>
                  <a:srgbClr val="07C6CE"/>
                </a:solidFill>
                <a:latin typeface="华文细黑" panose="02010600040101010101" pitchFamily="2" charset="-122"/>
                <a:ea typeface="华文细黑" panose="02010600040101010101" pitchFamily="2" charset="-122"/>
              </a:rPr>
              <a:t>1. </a:t>
            </a:r>
            <a:r>
              <a:rPr lang="zh-CN" altLang="en-US" sz="2800" dirty="0" smtClean="0">
                <a:solidFill>
                  <a:srgbClr val="07C6CE"/>
                </a:solidFill>
                <a:latin typeface="华文细黑" panose="02010600040101010101" pitchFamily="2" charset="-122"/>
                <a:ea typeface="华文细黑" panose="02010600040101010101" pitchFamily="2" charset="-122"/>
              </a:rPr>
              <a:t>数据量不大</a:t>
            </a:r>
            <a:endParaRPr lang="zh-CN" altLang="en-US" sz="2800" dirty="0">
              <a:solidFill>
                <a:srgbClr val="07C6CE"/>
              </a:solidFill>
              <a:latin typeface="华文细黑" panose="02010600040101010101" pitchFamily="2" charset="-122"/>
              <a:ea typeface="华文细黑" panose="02010600040101010101" pitchFamily="2" charset="-122"/>
            </a:endParaRPr>
          </a:p>
        </p:txBody>
      </p:sp>
      <p:cxnSp>
        <p:nvCxnSpPr>
          <p:cNvPr id="23" name="直接连接符 22"/>
          <p:cNvCxnSpPr/>
          <p:nvPr/>
        </p:nvCxnSpPr>
        <p:spPr>
          <a:xfrm>
            <a:off x="580392" y="2572829"/>
            <a:ext cx="4857101" cy="0"/>
          </a:xfrm>
          <a:prstGeom prst="line">
            <a:avLst/>
          </a:prstGeom>
          <a:ln w="9525">
            <a:solidFill>
              <a:srgbClr val="07C6CE"/>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6383106" y="2619449"/>
            <a:ext cx="4913455" cy="646331"/>
          </a:xfrm>
          <a:prstGeom prst="rect">
            <a:avLst/>
          </a:prstGeom>
        </p:spPr>
        <p:txBody>
          <a:bodyPr wrap="square">
            <a:spAutoFit/>
          </a:bodyPr>
          <a:lstStyle/>
          <a:p>
            <a:pPr fontAlgn="base"/>
            <a:r>
              <a:rPr lang="zh-CN" altLang="en-US" dirty="0">
                <a:solidFill>
                  <a:schemeClr val="bg1"/>
                </a:solidFill>
                <a:latin typeface="华文细黑" panose="02010600040101010101" pitchFamily="2" charset="-122"/>
                <a:ea typeface="华文细黑" panose="02010600040101010101" pitchFamily="2" charset="-122"/>
              </a:rPr>
              <a:t>在规定时点前一般有</a:t>
            </a:r>
            <a:r>
              <a:rPr lang="en-US" altLang="zh-CN" dirty="0">
                <a:solidFill>
                  <a:schemeClr val="bg1"/>
                </a:solidFill>
                <a:latin typeface="华文细黑" panose="02010600040101010101" pitchFamily="2" charset="-122"/>
                <a:ea typeface="华文细黑" panose="02010600040101010101" pitchFamily="2" charset="-122"/>
              </a:rPr>
              <a:t>2</a:t>
            </a:r>
            <a:r>
              <a:rPr lang="zh-CN" altLang="en-US" dirty="0">
                <a:solidFill>
                  <a:schemeClr val="bg1"/>
                </a:solidFill>
                <a:latin typeface="华文细黑" panose="02010600040101010101" pitchFamily="2" charset="-122"/>
                <a:ea typeface="华文细黑" panose="02010600040101010101" pitchFamily="2" charset="-122"/>
              </a:rPr>
              <a:t>至</a:t>
            </a:r>
            <a:r>
              <a:rPr lang="en-US" altLang="zh-CN" dirty="0">
                <a:solidFill>
                  <a:schemeClr val="bg1"/>
                </a:solidFill>
                <a:latin typeface="华文细黑" panose="02010600040101010101" pitchFamily="2" charset="-122"/>
                <a:ea typeface="华文细黑" panose="02010600040101010101" pitchFamily="2" charset="-122"/>
              </a:rPr>
              <a:t>4</a:t>
            </a:r>
            <a:r>
              <a:rPr lang="zh-CN" altLang="en-US" dirty="0">
                <a:solidFill>
                  <a:schemeClr val="bg1"/>
                </a:solidFill>
                <a:latin typeface="华文细黑" panose="02010600040101010101" pitchFamily="2" charset="-122"/>
                <a:ea typeface="华文细黑" panose="02010600040101010101" pitchFamily="2" charset="-122"/>
              </a:rPr>
              <a:t>个小时的冗余时间。</a:t>
            </a:r>
            <a:r>
              <a:rPr lang="en-US" altLang="zh-CN" dirty="0">
                <a:solidFill>
                  <a:schemeClr val="bg1"/>
                </a:solidFill>
                <a:latin typeface="华文细黑" panose="02010600040101010101" pitchFamily="2" charset="-122"/>
                <a:ea typeface="华文细黑" panose="02010600040101010101" pitchFamily="2" charset="-122"/>
              </a:rPr>
              <a:t> </a:t>
            </a:r>
            <a:endParaRPr lang="en-US" altLang="zh-CN" dirty="0" smtClean="0">
              <a:solidFill>
                <a:schemeClr val="bg1"/>
              </a:solidFill>
              <a:latin typeface="华文细黑" panose="02010600040101010101" pitchFamily="2" charset="-122"/>
              <a:ea typeface="华文细黑" panose="02010600040101010101" pitchFamily="2" charset="-122"/>
            </a:endParaRPr>
          </a:p>
          <a:p>
            <a:pPr fontAlgn="base"/>
            <a:r>
              <a:rPr lang="en-US" altLang="zh-CN" dirty="0" smtClean="0">
                <a:solidFill>
                  <a:schemeClr val="bg1"/>
                </a:solidFill>
                <a:latin typeface="华文细黑" panose="02010600040101010101" pitchFamily="2" charset="-122"/>
                <a:ea typeface="华文细黑" panose="02010600040101010101" pitchFamily="2" charset="-122"/>
              </a:rPr>
              <a:t>Real-time  </a:t>
            </a:r>
            <a:r>
              <a:rPr lang="en-US" altLang="zh-CN" dirty="0">
                <a:solidFill>
                  <a:schemeClr val="bg1"/>
                </a:solidFill>
                <a:latin typeface="华文细黑" panose="02010600040101010101" pitchFamily="2" charset="-122"/>
                <a:ea typeface="华文细黑" panose="02010600040101010101" pitchFamily="2" charset="-122"/>
              </a:rPr>
              <a:t>is NOT </a:t>
            </a:r>
            <a:r>
              <a:rPr lang="en-US" altLang="zh-CN" dirty="0" smtClean="0">
                <a:solidFill>
                  <a:schemeClr val="bg1"/>
                </a:solidFill>
                <a:latin typeface="华文细黑" panose="02010600040101010101" pitchFamily="2" charset="-122"/>
                <a:ea typeface="华文细黑" panose="02010600040101010101" pitchFamily="2" charset="-122"/>
              </a:rPr>
              <a:t>Necessary</a:t>
            </a:r>
            <a:r>
              <a:rPr lang="zh-CN" altLang="en-US" dirty="0" smtClean="0">
                <a:solidFill>
                  <a:schemeClr val="bg1"/>
                </a:solidFill>
                <a:latin typeface="华文细黑" panose="02010600040101010101" pitchFamily="2" charset="-122"/>
                <a:ea typeface="华文细黑" panose="02010600040101010101" pitchFamily="2" charset="-122"/>
              </a:rPr>
              <a:t>。</a:t>
            </a:r>
            <a:endParaRPr lang="zh-CN" altLang="en-US" dirty="0">
              <a:solidFill>
                <a:schemeClr val="bg1"/>
              </a:solidFill>
              <a:latin typeface="华文细黑" panose="02010600040101010101" pitchFamily="2" charset="-122"/>
              <a:ea typeface="华文细黑" panose="02010600040101010101" pitchFamily="2" charset="-122"/>
            </a:endParaRPr>
          </a:p>
        </p:txBody>
      </p:sp>
      <p:sp>
        <p:nvSpPr>
          <p:cNvPr id="25" name="文本框 24"/>
          <p:cNvSpPr txBox="1"/>
          <p:nvPr/>
        </p:nvSpPr>
        <p:spPr>
          <a:xfrm>
            <a:off x="6439462" y="2019309"/>
            <a:ext cx="3086101" cy="523220"/>
          </a:xfrm>
          <a:prstGeom prst="rect">
            <a:avLst/>
          </a:prstGeom>
          <a:noFill/>
        </p:spPr>
        <p:txBody>
          <a:bodyPr wrap="none" rtlCol="0">
            <a:spAutoFit/>
          </a:bodyPr>
          <a:lstStyle/>
          <a:p>
            <a:r>
              <a:rPr lang="en-US" altLang="zh-CN" sz="2800" dirty="0" smtClean="0">
                <a:solidFill>
                  <a:srgbClr val="07C6CE"/>
                </a:solidFill>
                <a:latin typeface="华文细黑" panose="02010600040101010101" pitchFamily="2" charset="-122"/>
                <a:ea typeface="华文细黑" panose="02010600040101010101" pitchFamily="2" charset="-122"/>
              </a:rPr>
              <a:t>2. </a:t>
            </a:r>
            <a:r>
              <a:rPr lang="zh-CN" altLang="en-US" sz="2800" dirty="0" smtClean="0">
                <a:solidFill>
                  <a:srgbClr val="07C6CE"/>
                </a:solidFill>
                <a:latin typeface="华文细黑" panose="02010600040101010101" pitchFamily="2" charset="-122"/>
                <a:ea typeface="华文细黑" panose="02010600040101010101" pitchFamily="2" charset="-122"/>
              </a:rPr>
              <a:t>实时性要求</a:t>
            </a:r>
            <a:r>
              <a:rPr lang="zh-CN" altLang="en-US" sz="2800" dirty="0">
                <a:solidFill>
                  <a:srgbClr val="07C6CE"/>
                </a:solidFill>
                <a:latin typeface="华文细黑" panose="02010600040101010101" pitchFamily="2" charset="-122"/>
                <a:ea typeface="华文细黑" panose="02010600040101010101" pitchFamily="2" charset="-122"/>
              </a:rPr>
              <a:t>不高</a:t>
            </a:r>
          </a:p>
        </p:txBody>
      </p:sp>
      <p:cxnSp>
        <p:nvCxnSpPr>
          <p:cNvPr id="26" name="直接连接符 25"/>
          <p:cNvCxnSpPr/>
          <p:nvPr/>
        </p:nvCxnSpPr>
        <p:spPr>
          <a:xfrm flipV="1">
            <a:off x="6475884" y="2542529"/>
            <a:ext cx="4820677" cy="5169"/>
          </a:xfrm>
          <a:prstGeom prst="line">
            <a:avLst/>
          </a:prstGeom>
          <a:ln w="9525">
            <a:solidFill>
              <a:srgbClr val="07C6CE"/>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6398872" y="4716106"/>
            <a:ext cx="4949881" cy="923330"/>
          </a:xfrm>
          <a:prstGeom prst="rect">
            <a:avLst/>
          </a:prstGeom>
        </p:spPr>
        <p:txBody>
          <a:bodyPr wrap="square">
            <a:spAutoFit/>
          </a:bodyPr>
          <a:lstStyle/>
          <a:p>
            <a:pPr fontAlgn="base"/>
            <a:r>
              <a:rPr lang="zh-CN" altLang="en-US" dirty="0">
                <a:solidFill>
                  <a:schemeClr val="bg1"/>
                </a:solidFill>
                <a:latin typeface="华文细黑" panose="02010600040101010101" pitchFamily="2" charset="-122"/>
                <a:ea typeface="华文细黑" panose="02010600040101010101" pitchFamily="2" charset="-122"/>
              </a:rPr>
              <a:t>数据的来源和传输必须可靠，防止伪造、篡改</a:t>
            </a:r>
            <a:r>
              <a:rPr lang="zh-CN" altLang="en-US" dirty="0" smtClean="0">
                <a:solidFill>
                  <a:schemeClr val="bg1"/>
                </a:solidFill>
                <a:latin typeface="华文细黑" panose="02010600040101010101" pitchFamily="2" charset="-122"/>
                <a:ea typeface="华文细黑" panose="02010600040101010101" pitchFamily="2" charset="-122"/>
              </a:rPr>
              <a:t>。</a:t>
            </a:r>
            <a:endParaRPr lang="en-US" altLang="zh-CN" dirty="0" smtClean="0">
              <a:solidFill>
                <a:schemeClr val="bg1"/>
              </a:solidFill>
              <a:latin typeface="华文细黑" panose="02010600040101010101" pitchFamily="2" charset="-122"/>
              <a:ea typeface="华文细黑" panose="02010600040101010101" pitchFamily="2" charset="-122"/>
            </a:endParaRPr>
          </a:p>
          <a:p>
            <a:pPr fontAlgn="base"/>
            <a:r>
              <a:rPr lang="en-US" altLang="zh-CN" dirty="0" smtClean="0">
                <a:solidFill>
                  <a:schemeClr val="bg1"/>
                </a:solidFill>
                <a:latin typeface="华文细黑" panose="02010600040101010101" pitchFamily="2" charset="-122"/>
                <a:ea typeface="华文细黑" panose="02010600040101010101" pitchFamily="2" charset="-122"/>
              </a:rPr>
              <a:t>Data </a:t>
            </a:r>
            <a:r>
              <a:rPr lang="en-US" altLang="zh-CN" dirty="0">
                <a:solidFill>
                  <a:schemeClr val="bg1"/>
                </a:solidFill>
                <a:latin typeface="华文细黑" panose="02010600040101010101" pitchFamily="2" charset="-122"/>
                <a:ea typeface="华文细黑" panose="02010600040101010101" pitchFamily="2" charset="-122"/>
              </a:rPr>
              <a:t>source and transmission must be reliable, can NOT be falsified.</a:t>
            </a:r>
            <a:endParaRPr lang="zh-CN" altLang="en-US" dirty="0">
              <a:solidFill>
                <a:schemeClr val="bg1"/>
              </a:solidFill>
              <a:latin typeface="华文细黑" panose="02010600040101010101" pitchFamily="2" charset="-122"/>
              <a:ea typeface="华文细黑" panose="02010600040101010101" pitchFamily="2" charset="-122"/>
            </a:endParaRPr>
          </a:p>
        </p:txBody>
      </p:sp>
      <p:sp>
        <p:nvSpPr>
          <p:cNvPr id="15" name="文本框 24"/>
          <p:cNvSpPr txBox="1"/>
          <p:nvPr/>
        </p:nvSpPr>
        <p:spPr>
          <a:xfrm>
            <a:off x="6455228" y="4115966"/>
            <a:ext cx="2637260" cy="523220"/>
          </a:xfrm>
          <a:prstGeom prst="rect">
            <a:avLst/>
          </a:prstGeom>
          <a:noFill/>
        </p:spPr>
        <p:txBody>
          <a:bodyPr wrap="none" rtlCol="0">
            <a:spAutoFit/>
          </a:bodyPr>
          <a:lstStyle/>
          <a:p>
            <a:r>
              <a:rPr lang="en-US" altLang="zh-CN" sz="2800" dirty="0">
                <a:solidFill>
                  <a:srgbClr val="07C6CE"/>
                </a:solidFill>
                <a:latin typeface="华文细黑" panose="02010600040101010101" pitchFamily="2" charset="-122"/>
                <a:ea typeface="华文细黑" panose="02010600040101010101" pitchFamily="2" charset="-122"/>
              </a:rPr>
              <a:t>4</a:t>
            </a:r>
            <a:r>
              <a:rPr lang="en-US" altLang="zh-CN" sz="2800" dirty="0" smtClean="0">
                <a:solidFill>
                  <a:srgbClr val="07C6CE"/>
                </a:solidFill>
                <a:latin typeface="华文细黑" panose="02010600040101010101" pitchFamily="2" charset="-122"/>
                <a:ea typeface="华文细黑" panose="02010600040101010101" pitchFamily="2" charset="-122"/>
              </a:rPr>
              <a:t>.</a:t>
            </a:r>
            <a:r>
              <a:rPr lang="zh-CN" altLang="en-US" sz="2800" dirty="0">
                <a:solidFill>
                  <a:srgbClr val="07C6CE"/>
                </a:solidFill>
                <a:latin typeface="华文细黑" panose="02010600040101010101" pitchFamily="2" charset="-122"/>
                <a:ea typeface="华文细黑" panose="02010600040101010101" pitchFamily="2" charset="-122"/>
              </a:rPr>
              <a:t>数据必须可靠</a:t>
            </a:r>
          </a:p>
        </p:txBody>
      </p:sp>
      <p:cxnSp>
        <p:nvCxnSpPr>
          <p:cNvPr id="16" name="直接连接符 15"/>
          <p:cNvCxnSpPr/>
          <p:nvPr/>
        </p:nvCxnSpPr>
        <p:spPr>
          <a:xfrm flipV="1">
            <a:off x="6491650" y="4639186"/>
            <a:ext cx="4857103" cy="5169"/>
          </a:xfrm>
          <a:prstGeom prst="line">
            <a:avLst/>
          </a:prstGeom>
          <a:ln w="9525">
            <a:solidFill>
              <a:srgbClr val="07C6CE"/>
            </a:solidFill>
          </a:ln>
        </p:spPr>
        <p:style>
          <a:lnRef idx="1">
            <a:schemeClr val="accent1"/>
          </a:lnRef>
          <a:fillRef idx="0">
            <a:schemeClr val="accent1"/>
          </a:fillRef>
          <a:effectRef idx="0">
            <a:schemeClr val="accent1"/>
          </a:effectRef>
          <a:fontRef idx="minor">
            <a:schemeClr val="tx1"/>
          </a:fontRef>
        </p:style>
      </p:cxnSp>
      <p:sp>
        <p:nvSpPr>
          <p:cNvPr id="3" name="AutoShape 4" descr="data:image/jpeg;base64,/9j/4AAQSkZJRgABAQAAAQABAAD/2wBDAAgGBgcGBQgHBwcJCQgKDBQNDAsLDBkSEw8UHRofHh0aHBwgJC4nICIsIxwcKDcpLDAxNDQ0Hyc5PTgyPC4zNDL/2wBDAQkJCQwLDBgNDRgyIRwhMjIyMjIyMjIyMjIyMjIyMjIyMjIyMjIyMjIyMjIyMjIyMjIyMjIyMjIyMjIyMjIyMjL/wAARCADcASUDASIAAhEBAxEB/8QAHAAAAQUBAQEAAAAAAAAAAAAAAAECBAUGAwgH/8QAQxAAAQMDAgQDBQQHBwQCAwAAAQACAwQFEQYhEjFBURNhcRQiMoGRBxZClCMzUlZiobEVNENygsHRJFOS4SbwRGOy/8QAGQEBAQEBAQEAAAAAAAAAAAAAAAECAwQF/8QALhEAAgIBAwIFAgYDAQAAAAAAAAECEQMSITETQQQiMlFhcYEUI0KR0fAFFaHB/9oADAMBAAIRAxEAPwD7+hCEAIQhACEIQAhCEAIQhACFwnmMQBA26lcBV+IPckauMs8Yui0TkZUD2jg5v3TDXtzzJXN+JihpZY5RlQIatk+eB2SOa4S1dRHKQWHg7hR+KVXRdJbZSquo62OpJDZcuHMLrNXRQPDHE8R5BaXiYuOpkomIUQ1nu5axx8sLo2oa5gJ2J6FbWeDFM7FwAySk429wuZcHjB3CaIGZ5H6rLyt+kUdg8E4CcmMY1vIJ66xbrcgIQhbAIQhACEIQAhCEAIQhACEIQAhCEAIQhACEIQAhCRzsAlRugKkJA6qFPUScJa3bPbmoniykYJJAXnn4lR4LRYSV1PE4tdIAQuRucbto2uf6BQiM7kDKcMgbLzvxE2a0nd1VLKCAwNHmVT1NHVRymanlyOrAut1nlpaTxIW5Od/ILpSeHPG14nLyV48ktctL5KkNoaqnnd4bxiYc2uVkGNxgNA+Sq6r2GglFXMf0g2BTob9TPe1rmvYHci5pGVYZYR8s3uVpkqno/Z5JHRu+M5KkFkjhjjABTw5rmgjcJ3oF6FFVsRHCnpI6eR0jfjdzKWohimc1zzwubyPZPmLxC4xjLgNgqOko5Knimr6mRjiTiNpxgea5zlp8kUXYtTFMdm1AI80sVB75fLK55PQHYLkLXGY8w1EoPQ8WUtLVyQRujq/jYdjjmFEkmnND6E1sbovhJI812ZID69lXf2mXnEML3nyCQsrqg5LWxDuTuuqzJehWRoteIDckBcH1cMf4xnsoTqOYkGWdxZ1DVIgp6VvwtBd3dzXTq5ZOqolIfBWmaUs8M4x8SlEnGy5ggHGMIMzBzOF1jNpbsjQoDyd3fQJ/IblMa8HknkZGCukXfBKGh4Iy05TmO4s5BBCRjAwYHJPW4qXcgIQhdACEIQAhCEAIQhACEIQAmhwJxndOUWY8L8hc8ktO4JGcHBQd1za4Ss801zvCHE5+GjqsOaopzmDRkdfJV76mJruFzuE56qX/AGpSDk8H0Cr7lPDXU0kMUTnyOGAQ3kfVeLM1Vpmkdxl2COSeAcqNQwy09FFFNJxSNaA4+alDfcLmii8LXtLXDiB5ghQHWSASF8EkkJPRh2+in7joo8tfTwuw+QZ7ZWcnT/WUZFZ6ZsjZZnPneNxxnYfJTpaeKoi8ORgLfTkoTbg+YYgp5Hg9cYH804x3GXk6KEHzyVE4pVCOwo4PdLajkuMlL36tUz+1aMxCQTM4SO65i1CQH2iplkzzA90LidPUUb2SU8TQ9m4DzkfRRRzR9KpfuNh/9r+KcU8Ek3m0bIdT3CtGHsjhYefEclTKeoH6l7BE8fhxgKYF0jj1rzSsWRqCj9ipRD4jpCDkucpJaD8TQfkuM1ZBTnEkjQT5pI6yGU+7IPqu0ZY4+VMm5IGANhj0SIGDuN0q6AMZTXRAnPI9wn9EBNiHCRs/AQ0tz0KjwUbIGOfUvL3ncknYKcQchcaqmZV074HlwDxjIO4WZQvzVuU4+LTf4cob6FLQVoqnzRH4ojjI5ELhDa6OjjDHU/E0D4yST81Np20zGk04YAefCsY1PUnJpfAdHfcFO4lxknjibxPe1o8yq6W9xcXBTxvnf2YNl2lnjDlk0lwCkL2tGSQB5qqhqbmRxvpGNafw8W6mMMVdC17gdjyPQhdIZ3LZL9yNUSWva7kcpyaBw7DknLvFt8mQQhC0AQhCAEIQgBR6huWlSExwHCeIrnkVoECKUtKbXtdU0jmtPvZyBnnjooldXw00hDQ57ujWNJKhGsus5BgpGxNP4p3Y/kN182WWrjybosaSqhqYMta1rm7Obj4SmT11PT7PkaPILLXuC42djrvk1DMj2qODLcM6uHcrQ2qahraSKqpWxuY9oc1+Mn6rlrlLbhl4Gi4yTf3akmk8yOEfUrmy7SMuUVFUweDLK0lm+Qcc1bkA49VAuFr9tq6aqZII5qcktyMg5GCsuE1umUsOHiaWk9FmJaO4af8AaKyGNldC5xkdxfrGjsMq7a24Db9AfPiKV9BJUbVdR7nVke2fmpkjr3S3COtqr2XW3Q1sIIjkbkAjBCnYwucMccMLI4mBjGDDWtGwXTmMr1x4oDhghGEgBxz5pwGFqwc5qeOojw74hycOYXEQVjG8IlY4dC7mpjRlLy5o8ae5LIFJbIad75p3CaZxyXPGw9FIkFM9pDxGR6Kp1Fb6+uigbSVL4IxIDOY/j4OvD5pKTT9tfFmOoq5B1LpySuFzT0QikvnuXYfBViC/soYpDJFKwuwTkswr3Cg0dqo6CUywRfpSMF7jk49VMJ812wxcY1Ij34HE4TfVNdIxgJe4DC4Nr6WR/C2dhcOgcFqU4p7slEknACa+VjAS5wA801/E+N3AcHGxWfhj8FhkvfimTiOzQfDAzty5rGTJKOyX37FLSS7Q8XBEHSv7MGVAloblVziaFraLfck54h5hWVFXW+X9HSvjBH4QMFT87bLKxrMrlK/oLooKe0NiPHdXyVD/ANrPufRXMTYI4h4DWBv8IUCsvlPS1zaFrJJql7eIRRjJx39FFq3VnhOloaKeOpG4Bxwv8iFIyx43WNW/p/6OeS8a7KaYBkujcY3O545FLFxPgjdI3w5C0Fzex7J+R32XrVVbMnIR1IP65pH+VSGgge8clMB7JwK3BpEHoSA5SrunZAQhCoBCEIATXNa4bjKckKjBwlga5h4WgegVNUVcNK4iWRrPUq8mdwsxnBccAqonttLHKZDCx7ycl7xxE/VeDxMHVxNoiNudFIxzTPE4EYIJG4We05Q1Nvv1fS0YLrKQJYHHlG8n3ox3HXyWp8KnAz4MW38AVRedY2mwYZWThr3bMjaMuPkAF4eJJyZavg0PCcDb6JzSslaNfWi617aJj5IKh4yyOdhjLh3APNatoyC5dou9wzo3GN8/JLgdCm8J2CcB36LpyEKAoF1vlvslP4tbUtiHQcyfQKwIJacc8c1g9P00Nbqq6Vt+4fbaepdDR083KOMYxIAdiTnY9AFzySlainXyyljFraWq96isV0qI+jxTkA/VPfrf2P37pZrlRQ9ZZICWAeZHJaxsgcBwuyPIpXtD43NIyCMEEZBVWKXKm/8AhG/g40VbBX00dRTSNkikGWuacghSsHO+FjNO1lHpltda6smmjjrJHQNeDjw3e8OE9tyrR+qKaV/h0cctU88vBYXD6qrxGNJanuKbL48+ygzwNjeZ4Xtjl6g7B3qq7/5DXfBDDRsPWV3E76BPbphs29wuFTU92Nd4bPoN/wCaN5Jryxr5ew2QsmpaKGJxmfwSNPCYxuSfLukbVXi5NzS0opYjykqNj8m81MZYrXGxoio4mOacteB7zT3B55TPHqrc4iozUUv/AHQPfZ/mHUeay8c7/Nlt8C/Y4s08JTx3Csmqj+wDwM+gXapslA+kdDFSRxnHuvYMOae4KsYZY52B8T2vYeRBT8LusGOqivuS2VtmmkdaoI6p2KpjeGQO2ORsppe3GMjHmlkpoZv1kbXeZ5rgbZRnJMOf9R/5TTOKSQsoNTinmo3inbi4gf8ATvhHvh/T1HdaWiEwoIBU48fw2+Jj9rG6SCipqckxQsYT1A3+qkZ7K4sLjJzk92GyufbmsupukEbTUGLwX5/E0HI9Nylkuccf6+OSL/M3b6qeQMJp4cLTi1dOgihu+ooKW2zSU7/FnDf0cbBkud0GAu1FbbrFBHJU3LjmIy5nhjgB7d1atZGHZaxgPfAXQea5xxapXN39A32ODZywBs7eB3cbtPzUkYKYcEEYTWR8HwHA/Z6L0R2IdwEqQbjdKvSkZBCEKgEIQgBNf8OU5Mk2YVmfAItQGzxGMuc08w4cwVlrrPqWkcG09tFc3o+J7R9Q4ghaR53zlcXPHfr2Xz8ktS0s1RkA7WFwHCaGG3sOxknlBIHkG5KsrFpejs88lbI41lxk+OrmaOJo/ZYPwj+Z6lXZd2aClbvuvNDHGDtcm9+Cq1RYItR2wMBEddTu8WkqSMmKQct/2TyI6grjpW+OutuMdS0xV1M4w1MTubJG7Ef+/Q9VoGuxzOyxWp8aZv0OpIWgUlQW09fj8LuUch//AJPq3stvbchuGjO5+qUkDO6zDtaWprnRuqow5g4n5PwjzSQ6kq7lkWq2VFSwnaUt4I/XiOAuf4iN0t/sXSaoSAYHXzUC6C1TQE3JtO5gHxSbEeh5hQY7bfaxuauvhpGn8FO3xHD/AFHA/kpVNpi1wSCSWA1Uw38Spd4hz6HYfILd5JqqpfP8DYysHtEWoLeNL1FTUUb5+GtimJdFHF+0155Edt8r6INmhMa1rGhrQGsHIAbBPyScDYLvhxqEaMsR7GSNw9jXD+JuUrQ1g4WANHYDCDgnff1QeWcFdrA4ZQfNID2CHZ4TlT5IUV71bbbJLHBUS5nk2jiYOJzj2AG5XBmoa2cAssdy4TyLoeH+qi09sgtv2gVV1rGhzq2njho5nb+GRnxGDsT7p8x6FbAHK49OWTdzr4NXXBmrJS3OPUNVUyU/stulhbiBzwT4uTlwA5DGPmtNkbphIAzkLL33VUlvulLbKGhlrq+pBMcLMD3RzcSdgBtuT1C2msUVFbkqzVbIxkdlm6HUkwq46O8UE1unk/VmRzXRyeQc0kZ8ua0YcHYIIIO4wtwmpEFGwwMIx3Tds4yfRL5f0WwNkdgErAVd61Lfr/VW3TsEEcFI/wAOprakkRtfjPCMbudjBwOXUr6A9vE0jbdV9ut8doNV4LXvjqah9Q7qWuduQB2yuc4amr4KnRQQ6a1UWAz6phD+vh0ZI/m5dxLqaynjrG010pQfffTNcyZre/Ach3oDnyV+bpRtfwOnax37LwWn+akB7ZBlpB65WFhxfo5+otnOnmiq6aOpheHxSAOa5vIg9V14wNyVAdRVFIZX29zMPPF4EhwzJ5kEcs88d1V1NPqWsd4cbaWlY47yGUv4R5ADf+SrlOKpRtj6mjFVDkN8RuT0yuyqrXZIrf775ZKmoPOWU9fIcgP/ALlWq9mPVp8xl12BCELoQEIQgBNeMtKcgqNWqBXPb75BUeWMtPYdclWE8WfeCiTDLDsScdF8/JCjVkfHXtySOLGjie7h7knAWSr9S1VRd5LRZaX2mtY3MhyA2IdC9x2H9TjYFSItKV9fh97vMjs86ajPA0eryMn5ALyJzmritvc3wWVbqa2UDC2WqZxHk1u5VZW1VbqGhmoqewzT0dTGYpH1Z8Bha7Y4J3z6BX1tslqtODRUUMb/APukcT//ACdurIHON8/NVYm/VL9iXXB8Ri+xW42Jsl4pLsK650/6WGlfHhkuDksLnHd3Y4AzhfT9I6mh1HbmTMcWyt92WJ2zo3DYgjoQRgjotABl2NicrD6usdTZ7g7V+n4XOqGb3GkjH95jHN7R/wBxo/8AIeYC9EtUnbe5DfA75A8koIO5x/RVFgvlJfbVBW0kofHK0ODhurcZ2z/7VTtEFB2xunZGPXsmOcG7/wAyqa5aptNs/vNbEzHMFwSWSMPUzSTZd77pRv1+qzVLrfT9Y4eDdaZzs4w1+cK+p6uGpZxwzMe0/iaQQkckZcEokhHzKaTv/ulHXH9V2TIc54IaiJ0U8bZI3bFrhkKsNFcqL+41DJoOkNQSHN8mv6/MfNW/kEZ25LMoKXJSlfW3ZoINplLuhbIwg/PK42S01v8AbdVeLlEyKR8LaeGJruItbxFziSNtzjb+FaDG+yXJ5Z+azjxKMtTbYb7HOop4amJ0U0bXxu5tcqnwKy0kmk4qukbzgccyN/ynr6c1cHfzKCOgwtTipOwRaC6UtxY72eT9Iw4fGRhzD2IU0c9jgKnudhgrZRVwSupK9vw1MQ3PYPH4h679iFBptSTUNXHbr3CKepftFOzeKf8Aynv5HcfzU1uPqJyaY7dUhcAFXVN3p6WHxJJWMGM5LlkpdV198qn0enKI1b2nEk5PDDF/medh6DJ8ll5k3UFbNV7mquVzo6eBxqXMMfUPwf5Kl0XXyV9yuTqUPdZsMfTyOyWiQ5D2MPVowDtsOLGdtnW7RDJXtqdQ1IuU/PwA3hp2n/Kd3/6tvILWtaGNa1oDWtGAAMADsFvHhnq15H9iNrhDiOyNyjPfZDd137mRw5JUIXZEBCEKgEFCQjIUYGPmZH8TgFG/tSkD+AzNznHNK+igLuN7OM/xHI+irb1W0lJROZLDG8O2DOEbk7AAdycALhPJo3ZeS8yHNyNwVClwHEE7LlaOOnt1PBK7MjWAO3zv2+XJPqjlc80k1YRiKrTF3ttfcKuwVlM9lbP7RJDOeBwdgDHFgggY2zjGcKqqNZ3jTdVDFqO2Sw00rgxlS3Doy49ONpIz5HC37n4547rK60lddbTNp+mgZPVXBhiZG7cN7vd2DeefJfPm4alZs1NFUMqoGTR7seAQVLz1x81BttFHbLbS0bXlwgibHxOG7uEAZ+eFMHPdy7cbER0xnruntJOwdsmjPr5BPBGN2gY7rogfObxSS/Z/eH3qgjP3fqpOKtgZyo5Cf1jR+wSdx0O/Ira0l5o6ilbPHMxzSOZIVjLHFUwSQzwtkhkaWPY8ZDwdiCOyyMf2Zaepp3OpTX08J/8Ax46omNvkA4EgeQKkoS5i9wiHfL9W3evZZLEWyVco3eT7kTM7vcRyaPqTgDqRa2jQFkoAyW4RMu1bj3p6xgcAevAz4WD6nuSrm22u22SnfFQUrYWvIL3ZLnPI6ucdz811dcaZgwZox6nBUxqGJW3cn3/grbfBGl0vp6eJ0T7FbHRu5g0rB/ssTqCwSaGjdqHTcszKGmPHW2xzy+MxfidHnJaRz4eRGcYW6kvNFGzeeMDzcsffbpPqqV+n7IPFMw4KioxmOnjPNzj3xnA5k+WUnnUmordhL3N1b6mOut9PWRnLJo2yNPcEZUg9unZcKOmgt9vpqKAFsNPE2JjTuQ1oAH9FI4h2K9Gy2MiEnljH+6ByCU46DPqk2I8+yiKL6jKQ5/FyQXDboFzlnjiblxwOZ3UbS3bB1GAMAYCC5rTkkAeqzF41ra7RC58lQwFuxy4Y9MlZ1tfq7Vu1pojQ0TuVbWgxtI/hb8bvo0ea5rLrdY1Zark2lx1DQW5rnSzsBA33WKrdSVGrxJQWjT0l0pSRxzPIZC1wOx8UkDiHMFpJCurZ9mtrhkZU3qR95rG75qQBC0/wxD3f/LiPmti2NsbGsY1rWNGABsAPILfQk98j+yJqXY+aVWha+QUtTfXSXKhp2AOt9NIQXHu8jBkx+y3Gex5Le2arts9BHHbWxRwRjgEUbA0R4/DwjljsrDYjuqq4WWOpn9qpZHUlaP8AGjHx46PHJw/n2K2o9Nfl8exOeS288I3VHS3iemnZR3mJtNO44jlacxS+h6HyO/rzV21wcMhwPotwmpcEDGPVA2Q4jmq+uukNvp3TSvDWtG+UlNR3YLMFKspZ9dWq7TuhppDI5pw5zAXAH1Gy1DJGSAFrgV1x5FNWg1Q9CELoQEIQgEIyFitXwy011tlwMT30kL3GThbkNfw4aSPmfmtsucgy0rhmgpFRiItWW1oBdWMHkXcl2Oq7e9gEc4lJ5CP3ifor+WnYHF3gxepjC5NdwfBhp/hAC+Y4ZFtZpMoBPdbkMUtF7LG7/GqgW49G8yrC12emtbpJeIz1c2PFqJPicB+EAfC3yHzyp5cXfF9UmADkKRxqLvlhs6bZztlOHxbkYXMHI3J+SXGBzI3XQEgEZzxI4sHOSU1pyOQQX4Pn2XSwPyQ7Y/8ApOycfF8lyB3OdvJdARwjGB6qpkMV9oV3uFvpKGloeGKS4VbaRsz92x8WTxH0AO3VWlBoyxspWGdtRWy4BdNNO4Fx74BAHoApuoLDR6ls0tuq+INdhzJGHDong5a9p6EFZ3Sd+qKetn05ewGXKkxh2MNnj/DI3yP8jkLjpin5lZptmhbpTT7SHNtcTsftFzh/Mq1poKejhENNBFBEDsyJga0fIJ3Fvgck4DJK7xio+lUQbu47bJ+QT/wmYw/rnqmT1UdMwuleGhLUd2CR+LZNc3rnCp2aotr5/BZVR8fX3grWGVs44mkOB6hSOSM9osUI8ljPdBJ7r5XUzal1vqq4We2TNt9vt0ng1VZI0uw79ljPxOxvvsP6/WyNvewqqeytZPPV2+X2KrmdxyPa3LZHYxlzepwAM89klBXbV/AuuCvsP2f2KxPZUuikr69u/tla7xHg/wAI+Fn+kBaguGdjzWVqL3crMQbxCwwZx7VF8A9e3zWho6iGsgbNG8Pa7cFp2W8eeMnpiqDXdkonZITn/hI3ZBPvLs2QXojPUIQTt5ICPU00NbC+nqImzRPGHMcMgqn8Cusji6k462h6wuOZYh5H8Q8ufqr8YzlISBtthYlBS37ggUt3pKyMOjlHp1z5qg1Lb6e/Vdttcri6nlqQahjTjjY1pcWkjoSAD5ZWgq7RQ1zi+SICQ/4kZ4XfUJtHYaKiqm1MYkfK0FrXSPJ4QeeAuWjLLZ0LRPpaSnoqdlPSwxwQRjDI4mhrWjsANl24QTkjdCAvfsZFQhC0AQhCAFylJAXVNc0OGCsyVrYEF7x1Kju4T2XaeMxuIxsozvVfOyN3uaQ0u7f0SZ2yTzTHytjYXPOAFi9R/aPbbJG9pkYXju5eaU0nXc1pNq6UM3JwEz2+EH4xn1XxIX3XOtnFun7bOymdyqZf0bPXJ5qdD9l32iY8aTUVEyU/gJcf54WlHI+Wl/fgmx9kbVMeQA8EFd2uaeufmvik9p+1DTjPGdBBcYWbu9llJdj/AClbLQmrxqameHMdHURO4ZY3DDmO7EKpyXIN5unAt5YymMB4dyngjGCN+i6oh0BA8gsprnTL77QxV1scIbzQZfSS5xxd43d2u/rgrUZAJPNNdIAN8AJKqKZjR+qo7/bW8bXRVcJMdRC/4o3jYg+a1Jka1vEXBfM9X0cthvo1TaRmN5DLjTs/G3kJAP2h17j0UK96uuldUQWuxU76qsqB7jWnAAP4nHo3zXDrNbLctG2vmr6O0QPJlZloycuG3qeixcUGqftAfxUvHbrWT/fJmkcQ/wD1s5u9TgeqvdM/ZpFTzMuOpaj+07gPeERH6CI+TfxHzK+gA4YAxvCBsFuOJy82R2NXsfPR9jOn/Zvfr7w6rx/evbCHZ78Pw/LCNKT3PTWo59MXap9pi8PxqGrIwZmZwQRy4gcZ+q+g8LnZ3KzWsrHPX0VPW0IzcbfJ40Azjj2w5hPYhdMipWlwRGnDuPBx8yl4m8WT/NZG16xpamIMmLoZmjD45NnNPYgqe/UdAxuTO0ntlZ/Ew5stFxVPiNO9sjWujc0hzXjII7ELDfZ1I6m1NqSzwvLrdSyskpgd/DDxksB7A5x5JbrrOF59mow6aods2OMcTnHyAVx9n+n6qy2ipqrk0NuVxqHVM7Qc8HRrM+TQPnlMOTq5bXAapGsLSg7kd0F++AkLtsr2ujAuEjjhp25JocXdwh2By5rN+xQa4kct0hb9U7i2801x5bqkEOe+66Rnbc7po4Rgp7CFY7Mh0QhC9IBCEIAQhCAEIQgOUzQ5hBVRI0xvOTsrpzchQZ4weY3Xi8RG1ZUfLvtK1LLbLaKeh96qmcI42t5ucdgFx0T9lNJStju+pQK+6SYf4cm8cXkB1KS9WwS/anbX1m1PCx0rA4bF/RfR2VDHjZwXgwuo2+X/AGjUn2JcfBE0Mja1rG7Na0YAT+Ik4UcPG3Mp4cTuNl6EzJ34g1p4uyxNmoab79XSupmNZ4kTGy8IwHOHInzwtk9nFGQNyQvmlh1FDa79eKGuJjqRUcWHdWY2I8lxytrJF9i9j6YN8rm+VkW7ysnX63oaaPDJQ5x5AdVAp5tRajd/0tK6mgP+LNtt5DmsS8QuIbs1Xuae4ago6ONxfM1pHmsy6/XS+SmKz0skwO3ikcLB8/8AhXNu0DQRStnusr66cHOJD7gPkOS1kbY4IgyCNrGjkGjCRwZcm83SGpLgxdDoGpqnCa93KRx6wU5LW+hPMorNKnTFU662CLiaQPHpuZcB1aT/AEW1D89U7iBHkV3fhoaajyTU3yVFmvEd0pGTMdu7m3qD2VtuFmLtap7ZUuulqb5zQDk/zHmrO0XeC6UzZI378i07EHqCExZHeifJGWvFuccwmt2cSTzS7YwEAnO2F3oEGu0/bLo7irKOKR3VxGD9Qq4aD074mTRl2OhkcR/VaE7DGSkDiOQys9HG3vEWyNQWa2WsH2SiggJ5ljACfmp/EuZ57/RHGdtl1ilFVFUQUu3QBkY2THHi33Q3zzjsi3KOxvgILgNuqRxGPNMJOQEsg/O+/MprgS5GCBzS752VAdNk5pwUxpJGOq6CJVX2Idm7hKkAwMJV6VwAQhCoBCEIAQhCAFxli4hsupRlc5JPZgz93sVJdGt9pjy9hy142I+az9VYrtb2l9FVe0MG4jk5/Vb5zA4bqBVMMTC4L5+fwkfUtjSZi7Nqb2isdb6ljoapnON/by7rWROBG6xU1rqLprGkrGQljIM8Tx1W3bGGhcsGpx8xHszsx2eXJVl001Z70/iraKKSQfjLd/qrEY9E7OOS7yipbSFlVQ6VslsIdT0EXGOTiMlW+w4eD3QOgTQ4oz5KRhGPpQHFxI2O/mlHPITAcpznhvNavuwL8koIVdU3amps8cjR81D+8dHn9c36rDzQTqy0zQjBBB3CyN4tU1rrHXa28jvNCOTh39VY/eKjx+tb9VHrdS0LKd/FI07YwuOeeOUbT3RUWNnuUdypGzxHIPMdirLJ6LA/Z3O6rrbo+Ik0hmPAennhb94xsF2wScsabI9mLtjBQD22TccsoyANl2ApOyTO3+ybxDqjmcqWB4IAShyYGjnyRlaTog4lAO6acnknNGOadwB5ozk4QR3SBpzkbrRB7MA+akDko7GOLsqSOS7YwCEIXUAhCEAmR3Rkd15E+/erf3luv5lyPv3q395br+ZcgPXeR3Rkd15E+/erf3luv5lyPv3q395br+ZcgPXeR3XOR4aOa8kffvVv7y3X8yUh13q089S3X8y5ZlGweqJa2UOxEwu3+S6RxSTjM5wOy8p/frVv7y3T8y5L9+9W/vLdfzLlyWJ92D1oI4omYaGhcJA3oQvKP361b+8t1/MuR9+tW/vLdfzLlXisHqsNS42wvKf361b+8t0/MuR9+tW/vLdfzLljoMHqvYJM+i8q/frVn7yXT8y5J9+dWfvJdPzLlOg/cHqsnzCzuqL02026WdzscLV52+/Gq/3kun5lyi1mpr7cGcFbeK2ob2lmLgueXws5qosqaPqNpsmo9auNZLUPoaJx9wAe84dyTyWlZ9l72NHFdqouxz8T/wBL4hDrPU9NEIoNQXKONvJrKggBdPv1q395br+Zcuf+vTVNl1M+2n7M5ce7dqnPfjH/AAnxfZhDI4e2V9RMzq10mx+mF8RZrfV8jwxmo7s5xOA1tQ4kqVDqnWkrqmN+orxHLDF4nhumfxO3Axj5ov8AHRXcmpnpu1WyjstG2mpI2sYBjDRhSXO+a8rx6u1h7SYZ9RXmFwY5xBkeTsM8v9+iaNYa2MRlF9vRjDQ4vEz8AHrnsvTHBpWlcEPVO7ueyTyXlaLWOtZ2OfFfb1IxvxOZM8gepC5t1xq97wxmo7s5zjgNFQ4klXoP3LZ6tA33CXO68rjVuuCWAXq+ZfnhHiP97HPHdNj1lrSaUxR368vkbzY2Z5I+SnQ+RZ6r5ct0vDxY2XliLV2sHxVbn6mu0bqZge5jp3ZOXBuPLmubdY61dK2Jt+vRkcOJrBM8kjvjsr0fkh6t4CSujYx1K8mjWetHSOjF/vJez4miZ2R6j5ofrTWkUoikv95ZIfwOmcHfRbWJA9YuZnqhoLSvKsGq9aSXGno5tR3iB8zw0eJM4Yz1wVxj1lrWUPdFfrzI1nxOZM8geuFemD1q0535J2R3XkP796t/eW6/mSukus9awBplv95j4928czhn0ytpUD1vkd0ZHdeSZdY62hLBLfr1GX/CHzPHF6Z5px1brkFoN7vmXnhb+kfuewVB60yO6F5FfrjWEbyx+o7s17di11Q4EIQGdQhCAEIQgBCEIAQhCAEIQgBCEIAQhCAEIQgBCEICxtMga6qjEjYppadzIXudw4cSNs9MjI+amQSTUkNQyWta6ZtC9rWteCY8vb7vEDucZOByVEjCA0FLOwi3OfK0ubR1LSXP3HxYB/2CdTVeLlZWGoxEyka1w48NGQ7IKzqEBpLXwRxWyUyh7WEF7n1XhtgPFuOAbnvnrlQKePw77DUOdGIvb+HPGNsPBzjtg8+SqvkjA7IC4mrZXWm5f9S4vfWNIHibkYdy8uSn1Hhz1Ne6OXxnOfGTC2pEQcOAe+XdcHbCzCMDsgNVJV08NdWVD2w1DPYoPc8TLXkObkZO5xjr2XFro+Ova2SOqkqTHNEZZiwvZvlpIIw4bbE9Fm0YHZAaeGaSWvqgyWnjmZbizjjkJDTkbF5JyRnGcrnBM2mZS009TGKxsU7WSeIHCIuxwAuGw5O9MqjppXxNqAw4D4Sx23MEjb+S4IDR0B9ldboKueMzCtEjR4of4bOHByQcDJx9FxYZaiC3mjqo4m0+fFBmDOB3GSXEE75GNxnkqLA7IQFuySmbfm3D3BRGsOB1A554eeNwVIpHS0dXHJXV8ZjdUcbW+IJMnDgJNicAEj/6FQIQF5GJKajkjraiOR8tTE6IeKJNw7Ln5BOBj+qfVVsjmX7FS4l87OHEnxDjdy+WOSoEICde5BLWxPDw8mmi4nA5yeAZz5oUFCA//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6" descr="data:image/jpeg;base64,/9j/4AAQSkZJRgABAQAAAQABAAD/2wBDAAgGBgcGBQgHBwcJCQgKDBQNDAsLDBkSEw8UHRofHh0aHBwgJC4nICIsIxwcKDcpLDAxNDQ0Hyc5PTgyPC4zNDL/2wBDAQkJCQwLDBgNDRgyIRwhMjIyMjIyMjIyMjIyMjIyMjIyMjIyMjIyMjIyMjIyMjIyMjIyMjIyMjIyMjIyMjIyMjL/wAARCADcASUDASIAAhEBAxEB/8QAHAAAAQUBAQEAAAAAAAAAAAAAAAECBAUGAwgH/8QAQxAAAQMDAgQDBQQHBwQCAwAAAQACAwQFEQYhEjFBURNhcRQiMoGRBxZClCMzUlZiobEVNENygsHRJFOS4SbwRGOy/8QAGQEBAQEBAQEAAAAAAAAAAAAAAAECAwQF/8QALhEAAgIBAwIFAgYDAQAAAAAAAAECEQMSITETQQQiMlFhcYEUI0KR0fAFFaHB/9oADAMBAAIRAxEAPwD7+hCEAIQhACEIQAhCEAIQhACFwnmMQBA26lcBV+IPckauMs8Yui0TkZUD2jg5v3TDXtzzJXN+JihpZY5RlQIatk+eB2SOa4S1dRHKQWHg7hR+KVXRdJbZSquo62OpJDZcuHMLrNXRQPDHE8R5BaXiYuOpkomIUQ1nu5axx8sLo2oa5gJ2J6FbWeDFM7FwAySk429wuZcHjB3CaIGZ5H6rLyt+kUdg8E4CcmMY1vIJ66xbrcgIQhbAIQhACEIQAhCEAIQhACEIQAhCEAIQhACEIQAhCRzsAlRugKkJA6qFPUScJa3bPbmoniykYJJAXnn4lR4LRYSV1PE4tdIAQuRucbto2uf6BQiM7kDKcMgbLzvxE2a0nd1VLKCAwNHmVT1NHVRymanlyOrAut1nlpaTxIW5Od/ILpSeHPG14nLyV48ktctL5KkNoaqnnd4bxiYc2uVkGNxgNA+Sq6r2GglFXMf0g2BTob9TPe1rmvYHci5pGVYZYR8s3uVpkqno/Z5JHRu+M5KkFkjhjjABTw5rmgjcJ3oF6FFVsRHCnpI6eR0jfjdzKWohimc1zzwubyPZPmLxC4xjLgNgqOko5Knimr6mRjiTiNpxgea5zlp8kUXYtTFMdm1AI80sVB75fLK55PQHYLkLXGY8w1EoPQ8WUtLVyQRujq/jYdjjmFEkmnND6E1sbovhJI812ZID69lXf2mXnEML3nyCQsrqg5LWxDuTuuqzJehWRoteIDckBcH1cMf4xnsoTqOYkGWdxZ1DVIgp6VvwtBd3dzXTq5ZOqolIfBWmaUs8M4x8SlEnGy5ggHGMIMzBzOF1jNpbsjQoDyd3fQJ/IblMa8HknkZGCukXfBKGh4Iy05TmO4s5BBCRjAwYHJPW4qXcgIQhdACEIQAhCEAIQhACEIQAmhwJxndOUWY8L8hc8ktO4JGcHBQd1za4Ss801zvCHE5+GjqsOaopzmDRkdfJV76mJruFzuE56qX/AGpSDk8H0Cr7lPDXU0kMUTnyOGAQ3kfVeLM1Vpmkdxl2COSeAcqNQwy09FFFNJxSNaA4+alDfcLmii8LXtLXDiB5ghQHWSASF8EkkJPRh2+in7joo8tfTwuw+QZ7ZWcnT/WUZFZ6ZsjZZnPneNxxnYfJTpaeKoi8ORgLfTkoTbg+YYgp5Hg9cYH804x3GXk6KEHzyVE4pVCOwo4PdLajkuMlL36tUz+1aMxCQTM4SO65i1CQH2iplkzzA90LidPUUb2SU8TQ9m4DzkfRRRzR9KpfuNh/9r+KcU8Ek3m0bIdT3CtGHsjhYefEclTKeoH6l7BE8fhxgKYF0jj1rzSsWRqCj9ipRD4jpCDkucpJaD8TQfkuM1ZBTnEkjQT5pI6yGU+7IPqu0ZY4+VMm5IGANhj0SIGDuN0q6AMZTXRAnPI9wn9EBNiHCRs/AQ0tz0KjwUbIGOfUvL3ncknYKcQchcaqmZV074HlwDxjIO4WZQvzVuU4+LTf4cob6FLQVoqnzRH4ojjI5ELhDa6OjjDHU/E0D4yST81Np20zGk04YAefCsY1PUnJpfAdHfcFO4lxknjibxPe1o8yq6W9xcXBTxvnf2YNl2lnjDlk0lwCkL2tGSQB5qqhqbmRxvpGNafw8W6mMMVdC17gdjyPQhdIZ3LZL9yNUSWva7kcpyaBw7DknLvFt8mQQhC0AQhCAEIQgBR6huWlSExwHCeIrnkVoECKUtKbXtdU0jmtPvZyBnnjooldXw00hDQ57ujWNJKhGsus5BgpGxNP4p3Y/kN182WWrjybosaSqhqYMta1rm7Obj4SmT11PT7PkaPILLXuC42djrvk1DMj2qODLcM6uHcrQ2qahraSKqpWxuY9oc1+Mn6rlrlLbhl4Gi4yTf3akmk8yOEfUrmy7SMuUVFUweDLK0lm+Qcc1bkA49VAuFr9tq6aqZII5qcktyMg5GCsuE1umUsOHiaWk9FmJaO4af8AaKyGNldC5xkdxfrGjsMq7a24Db9AfPiKV9BJUbVdR7nVke2fmpkjr3S3COtqr2XW3Q1sIIjkbkAjBCnYwucMccMLI4mBjGDDWtGwXTmMr1x4oDhghGEgBxz5pwGFqwc5qeOojw74hycOYXEQVjG8IlY4dC7mpjRlLy5o8ae5LIFJbIad75p3CaZxyXPGw9FIkFM9pDxGR6Kp1Fb6+uigbSVL4IxIDOY/j4OvD5pKTT9tfFmOoq5B1LpySuFzT0QikvnuXYfBViC/soYpDJFKwuwTkswr3Cg0dqo6CUywRfpSMF7jk49VMJ812wxcY1Ij34HE4TfVNdIxgJe4DC4Nr6WR/C2dhcOgcFqU4p7slEknACa+VjAS5wA801/E+N3AcHGxWfhj8FhkvfimTiOzQfDAzty5rGTJKOyX37FLSS7Q8XBEHSv7MGVAloblVziaFraLfck54h5hWVFXW+X9HSvjBH4QMFT87bLKxrMrlK/oLooKe0NiPHdXyVD/ANrPufRXMTYI4h4DWBv8IUCsvlPS1zaFrJJql7eIRRjJx39FFq3VnhOloaKeOpG4Bxwv8iFIyx43WNW/p/6OeS8a7KaYBkujcY3O545FLFxPgjdI3w5C0Fzex7J+R32XrVVbMnIR1IP65pH+VSGgge8clMB7JwK3BpEHoSA5SrunZAQhCoBCEIATXNa4bjKckKjBwlga5h4WgegVNUVcNK4iWRrPUq8mdwsxnBccAqonttLHKZDCx7ycl7xxE/VeDxMHVxNoiNudFIxzTPE4EYIJG4We05Q1Nvv1fS0YLrKQJYHHlG8n3ox3HXyWp8KnAz4MW38AVRedY2mwYZWThr3bMjaMuPkAF4eJJyZavg0PCcDb6JzSslaNfWi617aJj5IKh4yyOdhjLh3APNatoyC5dou9wzo3GN8/JLgdCm8J2CcB36LpyEKAoF1vlvslP4tbUtiHQcyfQKwIJacc8c1g9P00Nbqq6Vt+4fbaepdDR083KOMYxIAdiTnY9AFzySlainXyyljFraWq96isV0qI+jxTkA/VPfrf2P37pZrlRQ9ZZICWAeZHJaxsgcBwuyPIpXtD43NIyCMEEZBVWKXKm/8AhG/g40VbBX00dRTSNkikGWuacghSsHO+FjNO1lHpltda6smmjjrJHQNeDjw3e8OE9tyrR+qKaV/h0cctU88vBYXD6qrxGNJanuKbL48+ygzwNjeZ4Xtjl6g7B3qq7/5DXfBDDRsPWV3E76BPbphs29wuFTU92Nd4bPoN/wCaN5Jryxr5ew2QsmpaKGJxmfwSNPCYxuSfLukbVXi5NzS0opYjykqNj8m81MZYrXGxoio4mOacteB7zT3B55TPHqrc4iozUUv/AHQPfZ/mHUeay8c7/Nlt8C/Y4s08JTx3Csmqj+wDwM+gXapslA+kdDFSRxnHuvYMOae4KsYZY52B8T2vYeRBT8LusGOqivuS2VtmmkdaoI6p2KpjeGQO2ORsppe3GMjHmlkpoZv1kbXeZ5rgbZRnJMOf9R/5TTOKSQsoNTinmo3inbi4gf8ATvhHvh/T1HdaWiEwoIBU48fw2+Jj9rG6SCipqckxQsYT1A3+qkZ7K4sLjJzk92GyufbmsupukEbTUGLwX5/E0HI9Nylkuccf6+OSL/M3b6qeQMJp4cLTi1dOgihu+ooKW2zSU7/FnDf0cbBkud0GAu1FbbrFBHJU3LjmIy5nhjgB7d1atZGHZaxgPfAXQea5xxapXN39A32ODZywBs7eB3cbtPzUkYKYcEEYTWR8HwHA/Z6L0R2IdwEqQbjdKvSkZBCEKgEIQgBNf8OU5Mk2YVmfAItQGzxGMuc08w4cwVlrrPqWkcG09tFc3o+J7R9Q4ghaR53zlcXPHfr2Xz8ktS0s1RkA7WFwHCaGG3sOxknlBIHkG5KsrFpejs88lbI41lxk+OrmaOJo/ZYPwj+Z6lXZd2aClbvuvNDHGDtcm9+Cq1RYItR2wMBEddTu8WkqSMmKQct/2TyI6grjpW+OutuMdS0xV1M4w1MTubJG7Ef+/Q9VoGuxzOyxWp8aZv0OpIWgUlQW09fj8LuUch//AJPq3stvbchuGjO5+qUkDO6zDtaWprnRuqow5g4n5PwjzSQ6kq7lkWq2VFSwnaUt4I/XiOAuf4iN0t/sXSaoSAYHXzUC6C1TQE3JtO5gHxSbEeh5hQY7bfaxuauvhpGn8FO3xHD/AFHA/kpVNpi1wSCSWA1Uw38Spd4hz6HYfILd5JqqpfP8DYysHtEWoLeNL1FTUUb5+GtimJdFHF+0155Edt8r6INmhMa1rGhrQGsHIAbBPyScDYLvhxqEaMsR7GSNw9jXD+JuUrQ1g4WANHYDCDgnff1QeWcFdrA4ZQfNID2CHZ4TlT5IUV71bbbJLHBUS5nk2jiYOJzj2AG5XBmoa2cAssdy4TyLoeH+qi09sgtv2gVV1rGhzq2njho5nb+GRnxGDsT7p8x6FbAHK49OWTdzr4NXXBmrJS3OPUNVUyU/stulhbiBzwT4uTlwA5DGPmtNkbphIAzkLL33VUlvulLbKGhlrq+pBMcLMD3RzcSdgBtuT1C2msUVFbkqzVbIxkdlm6HUkwq46O8UE1unk/VmRzXRyeQc0kZ8ua0YcHYIIIO4wtwmpEFGwwMIx3Tds4yfRL5f0WwNkdgErAVd61Lfr/VW3TsEEcFI/wAOprakkRtfjPCMbudjBwOXUr6A9vE0jbdV9ut8doNV4LXvjqah9Q7qWuduQB2yuc4amr4KnRQQ6a1UWAz6phD+vh0ZI/m5dxLqaynjrG010pQfffTNcyZre/Ach3oDnyV+bpRtfwOnax37LwWn+akB7ZBlpB65WFhxfo5+otnOnmiq6aOpheHxSAOa5vIg9V14wNyVAdRVFIZX29zMPPF4EhwzJ5kEcs88d1V1NPqWsd4cbaWlY47yGUv4R5ADf+SrlOKpRtj6mjFVDkN8RuT0yuyqrXZIrf775ZKmoPOWU9fIcgP/ALlWq9mPVp8xl12BCELoQEIQgBNeMtKcgqNWqBXPb75BUeWMtPYdclWE8WfeCiTDLDsScdF8/JCjVkfHXtySOLGjie7h7knAWSr9S1VRd5LRZaX2mtY3MhyA2IdC9x2H9TjYFSItKV9fh97vMjs86ajPA0eryMn5ALyJzmritvc3wWVbqa2UDC2WqZxHk1u5VZW1VbqGhmoqewzT0dTGYpH1Z8Bha7Y4J3z6BX1tslqtODRUUMb/APukcT//ACdurIHON8/NVYm/VL9iXXB8Ri+xW42Jsl4pLsK650/6WGlfHhkuDksLnHd3Y4AzhfT9I6mh1HbmTMcWyt92WJ2zo3DYgjoQRgjotABl2NicrD6usdTZ7g7V+n4XOqGb3GkjH95jHN7R/wBxo/8AIeYC9EtUnbe5DfA75A8koIO5x/RVFgvlJfbVBW0kofHK0ODhurcZ2z/7VTtEFB2xunZGPXsmOcG7/wAyqa5aptNs/vNbEzHMFwSWSMPUzSTZd77pRv1+qzVLrfT9Y4eDdaZzs4w1+cK+p6uGpZxwzMe0/iaQQkckZcEokhHzKaTv/ulHXH9V2TIc54IaiJ0U8bZI3bFrhkKsNFcqL+41DJoOkNQSHN8mv6/MfNW/kEZ25LMoKXJSlfW3ZoINplLuhbIwg/PK42S01v8AbdVeLlEyKR8LaeGJruItbxFziSNtzjb+FaDG+yXJ5Z+azjxKMtTbYb7HOop4amJ0U0bXxu5tcqnwKy0kmk4qukbzgccyN/ynr6c1cHfzKCOgwtTipOwRaC6UtxY72eT9Iw4fGRhzD2IU0c9jgKnudhgrZRVwSupK9vw1MQ3PYPH4h679iFBptSTUNXHbr3CKepftFOzeKf8Aynv5HcfzU1uPqJyaY7dUhcAFXVN3p6WHxJJWMGM5LlkpdV198qn0enKI1b2nEk5PDDF/medh6DJ8ll5k3UFbNV7mquVzo6eBxqXMMfUPwf5Kl0XXyV9yuTqUPdZsMfTyOyWiQ5D2MPVowDtsOLGdtnW7RDJXtqdQ1IuU/PwA3hp2n/Kd3/6tvILWtaGNa1oDWtGAAMADsFvHhnq15H9iNrhDiOyNyjPfZDd137mRw5JUIXZEBCEKgEFCQjIUYGPmZH8TgFG/tSkD+AzNznHNK+igLuN7OM/xHI+irb1W0lJROZLDG8O2DOEbk7AAdycALhPJo3ZeS8yHNyNwVClwHEE7LlaOOnt1PBK7MjWAO3zv2+XJPqjlc80k1YRiKrTF3ttfcKuwVlM9lbP7RJDOeBwdgDHFgggY2zjGcKqqNZ3jTdVDFqO2Sw00rgxlS3Doy49ONpIz5HC37n4547rK60lddbTNp+mgZPVXBhiZG7cN7vd2DeefJfPm4alZs1NFUMqoGTR7seAQVLz1x81BttFHbLbS0bXlwgibHxOG7uEAZ+eFMHPdy7cbER0xnruntJOwdsmjPr5BPBGN2gY7rogfObxSS/Z/eH3qgjP3fqpOKtgZyo5Cf1jR+wSdx0O/Ira0l5o6ilbPHMxzSOZIVjLHFUwSQzwtkhkaWPY8ZDwdiCOyyMf2Zaepp3OpTX08J/8Ax46omNvkA4EgeQKkoS5i9wiHfL9W3evZZLEWyVco3eT7kTM7vcRyaPqTgDqRa2jQFkoAyW4RMu1bj3p6xgcAevAz4WD6nuSrm22u22SnfFQUrYWvIL3ZLnPI6ucdz811dcaZgwZox6nBUxqGJW3cn3/grbfBGl0vp6eJ0T7FbHRu5g0rB/ssTqCwSaGjdqHTcszKGmPHW2xzy+MxfidHnJaRz4eRGcYW6kvNFGzeeMDzcsffbpPqqV+n7IPFMw4KioxmOnjPNzj3xnA5k+WUnnUmordhL3N1b6mOut9PWRnLJo2yNPcEZUg9unZcKOmgt9vpqKAFsNPE2JjTuQ1oAH9FI4h2K9Gy2MiEnljH+6ByCU46DPqk2I8+yiKL6jKQ5/FyQXDboFzlnjiblxwOZ3UbS3bB1GAMAYCC5rTkkAeqzF41ra7RC58lQwFuxy4Y9MlZ1tfq7Vu1pojQ0TuVbWgxtI/hb8bvo0ea5rLrdY1Zark2lx1DQW5rnSzsBA33WKrdSVGrxJQWjT0l0pSRxzPIZC1wOx8UkDiHMFpJCurZ9mtrhkZU3qR95rG75qQBC0/wxD3f/LiPmti2NsbGsY1rWNGABsAPILfQk98j+yJqXY+aVWha+QUtTfXSXKhp2AOt9NIQXHu8jBkx+y3Gex5Le2arts9BHHbWxRwRjgEUbA0R4/DwjljsrDYjuqq4WWOpn9qpZHUlaP8AGjHx46PHJw/n2K2o9Nfl8exOeS288I3VHS3iemnZR3mJtNO44jlacxS+h6HyO/rzV21wcMhwPotwmpcEDGPVA2Q4jmq+uukNvp3TSvDWtG+UlNR3YLMFKspZ9dWq7TuhppDI5pw5zAXAH1Gy1DJGSAFrgV1x5FNWg1Q9CELoQEIQgEIyFitXwy011tlwMT30kL3GThbkNfw4aSPmfmtsucgy0rhmgpFRiItWW1oBdWMHkXcl2Oq7e9gEc4lJ5CP3ifor+WnYHF3gxepjC5NdwfBhp/hAC+Y4ZFtZpMoBPdbkMUtF7LG7/GqgW49G8yrC12emtbpJeIz1c2PFqJPicB+EAfC3yHzyp5cXfF9UmADkKRxqLvlhs6bZztlOHxbkYXMHI3J+SXGBzI3XQEgEZzxI4sHOSU1pyOQQX4Pn2XSwPyQ7Y/8ApOycfF8lyB3OdvJdARwjGB6qpkMV9oV3uFvpKGloeGKS4VbaRsz92x8WTxH0AO3VWlBoyxspWGdtRWy4BdNNO4Fx74BAHoApuoLDR6ls0tuq+INdhzJGHDong5a9p6EFZ3Sd+qKetn05ewGXKkxh2MNnj/DI3yP8jkLjpin5lZptmhbpTT7SHNtcTsftFzh/Mq1poKejhENNBFBEDsyJga0fIJ3Fvgck4DJK7xio+lUQbu47bJ+QT/wmYw/rnqmT1UdMwuleGhLUd2CR+LZNc3rnCp2aotr5/BZVR8fX3grWGVs44mkOB6hSOSM9osUI8ljPdBJ7r5XUzal1vqq4We2TNt9vt0ng1VZI0uw79ljPxOxvvsP6/WyNvewqqeytZPPV2+X2KrmdxyPa3LZHYxlzepwAM89klBXbV/AuuCvsP2f2KxPZUuikr69u/tla7xHg/wAI+Fn+kBaguGdjzWVqL3crMQbxCwwZx7VF8A9e3zWho6iGsgbNG8Pa7cFp2W8eeMnpiqDXdkonZITn/hI3ZBPvLs2QXojPUIQTt5ICPU00NbC+nqImzRPGHMcMgqn8Cusji6k462h6wuOZYh5H8Q8ufqr8YzlISBtthYlBS37ggUt3pKyMOjlHp1z5qg1Lb6e/Vdttcri6nlqQahjTjjY1pcWkjoSAD5ZWgq7RQ1zi+SICQ/4kZ4XfUJtHYaKiqm1MYkfK0FrXSPJ4QeeAuWjLLZ0LRPpaSnoqdlPSwxwQRjDI4mhrWjsANl24QTkjdCAvfsZFQhC0AQhCAFylJAXVNc0OGCsyVrYEF7x1Kju4T2XaeMxuIxsozvVfOyN3uaQ0u7f0SZ2yTzTHytjYXPOAFi9R/aPbbJG9pkYXju5eaU0nXc1pNq6UM3JwEz2+EH4xn1XxIX3XOtnFun7bOymdyqZf0bPXJ5qdD9l32iY8aTUVEyU/gJcf54WlHI+Wl/fgmx9kbVMeQA8EFd2uaeufmvik9p+1DTjPGdBBcYWbu9llJdj/AClbLQmrxqameHMdHURO4ZY3DDmO7EKpyXIN5unAt5YymMB4dyngjGCN+i6oh0BA8gsprnTL77QxV1scIbzQZfSS5xxd43d2u/rgrUZAJPNNdIAN8AJKqKZjR+qo7/bW8bXRVcJMdRC/4o3jYg+a1Jka1vEXBfM9X0cthvo1TaRmN5DLjTs/G3kJAP2h17j0UK96uuldUQWuxU76qsqB7jWnAAP4nHo3zXDrNbLctG2vmr6O0QPJlZloycuG3qeixcUGqftAfxUvHbrWT/fJmkcQ/wD1s5u9TgeqvdM/ZpFTzMuOpaj+07gPeERH6CI+TfxHzK+gA4YAxvCBsFuOJy82R2NXsfPR9jOn/Zvfr7w6rx/evbCHZ78Pw/LCNKT3PTWo59MXap9pi8PxqGrIwZmZwQRy4gcZ+q+g8LnZ3KzWsrHPX0VPW0IzcbfJ40Azjj2w5hPYhdMipWlwRGnDuPBx8yl4m8WT/NZG16xpamIMmLoZmjD45NnNPYgqe/UdAxuTO0ntlZ/Ew5stFxVPiNO9sjWujc0hzXjII7ELDfZ1I6m1NqSzwvLrdSyskpgd/DDxksB7A5x5JbrrOF59mow6aods2OMcTnHyAVx9n+n6qy2ipqrk0NuVxqHVM7Qc8HRrM+TQPnlMOTq5bXAapGsLSg7kd0F++AkLtsr2ujAuEjjhp25JocXdwh2By5rN+xQa4kct0hb9U7i2801x5bqkEOe+66Rnbc7po4Rgp7CFY7Mh0QhC9IBCEIAQhCAEIQgOUzQ5hBVRI0xvOTsrpzchQZ4weY3Xi8RG1ZUfLvtK1LLbLaKeh96qmcI42t5ucdgFx0T9lNJStju+pQK+6SYf4cm8cXkB1KS9WwS/anbX1m1PCx0rA4bF/RfR2VDHjZwXgwuo2+X/AGjUn2JcfBE0Mja1rG7Na0YAT+Ik4UcPG3Mp4cTuNl6EzJ34g1p4uyxNmoab79XSupmNZ4kTGy8IwHOHInzwtk9nFGQNyQvmlh1FDa79eKGuJjqRUcWHdWY2I8lxytrJF9i9j6YN8rm+VkW7ysnX63oaaPDJQ5x5AdVAp5tRajd/0tK6mgP+LNtt5DmsS8QuIbs1Xuae4ago6ONxfM1pHmsy6/XS+SmKz0skwO3ikcLB8/8AhXNu0DQRStnusr66cHOJD7gPkOS1kbY4IgyCNrGjkGjCRwZcm83SGpLgxdDoGpqnCa93KRx6wU5LW+hPMorNKnTFU662CLiaQPHpuZcB1aT/AEW1D89U7iBHkV3fhoaajyTU3yVFmvEd0pGTMdu7m3qD2VtuFmLtap7ZUuulqb5zQDk/zHmrO0XeC6UzZI378i07EHqCExZHeifJGWvFuccwmt2cSTzS7YwEAnO2F3oEGu0/bLo7irKOKR3VxGD9Qq4aD074mTRl2OhkcR/VaE7DGSkDiOQys9HG3vEWyNQWa2WsH2SiggJ5ljACfmp/EuZ57/RHGdtl1ilFVFUQUu3QBkY2THHi33Q3zzjsi3KOxvgILgNuqRxGPNMJOQEsg/O+/MprgS5GCBzS752VAdNk5pwUxpJGOq6CJVX2Idm7hKkAwMJV6VwAQhCoBCEIAQhCAFxli4hsupRlc5JPZgz93sVJdGt9pjy9hy142I+az9VYrtb2l9FVe0MG4jk5/Vb5zA4bqBVMMTC4L5+fwkfUtjSZi7Nqb2isdb6ljoapnON/by7rWROBG6xU1rqLprGkrGQljIM8Tx1W3bGGhcsGpx8xHszsx2eXJVl001Z70/iraKKSQfjLd/qrEY9E7OOS7yipbSFlVQ6VslsIdT0EXGOTiMlW+w4eD3QOgTQ4oz5KRhGPpQHFxI2O/mlHPITAcpznhvNavuwL8koIVdU3amps8cjR81D+8dHn9c36rDzQTqy0zQjBBB3CyN4tU1rrHXa28jvNCOTh39VY/eKjx+tb9VHrdS0LKd/FI07YwuOeeOUbT3RUWNnuUdypGzxHIPMdirLJ6LA/Z3O6rrbo+Ik0hmPAennhb94xsF2wScsabI9mLtjBQD22TccsoyANl2ApOyTO3+ybxDqjmcqWB4IAShyYGjnyRlaTog4lAO6acnknNGOadwB5ozk4QR3SBpzkbrRB7MA+akDko7GOLsqSOS7YwCEIXUAhCEAmR3Rkd15E+/erf3luv5lyPv3q395br+ZcgPXeR3Rkd15E+/erf3luv5lyPv3q395br+ZcgPXeR3XOR4aOa8kffvVv7y3X8yUh13q089S3X8y5ZlGweqJa2UOxEwu3+S6RxSTjM5wOy8p/frVv7y3T8y5L9+9W/vLdfzLlyWJ92D1oI4omYaGhcJA3oQvKP361b+8t1/MuR9+tW/vLdfzLlXisHqsNS42wvKf361b+8t0/MuR9+tW/vLdfzLljoMHqvYJM+i8q/frVn7yXT8y5J9+dWfvJdPzLlOg/cHqsnzCzuqL02026WdzscLV52+/Gq/3kun5lyi1mpr7cGcFbeK2ob2lmLgueXws5qosqaPqNpsmo9auNZLUPoaJx9wAe84dyTyWlZ9l72NHFdqouxz8T/wBL4hDrPU9NEIoNQXKONvJrKggBdPv1q395br+Zcuf+vTVNl1M+2n7M5ce7dqnPfjH/AAnxfZhDI4e2V9RMzq10mx+mF8RZrfV8jwxmo7s5xOA1tQ4kqVDqnWkrqmN+orxHLDF4nhumfxO3Axj5ov8AHRXcmpnpu1WyjstG2mpI2sYBjDRhSXO+a8rx6u1h7SYZ9RXmFwY5xBkeTsM8v9+iaNYa2MRlF9vRjDQ4vEz8AHrnsvTHBpWlcEPVO7ueyTyXlaLWOtZ2OfFfb1IxvxOZM8gepC5t1xq97wxmo7s5zjgNFQ4klXoP3LZ6tA33CXO68rjVuuCWAXq+ZfnhHiP97HPHdNj1lrSaUxR368vkbzY2Z5I+SnQ+RZ6r5ct0vDxY2XliLV2sHxVbn6mu0bqZge5jp3ZOXBuPLmubdY61dK2Jt+vRkcOJrBM8kjvjsr0fkh6t4CSujYx1K8mjWetHSOjF/vJez4miZ2R6j5ofrTWkUoikv95ZIfwOmcHfRbWJA9YuZnqhoLSvKsGq9aSXGno5tR3iB8zw0eJM4Yz1wVxj1lrWUPdFfrzI1nxOZM8geuFemD1q0535J2R3XkP796t/eW6/mSukus9awBplv95j4928czhn0ytpUD1vkd0ZHdeSZdY62hLBLfr1GX/CHzPHF6Z5px1brkFoN7vmXnhb+kfuewVB60yO6F5FfrjWEbyx+o7s17di11Q4EIQGdQhCAEIQgBCEIAQhCAEIQgBCEIAQhCAEIQgBCEICxtMga6qjEjYppadzIXudw4cSNs9MjI+amQSTUkNQyWta6ZtC9rWteCY8vb7vEDucZOByVEjCA0FLOwi3OfK0ubR1LSXP3HxYB/2CdTVeLlZWGoxEyka1w48NGQ7IKzqEBpLXwRxWyUyh7WEF7n1XhtgPFuOAbnvnrlQKePw77DUOdGIvb+HPGNsPBzjtg8+SqvkjA7IC4mrZXWm5f9S4vfWNIHibkYdy8uSn1Hhz1Ne6OXxnOfGTC2pEQcOAe+XdcHbCzCMDsgNVJV08NdWVD2w1DPYoPc8TLXkObkZO5xjr2XFro+Ova2SOqkqTHNEZZiwvZvlpIIw4bbE9Fm0YHZAaeGaSWvqgyWnjmZbizjjkJDTkbF5JyRnGcrnBM2mZS009TGKxsU7WSeIHCIuxwAuGw5O9MqjppXxNqAw4D4Sx23MEjb+S4IDR0B9ldboKueMzCtEjR4of4bOHByQcDJx9FxYZaiC3mjqo4m0+fFBmDOB3GSXEE75GNxnkqLA7IQFuySmbfm3D3BRGsOB1A554eeNwVIpHS0dXHJXV8ZjdUcbW+IJMnDgJNicAEj/6FQIQF5GJKajkjraiOR8tTE6IeKJNw7Ln5BOBj+qfVVsjmX7FS4l87OHEnxDjdy+WOSoEICde5BLWxPDw8mmi4nA5yeAZz5oUFCA//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矩形 18"/>
          <p:cNvSpPr/>
          <p:nvPr/>
        </p:nvSpPr>
        <p:spPr>
          <a:xfrm>
            <a:off x="585282" y="4731872"/>
            <a:ext cx="4857103" cy="923330"/>
          </a:xfrm>
          <a:prstGeom prst="rect">
            <a:avLst/>
          </a:prstGeom>
        </p:spPr>
        <p:txBody>
          <a:bodyPr wrap="square">
            <a:spAutoFit/>
          </a:bodyPr>
          <a:lstStyle/>
          <a:p>
            <a:pPr fontAlgn="base"/>
            <a:r>
              <a:rPr lang="zh-CN" altLang="en-US" dirty="0" smtClean="0">
                <a:solidFill>
                  <a:schemeClr val="bg1"/>
                </a:solidFill>
                <a:latin typeface="华文细黑" panose="02010600040101010101" pitchFamily="2" charset="-122"/>
                <a:ea typeface="华文细黑" panose="02010600040101010101" pitchFamily="2" charset="-122"/>
              </a:rPr>
              <a:t>中国内地和香港机构间通信本身是一个分布式结构。</a:t>
            </a:r>
            <a:r>
              <a:rPr lang="en-US" altLang="zh-CN" dirty="0" smtClean="0">
                <a:solidFill>
                  <a:schemeClr val="bg1"/>
                </a:solidFill>
                <a:latin typeface="华文细黑" panose="02010600040101010101" pitchFamily="2" charset="-122"/>
                <a:ea typeface="华文细黑" panose="02010600040101010101" pitchFamily="2" charset="-122"/>
              </a:rPr>
              <a:t>China </a:t>
            </a:r>
            <a:r>
              <a:rPr lang="en-US" altLang="zh-CN" dirty="0">
                <a:solidFill>
                  <a:schemeClr val="bg1"/>
                </a:solidFill>
                <a:latin typeface="华文细黑" panose="02010600040101010101" pitchFamily="2" charset="-122"/>
                <a:ea typeface="华文细黑" panose="02010600040101010101" pitchFamily="2" charset="-122"/>
              </a:rPr>
              <a:t>mainland and HK  </a:t>
            </a:r>
            <a:r>
              <a:rPr lang="en-US" altLang="zh-CN" dirty="0" smtClean="0">
                <a:solidFill>
                  <a:schemeClr val="bg1"/>
                </a:solidFill>
                <a:latin typeface="华文细黑" panose="02010600040101010101" pitchFamily="2" charset="-122"/>
                <a:ea typeface="华文细黑" panose="02010600040101010101" pitchFamily="2" charset="-122"/>
              </a:rPr>
              <a:t>institution is </a:t>
            </a:r>
            <a:r>
              <a:rPr lang="zh-CN" altLang="en-US" dirty="0">
                <a:solidFill>
                  <a:schemeClr val="bg1"/>
                </a:solidFill>
                <a:latin typeface="华文细黑" panose="02010600040101010101" pitchFamily="2" charset="-122"/>
                <a:ea typeface="华文细黑" panose="02010600040101010101" pitchFamily="2" charset="-122"/>
              </a:rPr>
              <a:t> </a:t>
            </a:r>
            <a:r>
              <a:rPr lang="en-US" altLang="zh-CN" dirty="0">
                <a:solidFill>
                  <a:schemeClr val="bg1"/>
                </a:solidFill>
                <a:latin typeface="华文细黑" panose="02010600040101010101" pitchFamily="2" charset="-122"/>
                <a:ea typeface="华文细黑" panose="02010600040101010101" pitchFamily="2" charset="-122"/>
              </a:rPr>
              <a:t>a </a:t>
            </a:r>
            <a:r>
              <a:rPr lang="en-US" altLang="zh-CN" dirty="0" smtClean="0">
                <a:solidFill>
                  <a:schemeClr val="bg1"/>
                </a:solidFill>
                <a:latin typeface="华文细黑" panose="02010600040101010101" pitchFamily="2" charset="-122"/>
                <a:ea typeface="华文细黑" panose="02010600040101010101" pitchFamily="2" charset="-122"/>
              </a:rPr>
              <a:t>distributed </a:t>
            </a:r>
            <a:r>
              <a:rPr lang="en-US" altLang="zh-CN" dirty="0">
                <a:solidFill>
                  <a:schemeClr val="bg1"/>
                </a:solidFill>
                <a:latin typeface="华文细黑" panose="02010600040101010101" pitchFamily="2" charset="-122"/>
                <a:ea typeface="华文细黑" panose="02010600040101010101" pitchFamily="2" charset="-122"/>
              </a:rPr>
              <a:t>structure.</a:t>
            </a:r>
            <a:endParaRPr lang="zh-CN" altLang="en-US" dirty="0">
              <a:solidFill>
                <a:schemeClr val="bg1"/>
              </a:solidFill>
              <a:latin typeface="华文细黑" panose="02010600040101010101" pitchFamily="2" charset="-122"/>
              <a:ea typeface="华文细黑" panose="02010600040101010101" pitchFamily="2" charset="-122"/>
            </a:endParaRPr>
          </a:p>
        </p:txBody>
      </p:sp>
      <p:sp>
        <p:nvSpPr>
          <p:cNvPr id="20" name="文本框 24"/>
          <p:cNvSpPr txBox="1"/>
          <p:nvPr/>
        </p:nvSpPr>
        <p:spPr>
          <a:xfrm>
            <a:off x="548860" y="4131732"/>
            <a:ext cx="4432624" cy="523220"/>
          </a:xfrm>
          <a:prstGeom prst="rect">
            <a:avLst/>
          </a:prstGeom>
          <a:noFill/>
        </p:spPr>
        <p:txBody>
          <a:bodyPr wrap="none" rtlCol="0">
            <a:spAutoFit/>
          </a:bodyPr>
          <a:lstStyle/>
          <a:p>
            <a:r>
              <a:rPr lang="en-US" altLang="zh-CN" sz="2800" dirty="0">
                <a:solidFill>
                  <a:srgbClr val="07C6CE"/>
                </a:solidFill>
                <a:latin typeface="华文细黑" panose="02010600040101010101" pitchFamily="2" charset="-122"/>
                <a:ea typeface="华文细黑" panose="02010600040101010101" pitchFamily="2" charset="-122"/>
              </a:rPr>
              <a:t>3</a:t>
            </a:r>
            <a:r>
              <a:rPr lang="en-US" altLang="zh-CN" sz="2800" dirty="0" smtClean="0">
                <a:solidFill>
                  <a:srgbClr val="07C6CE"/>
                </a:solidFill>
                <a:latin typeface="华文细黑" panose="02010600040101010101" pitchFamily="2" charset="-122"/>
                <a:ea typeface="华文细黑" panose="02010600040101010101" pitchFamily="2" charset="-122"/>
              </a:rPr>
              <a:t>.</a:t>
            </a:r>
            <a:r>
              <a:rPr lang="zh-CN" altLang="en-US" sz="2800" dirty="0" smtClean="0">
                <a:solidFill>
                  <a:srgbClr val="07C6CE"/>
                </a:solidFill>
                <a:latin typeface="华文细黑" panose="02010600040101010101" pitchFamily="2" charset="-122"/>
                <a:ea typeface="华文细黑" panose="02010600040101010101" pitchFamily="2" charset="-122"/>
              </a:rPr>
              <a:t>多机构间分布式</a:t>
            </a:r>
            <a:r>
              <a:rPr lang="zh-CN" altLang="en-US" sz="2800" dirty="0">
                <a:solidFill>
                  <a:srgbClr val="07C6CE"/>
                </a:solidFill>
                <a:latin typeface="华文细黑" panose="02010600040101010101" pitchFamily="2" charset="-122"/>
                <a:ea typeface="华文细黑" panose="02010600040101010101" pitchFamily="2" charset="-122"/>
              </a:rPr>
              <a:t>协作</a:t>
            </a:r>
            <a:r>
              <a:rPr lang="zh-CN" altLang="en-US" sz="2800" dirty="0" smtClean="0">
                <a:solidFill>
                  <a:srgbClr val="07C6CE"/>
                </a:solidFill>
                <a:latin typeface="华文细黑" panose="02010600040101010101" pitchFamily="2" charset="-122"/>
                <a:ea typeface="华文细黑" panose="02010600040101010101" pitchFamily="2" charset="-122"/>
              </a:rPr>
              <a:t>结构</a:t>
            </a:r>
            <a:endParaRPr lang="zh-CN" altLang="en-US" sz="2800" dirty="0">
              <a:solidFill>
                <a:srgbClr val="07C6CE"/>
              </a:solidFill>
              <a:latin typeface="华文细黑" panose="02010600040101010101" pitchFamily="2" charset="-122"/>
              <a:ea typeface="华文细黑" panose="02010600040101010101" pitchFamily="2" charset="-122"/>
            </a:endParaRPr>
          </a:p>
        </p:txBody>
      </p:sp>
      <p:cxnSp>
        <p:nvCxnSpPr>
          <p:cNvPr id="28" name="直接连接符 27"/>
          <p:cNvCxnSpPr/>
          <p:nvPr/>
        </p:nvCxnSpPr>
        <p:spPr>
          <a:xfrm flipV="1">
            <a:off x="585282" y="4654952"/>
            <a:ext cx="4857103" cy="5169"/>
          </a:xfrm>
          <a:prstGeom prst="line">
            <a:avLst/>
          </a:prstGeom>
          <a:ln w="9525">
            <a:solidFill>
              <a:srgbClr val="07C6C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9398887"/>
      </p:ext>
    </p:extLst>
  </p:cSld>
  <p:clrMapOvr>
    <a:masterClrMapping/>
  </p:clrMapOvr>
  <p:timing>
    <p:tnLst>
      <p:par>
        <p:cTn id="1" dur="indefinite" restart="never" nodeType="tmRoot"/>
      </p:par>
    </p:tnLst>
  </p:timing>
</p:sld>
</file>

<file path=ppt/theme/theme1.xml><?xml version="1.0" encoding="utf-8"?>
<a:theme xmlns:a="http://schemas.openxmlformats.org/drawingml/2006/main" name="第一PPT模板网-WWW.1PPT.COM">
  <a:themeElements>
    <a:clrScheme name="Office">
      <a:dk1>
        <a:srgbClr val="000000"/>
      </a:dk1>
      <a:lt1>
        <a:srgbClr val="FFFFFF"/>
      </a:lt1>
      <a:dk2>
        <a:srgbClr val="0C4E7E"/>
      </a:dk2>
      <a:lt2>
        <a:srgbClr val="E2DFCC"/>
      </a:lt2>
      <a:accent1>
        <a:srgbClr val="093759"/>
      </a:accent1>
      <a:accent2>
        <a:srgbClr val="F33735"/>
      </a:accent2>
      <a:accent3>
        <a:srgbClr val="AAC2AC"/>
      </a:accent3>
      <a:accent4>
        <a:srgbClr val="EBB690"/>
      </a:accent4>
      <a:accent5>
        <a:srgbClr val="0B4F76"/>
      </a:accent5>
      <a:accent6>
        <a:srgbClr val="BFBFBF"/>
      </a:accent6>
      <a:hlink>
        <a:srgbClr val="D10E0C"/>
      </a:hlink>
      <a:folHlink>
        <a:srgbClr val="BBB487"/>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2463</TotalTime>
  <Words>1212</Words>
  <Application>Microsoft Office PowerPoint</Application>
  <PresentationFormat>自定义</PresentationFormat>
  <Paragraphs>273</Paragraphs>
  <Slides>16</Slides>
  <Notes>12</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Abel</dc:creator>
  <cp:lastModifiedBy>admin</cp:lastModifiedBy>
  <cp:revision>491</cp:revision>
  <dcterms:created xsi:type="dcterms:W3CDTF">2015-07-17T10:15:14Z</dcterms:created>
  <dcterms:modified xsi:type="dcterms:W3CDTF">2017-03-12T08:06:30Z</dcterms:modified>
</cp:coreProperties>
</file>