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1008300"/>
  <p:notesSz cx="6858000" cy="9144000"/>
  <p:defaultTextStyle>
    <a:defPPr>
      <a:defRPr lang="fr-FR"/>
    </a:defPPr>
    <a:lvl1pPr marL="0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6780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3561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0341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47121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3901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0682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57462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294242" algn="l" defTabSz="407356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3" autoAdjust="0"/>
    <p:restoredTop sz="94662" autoAdjust="0"/>
  </p:normalViewPr>
  <p:slideViewPr>
    <p:cSldViewPr>
      <p:cViewPr>
        <p:scale>
          <a:sx n="29" d="100"/>
          <a:sy n="29" d="100"/>
        </p:scale>
        <p:origin x="-4752" y="132"/>
      </p:cViewPr>
      <p:guideLst>
        <p:guide orient="horz" pos="12916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DF76C-E1E1-4F0A-8B9F-3B871CF8C023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3763" y="685800"/>
            <a:ext cx="2530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DFF5C-D163-4CB9-A44C-B222377E3B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7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DFF5C-D163-4CB9-A44C-B222377E3BE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5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2739155"/>
            <a:ext cx="25737979" cy="87902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3238037"/>
            <a:ext cx="21195983" cy="104798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4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94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6016-E763-490E-867D-A36EE802ABC0}" type="datetime1">
              <a:rPr lang="fr-FR" smtClean="0"/>
              <a:t>23/10/2012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86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27D3-C114-4552-89B7-01AAB749068B}" type="datetime1">
              <a:rPr lang="fr-FR" smtClean="0"/>
              <a:t>23/10/2012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642237"/>
            <a:ext cx="6812994" cy="349899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642237"/>
            <a:ext cx="19934317" cy="34989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2204-D8A1-4EEE-B432-3A7D28009A3B}" type="datetime1">
              <a:rPr lang="fr-FR" smtClean="0"/>
              <a:t>23/10/2012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51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1BE9-A8DF-4E1A-832F-650EED897998}" type="datetime1">
              <a:rPr lang="fr-FR" smtClean="0"/>
              <a:t>23/10/2012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3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6351633"/>
            <a:ext cx="25737979" cy="8144704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7381070"/>
            <a:ext cx="25737979" cy="8970563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678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356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034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4712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390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068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5746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29424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B7E-52F4-4AC1-B5D9-AD2F306A0DF2}" type="datetime1">
              <a:rPr lang="fr-FR" smtClean="0"/>
              <a:t>23/10/2012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4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568607"/>
            <a:ext cx="13373656" cy="2706358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568607"/>
            <a:ext cx="13373656" cy="2706358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239B-2C61-428C-B4F9-37EE158A038D}" type="datetime1">
              <a:rPr lang="fr-FR" smtClean="0"/>
              <a:t>23/10/2012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36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179407"/>
            <a:ext cx="13378914" cy="382554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780" indent="0">
              <a:buNone/>
              <a:defRPr sz="8900" b="1"/>
            </a:lvl2pPr>
            <a:lvl3pPr marL="4073561" indent="0">
              <a:buNone/>
              <a:defRPr sz="8000" b="1"/>
            </a:lvl3pPr>
            <a:lvl4pPr marL="6110341" indent="0">
              <a:buNone/>
              <a:defRPr sz="7100" b="1"/>
            </a:lvl4pPr>
            <a:lvl5pPr marL="8147121" indent="0">
              <a:buNone/>
              <a:defRPr sz="7100" b="1"/>
            </a:lvl5pPr>
            <a:lvl6pPr marL="10183901" indent="0">
              <a:buNone/>
              <a:defRPr sz="7100" b="1"/>
            </a:lvl6pPr>
            <a:lvl7pPr marL="12220682" indent="0">
              <a:buNone/>
              <a:defRPr sz="7100" b="1"/>
            </a:lvl7pPr>
            <a:lvl8pPr marL="14257462" indent="0">
              <a:buNone/>
              <a:defRPr sz="7100" b="1"/>
            </a:lvl8pPr>
            <a:lvl9pPr marL="1629424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004947"/>
            <a:ext cx="13378914" cy="23627239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179407"/>
            <a:ext cx="13384170" cy="382554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780" indent="0">
              <a:buNone/>
              <a:defRPr sz="8900" b="1"/>
            </a:lvl2pPr>
            <a:lvl3pPr marL="4073561" indent="0">
              <a:buNone/>
              <a:defRPr sz="8000" b="1"/>
            </a:lvl3pPr>
            <a:lvl4pPr marL="6110341" indent="0">
              <a:buNone/>
              <a:defRPr sz="7100" b="1"/>
            </a:lvl4pPr>
            <a:lvl5pPr marL="8147121" indent="0">
              <a:buNone/>
              <a:defRPr sz="7100" b="1"/>
            </a:lvl5pPr>
            <a:lvl6pPr marL="10183901" indent="0">
              <a:buNone/>
              <a:defRPr sz="7100" b="1"/>
            </a:lvl6pPr>
            <a:lvl7pPr marL="12220682" indent="0">
              <a:buNone/>
              <a:defRPr sz="7100" b="1"/>
            </a:lvl7pPr>
            <a:lvl8pPr marL="14257462" indent="0">
              <a:buNone/>
              <a:defRPr sz="7100" b="1"/>
            </a:lvl8pPr>
            <a:lvl9pPr marL="1629424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004947"/>
            <a:ext cx="13384170" cy="23627239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5A45-DE21-48D9-8793-29C59014C242}" type="datetime1">
              <a:rPr lang="fr-FR" smtClean="0"/>
              <a:t>23/10/2012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89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5DD0-2A02-4160-BCF7-502E5466344E}" type="datetime1">
              <a:rPr lang="fr-FR" smtClean="0"/>
              <a:t>23/10/2012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5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BF8-B1CC-4335-BC40-D5426D66B3EC}" type="datetime1">
              <a:rPr lang="fr-FR" smtClean="0"/>
              <a:t>23/10/2012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632738"/>
            <a:ext cx="9961903" cy="6948629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632741"/>
            <a:ext cx="16927347" cy="34999448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581370"/>
            <a:ext cx="9961903" cy="28050819"/>
          </a:xfrm>
        </p:spPr>
        <p:txBody>
          <a:bodyPr/>
          <a:lstStyle>
            <a:lvl1pPr marL="0" indent="0">
              <a:buNone/>
              <a:defRPr sz="6200"/>
            </a:lvl1pPr>
            <a:lvl2pPr marL="2036780" indent="0">
              <a:buNone/>
              <a:defRPr sz="5300"/>
            </a:lvl2pPr>
            <a:lvl3pPr marL="4073561" indent="0">
              <a:buNone/>
              <a:defRPr sz="4500"/>
            </a:lvl3pPr>
            <a:lvl4pPr marL="6110341" indent="0">
              <a:buNone/>
              <a:defRPr sz="4000"/>
            </a:lvl4pPr>
            <a:lvl5pPr marL="8147121" indent="0">
              <a:buNone/>
              <a:defRPr sz="4000"/>
            </a:lvl5pPr>
            <a:lvl6pPr marL="10183901" indent="0">
              <a:buNone/>
              <a:defRPr sz="4000"/>
            </a:lvl6pPr>
            <a:lvl7pPr marL="12220682" indent="0">
              <a:buNone/>
              <a:defRPr sz="4000"/>
            </a:lvl7pPr>
            <a:lvl8pPr marL="14257462" indent="0">
              <a:buNone/>
              <a:defRPr sz="4000"/>
            </a:lvl8pPr>
            <a:lvl9pPr marL="1629424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7565-9191-42B1-B9AC-95F20AF11529}" type="datetime1">
              <a:rPr lang="fr-FR" smtClean="0"/>
              <a:t>23/10/2012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7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8705810"/>
            <a:ext cx="18167985" cy="338888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664168"/>
            <a:ext cx="18167985" cy="24604980"/>
          </a:xfrm>
        </p:spPr>
        <p:txBody>
          <a:bodyPr/>
          <a:lstStyle>
            <a:lvl1pPr marL="0" indent="0">
              <a:buNone/>
              <a:defRPr sz="14300"/>
            </a:lvl1pPr>
            <a:lvl2pPr marL="2036780" indent="0">
              <a:buNone/>
              <a:defRPr sz="12500"/>
            </a:lvl2pPr>
            <a:lvl3pPr marL="4073561" indent="0">
              <a:buNone/>
              <a:defRPr sz="10700"/>
            </a:lvl3pPr>
            <a:lvl4pPr marL="6110341" indent="0">
              <a:buNone/>
              <a:defRPr sz="8900"/>
            </a:lvl4pPr>
            <a:lvl5pPr marL="8147121" indent="0">
              <a:buNone/>
              <a:defRPr sz="8900"/>
            </a:lvl5pPr>
            <a:lvl6pPr marL="10183901" indent="0">
              <a:buNone/>
              <a:defRPr sz="8900"/>
            </a:lvl6pPr>
            <a:lvl7pPr marL="12220682" indent="0">
              <a:buNone/>
              <a:defRPr sz="8900"/>
            </a:lvl7pPr>
            <a:lvl8pPr marL="14257462" indent="0">
              <a:buNone/>
              <a:defRPr sz="8900"/>
            </a:lvl8pPr>
            <a:lvl9pPr marL="16294242" indent="0">
              <a:buNone/>
              <a:defRPr sz="89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2094693"/>
            <a:ext cx="18167985" cy="4812777"/>
          </a:xfrm>
        </p:spPr>
        <p:txBody>
          <a:bodyPr/>
          <a:lstStyle>
            <a:lvl1pPr marL="0" indent="0">
              <a:buNone/>
              <a:defRPr sz="6200"/>
            </a:lvl1pPr>
            <a:lvl2pPr marL="2036780" indent="0">
              <a:buNone/>
              <a:defRPr sz="5300"/>
            </a:lvl2pPr>
            <a:lvl3pPr marL="4073561" indent="0">
              <a:buNone/>
              <a:defRPr sz="4500"/>
            </a:lvl3pPr>
            <a:lvl4pPr marL="6110341" indent="0">
              <a:buNone/>
              <a:defRPr sz="4000"/>
            </a:lvl4pPr>
            <a:lvl5pPr marL="8147121" indent="0">
              <a:buNone/>
              <a:defRPr sz="4000"/>
            </a:lvl5pPr>
            <a:lvl6pPr marL="10183901" indent="0">
              <a:buNone/>
              <a:defRPr sz="4000"/>
            </a:lvl6pPr>
            <a:lvl7pPr marL="12220682" indent="0">
              <a:buNone/>
              <a:defRPr sz="4000"/>
            </a:lvl7pPr>
            <a:lvl8pPr marL="14257462" indent="0">
              <a:buNone/>
              <a:defRPr sz="4000"/>
            </a:lvl8pPr>
            <a:lvl9pPr marL="1629424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4A5C-FD2C-4E5A-8CFA-0C8AF92670D0}" type="datetime1">
              <a:rPr lang="fr-FR" smtClean="0"/>
              <a:t>23/10/2012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642233"/>
            <a:ext cx="27251978" cy="6834717"/>
          </a:xfrm>
          <a:prstGeom prst="rect">
            <a:avLst/>
          </a:prstGeom>
        </p:spPr>
        <p:txBody>
          <a:bodyPr vert="horz" lIns="407356" tIns="203678" rIns="407356" bIns="20367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68607"/>
            <a:ext cx="27251978" cy="27063582"/>
          </a:xfrm>
          <a:prstGeom prst="rect">
            <a:avLst/>
          </a:prstGeom>
        </p:spPr>
        <p:txBody>
          <a:bodyPr vert="horz" lIns="407356" tIns="203678" rIns="407356" bIns="20367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8008622"/>
            <a:ext cx="7065328" cy="2183312"/>
          </a:xfrm>
          <a:prstGeom prst="rect">
            <a:avLst/>
          </a:prstGeom>
        </p:spPr>
        <p:txBody>
          <a:bodyPr vert="horz" lIns="407356" tIns="203678" rIns="407356" bIns="203678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6302-D9C7-47DD-8C66-71A854F44484}" type="datetime1">
              <a:rPr lang="fr-FR" smtClean="0"/>
              <a:t>23/10/2012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8008622"/>
            <a:ext cx="9588659" cy="2183312"/>
          </a:xfrm>
          <a:prstGeom prst="rect">
            <a:avLst/>
          </a:prstGeom>
        </p:spPr>
        <p:txBody>
          <a:bodyPr vert="horz" lIns="407356" tIns="203678" rIns="407356" bIns="203678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8008622"/>
            <a:ext cx="7065328" cy="2183312"/>
          </a:xfrm>
          <a:prstGeom prst="rect">
            <a:avLst/>
          </a:prstGeom>
        </p:spPr>
        <p:txBody>
          <a:bodyPr vert="horz" lIns="407356" tIns="203678" rIns="407356" bIns="203678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649A-0CA0-424A-AD86-EE8F259B3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49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073561" rtl="0" eaLnBrk="1" latinLnBrk="0" hangingPunct="1">
        <a:spcBef>
          <a:spcPct val="0"/>
        </a:spcBef>
        <a:buNone/>
        <a:defRPr sz="19600" kern="1200" baseline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084263" indent="-1084263" algn="l" defTabSz="4073561" rtl="0" eaLnBrk="1" latinLnBrk="0" hangingPunct="1">
        <a:spcBef>
          <a:spcPct val="20000"/>
        </a:spcBef>
        <a:buFont typeface="Arial" pitchFamily="34" charset="0"/>
        <a:buChar char="•"/>
        <a:defRPr sz="143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2235200" indent="-1150938" algn="l" defTabSz="4073561" rtl="0" eaLnBrk="1" latinLnBrk="0" hangingPunct="1">
        <a:spcBef>
          <a:spcPct val="20000"/>
        </a:spcBef>
        <a:buFont typeface="Arial" pitchFamily="34" charset="0"/>
        <a:buChar char="–"/>
        <a:defRPr sz="125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5091951" indent="-1018390" algn="l" defTabSz="4073561" rtl="0" eaLnBrk="1" latinLnBrk="0" hangingPunct="1">
        <a:spcBef>
          <a:spcPct val="20000"/>
        </a:spcBef>
        <a:buFont typeface="Arial" pitchFamily="34" charset="0"/>
        <a:buChar char="•"/>
        <a:defRPr sz="107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7128731" indent="-1018390" algn="l" defTabSz="4073561" rtl="0" eaLnBrk="1" latinLnBrk="0" hangingPunct="1">
        <a:spcBef>
          <a:spcPct val="20000"/>
        </a:spcBef>
        <a:buFont typeface="Arial" pitchFamily="34" charset="0"/>
        <a:buChar char="–"/>
        <a:defRPr sz="89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9165511" indent="-1018390" algn="l" defTabSz="4073561" rtl="0" eaLnBrk="1" latinLnBrk="0" hangingPunct="1">
        <a:spcBef>
          <a:spcPct val="20000"/>
        </a:spcBef>
        <a:buFont typeface="Arial" pitchFamily="34" charset="0"/>
        <a:buChar char="»"/>
        <a:defRPr sz="89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1202292" indent="-1018390" algn="l" defTabSz="407356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9072" indent="-1018390" algn="l" defTabSz="407356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75852" indent="-1018390" algn="l" defTabSz="407356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2632" indent="-1018390" algn="l" defTabSz="407356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6780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3561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0341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47121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901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0682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57462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294242" algn="l" defTabSz="407356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23" Type="http://schemas.openxmlformats.org/officeDocument/2006/relationships/image" Target="../media/image21.w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owchart: Process 78"/>
          <p:cNvSpPr/>
          <p:nvPr/>
        </p:nvSpPr>
        <p:spPr>
          <a:xfrm>
            <a:off x="21209896" y="16601053"/>
            <a:ext cx="8186239" cy="424847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738387" y="955717"/>
            <a:ext cx="288032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Meddle: </a:t>
            </a:r>
            <a:r>
              <a:rPr lang="en-US" sz="66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Middleboxes</a:t>
            </a: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for Increased Transparency and Control of Mobile Traffic</a:t>
            </a:r>
            <a:endParaRPr lang="fr-FR" sz="66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055" y="2430141"/>
            <a:ext cx="2880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Ashwin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Rao</a:t>
            </a:r>
            <a:r>
              <a:rPr lang="en-US" sz="4800" b="1" dirty="0" smtClean="0"/>
              <a:t>, David </a:t>
            </a:r>
            <a:r>
              <a:rPr lang="en-US" sz="4800" b="1" dirty="0" err="1" smtClean="0"/>
              <a:t>Choffnes</a:t>
            </a:r>
            <a:r>
              <a:rPr lang="en-US" sz="4800" b="1" dirty="0" smtClean="0"/>
              <a:t>, Justine Sherry, Arnaud </a:t>
            </a:r>
            <a:r>
              <a:rPr lang="en-US" sz="4800" b="1" dirty="0" err="1" smtClean="0"/>
              <a:t>Legout</a:t>
            </a:r>
            <a:r>
              <a:rPr lang="en-US" sz="4800" b="1" dirty="0" smtClean="0"/>
              <a:t>,  </a:t>
            </a:r>
            <a:r>
              <a:rPr lang="en-US" sz="4800" b="1" dirty="0" err="1" smtClean="0"/>
              <a:t>Arvind</a:t>
            </a:r>
            <a:r>
              <a:rPr lang="en-US" sz="4800" b="1" dirty="0" smtClean="0"/>
              <a:t> Krishnamurthy, </a:t>
            </a:r>
            <a:r>
              <a:rPr lang="en-US" sz="4800" b="1" dirty="0" err="1" smtClean="0"/>
              <a:t>Walid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Dabbous</a:t>
            </a:r>
            <a:endParaRPr lang="fr-FR" sz="4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175991" y="3592481"/>
            <a:ext cx="14215897" cy="10067433"/>
          </a:xfrm>
          <a:prstGeom prst="rect">
            <a:avLst/>
          </a:prstGeom>
          <a:ln>
            <a:noFill/>
          </a:ln>
        </p:spPr>
        <p:txBody>
          <a:bodyPr vert="horz" lIns="407356" tIns="203678" rIns="407356" bIns="203678" rtlCol="0">
            <a:normAutofit lnSpcReduction="10000"/>
          </a:bodyPr>
          <a:lstStyle>
            <a:lvl1pPr marL="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43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203678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25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407356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07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611034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814712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1018390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2068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25746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29424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marL="714375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Transparency</a:t>
            </a:r>
          </a:p>
          <a:p>
            <a:pPr marL="1436688" lvl="1" indent="-725488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Provide comprehensive </a:t>
            </a:r>
            <a:r>
              <a:rPr lang="en-US" sz="3600" b="1" dirty="0">
                <a:solidFill>
                  <a:schemeClr val="tx1"/>
                </a:solidFill>
              </a:rPr>
              <a:t>view of mobile traffic regardless of device, </a:t>
            </a:r>
            <a:r>
              <a:rPr lang="en-US" sz="3600" b="1" dirty="0" smtClean="0">
                <a:solidFill>
                  <a:schemeClr val="tx1"/>
                </a:solidFill>
              </a:rPr>
              <a:t>OS, </a:t>
            </a:r>
            <a:r>
              <a:rPr lang="en-US" sz="3600" b="1" dirty="0">
                <a:solidFill>
                  <a:schemeClr val="tx1"/>
                </a:solidFill>
              </a:rPr>
              <a:t>access technology, </a:t>
            </a:r>
            <a:r>
              <a:rPr lang="en-US" sz="3600" b="1" dirty="0" smtClean="0">
                <a:solidFill>
                  <a:schemeClr val="tx1"/>
                </a:solidFill>
              </a:rPr>
              <a:t>&amp; ISP</a:t>
            </a:r>
          </a:p>
          <a:p>
            <a:pPr marL="1436688" lvl="1" indent="-725488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Characterize network behavior of apps</a:t>
            </a:r>
          </a:p>
          <a:p>
            <a:pPr marL="1436688" lvl="1" indent="-725488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Identify ISP policies</a:t>
            </a:r>
          </a:p>
          <a:p>
            <a:pPr marL="714375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en-US" sz="4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436688" lvl="1" indent="-725488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Manipulate mobile traffic to enact arbitrary policies</a:t>
            </a:r>
          </a:p>
          <a:p>
            <a:pPr marL="1436688" lvl="1" indent="-725488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Facilitate user-specific policy management</a:t>
            </a:r>
          </a:p>
          <a:p>
            <a:pPr marL="714375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Coverage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Incentives for large scale adoption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Scale to support a large number of users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Supports user mobility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Easy to deploy (does not need OS modifications or ISP support)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880380" y="18390799"/>
            <a:ext cx="1640201" cy="1276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VPN Server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816726" y="18390800"/>
            <a:ext cx="2772307" cy="127678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Meddlebox</a:t>
            </a:r>
            <a:endParaRPr lang="fr-FR" sz="4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>
            <a:off x="4520581" y="19029194"/>
            <a:ext cx="1296145" cy="1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694629" y="17958752"/>
            <a:ext cx="6110428" cy="26317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2744720" y="19664332"/>
            <a:ext cx="5132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Meddle Server</a:t>
            </a:r>
            <a:endParaRPr lang="fr-FR" sz="5400" dirty="0"/>
          </a:p>
        </p:txBody>
      </p:sp>
      <p:sp>
        <p:nvSpPr>
          <p:cNvPr id="1025" name="Can 1024"/>
          <p:cNvSpPr/>
          <p:nvPr/>
        </p:nvSpPr>
        <p:spPr>
          <a:xfrm>
            <a:off x="9133706" y="19805160"/>
            <a:ext cx="3214880" cy="22874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Policy</a:t>
            </a:r>
          </a:p>
          <a:p>
            <a:pPr algn="ctr"/>
            <a:r>
              <a:rPr lang="en-US" sz="5400" dirty="0" err="1" smtClean="0">
                <a:solidFill>
                  <a:schemeClr val="tx1"/>
                </a:solidFill>
              </a:rPr>
              <a:t>Datastore</a:t>
            </a:r>
            <a:endParaRPr lang="fr-FR" sz="5400" dirty="0">
              <a:solidFill>
                <a:schemeClr val="tx1"/>
              </a:solidFill>
            </a:endParaRPr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9" y="20466683"/>
            <a:ext cx="1525008" cy="152500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88" y="15984766"/>
            <a:ext cx="2079385" cy="1468566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7" y="18311168"/>
            <a:ext cx="722013" cy="1382748"/>
          </a:xfrm>
          <a:prstGeom prst="rect">
            <a:avLst/>
          </a:prstGeom>
        </p:spPr>
      </p:pic>
      <p:pic>
        <p:nvPicPr>
          <p:cNvPr id="1042" name="Picture 10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17" y="16175133"/>
            <a:ext cx="781147" cy="151311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54" y="15953169"/>
            <a:ext cx="762884" cy="1295768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stCxn id="1033" idx="2"/>
            <a:endCxn id="11" idx="0"/>
          </p:cNvCxnSpPr>
          <p:nvPr/>
        </p:nvCxnSpPr>
        <p:spPr>
          <a:xfrm>
            <a:off x="3700481" y="17453332"/>
            <a:ext cx="0" cy="93746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</p:cNvCxnSpPr>
          <p:nvPr/>
        </p:nvCxnSpPr>
        <p:spPr>
          <a:xfrm rot="16200000" flipH="1">
            <a:off x="6715432" y="19624932"/>
            <a:ext cx="1401170" cy="3332348"/>
          </a:xfrm>
          <a:prstGeom prst="bentConnector2">
            <a:avLst/>
          </a:prstGeom>
          <a:ln w="1270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08287" y="16034657"/>
            <a:ext cx="3556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fr-FR" dirty="0"/>
          </a:p>
        </p:txBody>
      </p:sp>
      <p:sp>
        <p:nvSpPr>
          <p:cNvPr id="77" name="Flowchart: Process 76"/>
          <p:cNvSpPr/>
          <p:nvPr/>
        </p:nvSpPr>
        <p:spPr>
          <a:xfrm>
            <a:off x="21414176" y="17021777"/>
            <a:ext cx="1151597" cy="1487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78" name="Flowchart: Process 77"/>
          <p:cNvSpPr/>
          <p:nvPr/>
        </p:nvSpPr>
        <p:spPr>
          <a:xfrm>
            <a:off x="22745793" y="17007145"/>
            <a:ext cx="1780921" cy="1487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Packet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Filter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24690009" y="17001849"/>
            <a:ext cx="2429590" cy="14589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Traffic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Monitors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27634817" y="17010684"/>
            <a:ext cx="1531757" cy="1428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Web Proxy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21433482" y="19092085"/>
            <a:ext cx="7752398" cy="8893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Open </a:t>
            </a:r>
            <a:r>
              <a:rPr lang="en-US" sz="4400" dirty="0" err="1" smtClean="0">
                <a:solidFill>
                  <a:schemeClr val="tx1"/>
                </a:solidFill>
              </a:rPr>
              <a:t>vSwitch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209896" y="19934782"/>
            <a:ext cx="7615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Meddlebox</a:t>
            </a:r>
            <a:endParaRPr lang="fr-FR" sz="6000" dirty="0"/>
          </a:p>
        </p:txBody>
      </p:sp>
      <p:cxnSp>
        <p:nvCxnSpPr>
          <p:cNvPr id="94" name="Straight Arrow Connector 93"/>
          <p:cNvCxnSpPr>
            <a:stCxn id="82" idx="3"/>
            <a:endCxn id="84" idx="1"/>
          </p:cNvCxnSpPr>
          <p:nvPr/>
        </p:nvCxnSpPr>
        <p:spPr>
          <a:xfrm flipV="1">
            <a:off x="27119599" y="17724755"/>
            <a:ext cx="515218" cy="6571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2"/>
          <p:cNvSpPr txBox="1">
            <a:spLocks/>
          </p:cNvSpPr>
          <p:nvPr/>
        </p:nvSpPr>
        <p:spPr>
          <a:xfrm>
            <a:off x="768063" y="3592481"/>
            <a:ext cx="12355700" cy="10120632"/>
          </a:xfrm>
          <a:prstGeom prst="rect">
            <a:avLst/>
          </a:prstGeom>
          <a:ln>
            <a:noFill/>
          </a:ln>
        </p:spPr>
        <p:txBody>
          <a:bodyPr vert="horz" lIns="407356" tIns="203678" rIns="407356" bIns="203678" rtlCol="0">
            <a:normAutofit/>
          </a:bodyPr>
          <a:lstStyle>
            <a:lvl1pPr marL="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43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203678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25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407356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07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611034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814712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1018390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2068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25746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29424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Motivation</a:t>
            </a:r>
          </a:p>
          <a:p>
            <a:pPr marL="714375" indent="-714375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Opaque mobile ecosystem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marL="1438275" lvl="1" indent="-723900" algn="l">
              <a:buFont typeface="Arial" pitchFamily="34" charset="0"/>
              <a:buChar char="•"/>
              <a:tabLst>
                <a:tab pos="1438275" algn="l"/>
              </a:tabLst>
            </a:pPr>
            <a:r>
              <a:rPr lang="en-US" sz="3600" b="1" dirty="0" smtClean="0">
                <a:solidFill>
                  <a:schemeClr val="tx1"/>
                </a:solidFill>
              </a:rPr>
              <a:t>Limited knowledge on the network </a:t>
            </a:r>
            <a:r>
              <a:rPr lang="en-US" sz="3600" b="1" dirty="0">
                <a:solidFill>
                  <a:schemeClr val="tx1"/>
                </a:solidFill>
              </a:rPr>
              <a:t>usage of </a:t>
            </a:r>
            <a:r>
              <a:rPr lang="en-US" sz="3600" b="1" dirty="0" smtClean="0">
                <a:solidFill>
                  <a:schemeClr val="tx1"/>
                </a:solidFill>
              </a:rPr>
              <a:t>apps</a:t>
            </a:r>
          </a:p>
          <a:p>
            <a:pPr marL="1438275" lvl="1" indent="-723900" algn="l">
              <a:buFont typeface="Arial" pitchFamily="34" charset="0"/>
              <a:buChar char="•"/>
              <a:tabLst>
                <a:tab pos="1438275" algn="l"/>
              </a:tabLst>
            </a:pPr>
            <a:r>
              <a:rPr lang="en-US" sz="3600" b="1" dirty="0" smtClean="0">
                <a:solidFill>
                  <a:schemeClr val="tx1"/>
                </a:solidFill>
              </a:rPr>
              <a:t>No visibility into what ISPs are doing to traffic</a:t>
            </a:r>
          </a:p>
          <a:p>
            <a:pPr marL="714375" indent="-714375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Limited control 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  <a:p>
            <a:pPr marL="1438275" lvl="1" indent="-723900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3600" b="1" dirty="0" smtClean="0">
                <a:solidFill>
                  <a:schemeClr val="tx1"/>
                </a:solidFill>
              </a:rPr>
              <a:t>Locked down operating systems</a:t>
            </a:r>
          </a:p>
          <a:p>
            <a:pPr marL="1438275" lvl="1" indent="-723900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3600" b="1" dirty="0" smtClean="0">
                <a:solidFill>
                  <a:schemeClr val="tx1"/>
                </a:solidFill>
              </a:rPr>
              <a:t>ISPs solely control network policies</a:t>
            </a:r>
          </a:p>
        </p:txBody>
      </p:sp>
      <p:cxnSp>
        <p:nvCxnSpPr>
          <p:cNvPr id="112" name="Straight Arrow Connector 111"/>
          <p:cNvCxnSpPr>
            <a:stCxn id="1042" idx="2"/>
          </p:cNvCxnSpPr>
          <p:nvPr/>
        </p:nvCxnSpPr>
        <p:spPr>
          <a:xfrm>
            <a:off x="1640791" y="17688251"/>
            <a:ext cx="1239589" cy="71963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63" idx="2"/>
          </p:cNvCxnSpPr>
          <p:nvPr/>
        </p:nvCxnSpPr>
        <p:spPr>
          <a:xfrm flipH="1">
            <a:off x="4520581" y="17248937"/>
            <a:ext cx="1475415" cy="1176463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34" idx="3"/>
            <a:endCxn id="11" idx="1"/>
          </p:cNvCxnSpPr>
          <p:nvPr/>
        </p:nvCxnSpPr>
        <p:spPr>
          <a:xfrm>
            <a:off x="1640790" y="19002542"/>
            <a:ext cx="1239590" cy="2665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886474" y="19667589"/>
            <a:ext cx="993906" cy="136815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Process 170"/>
          <p:cNvSpPr/>
          <p:nvPr/>
        </p:nvSpPr>
        <p:spPr>
          <a:xfrm>
            <a:off x="16928919" y="18390799"/>
            <a:ext cx="1640201" cy="12767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VPN Server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12860467" y="18390800"/>
            <a:ext cx="2772307" cy="127678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Meddlebox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12659219" y="17958751"/>
            <a:ext cx="6110428" cy="26317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TextBox 174"/>
          <p:cNvSpPr txBox="1"/>
          <p:nvPr/>
        </p:nvSpPr>
        <p:spPr>
          <a:xfrm>
            <a:off x="13633911" y="19664332"/>
            <a:ext cx="5132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/>
              <a:t>Meddle Server</a:t>
            </a:r>
            <a:endParaRPr lang="fr-FR" sz="5400" dirty="0"/>
          </a:p>
        </p:txBody>
      </p:sp>
      <p:cxnSp>
        <p:nvCxnSpPr>
          <p:cNvPr id="186" name="Straight Arrow Connector 185"/>
          <p:cNvCxnSpPr>
            <a:stCxn id="172" idx="3"/>
            <a:endCxn id="171" idx="1"/>
          </p:cNvCxnSpPr>
          <p:nvPr/>
        </p:nvCxnSpPr>
        <p:spPr>
          <a:xfrm>
            <a:off x="15632774" y="19029194"/>
            <a:ext cx="1296145" cy="0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endCxn id="174" idx="2"/>
          </p:cNvCxnSpPr>
          <p:nvPr/>
        </p:nvCxnSpPr>
        <p:spPr>
          <a:xfrm flipV="1">
            <a:off x="12312413" y="20590520"/>
            <a:ext cx="3402020" cy="1401171"/>
          </a:xfrm>
          <a:prstGeom prst="bentConnector2">
            <a:avLst/>
          </a:prstGeom>
          <a:ln w="1270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10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334" y="20538709"/>
            <a:ext cx="922281" cy="1067764"/>
          </a:xfrm>
          <a:prstGeom prst="rect">
            <a:avLst/>
          </a:prstGeom>
        </p:spPr>
      </p:pic>
      <p:pic>
        <p:nvPicPr>
          <p:cNvPr id="1053" name="Picture 10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219" y="18401344"/>
            <a:ext cx="618793" cy="1250087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299" y="16175133"/>
            <a:ext cx="1434314" cy="1434314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953" y="16213389"/>
            <a:ext cx="926857" cy="123994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715" y="15816126"/>
            <a:ext cx="1432607" cy="1760500"/>
          </a:xfrm>
          <a:prstGeom prst="rect">
            <a:avLst/>
          </a:prstGeom>
        </p:spPr>
      </p:pic>
      <p:cxnSp>
        <p:nvCxnSpPr>
          <p:cNvPr id="200" name="Straight Arrow Connector 199"/>
          <p:cNvCxnSpPr>
            <a:stCxn id="1052" idx="1"/>
          </p:cNvCxnSpPr>
          <p:nvPr/>
        </p:nvCxnSpPr>
        <p:spPr>
          <a:xfrm flipH="1" flipV="1">
            <a:off x="18569122" y="19667591"/>
            <a:ext cx="544212" cy="14050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53" idx="1"/>
            <a:endCxn id="171" idx="3"/>
          </p:cNvCxnSpPr>
          <p:nvPr/>
        </p:nvCxnSpPr>
        <p:spPr>
          <a:xfrm flipH="1">
            <a:off x="18569120" y="19026388"/>
            <a:ext cx="1157099" cy="280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28" idx="2"/>
          </p:cNvCxnSpPr>
          <p:nvPr/>
        </p:nvCxnSpPr>
        <p:spPr>
          <a:xfrm flipH="1">
            <a:off x="18569120" y="17453332"/>
            <a:ext cx="1302262" cy="101198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9" idx="2"/>
            <a:endCxn id="171" idx="0"/>
          </p:cNvCxnSpPr>
          <p:nvPr/>
        </p:nvCxnSpPr>
        <p:spPr>
          <a:xfrm>
            <a:off x="17749019" y="17576626"/>
            <a:ext cx="1" cy="814173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14991469" y="17410915"/>
            <a:ext cx="1986586" cy="10144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lowchart: Process 219"/>
          <p:cNvSpPr/>
          <p:nvPr/>
        </p:nvSpPr>
        <p:spPr>
          <a:xfrm>
            <a:off x="660556" y="15497379"/>
            <a:ext cx="20054228" cy="71425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23638988" y="18494632"/>
            <a:ext cx="5575" cy="5828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82" idx="2"/>
          </p:cNvCxnSpPr>
          <p:nvPr/>
        </p:nvCxnSpPr>
        <p:spPr>
          <a:xfrm>
            <a:off x="25904804" y="18460803"/>
            <a:ext cx="0" cy="61665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84" idx="2"/>
          </p:cNvCxnSpPr>
          <p:nvPr/>
        </p:nvCxnSpPr>
        <p:spPr>
          <a:xfrm>
            <a:off x="28400696" y="18438825"/>
            <a:ext cx="0" cy="67017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13" idx="3"/>
          </p:cNvCxnSpPr>
          <p:nvPr/>
        </p:nvCxnSpPr>
        <p:spPr>
          <a:xfrm flipV="1">
            <a:off x="8589033" y="17718461"/>
            <a:ext cx="1661825" cy="1310734"/>
          </a:xfrm>
          <a:prstGeom prst="bentConnector3">
            <a:avLst>
              <a:gd name="adj1" fmla="val 98910"/>
            </a:avLst>
          </a:prstGeom>
          <a:ln w="1270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172" idx="1"/>
          </p:cNvCxnSpPr>
          <p:nvPr/>
        </p:nvCxnSpPr>
        <p:spPr>
          <a:xfrm rot="10800000">
            <a:off x="11127053" y="17718462"/>
            <a:ext cx="1733415" cy="1310733"/>
          </a:xfrm>
          <a:prstGeom prst="bentConnector3">
            <a:avLst>
              <a:gd name="adj1" fmla="val 98844"/>
            </a:avLst>
          </a:prstGeom>
          <a:ln w="1270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050905" y="14113078"/>
            <a:ext cx="6653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System Architecture</a:t>
            </a:r>
            <a:endParaRPr lang="fr-FR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>
            <a:off x="727401" y="23240454"/>
            <a:ext cx="28933999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323" y="27092882"/>
            <a:ext cx="4716524" cy="2829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323" y="23924530"/>
            <a:ext cx="4680520" cy="2808312"/>
          </a:xfrm>
          <a:prstGeom prst="rect">
            <a:avLst/>
          </a:prstGeom>
        </p:spPr>
      </p:pic>
      <p:sp>
        <p:nvSpPr>
          <p:cNvPr id="64" name="Content Placeholder 2"/>
          <p:cNvSpPr txBox="1">
            <a:spLocks/>
          </p:cNvSpPr>
          <p:nvPr/>
        </p:nvSpPr>
        <p:spPr>
          <a:xfrm>
            <a:off x="705055" y="30117218"/>
            <a:ext cx="14290916" cy="10424779"/>
          </a:xfrm>
          <a:prstGeom prst="rect">
            <a:avLst/>
          </a:prstGeom>
          <a:ln>
            <a:noFill/>
          </a:ln>
        </p:spPr>
        <p:txBody>
          <a:bodyPr vert="horz" lIns="407356" tIns="203678" rIns="407356" bIns="203678" rtlCol="0">
            <a:normAutofit/>
          </a:bodyPr>
          <a:lstStyle>
            <a:lvl1pPr marL="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43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203678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25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407356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07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611034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814712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1018390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2068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25746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29424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Viability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b="1" i="1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Supports iPhone and Android, uses open source VPN server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Power consumption 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Increases by about 10%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E.g., 24-hour charge now lasts 22 hours. 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Data consumption 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Increases by 8—12%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Offset this through ad blocking and compression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Network latency </a:t>
            </a:r>
          </a:p>
          <a:p>
            <a:pPr marL="1428750" lvl="1" indent="-70485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Expected to increase by 3 </a:t>
            </a:r>
            <a:r>
              <a:rPr lang="en-US" sz="3600" b="1" dirty="0" err="1" smtClean="0">
                <a:solidFill>
                  <a:schemeClr val="tx1"/>
                </a:solidFill>
              </a:rPr>
              <a:t>ms</a:t>
            </a:r>
            <a:r>
              <a:rPr lang="en-US" sz="3600" b="1" dirty="0" smtClean="0">
                <a:solidFill>
                  <a:schemeClr val="tx1"/>
                </a:solidFill>
              </a:rPr>
              <a:t> to 13 </a:t>
            </a:r>
            <a:r>
              <a:rPr lang="en-US" sz="3600" b="1" dirty="0" err="1" smtClean="0">
                <a:solidFill>
                  <a:schemeClr val="tx1"/>
                </a:solidFill>
              </a:rPr>
              <a:t>ms</a:t>
            </a:r>
            <a:endParaRPr lang="en-US" sz="3600" b="1" dirty="0" smtClean="0">
              <a:solidFill>
                <a:schemeClr val="tx1"/>
              </a:solidFill>
            </a:endParaRPr>
          </a:p>
          <a:p>
            <a:pPr marL="1428750" lvl="1" indent="-70485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Insignificant portion of 3G latencies</a:t>
            </a:r>
          </a:p>
          <a:p>
            <a:pPr marL="857250" indent="-857250" algn="l">
              <a:buFont typeface="Arial" pitchFamily="34" charset="0"/>
              <a:buChar char="•"/>
            </a:pP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15591235" y="23693346"/>
            <a:ext cx="13682840" cy="15928928"/>
          </a:xfrm>
          <a:prstGeom prst="rect">
            <a:avLst/>
          </a:prstGeom>
          <a:ln>
            <a:noFill/>
          </a:ln>
        </p:spPr>
        <p:txBody>
          <a:bodyPr vert="horz" lIns="407356" tIns="203678" rIns="407356" bIns="203678" rtlCol="0">
            <a:normAutofit/>
          </a:bodyPr>
          <a:lstStyle>
            <a:lvl1pPr marL="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43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203678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25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407356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07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611034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814712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1018390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2068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25746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29424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Research Enabled by Meddle</a:t>
            </a:r>
          </a:p>
          <a:p>
            <a:pPr marL="714375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Privacy and Security</a:t>
            </a:r>
          </a:p>
          <a:p>
            <a:pPr marL="1438275" lvl="2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Detect privacy invasive traffic</a:t>
            </a:r>
          </a:p>
          <a:p>
            <a:pPr marL="1438275" lvl="2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Malware detection and blocking 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endParaRPr lang="en-US" sz="3600" b="1" dirty="0" smtClean="0">
              <a:solidFill>
                <a:schemeClr val="tx1"/>
              </a:solidFill>
            </a:endParaRPr>
          </a:p>
          <a:p>
            <a:pPr marL="714375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Characterization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Automatically detect ISP policies</a:t>
            </a:r>
          </a:p>
          <a:p>
            <a:pPr marL="1438275" lvl="1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Impact of network behavior of  OS and apps 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endParaRPr lang="en-US" sz="3600" b="1" dirty="0" smtClean="0">
              <a:solidFill>
                <a:schemeClr val="tx1"/>
              </a:solidFill>
            </a:endParaRPr>
          </a:p>
          <a:p>
            <a:pPr marL="2751155" lvl="1" indent="-714375" algn="l">
              <a:buFont typeface="Arial" pitchFamily="34" charset="0"/>
              <a:buChar char="•"/>
            </a:pPr>
            <a:endParaRPr lang="en-US" sz="4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14375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Exploring network optimizations </a:t>
            </a:r>
          </a:p>
          <a:p>
            <a:pPr marL="1438275" lvl="2" indent="-62865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HTTP </a:t>
            </a:r>
            <a:r>
              <a:rPr lang="en-US" sz="3600" b="1" dirty="0" smtClean="0">
                <a:solidFill>
                  <a:schemeClr val="tx1"/>
                </a:solidFill>
              </a:rPr>
              <a:t>(Split-browser, </a:t>
            </a:r>
            <a:r>
              <a:rPr lang="en-US" sz="3600" b="1" dirty="0" smtClean="0">
                <a:solidFill>
                  <a:schemeClr val="tx1"/>
                </a:solidFill>
              </a:rPr>
              <a:t>SPDY push, etc.) </a:t>
            </a:r>
          </a:p>
          <a:p>
            <a:pPr marL="1438275" lvl="2" indent="-628650" algn="l">
              <a:buFont typeface="Arial" pitchFamily="34" charset="0"/>
              <a:buChar char="•"/>
            </a:pPr>
            <a:r>
              <a:rPr lang="en-US" sz="3600" b="1" dirty="0" err="1" smtClean="0">
                <a:solidFill>
                  <a:schemeClr val="tx1"/>
                </a:solidFill>
              </a:rPr>
              <a:t>Proxying</a:t>
            </a:r>
            <a:r>
              <a:rPr lang="en-US" sz="3600" b="1" dirty="0" smtClean="0">
                <a:solidFill>
                  <a:schemeClr val="tx1"/>
                </a:solidFill>
              </a:rPr>
              <a:t> and caching 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endParaRPr lang="en-US" sz="3600" b="1" dirty="0" smtClean="0">
              <a:solidFill>
                <a:schemeClr val="tx1"/>
              </a:solidFill>
            </a:endParaRPr>
          </a:p>
          <a:p>
            <a:pPr marL="714375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New protocols and communication models </a:t>
            </a:r>
          </a:p>
          <a:p>
            <a:pPr marL="1438275" lvl="2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Peer to Peer offloading</a:t>
            </a:r>
          </a:p>
          <a:p>
            <a:pPr marL="1438275" lvl="2" indent="-72390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Transparent support for emerging technologies such as DNSSEC and IPv6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endParaRPr lang="en-US" sz="3600" b="1" dirty="0" smtClean="0">
              <a:solidFill>
                <a:schemeClr val="tx1"/>
              </a:solidFill>
            </a:endParaRPr>
          </a:p>
          <a:p>
            <a:pPr marL="714375" lvl="1" indent="-714375" algn="l">
              <a:buFont typeface="Arial" pitchFamily="34" charset="0"/>
              <a:buChar char="•"/>
            </a:pPr>
            <a:r>
              <a:rPr lang="en-US" sz="4800" b="1" i="1" dirty="0" smtClean="0">
                <a:solidFill>
                  <a:schemeClr val="tx2">
                    <a:lumMod val="75000"/>
                  </a:schemeClr>
                </a:solidFill>
              </a:rPr>
              <a:t>Routing, scalability, and management</a:t>
            </a:r>
          </a:p>
          <a:p>
            <a:pPr marL="1438275" lvl="2" indent="-62865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Automatically and correctly compose multiple </a:t>
            </a:r>
            <a:r>
              <a:rPr lang="en-US" sz="3600" b="1" dirty="0" err="1" smtClean="0">
                <a:solidFill>
                  <a:schemeClr val="tx1"/>
                </a:solidFill>
              </a:rPr>
              <a:t>Meddleboxes</a:t>
            </a:r>
            <a:endParaRPr lang="en-US" sz="3600" b="1" dirty="0" smtClean="0">
              <a:solidFill>
                <a:schemeClr val="tx1"/>
              </a:solidFill>
            </a:endParaRPr>
          </a:p>
          <a:p>
            <a:pPr marL="1438275" lvl="2" indent="-628650"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Performance and reliability in a cloud environment </a:t>
            </a:r>
          </a:p>
          <a:p>
            <a:pPr marL="3551256" lvl="2" indent="-800100" algn="l">
              <a:buFont typeface="Arial" pitchFamily="34" charset="0"/>
              <a:buChar char="•"/>
            </a:pPr>
            <a:endParaRPr lang="en-US" sz="2200" b="1" dirty="0" smtClean="0">
              <a:solidFill>
                <a:schemeClr val="tx1"/>
              </a:solidFill>
            </a:endParaRPr>
          </a:p>
          <a:p>
            <a:pPr marL="714375" lvl="1" algn="l"/>
            <a:endParaRPr lang="en-US" sz="4000" b="1" dirty="0" smtClean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58" y="29504462"/>
            <a:ext cx="564721" cy="5647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40" y="28591384"/>
            <a:ext cx="585945" cy="5859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76" y="28156153"/>
            <a:ext cx="556481" cy="556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65" y="28685147"/>
            <a:ext cx="528820" cy="7775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70" y="30228390"/>
            <a:ext cx="529446" cy="5294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6" y="29525930"/>
            <a:ext cx="543253" cy="5432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80" y="30772040"/>
            <a:ext cx="594958" cy="5949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17" y="30137597"/>
            <a:ext cx="620239" cy="620239"/>
          </a:xfrm>
          <a:prstGeom prst="rect">
            <a:avLst/>
          </a:prstGeom>
        </p:spPr>
      </p:pic>
      <p:pic>
        <p:nvPicPr>
          <p:cNvPr id="1027" name="Picture 3" descr="C:\Users\arao\AppData\Local\Microsoft\Windows\Temporary Internet Files\Content.IE5\K7YP1CNY\MC900437797[1].wm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14" y="27969247"/>
            <a:ext cx="413936" cy="3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/>
          <p:cNvCxnSpPr>
            <a:stCxn id="19" idx="1"/>
            <a:endCxn id="1027" idx="3"/>
          </p:cNvCxnSpPr>
          <p:nvPr/>
        </p:nvCxnSpPr>
        <p:spPr>
          <a:xfrm flipH="1" flipV="1">
            <a:off x="5935850" y="28155306"/>
            <a:ext cx="639426" cy="279088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" descr="C:\Users\arao\AppData\Local\Microsoft\Windows\Temporary Internet Files\Content.IE5\K7YP1CNY\MC900437797[1].wm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10" y="27980905"/>
            <a:ext cx="413936" cy="3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/>
          <p:cNvCxnSpPr>
            <a:stCxn id="18" idx="0"/>
            <a:endCxn id="1027" idx="2"/>
          </p:cNvCxnSpPr>
          <p:nvPr/>
        </p:nvCxnSpPr>
        <p:spPr>
          <a:xfrm flipH="1" flipV="1">
            <a:off x="5728882" y="28341364"/>
            <a:ext cx="140331" cy="25002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2"/>
            <a:endCxn id="19" idx="3"/>
          </p:cNvCxnSpPr>
          <p:nvPr/>
        </p:nvCxnSpPr>
        <p:spPr>
          <a:xfrm flipH="1">
            <a:off x="7131757" y="28353022"/>
            <a:ext cx="810521" cy="81372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2"/>
            <a:endCxn id="22" idx="0"/>
          </p:cNvCxnSpPr>
          <p:nvPr/>
        </p:nvCxnSpPr>
        <p:spPr>
          <a:xfrm flipH="1">
            <a:off x="7422475" y="28353022"/>
            <a:ext cx="519803" cy="33212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8" idx="2"/>
            <a:endCxn id="24" idx="0"/>
          </p:cNvCxnSpPr>
          <p:nvPr/>
        </p:nvCxnSpPr>
        <p:spPr>
          <a:xfrm flipH="1">
            <a:off x="7903183" y="28353022"/>
            <a:ext cx="39095" cy="1172908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6" idx="1"/>
            <a:endCxn id="26" idx="3"/>
          </p:cNvCxnSpPr>
          <p:nvPr/>
        </p:nvCxnSpPr>
        <p:spPr>
          <a:xfrm flipH="1" flipV="1">
            <a:off x="7631556" y="30447717"/>
            <a:ext cx="271626" cy="682371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3" descr="C:\Users\arao\AppData\Local\Microsoft\Windows\Temporary Internet Files\Content.IE5\K7YP1CNY\MC900437797[1].wm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182" y="30944029"/>
            <a:ext cx="413936" cy="3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Arrow Connector 108"/>
          <p:cNvCxnSpPr>
            <a:stCxn id="25" idx="3"/>
            <a:endCxn id="106" idx="1"/>
          </p:cNvCxnSpPr>
          <p:nvPr/>
        </p:nvCxnSpPr>
        <p:spPr>
          <a:xfrm>
            <a:off x="6975938" y="31069519"/>
            <a:ext cx="927244" cy="60569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6" idx="1"/>
            <a:endCxn id="24" idx="2"/>
          </p:cNvCxnSpPr>
          <p:nvPr/>
        </p:nvCxnSpPr>
        <p:spPr>
          <a:xfrm flipV="1">
            <a:off x="7903182" y="30069183"/>
            <a:ext cx="1" cy="106090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3" descr="C:\Users\arao\AppData\Local\Microsoft\Windows\Temporary Internet Files\Content.IE5\K7YP1CNY\MC900437797[1].wm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89" y="30307054"/>
            <a:ext cx="413936" cy="3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Arrow Connector 148"/>
          <p:cNvCxnSpPr>
            <a:stCxn id="148" idx="3"/>
            <a:endCxn id="23" idx="1"/>
          </p:cNvCxnSpPr>
          <p:nvPr/>
        </p:nvCxnSpPr>
        <p:spPr>
          <a:xfrm>
            <a:off x="5266425" y="30493113"/>
            <a:ext cx="504045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3" descr="C:\Users\arao\AppData\Local\Microsoft\Windows\Temporary Internet Files\Content.IE5\K7YP1CNY\MC900437797[1].wm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89" y="29176034"/>
            <a:ext cx="413936" cy="3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Straight Arrow Connector 156"/>
          <p:cNvCxnSpPr>
            <a:stCxn id="156" idx="2"/>
            <a:endCxn id="17" idx="1"/>
          </p:cNvCxnSpPr>
          <p:nvPr/>
        </p:nvCxnSpPr>
        <p:spPr>
          <a:xfrm>
            <a:off x="5059457" y="29548151"/>
            <a:ext cx="448901" cy="238672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6" idx="0"/>
            <a:endCxn id="18" idx="1"/>
          </p:cNvCxnSpPr>
          <p:nvPr/>
        </p:nvCxnSpPr>
        <p:spPr>
          <a:xfrm flipV="1">
            <a:off x="5059457" y="28884357"/>
            <a:ext cx="516783" cy="291677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401" y="39983515"/>
            <a:ext cx="2882517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</a:rPr>
              <a:t> </a:t>
            </a:r>
            <a:r>
              <a:rPr lang="en-US" sz="2800" b="1" i="1" dirty="0" err="1" smtClean="0">
                <a:solidFill>
                  <a:schemeClr val="tx2"/>
                </a:solidFill>
              </a:rPr>
              <a:t>ashwin.rao</a:t>
            </a:r>
            <a:r>
              <a:rPr lang="en-US" sz="2800" b="1" i="1" dirty="0" smtClean="0">
                <a:solidFill>
                  <a:schemeClr val="tx2"/>
                </a:solidFill>
              </a:rPr>
              <a:t> @ inria.fr ; </a:t>
            </a:r>
            <a:r>
              <a:rPr lang="en-US" sz="2800" b="1" i="1" dirty="0" err="1" smtClean="0">
                <a:solidFill>
                  <a:schemeClr val="tx2"/>
                </a:solidFill>
              </a:rPr>
              <a:t>choffnes</a:t>
            </a:r>
            <a:r>
              <a:rPr lang="en-US" sz="2800" b="1" i="1" dirty="0" smtClean="0">
                <a:solidFill>
                  <a:schemeClr val="tx2"/>
                </a:solidFill>
              </a:rPr>
              <a:t> @ cs.uw.edu ; </a:t>
            </a:r>
            <a:r>
              <a:rPr lang="en-US" sz="2800" b="1" i="1" dirty="0" err="1" smtClean="0">
                <a:solidFill>
                  <a:schemeClr val="tx2"/>
                </a:solidFill>
              </a:rPr>
              <a:t>justine</a:t>
            </a:r>
            <a:r>
              <a:rPr lang="en-US" sz="2800" b="1" i="1" dirty="0" smtClean="0">
                <a:solidFill>
                  <a:schemeClr val="tx2"/>
                </a:solidFill>
              </a:rPr>
              <a:t> @ eecs.berkeley.edu ; </a:t>
            </a:r>
            <a:r>
              <a:rPr lang="en-US" sz="2800" b="1" i="1" dirty="0" err="1" smtClean="0">
                <a:solidFill>
                  <a:schemeClr val="tx2"/>
                </a:solidFill>
              </a:rPr>
              <a:t>arnaud.legout</a:t>
            </a:r>
            <a:r>
              <a:rPr lang="en-US" sz="2800" b="1" i="1" smtClean="0">
                <a:solidFill>
                  <a:schemeClr val="tx2"/>
                </a:solidFill>
              </a:rPr>
              <a:t> </a:t>
            </a:r>
            <a:r>
              <a:rPr lang="en-US" sz="2800" b="1" i="1" smtClean="0">
                <a:solidFill>
                  <a:schemeClr val="tx2"/>
                </a:solidFill>
              </a:rPr>
              <a:t>@ inria.fr </a:t>
            </a:r>
            <a:r>
              <a:rPr lang="en-US" sz="2800" b="1" i="1" dirty="0" smtClean="0">
                <a:solidFill>
                  <a:schemeClr val="tx2"/>
                </a:solidFill>
              </a:rPr>
              <a:t>;  </a:t>
            </a:r>
            <a:r>
              <a:rPr lang="en-US" sz="2800" b="1" i="1" dirty="0" err="1" smtClean="0">
                <a:solidFill>
                  <a:schemeClr val="tx2"/>
                </a:solidFill>
              </a:rPr>
              <a:t>arvind</a:t>
            </a:r>
            <a:r>
              <a:rPr lang="en-US" sz="2800" b="1" i="1" dirty="0" smtClean="0">
                <a:solidFill>
                  <a:schemeClr val="tx2"/>
                </a:solidFill>
              </a:rPr>
              <a:t> @ cs.uw.edu ; </a:t>
            </a:r>
            <a:r>
              <a:rPr lang="en-US" sz="2800" b="1" i="1" dirty="0" err="1" smtClean="0">
                <a:solidFill>
                  <a:schemeClr val="tx2"/>
                </a:solidFill>
              </a:rPr>
              <a:t>walid.dabbous</a:t>
            </a:r>
            <a:r>
              <a:rPr lang="en-US" sz="2800" b="1" i="1" dirty="0" smtClean="0">
                <a:solidFill>
                  <a:schemeClr val="tx2"/>
                </a:solidFill>
              </a:rPr>
              <a:t> @ inria.fr</a:t>
            </a:r>
            <a:endParaRPr lang="fr-FR" sz="2800" b="1" i="1" dirty="0">
              <a:solidFill>
                <a:schemeClr val="tx2"/>
              </a:solidFill>
            </a:endParaRPr>
          </a:p>
        </p:txBody>
      </p:sp>
      <p:sp>
        <p:nvSpPr>
          <p:cNvPr id="152" name="Content Placeholder 2"/>
          <p:cNvSpPr txBox="1">
            <a:spLocks/>
          </p:cNvSpPr>
          <p:nvPr/>
        </p:nvSpPr>
        <p:spPr>
          <a:xfrm>
            <a:off x="660556" y="23693346"/>
            <a:ext cx="8239310" cy="5352940"/>
          </a:xfrm>
          <a:prstGeom prst="rect">
            <a:avLst/>
          </a:prstGeom>
          <a:ln>
            <a:noFill/>
          </a:ln>
        </p:spPr>
        <p:txBody>
          <a:bodyPr vert="horz" lIns="407356" tIns="203678" rIns="407356" bIns="203678" rtlCol="0">
            <a:normAutofit/>
          </a:bodyPr>
          <a:lstStyle>
            <a:lvl1pPr marL="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43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2036780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25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407356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107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611034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814712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10183901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2068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25746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294242" indent="0" algn="ctr" defTabSz="4073561" rtl="0" eaLnBrk="1" latinLnBrk="0" hangingPunct="1">
              <a:spcBef>
                <a:spcPct val="20000"/>
              </a:spcBef>
              <a:buFont typeface="Arial" pitchFamily="34" charset="0"/>
              <a:buNone/>
              <a:defRPr sz="8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Example Applications</a:t>
            </a:r>
          </a:p>
          <a:p>
            <a:pPr marL="714375" indent="-714375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3600" b="1" dirty="0" smtClean="0">
                <a:solidFill>
                  <a:schemeClr val="tx1"/>
                </a:solidFill>
              </a:rPr>
              <a:t>Device wide ad blocking</a:t>
            </a:r>
            <a:endParaRPr lang="en-US" sz="3600" b="1" dirty="0">
              <a:solidFill>
                <a:schemeClr val="tx1"/>
              </a:solidFill>
            </a:endParaRPr>
          </a:p>
          <a:p>
            <a:pPr marL="714375" indent="-714375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3600" b="1" dirty="0" smtClean="0">
                <a:solidFill>
                  <a:schemeClr val="tx1"/>
                </a:solidFill>
              </a:rPr>
              <a:t>Transparent web proxy </a:t>
            </a:r>
          </a:p>
          <a:p>
            <a:pPr marL="714375" indent="-714375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3600" b="1" dirty="0" smtClean="0">
                <a:solidFill>
                  <a:schemeClr val="tx1"/>
                </a:solidFill>
              </a:rPr>
              <a:t>Traffic compression</a:t>
            </a:r>
          </a:p>
          <a:p>
            <a:pPr marL="714375" indent="-714375" algn="l">
              <a:buFont typeface="Arial" pitchFamily="34" charset="0"/>
              <a:buChar char="•"/>
              <a:tabLst>
                <a:tab pos="714375" algn="l"/>
              </a:tabLst>
            </a:pPr>
            <a:r>
              <a:rPr lang="en-US" sz="3600" b="1" dirty="0">
                <a:solidFill>
                  <a:schemeClr val="tx1"/>
                </a:solidFill>
              </a:rPr>
              <a:t>Visualize interaction between apps and trackers</a:t>
            </a:r>
          </a:p>
          <a:p>
            <a:pPr marL="714375" indent="-714375" algn="l">
              <a:buFont typeface="Arial" pitchFamily="34" charset="0"/>
              <a:buChar char="•"/>
              <a:tabLst>
                <a:tab pos="714375" algn="l"/>
              </a:tabLst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24469" y="13713113"/>
            <a:ext cx="28933999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05055" y="39946310"/>
            <a:ext cx="28933999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4779947" y="3834298"/>
            <a:ext cx="108012" cy="9217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851955" y="23960534"/>
            <a:ext cx="0" cy="15121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l="5848" t="28123" r="7783" b="35516"/>
          <a:stretch/>
        </p:blipFill>
        <p:spPr>
          <a:xfrm>
            <a:off x="4626819" y="9522930"/>
            <a:ext cx="6984776" cy="29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269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94</cp:revision>
  <dcterms:created xsi:type="dcterms:W3CDTF">2012-10-21T22:50:52Z</dcterms:created>
  <dcterms:modified xsi:type="dcterms:W3CDTF">2012-10-24T06:03:05Z</dcterms:modified>
</cp:coreProperties>
</file>