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2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0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85BC-AD8C-4F5E-B798-29AA35673BF4}" type="datetimeFigureOut">
              <a:rPr lang="id-ID" smtClean="0"/>
              <a:t>28/01/2024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aekTKwc1XKnZjhco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99A7-0215-8AB3-5DB4-49C4118C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406" y="113121"/>
            <a:ext cx="9755187" cy="1836054"/>
          </a:xfrm>
        </p:spPr>
        <p:txBody>
          <a:bodyPr>
            <a:normAutofit/>
          </a:bodyPr>
          <a:lstStyle/>
          <a:p>
            <a:pPr algn="ctr"/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EVALUASI USABILITY APLIKASI AKULAKU DENGAN METODE SYSTEM USABILITY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A943-7DE5-9B9F-56BD-39A56100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64" y="1918649"/>
            <a:ext cx="4223208" cy="550333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LIANDI HAIKAL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780D66-831F-5508-C230-41A82142ACFA}"/>
              </a:ext>
            </a:extLst>
          </p:cNvPr>
          <p:cNvSpPr txBox="1">
            <a:spLocks/>
          </p:cNvSpPr>
          <p:nvPr/>
        </p:nvSpPr>
        <p:spPr>
          <a:xfrm>
            <a:off x="7363127" y="1923989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APRI SOFIAN ARGANATA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9717EB-CA52-1075-FEAC-BFDAF0EA54CB}"/>
              </a:ext>
            </a:extLst>
          </p:cNvPr>
          <p:cNvSpPr txBox="1">
            <a:spLocks/>
          </p:cNvSpPr>
          <p:nvPr/>
        </p:nvSpPr>
        <p:spPr>
          <a:xfrm>
            <a:off x="605664" y="2328740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NIM. 191110112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4C3FA1-BA8F-7DA8-A3C7-D3CA0E52E3A9}"/>
              </a:ext>
            </a:extLst>
          </p:cNvPr>
          <p:cNvSpPr txBox="1">
            <a:spLocks/>
          </p:cNvSpPr>
          <p:nvPr/>
        </p:nvSpPr>
        <p:spPr>
          <a:xfrm>
            <a:off x="7363127" y="2328740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NIM. 161112235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31886-A8A3-D934-CFF9-D04E2E01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16" y="1963870"/>
            <a:ext cx="2189967" cy="133044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DB1C629-641E-A604-E4B4-72312B53179C}"/>
              </a:ext>
            </a:extLst>
          </p:cNvPr>
          <p:cNvSpPr txBox="1">
            <a:spLocks/>
          </p:cNvSpPr>
          <p:nvPr/>
        </p:nvSpPr>
        <p:spPr>
          <a:xfrm>
            <a:off x="3784069" y="3479536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STUDI S-1 TEKNIK INFORMATIKA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FAKULTAS INFORMATIKA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UNIVERSITAS MIKROSKIL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MEDAN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5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F85-F51B-B53B-400D-15927F32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Akulaku</a:t>
            </a:r>
            <a:endParaRPr lang="id-ID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FEDFE-F811-710A-720B-79D3AC50ED90}"/>
              </a:ext>
            </a:extLst>
          </p:cNvPr>
          <p:cNvSpPr txBox="1">
            <a:spLocks/>
          </p:cNvSpPr>
          <p:nvPr/>
        </p:nvSpPr>
        <p:spPr>
          <a:xfrm>
            <a:off x="1490130" y="5584849"/>
            <a:ext cx="187421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29F60-80CD-0E16-62A9-A0D4B7E07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6" b="5704"/>
          <a:stretch/>
        </p:blipFill>
        <p:spPr bwMode="auto">
          <a:xfrm>
            <a:off x="1490130" y="1994482"/>
            <a:ext cx="1874213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D438F9-E380-65BE-F97C-54FEF2F7E962}"/>
              </a:ext>
            </a:extLst>
          </p:cNvPr>
          <p:cNvSpPr txBox="1">
            <a:spLocks/>
          </p:cNvSpPr>
          <p:nvPr/>
        </p:nvSpPr>
        <p:spPr>
          <a:xfrm>
            <a:off x="3942670" y="5584849"/>
            <a:ext cx="448489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Refund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B6D81-7B0D-9ADE-AACD-75B00EC3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70" y="1994482"/>
            <a:ext cx="1874213" cy="34496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200C8A-5860-E745-67D6-891FA6D15665}"/>
              </a:ext>
            </a:extLst>
          </p:cNvPr>
          <p:cNvSpPr txBox="1">
            <a:spLocks/>
          </p:cNvSpPr>
          <p:nvPr/>
        </p:nvSpPr>
        <p:spPr>
          <a:xfrm>
            <a:off x="8910261" y="5580562"/>
            <a:ext cx="187421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070A6-05ED-E03F-55DE-C4F7FD6BE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32"/>
          <a:stretch/>
        </p:blipFill>
        <p:spPr bwMode="auto">
          <a:xfrm>
            <a:off x="8910261" y="1994482"/>
            <a:ext cx="1791609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BD743-AD5F-2BA8-760F-9012C832A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10" y="1994481"/>
            <a:ext cx="1874213" cy="33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E55-49E1-1C3C-A968-C2233049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Populasi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DC180-CC69-ABDC-3D5A-388781257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644421" cy="3762899"/>
              </a:xfrm>
            </p:spPr>
            <p:txBody>
              <a:bodyPr>
                <a:noAutofit/>
              </a:bodyPr>
              <a:lstStyle/>
              <a:p>
                <a:pPr marL="0" marR="0" indent="27051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Total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dalam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kota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medan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kecamatan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medan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tembung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tercatat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situs Badan Pusat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Statistik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Kota Medan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tahun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2022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total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sebanyak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2.494.512</m:t>
                    </m:r>
                  </m:oMath>
                </a14:m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jiwa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diambil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dihitung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menggunakan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menentukan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rentang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diambil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teknik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10 - 20%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besar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20%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kecil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Maka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erdasarkan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diperoleh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10% </a:t>
                </a:r>
                <a:r>
                  <a:rPr lang="en-ID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error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tolerance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DC180-CC69-ABDC-3D5A-388781257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644421" cy="3762899"/>
              </a:xfrm>
              <a:blipFill>
                <a:blip r:embed="rId2"/>
                <a:stretch>
                  <a:fillRect l="-394" r="-3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198B1B-03CE-0145-83F8-A1E63E3974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3216" y="2015732"/>
                <a:ext cx="4644421" cy="3450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2.494.512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2494512</m:t>
                          </m:r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0,01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2.494.512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24.946,12</m:t>
                          </m:r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249 </m:t>
                      </m:r>
                      <m:r>
                        <m:rPr>
                          <m:sty m:val="p"/>
                        </m:rP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Orang</m:t>
                      </m:r>
                      <m: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responden</m:t>
                      </m:r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198B1B-03CE-0145-83F8-A1E63E39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16" y="2015732"/>
                <a:ext cx="4644421" cy="345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3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BF56-304E-4678-A1FE-43E1A32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Data 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D726-A369-D3A4-3F70-E3106E2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kritis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keberhasilan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menjawab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tertulis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tertutup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disediakan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terbuka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47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D0DF-A08C-76F6-85C5-C9749DFD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4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Pelaksanaan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8580E-770C-7DF7-64BA-7D28FEB9A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1" y="1968990"/>
            <a:ext cx="7145517" cy="471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27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5A1-CE98-3356-CC7E-33F73739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Rancangan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Kuesioner</a:t>
            </a:r>
            <a:endParaRPr lang="id-ID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EC61DD-D5D1-1B79-B5A2-26035F65E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51414"/>
              </p:ext>
            </p:extLst>
          </p:nvPr>
        </p:nvGraphicFramePr>
        <p:xfrm>
          <a:off x="1351738" y="1853754"/>
          <a:ext cx="9908929" cy="4590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324">
                  <a:extLst>
                    <a:ext uri="{9D8B030D-6E8A-4147-A177-3AD203B41FA5}">
                      <a16:colId xmlns:a16="http://schemas.microsoft.com/office/drawing/2014/main" val="74413477"/>
                    </a:ext>
                  </a:extLst>
                </a:gridCol>
                <a:gridCol w="3204805">
                  <a:extLst>
                    <a:ext uri="{9D8B030D-6E8A-4147-A177-3AD203B41FA5}">
                      <a16:colId xmlns:a16="http://schemas.microsoft.com/office/drawing/2014/main" val="1444146369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3507460601"/>
                    </a:ext>
                  </a:extLst>
                </a:gridCol>
              </a:tblGrid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Pertanyaan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Jawaban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4084785283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 pernah menggunakan aplikasi Akulaku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Tidak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875067513"/>
                  </a:ext>
                </a:extLst>
              </a:tr>
              <a:tr h="861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apapun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928625035"/>
                  </a:ext>
                </a:extLst>
              </a:tr>
              <a:tr h="20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 Pesanan Saya terdapat di halaman History Pesanan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166985356"/>
                  </a:ext>
                </a:extLst>
              </a:tr>
              <a:tr h="211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Logo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terdapat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Halaman Home pada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bagian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atas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183142847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Akulaku / No HP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Answer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247235074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Umur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Answer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148888772"/>
                  </a:ext>
                </a:extLst>
              </a:tr>
              <a:tr h="101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 apa yang menjadi kendala utama anda dan ingin segera diperbaiki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Fitur status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pembayaran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pembayaran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cepat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Fitur proses refund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mengupload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unboxing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Fitur Detail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mengirimkan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tersedia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57950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67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F76B-7260-4CF6-B515-8A11F852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6052"/>
            <a:ext cx="9603275" cy="1049235"/>
          </a:xfrm>
        </p:spPr>
        <p:txBody>
          <a:bodyPr>
            <a:no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Akulaku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6A194B-EBE6-C22E-1E33-35146131C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397702"/>
              </p:ext>
            </p:extLst>
          </p:nvPr>
        </p:nvGraphicFramePr>
        <p:xfrm>
          <a:off x="4038601" y="1941818"/>
          <a:ext cx="7145866" cy="4270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32">
                  <a:extLst>
                    <a:ext uri="{9D8B030D-6E8A-4147-A177-3AD203B41FA5}">
                      <a16:colId xmlns:a16="http://schemas.microsoft.com/office/drawing/2014/main" val="2340961660"/>
                    </a:ext>
                  </a:extLst>
                </a:gridCol>
                <a:gridCol w="3293877">
                  <a:extLst>
                    <a:ext uri="{9D8B030D-6E8A-4147-A177-3AD203B41FA5}">
                      <a16:colId xmlns:a16="http://schemas.microsoft.com/office/drawing/2014/main" val="376986784"/>
                    </a:ext>
                  </a:extLst>
                </a:gridCol>
                <a:gridCol w="762572">
                  <a:extLst>
                    <a:ext uri="{9D8B030D-6E8A-4147-A177-3AD203B41FA5}">
                      <a16:colId xmlns:a16="http://schemas.microsoft.com/office/drawing/2014/main" val="1779392427"/>
                    </a:ext>
                  </a:extLst>
                </a:gridCol>
                <a:gridCol w="758028">
                  <a:extLst>
                    <a:ext uri="{9D8B030D-6E8A-4147-A177-3AD203B41FA5}">
                      <a16:colId xmlns:a16="http://schemas.microsoft.com/office/drawing/2014/main" val="168533912"/>
                    </a:ext>
                  </a:extLst>
                </a:gridCol>
                <a:gridCol w="630781">
                  <a:extLst>
                    <a:ext uri="{9D8B030D-6E8A-4147-A177-3AD203B41FA5}">
                      <a16:colId xmlns:a16="http://schemas.microsoft.com/office/drawing/2014/main" val="1558198196"/>
                    </a:ext>
                  </a:extLst>
                </a:gridCol>
                <a:gridCol w="750759">
                  <a:extLst>
                    <a:ext uri="{9D8B030D-6E8A-4147-A177-3AD203B41FA5}">
                      <a16:colId xmlns:a16="http://schemas.microsoft.com/office/drawing/2014/main" val="4283153960"/>
                    </a:ext>
                  </a:extLst>
                </a:gridCol>
                <a:gridCol w="726217">
                  <a:extLst>
                    <a:ext uri="{9D8B030D-6E8A-4147-A177-3AD203B41FA5}">
                      <a16:colId xmlns:a16="http://schemas.microsoft.com/office/drawing/2014/main" val="583956498"/>
                    </a:ext>
                  </a:extLst>
                </a:gridCol>
              </a:tblGrid>
              <a:tr h="191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6685" algn="l"/>
                          <a:tab pos="194310" algn="ctr"/>
                        </a:tabLs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182880" algn="ctr"/>
                        </a:tabLs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SS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625715452"/>
                  </a:ext>
                </a:extLst>
              </a:tr>
              <a:tr h="194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berpikir akan membeli barang di akulaku dengan mudah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331977766"/>
                  </a:ext>
                </a:extLst>
              </a:tr>
              <a:tr h="29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proses status pembayaran di aplikasi Akulaku sangat cepat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339723067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merasa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mudah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refund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diinginkan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815540541"/>
                  </a:ext>
                </a:extLst>
              </a:tr>
              <a:tr h="294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merasa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rumit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inginkan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219897748"/>
                  </a:ext>
                </a:extLst>
              </a:tr>
              <a:tr h="192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fitur-fitur sistem ini berjalan dengan semestinya.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130091027"/>
                  </a:ext>
                </a:extLst>
              </a:tr>
              <a:tr h="294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ada banyak hal yang tidak konsisten (tidak serasi) pada aplikasi Akulaku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825620116"/>
                  </a:ext>
                </a:extLst>
              </a:tr>
              <a:tr h="39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orang lain akan memahami cara menggunakan sistem aplikasi Akulaku dengan cepat.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001114992"/>
                  </a:ext>
                </a:extLst>
              </a:tr>
              <a:tr h="39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 dapat memberikan feedback terhadap produk dan penjual dengan mudah melalui aplikasi Akulaku.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339900559"/>
                  </a:ext>
                </a:extLst>
              </a:tr>
              <a:tr h="50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nyaman customer service Akulaku memberikan bantuan dan solusi yang cepat dan efektif terhadap keluhan atau masalah.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4044426235"/>
                  </a:ext>
                </a:extLst>
              </a:tr>
              <a:tr h="29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perlu membiasakan diri terlebih dahulu sebelum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 aplikasi Akulaku.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07426340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C791B-8EC7-D638-D49E-62103318A967}"/>
              </a:ext>
            </a:extLst>
          </p:cNvPr>
          <p:cNvSpPr txBox="1">
            <a:spLocks/>
          </p:cNvSpPr>
          <p:nvPr/>
        </p:nvSpPr>
        <p:spPr>
          <a:xfrm>
            <a:off x="825045" y="2472932"/>
            <a:ext cx="3289755" cy="282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STS = Sangat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1) 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2)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3) 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4)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= Sangat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5)</a:t>
            </a:r>
            <a:b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1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E17B-D160-DE71-2E79-9A1D2B74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960B-C901-34B7-46CC-21D9BA48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15732"/>
            <a:ext cx="10038854" cy="3450613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Media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Google Form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form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ID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https://forms.gle/aekTKwc1XKnZjhco9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B651-DF75-8A59-10EE-4DB9B06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A5C722D-1141-BBA8-6730-FAEC200E2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52901"/>
              </p:ext>
            </p:extLst>
          </p:nvPr>
        </p:nvGraphicFramePr>
        <p:xfrm>
          <a:off x="3394763" y="2865500"/>
          <a:ext cx="5716905" cy="112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35">
                  <a:extLst>
                    <a:ext uri="{9D8B030D-6E8A-4147-A177-3AD203B41FA5}">
                      <a16:colId xmlns:a16="http://schemas.microsoft.com/office/drawing/2014/main" val="2325172843"/>
                    </a:ext>
                  </a:extLst>
                </a:gridCol>
                <a:gridCol w="2858770">
                  <a:extLst>
                    <a:ext uri="{9D8B030D-6E8A-4147-A177-3AD203B41FA5}">
                      <a16:colId xmlns:a16="http://schemas.microsoft.com/office/drawing/2014/main" val="1242706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16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kuesioner yang terkumpul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9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kuesioner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valid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07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kuesioner yang tidak valid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4 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2356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47CF15-1FFB-67BA-08AA-8B2BA5977D88}"/>
              </a:ext>
            </a:extLst>
          </p:cNvPr>
          <p:cNvSpPr txBox="1"/>
          <p:nvPr/>
        </p:nvSpPr>
        <p:spPr>
          <a:xfrm>
            <a:off x="1451580" y="1969328"/>
            <a:ext cx="9603274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penyebaran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didapatkan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253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diantaranya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164 (65,1%)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88 (34,9%)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wanita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penyebaran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   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3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ACFE-62E6-9879-EFEC-1E56DE00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Uji Validitas Pearson SPSS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E696B-A191-1F77-466F-D2487425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0" y="1999191"/>
            <a:ext cx="5937979" cy="441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9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ED0-824F-0243-707E-E04F9A40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Uji Validitas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7A0A1-D3F9-A0B8-123A-C3901186D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69286"/>
              </p:ext>
            </p:extLst>
          </p:nvPr>
        </p:nvGraphicFramePr>
        <p:xfrm>
          <a:off x="2429933" y="2074333"/>
          <a:ext cx="7332133" cy="3767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422">
                  <a:extLst>
                    <a:ext uri="{9D8B030D-6E8A-4147-A177-3AD203B41FA5}">
                      <a16:colId xmlns:a16="http://schemas.microsoft.com/office/drawing/2014/main" val="3071674108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2511973836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1631021078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3638666687"/>
                    </a:ext>
                  </a:extLst>
                </a:gridCol>
              </a:tblGrid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Indikator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r-hitung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r-tabel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556403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42664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296147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2604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00544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65368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0.458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12834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Q7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199547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Q8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977450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410800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0,1986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5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A5B-D72A-EF2F-2E7A-443D2E59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756F-C2B5-CB1D-468D-BBC52C89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diwajibkan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angsuran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padahal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D" sz="1800" dirty="0" err="1">
                <a:latin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kesulitan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melakukan</a:t>
            </a:r>
            <a:r>
              <a:rPr lang="en-ID" sz="1800" dirty="0">
                <a:latin typeface="Times New Roman" panose="02020603050405020304" pitchFamily="18" charset="0"/>
              </a:rPr>
              <a:t> refund.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996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D03-D37F-03DC-B18D-5AEC425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4A43-1C7D-10B6-EF9D-2EB2D5C8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73021" cy="3450613"/>
          </a:xfrm>
        </p:spPr>
        <p:txBody>
          <a:bodyPr/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 uji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pertanyaan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Cronbach’s Alpha (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𝐶𝑟𝑜𝑛𝑏𝑎𝑐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ℎ’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𝑠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𝐴𝑙𝑝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ℎ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𝑎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0,6. Hal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menandakan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dirancang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memadai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SUS.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3145-C21B-A4CC-41BA-67AC28D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937" y="2386329"/>
            <a:ext cx="4460396" cy="24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87CF-A31A-813F-B74D-CF91A85E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Skor SUS (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72B30-0622-C663-C6B0-33DFFBE95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605" y="2261080"/>
                <a:ext cx="9775221" cy="305580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D" i="1"/>
                      <m:t>𝑆𝑈𝑆</m:t>
                    </m:r>
                    <m:r>
                      <a:rPr lang="en-ID"/>
                      <m:t> =((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1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2)+(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3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4)+(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5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6)+(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7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8)+(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9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m:rPr>
                        <m:sty m:val="p"/>
                      </m:rPr>
                      <a:rPr lang="en-ID"/>
                      <m:t>Q</m:t>
                    </m:r>
                    <m:r>
                      <a:rPr lang="en-ID"/>
                      <m:t>10)) 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/>
                      <m:t>𝑆𝑈𝑆</m:t>
                    </m:r>
                    <m:r>
                      <a:rPr lang="en-ID"/>
                      <m:t> =((2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a:rPr lang="en-ID"/>
                      <m:t>4)+(3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a:rPr lang="en-ID"/>
                      <m:t>2)+(2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a:rPr lang="en-ID"/>
                      <m:t>4)+(2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a:rPr lang="en-ID"/>
                      <m:t>2)+(2</m:t>
                    </m:r>
                    <m:r>
                      <a:rPr lang="en-ID" i="1"/>
                      <m:t>−</m:t>
                    </m:r>
                    <m:r>
                      <a:rPr lang="en-ID"/>
                      <m:t>1)+(5</m:t>
                    </m:r>
                    <m:r>
                      <a:rPr lang="en-ID" i="1"/>
                      <m:t>−</m:t>
                    </m:r>
                    <m:r>
                      <a:rPr lang="en-ID"/>
                      <m:t>2)) 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/>
                      <m:t>𝑆𝑈𝑆</m:t>
                    </m:r>
                    <m:r>
                      <a:rPr lang="en-ID"/>
                      <m:t> =(1+1+2+3+1+1+1+3+1+3) ×2,5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/>
                      <m:t>𝑆𝑈𝑆</m:t>
                    </m:r>
                    <m:r>
                      <a:rPr lang="en-ID"/>
                      <m:t> =18×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/>
                      <m:t>𝑆𝑈𝑆</m:t>
                    </m:r>
                    <m:r>
                      <a:rPr lang="en-ID"/>
                      <m:t> =45,0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72B30-0622-C663-C6B0-33DFFBE95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605" y="2261080"/>
                <a:ext cx="9775221" cy="3055801"/>
              </a:xfrm>
              <a:blipFill>
                <a:blip r:embed="rId2"/>
                <a:stretch>
                  <a:fillRect l="-436" b="-3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1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109-52C4-061C-D898-68421AF9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usability scale (SUS)</a:t>
            </a:r>
            <a:endParaRPr lang="id-ID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F7610-5023-40E9-A4F8-FB8B42B6D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22810"/>
              </p:ext>
            </p:extLst>
          </p:nvPr>
        </p:nvGraphicFramePr>
        <p:xfrm>
          <a:off x="3394710" y="3354165"/>
          <a:ext cx="5716905" cy="773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1654525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79587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9160281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4238705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145810836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904137543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549116651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71286288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008510487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7528488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314003891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179906485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3979656853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(Jumlah x 2.5)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2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8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D2EE-2471-711B-8C61-F1FF309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14530B-6EBB-057E-390B-9E95970CB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87160"/>
              </p:ext>
            </p:extLst>
          </p:nvPr>
        </p:nvGraphicFramePr>
        <p:xfrm>
          <a:off x="2601064" y="2494470"/>
          <a:ext cx="6989869" cy="93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293">
                  <a:extLst>
                    <a:ext uri="{9D8B030D-6E8A-4147-A177-3AD203B41FA5}">
                      <a16:colId xmlns:a16="http://schemas.microsoft.com/office/drawing/2014/main" val="3588221498"/>
                    </a:ext>
                  </a:extLst>
                </a:gridCol>
                <a:gridCol w="640293">
                  <a:extLst>
                    <a:ext uri="{9D8B030D-6E8A-4147-A177-3AD203B41FA5}">
                      <a16:colId xmlns:a16="http://schemas.microsoft.com/office/drawing/2014/main" val="3693676830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2656524902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14305785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278606349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719231431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786697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30833032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1709393811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3383138246"/>
                    </a:ext>
                  </a:extLst>
                </a:gridCol>
                <a:gridCol w="593307">
                  <a:extLst>
                    <a:ext uri="{9D8B030D-6E8A-4147-A177-3AD203B41FA5}">
                      <a16:colId xmlns:a16="http://schemas.microsoft.com/office/drawing/2014/main" val="4078848438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Q5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Q6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Q7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Q8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Q9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365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2731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B31495-FE9E-875B-EE1A-5DB1FB21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4267"/>
              </p:ext>
            </p:extLst>
          </p:nvPr>
        </p:nvGraphicFramePr>
        <p:xfrm>
          <a:off x="2601064" y="4176796"/>
          <a:ext cx="6989869" cy="12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624">
                  <a:extLst>
                    <a:ext uri="{9D8B030D-6E8A-4147-A177-3AD203B41FA5}">
                      <a16:colId xmlns:a16="http://schemas.microsoft.com/office/drawing/2014/main" val="3280664032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404552428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1136845444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3819771058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471974226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318104063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3745233638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28386750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413150499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20136914"/>
                    </a:ext>
                  </a:extLst>
                </a:gridCol>
                <a:gridCol w="354036">
                  <a:extLst>
                    <a:ext uri="{9D8B030D-6E8A-4147-A177-3AD203B41FA5}">
                      <a16:colId xmlns:a16="http://schemas.microsoft.com/office/drawing/2014/main" val="4269694202"/>
                    </a:ext>
                  </a:extLst>
                </a:gridCol>
                <a:gridCol w="855585">
                  <a:extLst>
                    <a:ext uri="{9D8B030D-6E8A-4147-A177-3AD203B41FA5}">
                      <a16:colId xmlns:a16="http://schemas.microsoft.com/office/drawing/2014/main" val="393565628"/>
                    </a:ext>
                  </a:extLst>
                </a:gridCol>
                <a:gridCol w="1402942">
                  <a:extLst>
                    <a:ext uri="{9D8B030D-6E8A-4147-A177-3AD203B41FA5}">
                      <a16:colId xmlns:a16="http://schemas.microsoft.com/office/drawing/2014/main" val="3242658367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(Jumlah x 2.5)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41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092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276CE5-A8FF-FDA6-2B30-D55DC777B8CA}"/>
              </a:ext>
            </a:extLst>
          </p:cNvPr>
          <p:cNvSpPr txBox="1"/>
          <p:nvPr/>
        </p:nvSpPr>
        <p:spPr>
          <a:xfrm>
            <a:off x="2996724" y="1989446"/>
            <a:ext cx="651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6C94-66EA-C1FA-6B16-88F41067E86D}"/>
              </a:ext>
            </a:extLst>
          </p:cNvPr>
          <p:cNvSpPr txBox="1"/>
          <p:nvPr/>
        </p:nvSpPr>
        <p:spPr>
          <a:xfrm>
            <a:off x="3045882" y="362178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609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D82A-6F4B-8CA9-B801-0722BE93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Usability Scale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C041C-4B44-98DA-95B2-BE6FEE139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𝑺𝒌𝒐𝒓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𝒓𝒂𝒕𝒂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𝒓𝒂𝒕𝒂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𝟏𝟐</m:t>
                          </m:r>
                          <m:r>
                            <a:rPr lang="en-US" sz="3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𝟖𝟕𝟓</m:t>
                          </m:r>
                        </m:num>
                        <m:den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𝟐𝟒𝟗</m:t>
                          </m:r>
                        </m:den>
                      </m:f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𝟓𝟏</m:t>
                      </m:r>
                      <m:r>
                        <a:rPr lang="en-US" sz="32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id-ID" sz="32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C041C-4B44-98DA-95B2-BE6FEE13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0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471-E3A6-BDB9-BF12-B7F8178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Hasil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Pembahasan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3FD3-BCD2-DB6D-9BA0-8B94C1F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pembahasan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Pertama-tama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dibahas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EBCAA-B40E-CD62-F659-985FDCAF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28" y="3235642"/>
            <a:ext cx="5692775" cy="1910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772EF-331E-C478-0214-307128657184}"/>
              </a:ext>
            </a:extLst>
          </p:cNvPr>
          <p:cNvSpPr txBox="1"/>
          <p:nvPr/>
        </p:nvSpPr>
        <p:spPr>
          <a:xfrm>
            <a:off x="3203099" y="5257007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Scale Penilaian Akulaku</a:t>
            </a:r>
          </a:p>
        </p:txBody>
      </p:sp>
    </p:spTree>
    <p:extLst>
      <p:ext uri="{BB962C8B-B14F-4D97-AF65-F5344CB8AC3E}">
        <p14:creationId xmlns:p14="http://schemas.microsoft.com/office/powerpoint/2010/main" val="123552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009B-2C7B-8701-E5B4-52011FC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Interpretasi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usability Scale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endParaRPr lang="id-ID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B0D100-E2E2-CF3E-4D5E-71501837E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27018"/>
              </p:ext>
            </p:extLst>
          </p:nvPr>
        </p:nvGraphicFramePr>
        <p:xfrm>
          <a:off x="1450975" y="2171668"/>
          <a:ext cx="9604374" cy="366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543">
                  <a:extLst>
                    <a:ext uri="{9D8B030D-6E8A-4147-A177-3AD203B41FA5}">
                      <a16:colId xmlns:a16="http://schemas.microsoft.com/office/drawing/2014/main" val="2091239193"/>
                    </a:ext>
                  </a:extLst>
                </a:gridCol>
                <a:gridCol w="1238964">
                  <a:extLst>
                    <a:ext uri="{9D8B030D-6E8A-4147-A177-3AD203B41FA5}">
                      <a16:colId xmlns:a16="http://schemas.microsoft.com/office/drawing/2014/main" val="741726642"/>
                    </a:ext>
                  </a:extLst>
                </a:gridCol>
                <a:gridCol w="2898600">
                  <a:extLst>
                    <a:ext uri="{9D8B030D-6E8A-4147-A177-3AD203B41FA5}">
                      <a16:colId xmlns:a16="http://schemas.microsoft.com/office/drawing/2014/main" val="2167110263"/>
                    </a:ext>
                  </a:extLst>
                </a:gridCol>
                <a:gridCol w="2518267">
                  <a:extLst>
                    <a:ext uri="{9D8B030D-6E8A-4147-A177-3AD203B41FA5}">
                      <a16:colId xmlns:a16="http://schemas.microsoft.com/office/drawing/2014/main" val="69797811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 Score Range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30198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84.1-100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Imaginable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80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80.8-84.0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475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78.9-80.7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8448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77.2-78.8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2441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74.1-77.1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38185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72.6-74.0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59601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71.1-72.5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763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65.0-71.0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2146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62.7-64.9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68145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51.7-62.6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056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25.1-51.6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1740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Imaginable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Acceptable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9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2A9C-4958-6719-8D51-8097BA4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endParaRPr lang="id-ID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4289-CD6F-D18C-5B48-E3BD09FF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dihadapi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diidentifikasi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 mana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terkadang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sebenarnya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Hasil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mengimplementasi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webhook, webhook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bertujuan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realtime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69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576-60E5-00BB-7FDF-05150A1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1CF-14FA-37C8-FFD8-EB72E7DC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mengeluh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familiar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54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708-8017-2077-1229-62B9AE0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71E9-9A7C-E190-ABA2-42C8697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diambil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diambil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sekitar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Medan,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situs badan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pusat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tercatat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2.494.512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jiwa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berusia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produktif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17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Sampel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 Random Sampling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rumus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slovin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 of error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maksimal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249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sampel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249 responded valid.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Form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Instagram, </a:t>
            </a:r>
            <a:r>
              <a:rPr lang="en-ID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Whatsapp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Batas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pengisian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SPSS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terbaru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uji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validitas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experience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8745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60B-1988-9B27-779B-A5426A31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6DAF-6412-492C-49F9-D0AC3596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usability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09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F36-8D62-5C6A-89AC-8EA92F06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EBD8-47FA-4D7A-DAD0-CA653109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experience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terkait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151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9376-E387-15CB-D1F7-10363D6B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 LITERATUR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46EE-4F96-0DC1-A2F3-4EA3192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kebergunaan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situs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sejauh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kebergunaan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memperhatikan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keefektifan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efisiensi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kepuasannya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 Commerce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(internet).</a:t>
            </a: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multinasional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cicilan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kredit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tagihan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perjalanan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rekreasi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0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1196-A4E4-A504-07BE-C20A627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CEDF-F99E-B396-0A0F-6C8A8229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banyaknya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minimum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survei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terbatas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finite population survey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tujuan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utama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survei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mengestimasi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proporsi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di </a:t>
                </a:r>
                <a:r>
                  <a:rPr lang="en-ID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guanakan</a:t>
                </a:r>
                <a:r>
                  <a:rPr lang="en-ID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validitas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dilakukan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mengetahui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apakah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isntrumen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dikatakan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valid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tidak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valid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variable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misalnya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kuesioner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validitas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nary>
                          </m:e>
                        </m:d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∑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id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] [</m:t>
                                </m:r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 </m:t>
                                    </m:r>
                                    <m:sSup>
                                      <m:sSup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id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reliabilitas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mengetahui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konsistensi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apakah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diandalkan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konsisten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jika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pengukuran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diulang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CEDF-F99E-B396-0A0F-6C8A8229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1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0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640-37E4-7C1E-AE19-9C363A06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TAHAPAN PELAKSANAAN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870B-012E-7BF6-6822-906C74EE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e-commerce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PT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kepentingan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perekonomian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Fokus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fitur-fitur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refund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kecepatan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8225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1762</Words>
  <Application>Microsoft Office PowerPoint</Application>
  <PresentationFormat>Widescreen</PresentationFormat>
  <Paragraphs>370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Gill Sans MT</vt:lpstr>
      <vt:lpstr>Times New Roman</vt:lpstr>
      <vt:lpstr>Gallery</vt:lpstr>
      <vt:lpstr>EVALUASI USABILITY APLIKASI AKULAKU DENGAN METODE SYSTEM USABILITY SCALE</vt:lpstr>
      <vt:lpstr>Latar belakang proyek</vt:lpstr>
      <vt:lpstr>Permasalahan proyek</vt:lpstr>
      <vt:lpstr>Ruang lingkup proyek</vt:lpstr>
      <vt:lpstr>Tujuan proyek</vt:lpstr>
      <vt:lpstr>manfaat</vt:lpstr>
      <vt:lpstr>KAJIAN LITERATUR</vt:lpstr>
      <vt:lpstr>Metode yang digunakan</vt:lpstr>
      <vt:lpstr>TAHAPAN PELAKSANAAN</vt:lpstr>
      <vt:lpstr>Akulaku</vt:lpstr>
      <vt:lpstr>Populasi dan Sampel </vt:lpstr>
      <vt:lpstr>Metode Pengumpulan Data </vt:lpstr>
      <vt:lpstr>Tahapan Pelaksanaan</vt:lpstr>
      <vt:lpstr>Rancangan Kuesioner</vt:lpstr>
      <vt:lpstr>Kuesioner Penelitian Aplikasi Akulaku</vt:lpstr>
      <vt:lpstr>HASIL DAN PEMBAHASAN</vt:lpstr>
      <vt:lpstr>Hasil Penyebaran dan Pengembalian Kuesioner</vt:lpstr>
      <vt:lpstr>Uji Validitas Pearson SPSS</vt:lpstr>
      <vt:lpstr>Hasil Uji Validitas</vt:lpstr>
      <vt:lpstr>Hasil Uji Reliabilitas</vt:lpstr>
      <vt:lpstr>Perhitungan Skor SUS (Responden 1)</vt:lpstr>
      <vt:lpstr>system usability scale (SUS)</vt:lpstr>
      <vt:lpstr>Perhitungan Skor System Scale Usability (Responden 1) </vt:lpstr>
      <vt:lpstr>Hasil perhitungan usability menggunakan metode System Usability Scale </vt:lpstr>
      <vt:lpstr>Hasil Pembahasan</vt:lpstr>
      <vt:lpstr>Interpretasi skor System usability Scale Akulaku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USABILITY APLIKASI AKULAKU DENGAN METODE SYSTEM USABILITY SCALE</dc:title>
  <dc:creator>Mindo Lenovo20</dc:creator>
  <cp:lastModifiedBy>Mindo Lenovo20</cp:lastModifiedBy>
  <cp:revision>1</cp:revision>
  <dcterms:created xsi:type="dcterms:W3CDTF">2024-01-28T07:58:06Z</dcterms:created>
  <dcterms:modified xsi:type="dcterms:W3CDTF">2024-01-28T09:47:58Z</dcterms:modified>
</cp:coreProperties>
</file>