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85BC-AD8C-4F5E-B798-29AA35673BF4}" type="datetimeFigureOut">
              <a:rPr lang="id-ID" smtClean="0"/>
              <a:t>20/02/2024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13B34DB-B376-45D6-80A4-58F6099986CC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37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85BC-AD8C-4F5E-B798-29AA35673BF4}" type="datetimeFigureOut">
              <a:rPr lang="id-ID" smtClean="0"/>
              <a:t>20/02/2024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34DB-B376-45D6-80A4-58F6099986CC}" type="slidenum">
              <a:rPr lang="id-ID" smtClean="0"/>
              <a:t>‹#›</a:t>
            </a:fld>
            <a:endParaRPr lang="id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8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85BC-AD8C-4F5E-B798-29AA35673BF4}" type="datetimeFigureOut">
              <a:rPr lang="id-ID" smtClean="0"/>
              <a:t>20/02/2024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34DB-B376-45D6-80A4-58F6099986CC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52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85BC-AD8C-4F5E-B798-29AA35673BF4}" type="datetimeFigureOut">
              <a:rPr lang="id-ID" smtClean="0"/>
              <a:t>20/02/2024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34DB-B376-45D6-80A4-58F6099986CC}" type="slidenum">
              <a:rPr lang="id-ID" smtClean="0"/>
              <a:t>‹#›</a:t>
            </a:fld>
            <a:endParaRPr lang="id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40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85BC-AD8C-4F5E-B798-29AA35673BF4}" type="datetimeFigureOut">
              <a:rPr lang="id-ID" smtClean="0"/>
              <a:t>20/02/2024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34DB-B376-45D6-80A4-58F6099986CC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25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85BC-AD8C-4F5E-B798-29AA35673BF4}" type="datetimeFigureOut">
              <a:rPr lang="id-ID" smtClean="0"/>
              <a:t>20/02/2024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34DB-B376-45D6-80A4-58F6099986CC}" type="slidenum">
              <a:rPr lang="id-ID" smtClean="0"/>
              <a:t>‹#›</a:t>
            </a:fld>
            <a:endParaRPr lang="id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91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85BC-AD8C-4F5E-B798-29AA35673BF4}" type="datetimeFigureOut">
              <a:rPr lang="id-ID" smtClean="0"/>
              <a:t>20/02/2024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34DB-B376-45D6-80A4-58F6099986CC}" type="slidenum">
              <a:rPr lang="id-ID" smtClean="0"/>
              <a:t>‹#›</a:t>
            </a:fld>
            <a:endParaRPr lang="id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96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85BC-AD8C-4F5E-B798-29AA35673BF4}" type="datetimeFigureOut">
              <a:rPr lang="id-ID" smtClean="0"/>
              <a:t>20/02/2024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34DB-B376-45D6-80A4-58F6099986CC}" type="slidenum">
              <a:rPr lang="id-ID" smtClean="0"/>
              <a:t>‹#›</a:t>
            </a:fld>
            <a:endParaRPr lang="id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80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85BC-AD8C-4F5E-B798-29AA35673BF4}" type="datetimeFigureOut">
              <a:rPr lang="id-ID" smtClean="0"/>
              <a:t>20/02/2024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34DB-B376-45D6-80A4-58F6099986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302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85BC-AD8C-4F5E-B798-29AA35673BF4}" type="datetimeFigureOut">
              <a:rPr lang="id-ID" smtClean="0"/>
              <a:t>20/02/2024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34DB-B376-45D6-80A4-58F6099986CC}" type="slidenum">
              <a:rPr lang="id-ID" smtClean="0"/>
              <a:t>‹#›</a:t>
            </a:fld>
            <a:endParaRPr lang="id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96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C0A85BC-AD8C-4F5E-B798-29AA35673BF4}" type="datetimeFigureOut">
              <a:rPr lang="id-ID" smtClean="0"/>
              <a:t>20/02/2024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34DB-B376-45D6-80A4-58F6099986CC}" type="slidenum">
              <a:rPr lang="id-ID" smtClean="0"/>
              <a:t>‹#›</a:t>
            </a:fld>
            <a:endParaRPr lang="id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98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A85BC-AD8C-4F5E-B798-29AA35673BF4}" type="datetimeFigureOut">
              <a:rPr lang="id-ID" smtClean="0"/>
              <a:t>20/02/2024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13B34DB-B376-45D6-80A4-58F6099986CC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05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aekTKwc1XKnZjhco9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499A7-0215-8AB3-5DB4-49C4118C3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8406" y="113121"/>
            <a:ext cx="9755187" cy="1836054"/>
          </a:xfrm>
        </p:spPr>
        <p:txBody>
          <a:bodyPr>
            <a:normAutofit/>
          </a:bodyPr>
          <a:lstStyle/>
          <a:p>
            <a:pPr algn="ctr"/>
            <a:r>
              <a:rPr lang="id-ID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EVALUASI USABILITY APLIKASI AKULAKU DENGAN METODE SYSTEM USABILITY SCALE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4A943-7DE5-9B9F-56BD-39A56100B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664" y="1918649"/>
            <a:ext cx="4223208" cy="550333"/>
          </a:xfrm>
        </p:spPr>
        <p:txBody>
          <a:bodyPr/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LIANDI HAIKAL</a:t>
            </a:r>
            <a:endParaRPr lang="id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0780D66-831F-5508-C230-41A82142ACFA}"/>
              </a:ext>
            </a:extLst>
          </p:cNvPr>
          <p:cNvSpPr txBox="1">
            <a:spLocks/>
          </p:cNvSpPr>
          <p:nvPr/>
        </p:nvSpPr>
        <p:spPr>
          <a:xfrm>
            <a:off x="7363127" y="1923989"/>
            <a:ext cx="4223208" cy="550333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APRI SOFIAN ARGANATA</a:t>
            </a:r>
            <a:endParaRPr lang="id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B9717EB-CA52-1075-FEAC-BFDAF0EA54CB}"/>
              </a:ext>
            </a:extLst>
          </p:cNvPr>
          <p:cNvSpPr txBox="1">
            <a:spLocks/>
          </p:cNvSpPr>
          <p:nvPr/>
        </p:nvSpPr>
        <p:spPr>
          <a:xfrm>
            <a:off x="605664" y="2328740"/>
            <a:ext cx="4223208" cy="550333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NIM. 191110112</a:t>
            </a:r>
            <a:endParaRPr lang="id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B4C3FA1-BA8F-7DA8-A3C7-D3CA0E52E3A9}"/>
              </a:ext>
            </a:extLst>
          </p:cNvPr>
          <p:cNvSpPr txBox="1">
            <a:spLocks/>
          </p:cNvSpPr>
          <p:nvPr/>
        </p:nvSpPr>
        <p:spPr>
          <a:xfrm>
            <a:off x="7363127" y="2328740"/>
            <a:ext cx="4223208" cy="550333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NIM. 161112235</a:t>
            </a:r>
            <a:endParaRPr lang="id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431886-A8A3-D934-CFF9-D04E2E018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016" y="1963870"/>
            <a:ext cx="2189967" cy="1330444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1DB1C629-641E-A604-E4B4-72312B53179C}"/>
              </a:ext>
            </a:extLst>
          </p:cNvPr>
          <p:cNvSpPr txBox="1">
            <a:spLocks/>
          </p:cNvSpPr>
          <p:nvPr/>
        </p:nvSpPr>
        <p:spPr>
          <a:xfrm>
            <a:off x="3784069" y="3479536"/>
            <a:ext cx="4223208" cy="550333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 STUDI S-1 TEKNIK INFORMATIKA</a:t>
            </a:r>
            <a:endParaRPr lang="id-ID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FAKULTAS INFORMATIKA</a:t>
            </a:r>
            <a:endParaRPr lang="id-ID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UNIVERSITAS MIKROSKIL</a:t>
            </a:r>
            <a:endParaRPr lang="id-ID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MEDAN</a:t>
            </a:r>
            <a:endParaRPr lang="id-ID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2024</a:t>
            </a:r>
            <a:endParaRPr lang="id-ID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559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DF85-F51B-B53B-400D-15927F32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000" b="1" dirty="0" err="1"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Akulaku</a:t>
            </a:r>
            <a:endParaRPr lang="id-ID" sz="40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0FEDFE-F811-710A-720B-79D3AC50ED90}"/>
              </a:ext>
            </a:extLst>
          </p:cNvPr>
          <p:cNvSpPr txBox="1">
            <a:spLocks/>
          </p:cNvSpPr>
          <p:nvPr/>
        </p:nvSpPr>
        <p:spPr>
          <a:xfrm>
            <a:off x="1490130" y="5584849"/>
            <a:ext cx="1874213" cy="468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Pembayaran</a:t>
            </a:r>
            <a:endParaRPr lang="id-ID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B29F60-80CD-0E16-62A9-A0D4B7E07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26" b="5704"/>
          <a:stretch/>
        </p:blipFill>
        <p:spPr bwMode="auto">
          <a:xfrm>
            <a:off x="1490130" y="1994482"/>
            <a:ext cx="1874213" cy="34496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BD438F9-E380-65BE-F97C-54FEF2F7E962}"/>
              </a:ext>
            </a:extLst>
          </p:cNvPr>
          <p:cNvSpPr txBox="1">
            <a:spLocks/>
          </p:cNvSpPr>
          <p:nvPr/>
        </p:nvSpPr>
        <p:spPr>
          <a:xfrm>
            <a:off x="3942670" y="5584849"/>
            <a:ext cx="4484893" cy="468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Refund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endParaRPr lang="id-ID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BB6D81-7B0D-9ADE-AACD-75B00EC3C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670" y="1994482"/>
            <a:ext cx="1874213" cy="344963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C200C8A-5860-E745-67D6-891FA6D15665}"/>
              </a:ext>
            </a:extLst>
          </p:cNvPr>
          <p:cNvSpPr txBox="1">
            <a:spLocks/>
          </p:cNvSpPr>
          <p:nvPr/>
        </p:nvSpPr>
        <p:spPr>
          <a:xfrm>
            <a:off x="8910261" y="5580562"/>
            <a:ext cx="1874213" cy="468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endParaRPr lang="id-ID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3070A6-05ED-E03F-55DE-C4F7FD6BE7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432"/>
          <a:stretch/>
        </p:blipFill>
        <p:spPr bwMode="auto">
          <a:xfrm>
            <a:off x="8910261" y="1994482"/>
            <a:ext cx="1791609" cy="34496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8BD743-AD5F-2BA8-760F-9012C832A5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210" y="1994481"/>
            <a:ext cx="1874213" cy="337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70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2E55-49E1-1C3C-A968-C2233049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000" b="1" dirty="0" err="1"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Populasi</a:t>
            </a:r>
            <a:r>
              <a:rPr lang="en-ID" sz="4000" b="1" dirty="0"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4000" b="1" dirty="0" err="1"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Sampel</a:t>
            </a:r>
            <a:r>
              <a:rPr lang="en-ID" sz="4000" b="1" dirty="0"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endParaRPr lang="id-ID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ADC180-CC69-ABDC-3D5A-3887812574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4644421" cy="3762899"/>
              </a:xfrm>
            </p:spPr>
            <p:txBody>
              <a:bodyPr>
                <a:noAutofit/>
              </a:bodyPr>
              <a:lstStyle/>
              <a:p>
                <a:pPr marL="0" marR="0" indent="27051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Total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populasi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dalam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penelitian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ini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kota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medan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kecamatan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medan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tembung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yang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tercatat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pada situs Badan Pusat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Statistik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Kota Medan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tahun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2022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dengan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total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jumlah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sebanyak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2.494.512</m:t>
                    </m:r>
                  </m:oMath>
                </a14:m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jiwa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Jumlah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minimal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sampel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yang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diambil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dapat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dihitung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dengan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menggunakan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rumus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slovin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Untuk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menentukan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rentang</a:t>
                </a:r>
                <a:r>
                  <a:rPr lang="en-ID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sampel</a:t>
                </a:r>
                <a:r>
                  <a:rPr lang="en-ID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yang </a:t>
                </a:r>
                <a:r>
                  <a:rPr lang="en-ID" sz="1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dapat</a:t>
                </a:r>
                <a:r>
                  <a:rPr lang="en-ID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diambil</a:t>
                </a:r>
                <a:r>
                  <a:rPr lang="en-ID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dari</a:t>
                </a:r>
                <a:r>
                  <a:rPr lang="en-ID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teknik</a:t>
                </a:r>
                <a:r>
                  <a:rPr lang="en-ID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Slovin</a:t>
                </a:r>
                <a:r>
                  <a:rPr lang="en-ID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ID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antara</a:t>
                </a:r>
                <a:r>
                  <a:rPr lang="en-ID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10 - 20% </a:t>
                </a:r>
                <a:r>
                  <a:rPr lang="en-ID" sz="1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dari</a:t>
                </a:r>
                <a:r>
                  <a:rPr lang="en-ID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populasi</a:t>
                </a:r>
                <a:r>
                  <a:rPr lang="en-ID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penelitian</a:t>
                </a:r>
                <a:r>
                  <a:rPr lang="en-ID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yang </a:t>
                </a:r>
                <a:r>
                  <a:rPr lang="en-ID" sz="1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dimana</a:t>
                </a:r>
                <a:r>
                  <a:rPr lang="en-ID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10% </a:t>
                </a:r>
                <a:r>
                  <a:rPr lang="en-ID" sz="1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untuk</a:t>
                </a:r>
                <a:r>
                  <a:rPr lang="en-ID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populasi</a:t>
                </a:r>
                <a:r>
                  <a:rPr lang="en-ID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jumlah</a:t>
                </a:r>
                <a:r>
                  <a:rPr lang="en-ID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besar</a:t>
                </a:r>
                <a:r>
                  <a:rPr lang="en-ID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dan 20% </a:t>
                </a:r>
                <a:r>
                  <a:rPr lang="en-ID" sz="1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untuk</a:t>
                </a:r>
                <a:r>
                  <a:rPr lang="en-ID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populasi</a:t>
                </a:r>
                <a:r>
                  <a:rPr lang="en-ID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jumlah</a:t>
                </a:r>
                <a:r>
                  <a:rPr lang="en-ID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kecil</a:t>
                </a:r>
                <a:r>
                  <a:rPr lang="en-ID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.</a:t>
                </a:r>
                <a:r>
                  <a:rPr lang="en-ID" sz="1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Maka</a:t>
                </a:r>
                <a:r>
                  <a:rPr lang="en-ID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erdasarkan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rumus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slovin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diperoleh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jumlah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minimal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sampel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dengan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10% </a:t>
                </a:r>
                <a:r>
                  <a:rPr lang="en-ID" sz="14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error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4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tolerance</a:t>
                </a:r>
                <a:r>
                  <a:rPr lang="en-ID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</a:t>
                </a:r>
                <a:endParaRPr lang="id-ID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d-ID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ADC180-CC69-ABDC-3D5A-3887812574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4644421" cy="3762899"/>
              </a:xfrm>
              <a:blipFill>
                <a:blip r:embed="rId2"/>
                <a:stretch>
                  <a:fillRect l="-394" r="-39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6198B1B-03CE-0145-83F8-A1E63E3974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53216" y="2015732"/>
                <a:ext cx="4644421" cy="345061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𝑛</m:t>
                      </m:r>
                      <m:r>
                        <a:rPr lang="en-ID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id-ID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D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ID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1+</m:t>
                          </m:r>
                          <m:r>
                            <a:rPr lang="en-ID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id-ID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D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ID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𝑒</m:t>
                              </m:r>
                              <m:r>
                                <a:rPr lang="en-ID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D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d-ID" sz="18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𝑛</m:t>
                      </m:r>
                      <m:r>
                        <a:rPr lang="en-ID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id-ID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D" sz="18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2.494.512</m:t>
                          </m:r>
                        </m:num>
                        <m:den>
                          <m:r>
                            <a:rPr lang="en-ID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1+</m:t>
                          </m:r>
                          <m:r>
                            <a:rPr lang="en-ID" sz="18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2494512</m:t>
                          </m:r>
                          <m:r>
                            <a:rPr lang="en-ID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id-ID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0,01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id-ID" sz="18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𝑛</m:t>
                      </m:r>
                      <m:r>
                        <a:rPr lang="en-ID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id-ID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D" sz="18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2.494.512</m:t>
                          </m:r>
                        </m:num>
                        <m:den>
                          <m:r>
                            <a:rPr lang="en-ID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24.946,12</m:t>
                          </m:r>
                        </m:den>
                      </m:f>
                    </m:oMath>
                  </m:oMathPara>
                </a14:m>
                <a:endParaRPr lang="id-ID" sz="18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𝑛</m:t>
                      </m:r>
                      <m:r>
                        <a:rPr lang="en-ID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 249 </m:t>
                      </m:r>
                      <m:r>
                        <m:rPr>
                          <m:sty m:val="p"/>
                        </m:rPr>
                        <a:rPr lang="en-ID" sz="180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Orang</m:t>
                      </m:r>
                      <m:r>
                        <a:rPr lang="en-ID" sz="180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D" sz="180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responden</m:t>
                      </m:r>
                    </m:oMath>
                  </m:oMathPara>
                </a14:m>
                <a:endParaRPr lang="id-ID" sz="18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6198B1B-03CE-0145-83F8-A1E63E397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216" y="2015732"/>
                <a:ext cx="4644421" cy="3450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730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CBF56-304E-4678-A1FE-43E1A32CE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D" sz="4000" b="1" dirty="0" err="1"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4000" b="1" dirty="0"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000" b="1" dirty="0" err="1"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Pengumpulan</a:t>
            </a:r>
            <a:r>
              <a:rPr lang="en-ID" sz="4000" b="1" dirty="0"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Data </a:t>
            </a:r>
            <a:endParaRPr lang="id-ID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1D726-A369-D3A4-3F70-E3106E22B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Pengumpulan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tahap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kritis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menentukan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keberhasilan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menjawab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permasalahan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Angket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teknik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memperoleh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jawaban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tertulis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responden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baik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secara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langsung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maupun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melalui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media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sosial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jenis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angket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tertutup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artinya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responden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hanya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perlu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memilih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jawaban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disediakan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tanpa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memberikan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jawaban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terbuka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11475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BD0DF-A08C-76F6-85C5-C9749DFD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000" dirty="0" err="1"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Tahapan</a:t>
            </a:r>
            <a:r>
              <a:rPr lang="en-ID" sz="40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000" dirty="0" err="1"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Pelaksanaan</a:t>
            </a:r>
            <a:endParaRPr lang="id-ID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C8580E-770C-7DF7-64BA-7D28FEB9A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421" y="1968990"/>
            <a:ext cx="7145517" cy="4714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9270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35A1-CE98-3356-CC7E-33F73739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000" b="1" dirty="0" err="1"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Rancangan</a:t>
            </a:r>
            <a:r>
              <a:rPr lang="en-ID" sz="4000" b="1" dirty="0"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D" sz="4000" b="1" dirty="0" err="1"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Kuesioner</a:t>
            </a:r>
            <a:endParaRPr lang="id-ID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EC61DD-D5D1-1B79-B5A2-26035F65ED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251414"/>
              </p:ext>
            </p:extLst>
          </p:nvPr>
        </p:nvGraphicFramePr>
        <p:xfrm>
          <a:off x="1351738" y="1853754"/>
          <a:ext cx="9908929" cy="45906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8324">
                  <a:extLst>
                    <a:ext uri="{9D8B030D-6E8A-4147-A177-3AD203B41FA5}">
                      <a16:colId xmlns:a16="http://schemas.microsoft.com/office/drawing/2014/main" val="74413477"/>
                    </a:ext>
                  </a:extLst>
                </a:gridCol>
                <a:gridCol w="3204805">
                  <a:extLst>
                    <a:ext uri="{9D8B030D-6E8A-4147-A177-3AD203B41FA5}">
                      <a16:colId xmlns:a16="http://schemas.microsoft.com/office/drawing/2014/main" val="1444146369"/>
                    </a:ext>
                  </a:extLst>
                </a:gridCol>
                <a:gridCol w="5765800">
                  <a:extLst>
                    <a:ext uri="{9D8B030D-6E8A-4147-A177-3AD203B41FA5}">
                      <a16:colId xmlns:a16="http://schemas.microsoft.com/office/drawing/2014/main" val="3507460601"/>
                    </a:ext>
                  </a:extLst>
                </a:gridCol>
              </a:tblGrid>
              <a:tr h="1839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56" marR="3075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Pertanyaan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56" marR="3075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Pilih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Jawaban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56" marR="30756" marT="0" marB="0"/>
                </a:tc>
                <a:extLst>
                  <a:ext uri="{0D108BD9-81ED-4DB2-BD59-A6C34878D82A}">
                    <a16:rowId xmlns:a16="http://schemas.microsoft.com/office/drawing/2014/main" val="4084785283"/>
                  </a:ext>
                </a:extLst>
              </a:tr>
              <a:tr h="1839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56" marR="307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Apakah pernah menggunakan aplikasi Akulaku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56" marR="307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Ya, Tidak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56" marR="30756" marT="0" marB="0"/>
                </a:tc>
                <a:extLst>
                  <a:ext uri="{0D108BD9-81ED-4DB2-BD59-A6C34878D82A}">
                    <a16:rowId xmlns:a16="http://schemas.microsoft.com/office/drawing/2014/main" val="3875067513"/>
                  </a:ext>
                </a:extLst>
              </a:tr>
              <a:tr h="8615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56" marR="307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Apakah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aplikasi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Akulaku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menjual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produk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original 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56" marR="307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Ya,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aplikaasi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Akulaku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menjual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barang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originallayaknya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e-commerce.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aplikasi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akulaku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menjual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barang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original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layaknya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e-commerce.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aplikasi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akulaku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menjual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barang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apapun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layaknya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e-commerce. 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56" marR="30756" marT="0" marB="0"/>
                </a:tc>
                <a:extLst>
                  <a:ext uri="{0D108BD9-81ED-4DB2-BD59-A6C34878D82A}">
                    <a16:rowId xmlns:a16="http://schemas.microsoft.com/office/drawing/2014/main" val="1928625035"/>
                  </a:ext>
                </a:extLst>
              </a:tr>
              <a:tr h="2057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56" marR="307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Apakah Pesanan Saya terdapat di halaman History Pesanan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56" marR="307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Ya,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56" marR="30756" marT="0" marB="0"/>
                </a:tc>
                <a:extLst>
                  <a:ext uri="{0D108BD9-81ED-4DB2-BD59-A6C34878D82A}">
                    <a16:rowId xmlns:a16="http://schemas.microsoft.com/office/drawing/2014/main" val="1166985356"/>
                  </a:ext>
                </a:extLst>
              </a:tr>
              <a:tr h="2110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56" marR="307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Apakah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Logo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Notifikasi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terdapat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 Halaman Home pada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bagian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atas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kanan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56" marR="307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Ya,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56" marR="30756" marT="0" marB="0"/>
                </a:tc>
                <a:extLst>
                  <a:ext uri="{0D108BD9-81ED-4DB2-BD59-A6C34878D82A}">
                    <a16:rowId xmlns:a16="http://schemas.microsoft.com/office/drawing/2014/main" val="3183142847"/>
                  </a:ext>
                </a:extLst>
              </a:tr>
              <a:tr h="1839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56" marR="307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Username Akulaku / No HP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56" marR="307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Answer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56" marR="30756" marT="0" marB="0"/>
                </a:tc>
                <a:extLst>
                  <a:ext uri="{0D108BD9-81ED-4DB2-BD59-A6C34878D82A}">
                    <a16:rowId xmlns:a16="http://schemas.microsoft.com/office/drawing/2014/main" val="1247235074"/>
                  </a:ext>
                </a:extLst>
              </a:tr>
              <a:tr h="1839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56" marR="307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Umur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56" marR="307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Answer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56" marR="30756" marT="0" marB="0"/>
                </a:tc>
                <a:extLst>
                  <a:ext uri="{0D108BD9-81ED-4DB2-BD59-A6C34878D82A}">
                    <a16:rowId xmlns:a16="http://schemas.microsoft.com/office/drawing/2014/main" val="3148888772"/>
                  </a:ext>
                </a:extLst>
              </a:tr>
              <a:tr h="10182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56" marR="307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Fitur apa yang menjadi kendala utama anda dan ingin segera diperbaiki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56" marR="307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Fitur status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pembayaran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mengubah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status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pembayaran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lebih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cepat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Fitur proses refund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mengupload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video unboxing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Fitur Detail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produk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akan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mengirimkan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notifikasi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jika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stok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produk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tersedia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756" marR="30756" marT="0" marB="0"/>
                </a:tc>
                <a:extLst>
                  <a:ext uri="{0D108BD9-81ED-4DB2-BD59-A6C34878D82A}">
                    <a16:rowId xmlns:a16="http://schemas.microsoft.com/office/drawing/2014/main" val="579504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677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F76B-7260-4CF6-B515-8A11F852B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96052"/>
            <a:ext cx="9603275" cy="1049235"/>
          </a:xfrm>
        </p:spPr>
        <p:txBody>
          <a:bodyPr>
            <a:noAutofit/>
          </a:bodyPr>
          <a:lstStyle/>
          <a:p>
            <a:r>
              <a:rPr lang="en-ID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Kuesioner</a:t>
            </a:r>
            <a:r>
              <a:rPr lang="en-ID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Akulaku</a:t>
            </a:r>
            <a:endParaRPr lang="id-ID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16A194B-EBE6-C22E-1E33-35146131C8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397702"/>
              </p:ext>
            </p:extLst>
          </p:nvPr>
        </p:nvGraphicFramePr>
        <p:xfrm>
          <a:off x="4038601" y="1941818"/>
          <a:ext cx="7145866" cy="4270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632">
                  <a:extLst>
                    <a:ext uri="{9D8B030D-6E8A-4147-A177-3AD203B41FA5}">
                      <a16:colId xmlns:a16="http://schemas.microsoft.com/office/drawing/2014/main" val="2340961660"/>
                    </a:ext>
                  </a:extLst>
                </a:gridCol>
                <a:gridCol w="3293877">
                  <a:extLst>
                    <a:ext uri="{9D8B030D-6E8A-4147-A177-3AD203B41FA5}">
                      <a16:colId xmlns:a16="http://schemas.microsoft.com/office/drawing/2014/main" val="376986784"/>
                    </a:ext>
                  </a:extLst>
                </a:gridCol>
                <a:gridCol w="762572">
                  <a:extLst>
                    <a:ext uri="{9D8B030D-6E8A-4147-A177-3AD203B41FA5}">
                      <a16:colId xmlns:a16="http://schemas.microsoft.com/office/drawing/2014/main" val="1779392427"/>
                    </a:ext>
                  </a:extLst>
                </a:gridCol>
                <a:gridCol w="758028">
                  <a:extLst>
                    <a:ext uri="{9D8B030D-6E8A-4147-A177-3AD203B41FA5}">
                      <a16:colId xmlns:a16="http://schemas.microsoft.com/office/drawing/2014/main" val="168533912"/>
                    </a:ext>
                  </a:extLst>
                </a:gridCol>
                <a:gridCol w="630781">
                  <a:extLst>
                    <a:ext uri="{9D8B030D-6E8A-4147-A177-3AD203B41FA5}">
                      <a16:colId xmlns:a16="http://schemas.microsoft.com/office/drawing/2014/main" val="1558198196"/>
                    </a:ext>
                  </a:extLst>
                </a:gridCol>
                <a:gridCol w="750759">
                  <a:extLst>
                    <a:ext uri="{9D8B030D-6E8A-4147-A177-3AD203B41FA5}">
                      <a16:colId xmlns:a16="http://schemas.microsoft.com/office/drawing/2014/main" val="4283153960"/>
                    </a:ext>
                  </a:extLst>
                </a:gridCol>
                <a:gridCol w="726217">
                  <a:extLst>
                    <a:ext uri="{9D8B030D-6E8A-4147-A177-3AD203B41FA5}">
                      <a16:colId xmlns:a16="http://schemas.microsoft.com/office/drawing/2014/main" val="583956498"/>
                    </a:ext>
                  </a:extLst>
                </a:gridCol>
              </a:tblGrid>
              <a:tr h="1916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Pernyataan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6685" algn="l"/>
                          <a:tab pos="194310" algn="ctr"/>
                        </a:tabLs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STS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182880" algn="ctr"/>
                        </a:tabLs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SS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extLst>
                  <a:ext uri="{0D108BD9-81ED-4DB2-BD59-A6C34878D82A}">
                    <a16:rowId xmlns:a16="http://schemas.microsoft.com/office/drawing/2014/main" val="2625715452"/>
                  </a:ext>
                </a:extLst>
              </a:tr>
              <a:tr h="194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Saya berpikir akan membeli barang di akulaku dengan mudah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extLst>
                  <a:ext uri="{0D108BD9-81ED-4DB2-BD59-A6C34878D82A}">
                    <a16:rowId xmlns:a16="http://schemas.microsoft.com/office/drawing/2014/main" val="2331977766"/>
                  </a:ext>
                </a:extLst>
              </a:tr>
              <a:tr h="2986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Saya merasa proses status pembayaran di aplikasi Akulaku sangat cepat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extLst>
                  <a:ext uri="{0D108BD9-81ED-4DB2-BD59-A6C34878D82A}">
                    <a16:rowId xmlns:a16="http://schemas.microsoft.com/office/drawing/2014/main" val="1339723067"/>
                  </a:ext>
                </a:extLst>
              </a:tr>
              <a:tr h="4023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Saya </a:t>
                      </a: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merasa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mudah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saat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melakukan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refund </a:t>
                      </a: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barang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jika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barang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sesuai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diinginkan</a:t>
                      </a:r>
                      <a:endParaRPr lang="id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extLst>
                  <a:ext uri="{0D108BD9-81ED-4DB2-BD59-A6C34878D82A}">
                    <a16:rowId xmlns:a16="http://schemas.microsoft.com/office/drawing/2014/main" val="815540541"/>
                  </a:ext>
                </a:extLst>
              </a:tr>
              <a:tr h="2946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Saya </a:t>
                      </a: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merasa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rumit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jika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barang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saya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inginkan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aplikasi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Akulaku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stok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</a:t>
                      </a:r>
                      <a:endParaRPr lang="id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extLst>
                  <a:ext uri="{0D108BD9-81ED-4DB2-BD59-A6C34878D82A}">
                    <a16:rowId xmlns:a16="http://schemas.microsoft.com/office/drawing/2014/main" val="3219897748"/>
                  </a:ext>
                </a:extLst>
              </a:tr>
              <a:tr h="1928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Saya merasa fitur-fitur sistem ini berjalan dengan semestinya.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extLst>
                  <a:ext uri="{0D108BD9-81ED-4DB2-BD59-A6C34878D82A}">
                    <a16:rowId xmlns:a16="http://schemas.microsoft.com/office/drawing/2014/main" val="3130091027"/>
                  </a:ext>
                </a:extLst>
              </a:tr>
              <a:tr h="2946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Saya merasa ada banyak hal yang tidak konsisten (tidak serasi) pada aplikasi Akulaku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extLst>
                  <a:ext uri="{0D108BD9-81ED-4DB2-BD59-A6C34878D82A}">
                    <a16:rowId xmlns:a16="http://schemas.microsoft.com/office/drawing/2014/main" val="3825620116"/>
                  </a:ext>
                </a:extLst>
              </a:tr>
              <a:tr h="3965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Saya merasa orang lain akan memahami cara menggunakan sistem aplikasi Akulaku dengan cepat.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extLst>
                  <a:ext uri="{0D108BD9-81ED-4DB2-BD59-A6C34878D82A}">
                    <a16:rowId xmlns:a16="http://schemas.microsoft.com/office/drawing/2014/main" val="2001114992"/>
                  </a:ext>
                </a:extLst>
              </a:tr>
              <a:tr h="3965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Saya dapat memberikan feedback terhadap produk dan penjual dengan mudah melalui aplikasi Akulaku.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extLst>
                  <a:ext uri="{0D108BD9-81ED-4DB2-BD59-A6C34878D82A}">
                    <a16:rowId xmlns:a16="http://schemas.microsoft.com/office/drawing/2014/main" val="1339900559"/>
                  </a:ext>
                </a:extLst>
              </a:tr>
              <a:tr h="5060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Saya merasa nyaman customer service Akulaku memberikan bantuan dan solusi yang cepat dan efektif terhadap keluhan atau masalah.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extLst>
                  <a:ext uri="{0D108BD9-81ED-4DB2-BD59-A6C34878D82A}">
                    <a16:rowId xmlns:a16="http://schemas.microsoft.com/office/drawing/2014/main" val="4044426235"/>
                  </a:ext>
                </a:extLst>
              </a:tr>
              <a:tr h="2986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Saya perlu membiasakan diri terlebih dahulu sebelum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menggunakan aplikasi Akulaku.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96" marR="29096" marT="0" marB="0"/>
                </a:tc>
                <a:extLst>
                  <a:ext uri="{0D108BD9-81ED-4DB2-BD59-A6C34878D82A}">
                    <a16:rowId xmlns:a16="http://schemas.microsoft.com/office/drawing/2014/main" val="1074263404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AC791B-8EC7-D638-D49E-62103318A967}"/>
              </a:ext>
            </a:extLst>
          </p:cNvPr>
          <p:cNvSpPr txBox="1">
            <a:spLocks/>
          </p:cNvSpPr>
          <p:nvPr/>
        </p:nvSpPr>
        <p:spPr>
          <a:xfrm>
            <a:off x="825045" y="2472932"/>
            <a:ext cx="3289755" cy="28272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STS = Sangat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Setuju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(Skor 1) </a:t>
            </a:r>
            <a:endParaRPr lang="id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 =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Setuju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(Skor 2)</a:t>
            </a:r>
          </a:p>
          <a:p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Netral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(Skor 3) </a:t>
            </a:r>
            <a:endParaRPr lang="id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Setuju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(Skor 4)</a:t>
            </a:r>
          </a:p>
          <a:p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 = Sangat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Setuju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(Skor 5)</a:t>
            </a:r>
            <a:b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d-ID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518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2E17B-D160-DE71-2E79-9A1D2B747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 DAN PEMBAHASAN</a:t>
            </a:r>
            <a:endParaRPr lang="id-ID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7960B-C901-34B7-46CC-21D9BA482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2015732"/>
            <a:ext cx="10038854" cy="3450613"/>
          </a:xfrm>
        </p:spPr>
        <p:txBody>
          <a:bodyPr/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Media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kuesioner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 Google Form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disebar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Instagram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Whatsapp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google form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  <a:r>
              <a:rPr lang="en-ID" sz="1800" i="1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https://forms.gle/aekTKwc1XKnZjhco9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145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B651-DF75-8A59-10EE-4DB9B064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D" sz="28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 </a:t>
            </a:r>
            <a:r>
              <a:rPr lang="en-ID" sz="2800" b="1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Penyebaran</a:t>
            </a:r>
            <a:r>
              <a:rPr lang="en-ID" sz="28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800" b="1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Pengembalian</a:t>
            </a:r>
            <a:r>
              <a:rPr lang="en-ID" sz="28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Kuesioner</a:t>
            </a:r>
            <a:endParaRPr lang="id-ID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A5C722D-1141-BBA8-6730-FAEC200E2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252901"/>
              </p:ext>
            </p:extLst>
          </p:nvPr>
        </p:nvGraphicFramePr>
        <p:xfrm>
          <a:off x="3394763" y="2865500"/>
          <a:ext cx="5716905" cy="1127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8135">
                  <a:extLst>
                    <a:ext uri="{9D8B030D-6E8A-4147-A177-3AD203B41FA5}">
                      <a16:colId xmlns:a16="http://schemas.microsoft.com/office/drawing/2014/main" val="2325172843"/>
                    </a:ext>
                  </a:extLst>
                </a:gridCol>
                <a:gridCol w="2858770">
                  <a:extLst>
                    <a:ext uri="{9D8B030D-6E8A-4147-A177-3AD203B41FA5}">
                      <a16:colId xmlns:a16="http://schemas.microsoft.com/office/drawing/2014/main" val="12427065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Keterangan</a:t>
                      </a:r>
                      <a:endParaRPr lang="id-ID" sz="14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Jumlah</a:t>
                      </a:r>
                      <a:endParaRPr lang="id-ID" sz="14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4163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Jumlah kuesioner yang terkumpul</a:t>
                      </a:r>
                      <a:endParaRPr lang="id-ID" sz="14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253</a:t>
                      </a:r>
                      <a:endParaRPr lang="id-ID" sz="14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1987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Jumlah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kuesioner</a:t>
                      </a: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yang valid</a:t>
                      </a:r>
                      <a:endParaRPr lang="id-ID" sz="14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249</a:t>
                      </a:r>
                      <a:endParaRPr lang="id-ID" sz="14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5075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Jumlah kuesioner yang tidak valid</a:t>
                      </a:r>
                      <a:endParaRPr lang="id-ID" sz="14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4 </a:t>
                      </a:r>
                      <a:endParaRPr lang="id-ID" sz="14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823565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247CF15-1FFB-67BA-08AA-8B2BA5977D88}"/>
              </a:ext>
            </a:extLst>
          </p:cNvPr>
          <p:cNvSpPr txBox="1"/>
          <p:nvPr/>
        </p:nvSpPr>
        <p:spPr>
          <a:xfrm>
            <a:off x="1451580" y="1969328"/>
            <a:ext cx="9603274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penyebaran</a:t>
            </a:r>
            <a:r>
              <a:rPr lang="en-ID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kuesioner</a:t>
            </a:r>
            <a:r>
              <a:rPr lang="en-ID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didapatkan</a:t>
            </a:r>
            <a:r>
              <a:rPr lang="en-ID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sebanyak</a:t>
            </a:r>
            <a:r>
              <a:rPr lang="en-ID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253 </a:t>
            </a:r>
            <a:r>
              <a:rPr lang="en-ID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responden</a:t>
            </a:r>
            <a:r>
              <a:rPr lang="en-ID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ID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jumlah</a:t>
            </a:r>
            <a:r>
              <a:rPr lang="en-ID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tersebut</a:t>
            </a:r>
            <a:r>
              <a:rPr lang="en-ID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diantaranya</a:t>
            </a:r>
            <a:r>
              <a:rPr lang="en-ID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164 (65,1%) </a:t>
            </a:r>
            <a:r>
              <a:rPr lang="en-ID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pria</a:t>
            </a:r>
            <a:r>
              <a:rPr lang="en-ID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88 (34,9%) </a:t>
            </a:r>
            <a:r>
              <a:rPr lang="en-ID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wanita</a:t>
            </a:r>
            <a:r>
              <a:rPr lang="en-ID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seperti</a:t>
            </a:r>
            <a:r>
              <a:rPr lang="en-ID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ID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gambar</a:t>
            </a:r>
            <a:r>
              <a:rPr lang="en-ID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hasil</a:t>
            </a:r>
            <a:r>
              <a:rPr lang="en-ID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penyebaran</a:t>
            </a:r>
            <a:r>
              <a:rPr lang="en-ID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kuesioner</a:t>
            </a:r>
            <a:r>
              <a:rPr lang="en-ID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berikut</a:t>
            </a:r>
            <a:r>
              <a:rPr lang="en-ID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    </a:t>
            </a:r>
            <a:endParaRPr lang="id-ID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832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ACFE-62E6-9879-EFEC-1E56DE00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Uji Validitas Pearson SPSS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6E696B-A191-1F77-466F-D24874255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010" y="1999191"/>
            <a:ext cx="5937979" cy="44185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3694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4ED0-824F-0243-707E-E04F9A40E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 Uji Validitas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77A0A1-D3F9-A0B8-123A-C3901186D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627700"/>
              </p:ext>
            </p:extLst>
          </p:nvPr>
        </p:nvGraphicFramePr>
        <p:xfrm>
          <a:off x="2429933" y="2074333"/>
          <a:ext cx="7332133" cy="37676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2422">
                  <a:extLst>
                    <a:ext uri="{9D8B030D-6E8A-4147-A177-3AD203B41FA5}">
                      <a16:colId xmlns:a16="http://schemas.microsoft.com/office/drawing/2014/main" val="3071674108"/>
                    </a:ext>
                  </a:extLst>
                </a:gridCol>
                <a:gridCol w="1833237">
                  <a:extLst>
                    <a:ext uri="{9D8B030D-6E8A-4147-A177-3AD203B41FA5}">
                      <a16:colId xmlns:a16="http://schemas.microsoft.com/office/drawing/2014/main" val="2511973836"/>
                    </a:ext>
                  </a:extLst>
                </a:gridCol>
                <a:gridCol w="1833237">
                  <a:extLst>
                    <a:ext uri="{9D8B030D-6E8A-4147-A177-3AD203B41FA5}">
                      <a16:colId xmlns:a16="http://schemas.microsoft.com/office/drawing/2014/main" val="1631021078"/>
                    </a:ext>
                  </a:extLst>
                </a:gridCol>
                <a:gridCol w="1833237">
                  <a:extLst>
                    <a:ext uri="{9D8B030D-6E8A-4147-A177-3AD203B41FA5}">
                      <a16:colId xmlns:a16="http://schemas.microsoft.com/office/drawing/2014/main" val="3638666687"/>
                    </a:ext>
                  </a:extLst>
                </a:gridCol>
              </a:tblGrid>
              <a:tr h="342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Indikator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r-hitung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r-tabel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Keterangan</a:t>
                      </a:r>
                      <a:endParaRPr lang="id-ID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3556403"/>
                  </a:ext>
                </a:extLst>
              </a:tr>
              <a:tr h="342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Q1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0.640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0,1249</a:t>
                      </a:r>
                      <a:endParaRPr lang="id-ID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342664"/>
                  </a:ext>
                </a:extLst>
              </a:tr>
              <a:tr h="342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Q2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0.459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0,1249</a:t>
                      </a:r>
                      <a:endParaRPr lang="id-ID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4296147"/>
                  </a:ext>
                </a:extLst>
              </a:tr>
              <a:tr h="342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Q3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0.656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0,1249</a:t>
                      </a:r>
                      <a:endParaRPr lang="id-ID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</a:t>
                      </a:r>
                      <a:endParaRPr lang="id-ID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226048"/>
                  </a:ext>
                </a:extLst>
              </a:tr>
              <a:tr h="342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Q4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0.635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0,1249</a:t>
                      </a:r>
                      <a:endParaRPr lang="id-ID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3005448"/>
                  </a:ext>
                </a:extLst>
              </a:tr>
              <a:tr h="342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Q5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0.595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0,1249</a:t>
                      </a:r>
                      <a:endParaRPr lang="id-ID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7653688"/>
                  </a:ext>
                </a:extLst>
              </a:tr>
              <a:tr h="342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Q6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0.458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0,1249</a:t>
                      </a:r>
                      <a:endParaRPr lang="id-ID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3112834"/>
                  </a:ext>
                </a:extLst>
              </a:tr>
              <a:tr h="342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Q7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0.611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0,1249</a:t>
                      </a:r>
                      <a:endParaRPr lang="id-ID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3199547"/>
                  </a:ext>
                </a:extLst>
              </a:tr>
              <a:tr h="342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Q8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0.624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0,1249</a:t>
                      </a:r>
                      <a:endParaRPr lang="id-ID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0977450"/>
                  </a:ext>
                </a:extLst>
              </a:tr>
              <a:tr h="342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Q9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0.579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0,1249</a:t>
                      </a:r>
                      <a:endParaRPr lang="id-ID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9410800"/>
                  </a:ext>
                </a:extLst>
              </a:tr>
              <a:tr h="342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Q10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0.489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0,1249</a:t>
                      </a:r>
                      <a:endParaRPr lang="id-ID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</a:t>
                      </a:r>
                      <a:endParaRPr lang="id-ID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7512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43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9A5B-D72A-EF2F-2E7A-443D2E59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endParaRPr lang="id-ID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7756F-C2B5-CB1D-468D-BBC52C89A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onsumen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diwajibkan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membayar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angsuran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oleh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Akulaku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padahal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barang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belum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diterima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oleh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konsumen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sementara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Akulaku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mengatakan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bahwa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barang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diterima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konsumen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en-ID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esulitan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membayar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status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sudah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terbayar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tetapi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belum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terbayar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/>
          </a:p>
          <a:p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Beberapa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pengguna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sudah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melakukan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pembayaran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tetapi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status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pembayaran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masih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belum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berubah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en-ID" sz="1800" dirty="0" err="1">
                <a:latin typeface="Times New Roman" panose="02020603050405020304" pitchFamily="18" charset="0"/>
              </a:rPr>
              <a:t>Pengguna</a:t>
            </a:r>
            <a:r>
              <a:rPr lang="en-ID" sz="1800" dirty="0"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</a:rPr>
              <a:t>kesulitan</a:t>
            </a:r>
            <a:r>
              <a:rPr lang="en-ID" sz="1800" dirty="0"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</a:rPr>
              <a:t>melakukan</a:t>
            </a:r>
            <a:r>
              <a:rPr lang="en-ID" sz="1800" dirty="0">
                <a:latin typeface="Times New Roman" panose="02020603050405020304" pitchFamily="18" charset="0"/>
              </a:rPr>
              <a:t> refund.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59960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ED03-D37F-03DC-B18D-5AEC425EC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 Uji </a:t>
            </a:r>
            <a:r>
              <a:rPr lang="en-ID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Reliabilitas</a:t>
            </a:r>
            <a:endParaRPr lang="id-ID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94A43-1C7D-10B6-EF9D-2EB2D5C87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873021" cy="3450613"/>
          </a:xfrm>
        </p:spPr>
        <p:txBody>
          <a:bodyPr/>
          <a:lstStyle/>
          <a:p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Hasil uji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reliabilitas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menunjukkan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bahwa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setiap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indikator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pertanyaan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memiliki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nilai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Cronbach’s Alpha (</a:t>
            </a:r>
            <a:r>
              <a:rPr lang="en-ID" sz="18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𝐶𝑟𝑜𝑛𝑏𝑎𝑐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ℎ’</a:t>
            </a:r>
            <a:r>
              <a:rPr lang="en-ID" sz="18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𝑠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𝐴𝑙𝑝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ℎ</a:t>
            </a:r>
            <a:r>
              <a:rPr lang="en-ID" sz="18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𝑎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lebih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besar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0,6. Hal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menandakan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bahwa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semua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indikator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pengukuran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terdapat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masing-masing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variabel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dirancang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bentuk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kuesioner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memiliki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tingkat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reliabilitas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memadai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diterima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Kemudian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dilakukan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perhitungan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nilai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skor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sesuai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aturan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perhitungan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skor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SUS. 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33145-C21B-A4CC-41BA-67AC28D2E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937" y="2386329"/>
            <a:ext cx="4460396" cy="243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58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E87CF-A31A-813F-B74D-CF91A85E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Perhitungan</a:t>
            </a:r>
            <a:r>
              <a:rPr lang="en-ID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Skor SUS (</a:t>
            </a:r>
            <a:r>
              <a:rPr lang="en-ID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Responden</a:t>
            </a:r>
            <a:r>
              <a:rPr lang="en-ID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1)</a:t>
            </a:r>
            <a:endParaRPr lang="id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72B30-0622-C663-C6B0-33DFFBE958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5605" y="2261080"/>
                <a:ext cx="9775221" cy="3055801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𝑆𝑈𝑆</m:t>
                    </m:r>
                    <m:r>
                      <a:rPr lang="en-ID">
                        <a:latin typeface="Cambria Math" panose="02040503050406030204" pitchFamily="18" charset="0"/>
                      </a:rPr>
                      <m:t> =((</m:t>
                    </m:r>
                    <m:r>
                      <m:rPr>
                        <m:sty m:val="p"/>
                      </m:rPr>
                      <a:rPr lang="en-ID">
                        <a:latin typeface="Cambria Math" panose="02040503050406030204" pitchFamily="18" charset="0"/>
                      </a:rPr>
                      <m:t>Q</m:t>
                    </m:r>
                    <m:r>
                      <a:rPr lang="en-ID">
                        <a:latin typeface="Cambria Math" panose="02040503050406030204" pitchFamily="18" charset="0"/>
                      </a:rPr>
                      <m:t>1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D">
                        <a:latin typeface="Cambria Math" panose="02040503050406030204" pitchFamily="18" charset="0"/>
                      </a:rPr>
                      <m:t>1)+(5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ID">
                        <a:latin typeface="Cambria Math" panose="02040503050406030204" pitchFamily="18" charset="0"/>
                      </a:rPr>
                      <m:t>Q</m:t>
                    </m:r>
                    <m:r>
                      <a:rPr lang="en-ID">
                        <a:latin typeface="Cambria Math" panose="02040503050406030204" pitchFamily="18" charset="0"/>
                      </a:rPr>
                      <m:t>2)+(</m:t>
                    </m:r>
                    <m:r>
                      <m:rPr>
                        <m:sty m:val="p"/>
                      </m:rPr>
                      <a:rPr lang="en-ID">
                        <a:latin typeface="Cambria Math" panose="02040503050406030204" pitchFamily="18" charset="0"/>
                      </a:rPr>
                      <m:t>Q</m:t>
                    </m:r>
                    <m:r>
                      <a:rPr lang="en-ID">
                        <a:latin typeface="Cambria Math" panose="02040503050406030204" pitchFamily="18" charset="0"/>
                      </a:rPr>
                      <m:t>3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D">
                        <a:latin typeface="Cambria Math" panose="02040503050406030204" pitchFamily="18" charset="0"/>
                      </a:rPr>
                      <m:t>1)+(5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ID">
                        <a:latin typeface="Cambria Math" panose="02040503050406030204" pitchFamily="18" charset="0"/>
                      </a:rPr>
                      <m:t>Q</m:t>
                    </m:r>
                    <m:r>
                      <a:rPr lang="en-ID">
                        <a:latin typeface="Cambria Math" panose="02040503050406030204" pitchFamily="18" charset="0"/>
                      </a:rPr>
                      <m:t>4)+(</m:t>
                    </m:r>
                    <m:r>
                      <m:rPr>
                        <m:sty m:val="p"/>
                      </m:rPr>
                      <a:rPr lang="en-ID">
                        <a:latin typeface="Cambria Math" panose="02040503050406030204" pitchFamily="18" charset="0"/>
                      </a:rPr>
                      <m:t>Q</m:t>
                    </m:r>
                    <m:r>
                      <a:rPr lang="en-ID">
                        <a:latin typeface="Cambria Math" panose="02040503050406030204" pitchFamily="18" charset="0"/>
                      </a:rPr>
                      <m:t>5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D">
                        <a:latin typeface="Cambria Math" panose="02040503050406030204" pitchFamily="18" charset="0"/>
                      </a:rPr>
                      <m:t>1)+(5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ID">
                        <a:latin typeface="Cambria Math" panose="02040503050406030204" pitchFamily="18" charset="0"/>
                      </a:rPr>
                      <m:t>Q</m:t>
                    </m:r>
                    <m:r>
                      <a:rPr lang="en-ID">
                        <a:latin typeface="Cambria Math" panose="02040503050406030204" pitchFamily="18" charset="0"/>
                      </a:rPr>
                      <m:t>6)+(</m:t>
                    </m:r>
                    <m:r>
                      <m:rPr>
                        <m:sty m:val="p"/>
                      </m:rPr>
                      <a:rPr lang="en-ID">
                        <a:latin typeface="Cambria Math" panose="02040503050406030204" pitchFamily="18" charset="0"/>
                      </a:rPr>
                      <m:t>Q</m:t>
                    </m:r>
                    <m:r>
                      <a:rPr lang="en-ID">
                        <a:latin typeface="Cambria Math" panose="02040503050406030204" pitchFamily="18" charset="0"/>
                      </a:rPr>
                      <m:t>7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D">
                        <a:latin typeface="Cambria Math" panose="02040503050406030204" pitchFamily="18" charset="0"/>
                      </a:rPr>
                      <m:t>1)+(5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ID">
                        <a:latin typeface="Cambria Math" panose="02040503050406030204" pitchFamily="18" charset="0"/>
                      </a:rPr>
                      <m:t>Q</m:t>
                    </m:r>
                    <m:r>
                      <a:rPr lang="en-ID">
                        <a:latin typeface="Cambria Math" panose="02040503050406030204" pitchFamily="18" charset="0"/>
                      </a:rPr>
                      <m:t>8)+(</m:t>
                    </m:r>
                    <m:r>
                      <m:rPr>
                        <m:sty m:val="p"/>
                      </m:rPr>
                      <a:rPr lang="en-ID">
                        <a:latin typeface="Cambria Math" panose="02040503050406030204" pitchFamily="18" charset="0"/>
                      </a:rPr>
                      <m:t>Q</m:t>
                    </m:r>
                    <m:r>
                      <a:rPr lang="en-ID">
                        <a:latin typeface="Cambria Math" panose="02040503050406030204" pitchFamily="18" charset="0"/>
                      </a:rPr>
                      <m:t>9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D">
                        <a:latin typeface="Cambria Math" panose="02040503050406030204" pitchFamily="18" charset="0"/>
                      </a:rPr>
                      <m:t>1)+(5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ID">
                        <a:latin typeface="Cambria Math" panose="02040503050406030204" pitchFamily="18" charset="0"/>
                      </a:rPr>
                      <m:t>Q</m:t>
                    </m:r>
                    <m:r>
                      <a:rPr lang="en-ID">
                        <a:latin typeface="Cambria Math" panose="02040503050406030204" pitchFamily="18" charset="0"/>
                      </a:rPr>
                      <m:t>10)) × 2,5</m:t>
                    </m:r>
                  </m:oMath>
                </a14:m>
                <a:endParaRPr lang="id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𝑆𝑈𝑆</m:t>
                    </m:r>
                    <m:r>
                      <a:rPr lang="en-ID">
                        <a:latin typeface="Cambria Math" panose="02040503050406030204" pitchFamily="18" charset="0"/>
                      </a:rPr>
                      <m:t> =((2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D">
                        <a:latin typeface="Cambria Math" panose="02040503050406030204" pitchFamily="18" charset="0"/>
                      </a:rPr>
                      <m:t>1)+(5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D">
                        <a:latin typeface="Cambria Math" panose="02040503050406030204" pitchFamily="18" charset="0"/>
                      </a:rPr>
                      <m:t>4)+(3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D">
                        <a:latin typeface="Cambria Math" panose="02040503050406030204" pitchFamily="18" charset="0"/>
                      </a:rPr>
                      <m:t>1)+(5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D">
                        <a:latin typeface="Cambria Math" panose="02040503050406030204" pitchFamily="18" charset="0"/>
                      </a:rPr>
                      <m:t>2)+(2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D">
                        <a:latin typeface="Cambria Math" panose="02040503050406030204" pitchFamily="18" charset="0"/>
                      </a:rPr>
                      <m:t>1)+(5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D">
                        <a:latin typeface="Cambria Math" panose="02040503050406030204" pitchFamily="18" charset="0"/>
                      </a:rPr>
                      <m:t>4)+(2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D">
                        <a:latin typeface="Cambria Math" panose="02040503050406030204" pitchFamily="18" charset="0"/>
                      </a:rPr>
                      <m:t>1)+(5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D">
                        <a:latin typeface="Cambria Math" panose="02040503050406030204" pitchFamily="18" charset="0"/>
                      </a:rPr>
                      <m:t>2)+(2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D">
                        <a:latin typeface="Cambria Math" panose="02040503050406030204" pitchFamily="18" charset="0"/>
                      </a:rPr>
                      <m:t>1)+(5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D">
                        <a:latin typeface="Cambria Math" panose="02040503050406030204" pitchFamily="18" charset="0"/>
                      </a:rPr>
                      <m:t>2)) × 2,5</m:t>
                    </m:r>
                  </m:oMath>
                </a14:m>
                <a:endParaRPr lang="id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𝑆𝑈𝑆</m:t>
                    </m:r>
                    <m:r>
                      <a:rPr lang="en-ID">
                        <a:latin typeface="Cambria Math" panose="02040503050406030204" pitchFamily="18" charset="0"/>
                      </a:rPr>
                      <m:t> =(1+1+2+3+1+1+1+3+1+3) ×2,5</m:t>
                    </m:r>
                  </m:oMath>
                </a14:m>
                <a:endParaRPr lang="id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𝑆𝑈𝑆</m:t>
                    </m:r>
                    <m:r>
                      <a:rPr lang="en-ID">
                        <a:latin typeface="Cambria Math" panose="02040503050406030204" pitchFamily="18" charset="0"/>
                      </a:rPr>
                      <m:t> =18× 2,5</m:t>
                    </m:r>
                  </m:oMath>
                </a14:m>
                <a:endParaRPr lang="id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𝑆𝑈𝑆</m:t>
                    </m:r>
                    <m:r>
                      <a:rPr lang="en-ID">
                        <a:latin typeface="Cambria Math" panose="02040503050406030204" pitchFamily="18" charset="0"/>
                      </a:rPr>
                      <m:t> =45,0</m:t>
                    </m:r>
                  </m:oMath>
                </a14:m>
                <a:endParaRPr lang="id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72B30-0622-C663-C6B0-33DFFBE958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5605" y="2261080"/>
                <a:ext cx="9775221" cy="3055801"/>
              </a:xfrm>
              <a:blipFill>
                <a:blip r:embed="rId2"/>
                <a:stretch>
                  <a:fillRect l="-436" b="-39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615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B109-52C4-061C-D898-68421AF9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usability scale (SUS)</a:t>
            </a:r>
            <a:endParaRPr lang="id-ID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5F7610-5023-40E9-A4F8-FB8B42B6DB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922810"/>
              </p:ext>
            </p:extLst>
          </p:nvPr>
        </p:nvGraphicFramePr>
        <p:xfrm>
          <a:off x="3394710" y="3354165"/>
          <a:ext cx="5716905" cy="7735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920">
                  <a:extLst>
                    <a:ext uri="{9D8B030D-6E8A-4147-A177-3AD203B41FA5}">
                      <a16:colId xmlns:a16="http://schemas.microsoft.com/office/drawing/2014/main" val="201654525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67958700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591602816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42387050"/>
                    </a:ext>
                  </a:extLst>
                </a:gridCol>
                <a:gridCol w="356235">
                  <a:extLst>
                    <a:ext uri="{9D8B030D-6E8A-4147-A177-3AD203B41FA5}">
                      <a16:colId xmlns:a16="http://schemas.microsoft.com/office/drawing/2014/main" val="2145810836"/>
                    </a:ext>
                  </a:extLst>
                </a:gridCol>
                <a:gridCol w="356235">
                  <a:extLst>
                    <a:ext uri="{9D8B030D-6E8A-4147-A177-3AD203B41FA5}">
                      <a16:colId xmlns:a16="http://schemas.microsoft.com/office/drawing/2014/main" val="3904137543"/>
                    </a:ext>
                  </a:extLst>
                </a:gridCol>
                <a:gridCol w="356235">
                  <a:extLst>
                    <a:ext uri="{9D8B030D-6E8A-4147-A177-3AD203B41FA5}">
                      <a16:colId xmlns:a16="http://schemas.microsoft.com/office/drawing/2014/main" val="549116651"/>
                    </a:ext>
                  </a:extLst>
                </a:gridCol>
                <a:gridCol w="356235">
                  <a:extLst>
                    <a:ext uri="{9D8B030D-6E8A-4147-A177-3AD203B41FA5}">
                      <a16:colId xmlns:a16="http://schemas.microsoft.com/office/drawing/2014/main" val="3712862880"/>
                    </a:ext>
                  </a:extLst>
                </a:gridCol>
                <a:gridCol w="356235">
                  <a:extLst>
                    <a:ext uri="{9D8B030D-6E8A-4147-A177-3AD203B41FA5}">
                      <a16:colId xmlns:a16="http://schemas.microsoft.com/office/drawing/2014/main" val="3008510487"/>
                    </a:ext>
                  </a:extLst>
                </a:gridCol>
                <a:gridCol w="356235">
                  <a:extLst>
                    <a:ext uri="{9D8B030D-6E8A-4147-A177-3AD203B41FA5}">
                      <a16:colId xmlns:a16="http://schemas.microsoft.com/office/drawing/2014/main" val="752848800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1314003891"/>
                    </a:ext>
                  </a:extLst>
                </a:gridCol>
                <a:gridCol w="699770">
                  <a:extLst>
                    <a:ext uri="{9D8B030D-6E8A-4147-A177-3AD203B41FA5}">
                      <a16:colId xmlns:a16="http://schemas.microsoft.com/office/drawing/2014/main" val="179906485"/>
                    </a:ext>
                  </a:extLst>
                </a:gridCol>
                <a:gridCol w="1147445">
                  <a:extLst>
                    <a:ext uri="{9D8B030D-6E8A-4147-A177-3AD203B41FA5}">
                      <a16:colId xmlns:a16="http://schemas.microsoft.com/office/drawing/2014/main" val="3979656853"/>
                    </a:ext>
                  </a:extLst>
                </a:gridCol>
              </a:tblGrid>
              <a:tr h="5321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Jumlah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(Jumlah x 2.5)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325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239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787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D2EE-2471-711B-8C61-F1FF3094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Perhitungan</a:t>
            </a:r>
            <a:r>
              <a:rPr lang="en-ID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Skor System Scale Usability (</a:t>
            </a:r>
            <a:r>
              <a:rPr lang="en-ID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Responden</a:t>
            </a:r>
            <a:r>
              <a:rPr lang="en-ID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1) </a:t>
            </a:r>
            <a:endParaRPr lang="id-ID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14530B-6EBB-057E-390B-9E95970CBC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787160"/>
              </p:ext>
            </p:extLst>
          </p:nvPr>
        </p:nvGraphicFramePr>
        <p:xfrm>
          <a:off x="2601064" y="2494470"/>
          <a:ext cx="6989869" cy="9345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0293">
                  <a:extLst>
                    <a:ext uri="{9D8B030D-6E8A-4147-A177-3AD203B41FA5}">
                      <a16:colId xmlns:a16="http://schemas.microsoft.com/office/drawing/2014/main" val="3588221498"/>
                    </a:ext>
                  </a:extLst>
                </a:gridCol>
                <a:gridCol w="640293">
                  <a:extLst>
                    <a:ext uri="{9D8B030D-6E8A-4147-A177-3AD203B41FA5}">
                      <a16:colId xmlns:a16="http://schemas.microsoft.com/office/drawing/2014/main" val="3693676830"/>
                    </a:ext>
                  </a:extLst>
                </a:gridCol>
                <a:gridCol w="639497">
                  <a:extLst>
                    <a:ext uri="{9D8B030D-6E8A-4147-A177-3AD203B41FA5}">
                      <a16:colId xmlns:a16="http://schemas.microsoft.com/office/drawing/2014/main" val="2656524902"/>
                    </a:ext>
                  </a:extLst>
                </a:gridCol>
                <a:gridCol w="639497">
                  <a:extLst>
                    <a:ext uri="{9D8B030D-6E8A-4147-A177-3AD203B41FA5}">
                      <a16:colId xmlns:a16="http://schemas.microsoft.com/office/drawing/2014/main" val="143057858"/>
                    </a:ext>
                  </a:extLst>
                </a:gridCol>
                <a:gridCol w="639497">
                  <a:extLst>
                    <a:ext uri="{9D8B030D-6E8A-4147-A177-3AD203B41FA5}">
                      <a16:colId xmlns:a16="http://schemas.microsoft.com/office/drawing/2014/main" val="2786063498"/>
                    </a:ext>
                  </a:extLst>
                </a:gridCol>
                <a:gridCol w="639497">
                  <a:extLst>
                    <a:ext uri="{9D8B030D-6E8A-4147-A177-3AD203B41FA5}">
                      <a16:colId xmlns:a16="http://schemas.microsoft.com/office/drawing/2014/main" val="719231431"/>
                    </a:ext>
                  </a:extLst>
                </a:gridCol>
                <a:gridCol w="639497">
                  <a:extLst>
                    <a:ext uri="{9D8B030D-6E8A-4147-A177-3AD203B41FA5}">
                      <a16:colId xmlns:a16="http://schemas.microsoft.com/office/drawing/2014/main" val="7866978"/>
                    </a:ext>
                  </a:extLst>
                </a:gridCol>
                <a:gridCol w="639497">
                  <a:extLst>
                    <a:ext uri="{9D8B030D-6E8A-4147-A177-3AD203B41FA5}">
                      <a16:colId xmlns:a16="http://schemas.microsoft.com/office/drawing/2014/main" val="308330328"/>
                    </a:ext>
                  </a:extLst>
                </a:gridCol>
                <a:gridCol w="639497">
                  <a:extLst>
                    <a:ext uri="{9D8B030D-6E8A-4147-A177-3AD203B41FA5}">
                      <a16:colId xmlns:a16="http://schemas.microsoft.com/office/drawing/2014/main" val="1709393811"/>
                    </a:ext>
                  </a:extLst>
                </a:gridCol>
                <a:gridCol w="639497">
                  <a:extLst>
                    <a:ext uri="{9D8B030D-6E8A-4147-A177-3AD203B41FA5}">
                      <a16:colId xmlns:a16="http://schemas.microsoft.com/office/drawing/2014/main" val="3383138246"/>
                    </a:ext>
                  </a:extLst>
                </a:gridCol>
                <a:gridCol w="593307">
                  <a:extLst>
                    <a:ext uri="{9D8B030D-6E8A-4147-A177-3AD203B41FA5}">
                      <a16:colId xmlns:a16="http://schemas.microsoft.com/office/drawing/2014/main" val="4078848438"/>
                    </a:ext>
                  </a:extLst>
                </a:gridCol>
              </a:tblGrid>
              <a:tr h="5321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Q1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Q2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Q3</a:t>
                      </a:r>
                      <a:endParaRPr lang="id-ID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Q4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Q5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Q6</a:t>
                      </a:r>
                      <a:endParaRPr lang="id-ID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Q7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Q8</a:t>
                      </a:r>
                      <a:endParaRPr lang="id-ID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Q9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Q10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7365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27312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B31495-FE9E-875B-EE1A-5DB1FB21E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04267"/>
              </p:ext>
            </p:extLst>
          </p:nvPr>
        </p:nvGraphicFramePr>
        <p:xfrm>
          <a:off x="2601064" y="4176796"/>
          <a:ext cx="6989869" cy="126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9624">
                  <a:extLst>
                    <a:ext uri="{9D8B030D-6E8A-4147-A177-3AD203B41FA5}">
                      <a16:colId xmlns:a16="http://schemas.microsoft.com/office/drawing/2014/main" val="3280664032"/>
                    </a:ext>
                  </a:extLst>
                </a:gridCol>
                <a:gridCol w="434780">
                  <a:extLst>
                    <a:ext uri="{9D8B030D-6E8A-4147-A177-3AD203B41FA5}">
                      <a16:colId xmlns:a16="http://schemas.microsoft.com/office/drawing/2014/main" val="404552428"/>
                    </a:ext>
                  </a:extLst>
                </a:gridCol>
                <a:gridCol w="434780">
                  <a:extLst>
                    <a:ext uri="{9D8B030D-6E8A-4147-A177-3AD203B41FA5}">
                      <a16:colId xmlns:a16="http://schemas.microsoft.com/office/drawing/2014/main" val="1136845444"/>
                    </a:ext>
                  </a:extLst>
                </a:gridCol>
                <a:gridCol w="434780">
                  <a:extLst>
                    <a:ext uri="{9D8B030D-6E8A-4147-A177-3AD203B41FA5}">
                      <a16:colId xmlns:a16="http://schemas.microsoft.com/office/drawing/2014/main" val="3819771058"/>
                    </a:ext>
                  </a:extLst>
                </a:gridCol>
                <a:gridCol w="435557">
                  <a:extLst>
                    <a:ext uri="{9D8B030D-6E8A-4147-A177-3AD203B41FA5}">
                      <a16:colId xmlns:a16="http://schemas.microsoft.com/office/drawing/2014/main" val="1471974226"/>
                    </a:ext>
                  </a:extLst>
                </a:gridCol>
                <a:gridCol w="435557">
                  <a:extLst>
                    <a:ext uri="{9D8B030D-6E8A-4147-A177-3AD203B41FA5}">
                      <a16:colId xmlns:a16="http://schemas.microsoft.com/office/drawing/2014/main" val="1318104063"/>
                    </a:ext>
                  </a:extLst>
                </a:gridCol>
                <a:gridCol w="435557">
                  <a:extLst>
                    <a:ext uri="{9D8B030D-6E8A-4147-A177-3AD203B41FA5}">
                      <a16:colId xmlns:a16="http://schemas.microsoft.com/office/drawing/2014/main" val="3745233638"/>
                    </a:ext>
                  </a:extLst>
                </a:gridCol>
                <a:gridCol w="435557">
                  <a:extLst>
                    <a:ext uri="{9D8B030D-6E8A-4147-A177-3AD203B41FA5}">
                      <a16:colId xmlns:a16="http://schemas.microsoft.com/office/drawing/2014/main" val="1283867505"/>
                    </a:ext>
                  </a:extLst>
                </a:gridCol>
                <a:gridCol w="435557">
                  <a:extLst>
                    <a:ext uri="{9D8B030D-6E8A-4147-A177-3AD203B41FA5}">
                      <a16:colId xmlns:a16="http://schemas.microsoft.com/office/drawing/2014/main" val="1413150499"/>
                    </a:ext>
                  </a:extLst>
                </a:gridCol>
                <a:gridCol w="435557">
                  <a:extLst>
                    <a:ext uri="{9D8B030D-6E8A-4147-A177-3AD203B41FA5}">
                      <a16:colId xmlns:a16="http://schemas.microsoft.com/office/drawing/2014/main" val="120136914"/>
                    </a:ext>
                  </a:extLst>
                </a:gridCol>
                <a:gridCol w="354036">
                  <a:extLst>
                    <a:ext uri="{9D8B030D-6E8A-4147-A177-3AD203B41FA5}">
                      <a16:colId xmlns:a16="http://schemas.microsoft.com/office/drawing/2014/main" val="4269694202"/>
                    </a:ext>
                  </a:extLst>
                </a:gridCol>
                <a:gridCol w="855585">
                  <a:extLst>
                    <a:ext uri="{9D8B030D-6E8A-4147-A177-3AD203B41FA5}">
                      <a16:colId xmlns:a16="http://schemas.microsoft.com/office/drawing/2014/main" val="393565628"/>
                    </a:ext>
                  </a:extLst>
                </a:gridCol>
                <a:gridCol w="1402942">
                  <a:extLst>
                    <a:ext uri="{9D8B030D-6E8A-4147-A177-3AD203B41FA5}">
                      <a16:colId xmlns:a16="http://schemas.microsoft.com/office/drawing/2014/main" val="3242658367"/>
                    </a:ext>
                  </a:extLst>
                </a:gridCol>
              </a:tblGrid>
              <a:tr h="5321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id-ID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Jumlah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(Jumlah x 2.5)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411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id-ID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80928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D276CE5-A8FF-FDA6-2B30-D55DC777B8CA}"/>
              </a:ext>
            </a:extLst>
          </p:cNvPr>
          <p:cNvSpPr txBox="1"/>
          <p:nvPr/>
        </p:nvSpPr>
        <p:spPr>
          <a:xfrm>
            <a:off x="2996724" y="1989446"/>
            <a:ext cx="6512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Perhitungan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Skor System Scale Usability (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Responden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1)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sebelum</a:t>
            </a:r>
            <a:endParaRPr lang="id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986C94-66EA-C1FA-6B16-88F41067E86D}"/>
              </a:ext>
            </a:extLst>
          </p:cNvPr>
          <p:cNvSpPr txBox="1"/>
          <p:nvPr/>
        </p:nvSpPr>
        <p:spPr>
          <a:xfrm>
            <a:off x="3045882" y="3621783"/>
            <a:ext cx="6100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Perhitungan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Skor System Scale Usability (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Responden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1)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setelah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06090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D82A-6F4B-8CA9-B801-0722BE93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 </a:t>
            </a:r>
            <a:r>
              <a:rPr lang="en-ID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perhitungan</a:t>
            </a:r>
            <a:r>
              <a:rPr lang="en-ID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usability</a:t>
            </a:r>
            <a:r>
              <a:rPr lang="en-ID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Usability Scale</a:t>
            </a:r>
            <a:r>
              <a:rPr lang="en-ID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id-ID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2C041C-4B44-98DA-95B2-BE6FEE139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𝑺𝒌𝒐𝒓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𝒓𝒂𝒕𝒂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−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𝒓𝒂𝒕𝒂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id-ID" sz="3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3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𝟏𝟐</m:t>
                          </m:r>
                          <m:r>
                            <a:rPr lang="en-US" sz="3200" b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.</m:t>
                          </m:r>
                          <m:r>
                            <a:rPr lang="en-US" sz="3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𝟖𝟕𝟓</m:t>
                          </m:r>
                        </m:num>
                        <m:den>
                          <m:r>
                            <a:rPr lang="en-US" sz="3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𝟐𝟒𝟗</m:t>
                          </m:r>
                        </m:den>
                      </m:f>
                      <m:r>
                        <a:rPr lang="en-US" sz="32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 </m:t>
                      </m:r>
                      <m:r>
                        <a:rPr lang="en-US" sz="32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𝟓𝟏</m:t>
                      </m:r>
                      <m:r>
                        <a:rPr lang="en-US" sz="3200" b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,</m:t>
                      </m:r>
                      <m:r>
                        <a:rPr lang="en-US" sz="32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𝟕</m:t>
                      </m:r>
                    </m:oMath>
                  </m:oMathPara>
                </a14:m>
                <a:endParaRPr lang="id-ID" sz="32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2C041C-4B44-98DA-95B2-BE6FEE139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603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B471-E3A6-BDB9-BF12-B7F8178A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000" b="1" dirty="0"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Hasil </a:t>
            </a:r>
            <a:r>
              <a:rPr lang="en-ID" sz="4000" b="1" dirty="0" err="1"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Pembahasan</a:t>
            </a:r>
            <a:endParaRPr lang="id-ID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13FD3-BCD2-DB6D-9BA0-8B94C1FCF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Setelah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memperoleh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skor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nilai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perhitungan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SUS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Akulaku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langkah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berikutnya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melakukan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pembahasan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hasil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Pertama-tama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dibahas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skor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SUS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diperoleh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Akulaku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2EBCAA-B40E-CD62-F659-985FDCAFA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828" y="3235642"/>
            <a:ext cx="5692775" cy="19107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0772EF-331E-C478-0214-307128657184}"/>
              </a:ext>
            </a:extLst>
          </p:cNvPr>
          <p:cNvSpPr txBox="1"/>
          <p:nvPr/>
        </p:nvSpPr>
        <p:spPr>
          <a:xfrm>
            <a:off x="3203099" y="5257007"/>
            <a:ext cx="6100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 Scale Penilaian Akulaku</a:t>
            </a:r>
          </a:p>
        </p:txBody>
      </p:sp>
    </p:spTree>
    <p:extLst>
      <p:ext uri="{BB962C8B-B14F-4D97-AF65-F5344CB8AC3E}">
        <p14:creationId xmlns:p14="http://schemas.microsoft.com/office/powerpoint/2010/main" val="1235520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009B-2C7B-8701-E5B4-52011FC9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Interpretasi</a:t>
            </a:r>
            <a:r>
              <a:rPr lang="en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skor</a:t>
            </a:r>
            <a:r>
              <a:rPr lang="en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System usability Scale </a:t>
            </a:r>
            <a:r>
              <a:rPr lang="en-ID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Akulaku</a:t>
            </a:r>
            <a:endParaRPr lang="id-ID" sz="40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B0D100-E2E2-CF3E-4D5E-71501837E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327018"/>
              </p:ext>
            </p:extLst>
          </p:nvPr>
        </p:nvGraphicFramePr>
        <p:xfrm>
          <a:off x="1450975" y="2171668"/>
          <a:ext cx="9604374" cy="3662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8543">
                  <a:extLst>
                    <a:ext uri="{9D8B030D-6E8A-4147-A177-3AD203B41FA5}">
                      <a16:colId xmlns:a16="http://schemas.microsoft.com/office/drawing/2014/main" val="2091239193"/>
                    </a:ext>
                  </a:extLst>
                </a:gridCol>
                <a:gridCol w="1238964">
                  <a:extLst>
                    <a:ext uri="{9D8B030D-6E8A-4147-A177-3AD203B41FA5}">
                      <a16:colId xmlns:a16="http://schemas.microsoft.com/office/drawing/2014/main" val="741726642"/>
                    </a:ext>
                  </a:extLst>
                </a:gridCol>
                <a:gridCol w="2898600">
                  <a:extLst>
                    <a:ext uri="{9D8B030D-6E8A-4147-A177-3AD203B41FA5}">
                      <a16:colId xmlns:a16="http://schemas.microsoft.com/office/drawing/2014/main" val="2167110263"/>
                    </a:ext>
                  </a:extLst>
                </a:gridCol>
                <a:gridCol w="2518267">
                  <a:extLst>
                    <a:ext uri="{9D8B030D-6E8A-4147-A177-3AD203B41FA5}">
                      <a16:colId xmlns:a16="http://schemas.microsoft.com/office/drawing/2014/main" val="697978111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SUS Score Range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Adjective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Acceptable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301985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84.1-100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A+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Imaginable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Acceptable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780032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80.8-84.0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Excellent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Acceptable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44753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78.9-80.7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A-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Acceptable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384481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77.2-78.8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B+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Acceptable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624416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74.1-77.1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Acceptable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738185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72.6-74.0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B-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Acceptable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859601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71.1-72.5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C+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Acceptable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587638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65.0-71.0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Marginal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221464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62.7-64.9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C-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Marginal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168145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51.7-62.6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Marginal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005620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25.1-51.6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Poor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Acceptable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717405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0-25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Imaginable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Acceptable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220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392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2A9C-4958-6719-8D51-8097BA47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PENUTUP</a:t>
            </a:r>
            <a:endParaRPr lang="id-ID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C4289-CD6F-D18C-5B48-E3BD09FFF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beberapa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permasalahan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dihadapi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oleh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pengguna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Akulaku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diidentifikasi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Salah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masalah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sering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dialami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kesulitan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proses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pembayaran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di mana status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pembayaran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terkadang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menunjukkan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sudah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terbayar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namun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sebenarnya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belum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terbayar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Hasil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rekomendasi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status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pembayaran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mengimplementasi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webhook, webhook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bertujuan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mengubah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secara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realtime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dimana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terdapat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event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trigger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sumber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system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system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tujuan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8695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A576-60E5-00BB-7FDF-05150A13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Permasalahan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endParaRPr lang="id-ID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71CF-14FA-37C8-FFD8-EB72E7DC8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Permasalahan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masih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pengguna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mengeluh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kesulitan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kurang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nyaman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kurang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familiar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Akulaku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95450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3708-8017-2077-1229-62B9AE01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Ruang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lingkup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endParaRPr lang="id-ID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671E9-9A7C-E190-ABA2-42C8697DB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kuesioner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diambil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template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kueioner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 Usability Scale.</a:t>
            </a:r>
            <a:endParaRPr lang="id-ID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Responden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diambil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pengguna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sekitar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kota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Medan,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berdasarkan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situs badan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pusat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statistik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Kota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medan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tahun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2022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tercatat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2.494.512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jiwa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berusia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produktif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atas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17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tahun</a:t>
            </a:r>
            <a:endParaRPr lang="id-ID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Sampel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teknik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Simple Random Sampling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rumus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slovin</a:t>
            </a:r>
            <a:r>
              <a:rPr lang="en-ID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yang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dimana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margin of error 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10%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didapatkan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maksimal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249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responden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sampel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sebanyak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249 responded valid.</a:t>
            </a:r>
            <a:endParaRPr lang="id-ID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Teknik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pengumpulan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dilakukan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survei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bentuk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kuesioner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 Form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melalui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Instagram, </a:t>
            </a:r>
            <a:r>
              <a:rPr lang="en-ID" sz="15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Whatsapp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dan </a:t>
            </a:r>
            <a:r>
              <a:rPr lang="en-ID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Telegram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id-ID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Batas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pengisian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keusioner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bulan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id-ID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menganalisis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SPSS 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25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ID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versi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terbaru</a:t>
            </a:r>
            <a:r>
              <a:rPr lang="en-ID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uji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validitas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reliabilitas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terhadap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usability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ID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experience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berdasarkan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hasil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kuesioner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serta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perbaikan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fitur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improvement</a:t>
            </a:r>
            <a:endParaRPr lang="id-ID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id-ID" sz="1500" dirty="0"/>
          </a:p>
        </p:txBody>
      </p:sp>
    </p:spTree>
    <p:extLst>
      <p:ext uri="{BB962C8B-B14F-4D97-AF65-F5344CB8AC3E}">
        <p14:creationId xmlns:p14="http://schemas.microsoft.com/office/powerpoint/2010/main" val="187457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C60B-1988-9B27-779B-A5426A317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endParaRPr lang="id-ID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76DAF-6412-492C-49F9-D0AC35967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Tujuan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proyek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melakukan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evaluasi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usability pada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Akulaku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pendekatan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metode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 Usability Scale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90905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6F36-8D62-5C6A-89AC-8EA92F06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endParaRPr lang="id-ID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FEBD8-47FA-4D7A-DAD0-CA6531099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Mengetahui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hasil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evaluasi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usability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experience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Akulaku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berdasarkan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skor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metode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 Usability Scale,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sehingga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diketahui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tersebut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layak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bagus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Menambah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pemahaman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tentang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melakukan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pengujian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usability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menerapkan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pendekatan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 Usability Scale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Sebagai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bahan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refrensi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lain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bidang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terkait</a:t>
            </a:r>
            <a:endParaRPr lang="id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51516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9376-E387-15CB-D1F7-10363D6B6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KAJIAN LITERATUR</a:t>
            </a:r>
            <a:endParaRPr lang="id-ID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B46EE-4F96-0DC1-A2F3-4EA319235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Usability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merupakan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sebuah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kebergunaan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jika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situs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website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menguji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sejauh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mana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kebergunaan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website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tersebut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pengguna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memperhatikan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kemudahan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keefektifan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efisiensi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kepuasannya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</a:t>
            </a:r>
          </a:p>
          <a:p>
            <a:r>
              <a:rPr lang="en-ID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Electronic Commerce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e-commerce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umunya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kegiatan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jual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transaksi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dilakukan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sarana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media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elektronik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(internet).</a:t>
            </a:r>
            <a:endParaRPr lang="en-ID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Akulaku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platform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e-commerce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multinasional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menawarkan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berbagai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layanan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online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seperti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belanja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cicilan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tanpa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kartu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kredit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pinjaman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tunai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pembayaran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tagihan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ulang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game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mobile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serta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paket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perjalanan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rekreasi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cicilan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2012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1196-A4E4-A504-07BE-C20A6277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endParaRPr lang="id-ID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BBCEDF-F99E-B396-0A0F-6C8A822947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Rumus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Slovin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digunakan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untuk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menghitung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banyaknya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sampel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minimum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suatu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survei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populasi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terbatas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</a:t>
                </a:r>
                <a:r>
                  <a:rPr lang="en-ID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finite population survey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),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dimana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tujuan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utama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dari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survei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tersebut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untuk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mengestimasi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proporsi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populasi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</a:t>
                </a:r>
                <a:r>
                  <a:rPr lang="en-ID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Rumus</a:t>
                </a:r>
                <a:r>
                  <a:rPr lang="en-ID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yang di </a:t>
                </a:r>
                <a:r>
                  <a:rPr lang="en-ID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guanakan</a:t>
                </a:r>
                <a:r>
                  <a:rPr lang="en-ID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𝑛</m:t>
                    </m:r>
                    <m:r>
                      <a:rPr lang="en-ID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id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</m:t>
                        </m:r>
                      </m:num>
                      <m:den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1+</m:t>
                        </m:r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id-ID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D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D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id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Uji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validitas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dilakukan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untuk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mengetahui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apakah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suatu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isntrumen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dikatakan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valid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atau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tidak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valid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dalam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mengukur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suatu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variable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penelitian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misalnya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pada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kuesioner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Rumus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Uji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validitas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𝑟</m:t>
                    </m:r>
                    <m:r>
                      <a:rPr lang="en-ID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id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id-ID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D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id-ID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ID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𝑥𝑦</m:t>
                                </m:r>
                              </m:e>
                            </m:nary>
                          </m:e>
                        </m:d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 </m:t>
                        </m:r>
                        <m:d>
                          <m:dPr>
                            <m:ctrlPr>
                              <a:rPr lang="id-ID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D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id-ID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ID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id-ID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D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∑</m:t>
                            </m:r>
                            <m:r>
                              <a:rPr lang="en-ID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id-ID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D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ID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ID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id-ID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id-ID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D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ID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D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id-ID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id-ID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D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id-ID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ID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nary>
                                      </m:e>
                                    </m:d>
                                  </m:e>
                                  <m:sup>
                                    <m:r>
                                      <a:rPr lang="en-ID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D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] [</m:t>
                                </m:r>
                                <m:r>
                                  <a:rPr lang="en-ID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ID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 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id-ID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id-ID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D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D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− </m:t>
                                    </m:r>
                                    <m:sSup>
                                      <m:sSupPr>
                                        <m:ctrlPr>
                                          <a:rPr lang="id-ID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id-ID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ID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 </m:t>
                                            </m:r>
                                            <m:nary>
                                              <m:naryPr>
                                                <m:chr m:val="∑"/>
                                                <m:subHide m:val="on"/>
                                                <m:supHide m:val="on"/>
                                                <m:ctrlPr>
                                                  <a:rPr lang="id-ID" sz="18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</m:ctrlPr>
                                              </m:naryPr>
                                              <m:sub/>
                                              <m:sup/>
                                              <m:e>
                                                <m:r>
                                                  <a:rPr lang="en-ID" sz="18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nary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ID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D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]</m:t>
                                    </m:r>
                                  </m:e>
                                </m:nary>
                              </m:e>
                            </m:nary>
                          </m:e>
                        </m:rad>
                      </m:den>
                    </m:f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id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Uji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reliabilitas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digunakan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untuk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mengetahui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konsistensi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alat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ukur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apakah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alat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pengukur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yang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digunakan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dapat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diandalkan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dan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tetap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konsisten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jika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pengukuran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tersebut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diulang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id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BBCEDF-F99E-B396-0A0F-6C8A822947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1" t="-17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0047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F640-37E4-7C1E-AE19-9C363A06A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3200" b="1" dirty="0"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TAHAPAN PELAKSANAAN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8870B-012E-7BF6-6822-906C74EE8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Akulaku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sebagai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platform e-commerce 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yang di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kembangkan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oleh PT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Akulaku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Platform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dibuat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kepentingan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masyarakat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membantu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perekonomian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melakukan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belanja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secara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Fokus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analisis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fitur-fitur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penting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seperti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pembayaran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refund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Selain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juga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mengevaluasi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kinerja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Akulaku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kecepatan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transaksi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kemudahan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navigasi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kualitas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layanan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pelanggan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982258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144</TotalTime>
  <Words>1762</Words>
  <Application>Microsoft Office PowerPoint</Application>
  <PresentationFormat>Widescreen</PresentationFormat>
  <Paragraphs>370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Cambria Math</vt:lpstr>
      <vt:lpstr>Gill Sans MT</vt:lpstr>
      <vt:lpstr>Times New Roman</vt:lpstr>
      <vt:lpstr>Gallery</vt:lpstr>
      <vt:lpstr>EVALUASI USABILITY APLIKASI AKULAKU DENGAN METODE SYSTEM USABILITY SCALE</vt:lpstr>
      <vt:lpstr>Latar belakang proyek</vt:lpstr>
      <vt:lpstr>Permasalahan proyek</vt:lpstr>
      <vt:lpstr>Ruang lingkup proyek</vt:lpstr>
      <vt:lpstr>Tujuan proyek</vt:lpstr>
      <vt:lpstr>manfaat</vt:lpstr>
      <vt:lpstr>KAJIAN LITERATUR</vt:lpstr>
      <vt:lpstr>Metode yang digunakan</vt:lpstr>
      <vt:lpstr>TAHAPAN PELAKSANAAN</vt:lpstr>
      <vt:lpstr>Akulaku</vt:lpstr>
      <vt:lpstr>Populasi dan Sampel </vt:lpstr>
      <vt:lpstr>Metode Pengumpulan Data </vt:lpstr>
      <vt:lpstr>Tahapan Pelaksanaan</vt:lpstr>
      <vt:lpstr>Rancangan Kuesioner</vt:lpstr>
      <vt:lpstr>Kuesioner Penelitian Aplikasi Akulaku</vt:lpstr>
      <vt:lpstr>HASIL DAN PEMBAHASAN</vt:lpstr>
      <vt:lpstr>Hasil Penyebaran dan Pengembalian Kuesioner</vt:lpstr>
      <vt:lpstr>Uji Validitas Pearson SPSS</vt:lpstr>
      <vt:lpstr>Hasil Uji Validitas</vt:lpstr>
      <vt:lpstr>Hasil Uji Reliabilitas</vt:lpstr>
      <vt:lpstr>Perhitungan Skor SUS (Responden 1)</vt:lpstr>
      <vt:lpstr>system usability scale (SUS)</vt:lpstr>
      <vt:lpstr>Perhitungan Skor System Scale Usability (Responden 1) </vt:lpstr>
      <vt:lpstr>Hasil perhitungan usability menggunakan metode System Usability Scale </vt:lpstr>
      <vt:lpstr>Hasil Pembahasan</vt:lpstr>
      <vt:lpstr>Interpretasi skor System usability Scale Akulaku</vt:lpstr>
      <vt:lpstr>PENUTUP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EVALUASI USABILITY APLIKASI AKULAKU DENGAN METODE SYSTEM USABILITY SCALE</dc:title>
  <dc:creator>Mindo Lenovo20</dc:creator>
  <cp:lastModifiedBy>Hp Pavilion Aero</cp:lastModifiedBy>
  <cp:revision>2</cp:revision>
  <dcterms:created xsi:type="dcterms:W3CDTF">2024-01-28T07:58:06Z</dcterms:created>
  <dcterms:modified xsi:type="dcterms:W3CDTF">2024-02-20T05:11:10Z</dcterms:modified>
</cp:coreProperties>
</file>