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8" r:id="rId4"/>
    <p:sldId id="260" r:id="rId5"/>
    <p:sldId id="265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02" autoAdjust="0"/>
  </p:normalViewPr>
  <p:slideViewPr>
    <p:cSldViewPr snapToGrid="0" snapToObjects="1">
      <p:cViewPr varScale="1">
        <p:scale>
          <a:sx n="88" d="100"/>
          <a:sy n="88" d="100"/>
        </p:scale>
        <p:origin x="-10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731CE-F1D9-2D46-BEAD-BE089CE62E0C}" type="datetimeFigureOut">
              <a:rPr kumimoji="1" lang="zh-CN" altLang="en-US" smtClean="0"/>
              <a:t>17/4/7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9C1D5-E3BF-7549-9BD9-96CF5D21E0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9073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使用方法：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更改文字</a:t>
            </a:r>
            <a:r>
              <a:rPr lang="en-US" altLang="zh-CN" smtClean="0"/>
              <a:t>】</a:t>
            </a:r>
            <a:r>
              <a:rPr lang="zh-CN" altLang="en-US" smtClean="0"/>
              <a:t>：将标题框及正文框中的文字可直接改为您所需文字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绘图工具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填充</a:t>
            </a:r>
            <a:r>
              <a:rPr lang="en-US" altLang="zh-CN" smtClean="0"/>
              <a:t>》</a:t>
            </a:r>
            <a:r>
              <a:rPr lang="zh-CN" altLang="en-US" smtClean="0"/>
              <a:t>图片</a:t>
            </a:r>
            <a:r>
              <a:rPr lang="en-US" altLang="zh-CN" smtClean="0"/>
              <a:t>》</a:t>
            </a:r>
            <a:r>
              <a:rPr lang="zh-CN" altLang="en-US" smtClean="0"/>
              <a:t>选择您需要展示的图片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增加减少图片</a:t>
            </a:r>
            <a:r>
              <a:rPr lang="en-US" altLang="zh-CN" smtClean="0"/>
              <a:t>】</a:t>
            </a:r>
            <a:r>
              <a:rPr lang="zh-CN" altLang="en-US" smtClean="0"/>
              <a:t>：直接复制粘贴图片来增加图片数，复制后更改方法见</a:t>
            </a: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br>
              <a:rPr lang="en-US" altLang="zh-CN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更改图片色彩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图片工具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色彩（重新着色）</a:t>
            </a:r>
            <a:r>
              <a:rPr lang="en-US" altLang="zh-CN" smtClean="0"/>
              <a:t>》</a:t>
            </a:r>
            <a:r>
              <a:rPr lang="zh-CN" altLang="en-US" smtClean="0"/>
              <a:t>选择您喜欢的色彩</a:t>
            </a:r>
            <a:br>
              <a:rPr lang="zh-CN" altLang="en-US" smtClean="0"/>
            </a:br>
            <a:r>
              <a:rPr lang="zh-CN" altLang="en-US" smtClean="0"/>
              <a:t>下载更多模板、视频教程：</a:t>
            </a:r>
            <a:r>
              <a:rPr lang="en-US" smtClean="0"/>
              <a:t>http://www.mysoeasy.com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150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使用方法：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更改文字</a:t>
            </a:r>
            <a:r>
              <a:rPr lang="en-US" altLang="zh-CN" smtClean="0"/>
              <a:t>】</a:t>
            </a:r>
            <a:r>
              <a:rPr lang="zh-CN" altLang="en-US" smtClean="0"/>
              <a:t>：将标题框及正文框中的文字可直接改为您所需文字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绘图工具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填充</a:t>
            </a:r>
            <a:r>
              <a:rPr lang="en-US" altLang="zh-CN" smtClean="0"/>
              <a:t>》</a:t>
            </a:r>
            <a:r>
              <a:rPr lang="zh-CN" altLang="en-US" smtClean="0"/>
              <a:t>图片</a:t>
            </a:r>
            <a:r>
              <a:rPr lang="en-US" altLang="zh-CN" smtClean="0"/>
              <a:t>》</a:t>
            </a:r>
            <a:r>
              <a:rPr lang="zh-CN" altLang="en-US" smtClean="0"/>
              <a:t>选择您需要展示的图片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增加减少图片</a:t>
            </a:r>
            <a:r>
              <a:rPr lang="en-US" altLang="zh-CN" smtClean="0"/>
              <a:t>】</a:t>
            </a:r>
            <a:r>
              <a:rPr lang="zh-CN" altLang="en-US" smtClean="0"/>
              <a:t>：直接复制粘贴图片来增加图片数，复制后更改方法见</a:t>
            </a: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br>
              <a:rPr lang="en-US" altLang="zh-CN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更改图片色彩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图片工具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色彩（重新着色）</a:t>
            </a:r>
            <a:r>
              <a:rPr lang="en-US" altLang="zh-CN" smtClean="0"/>
              <a:t>》</a:t>
            </a:r>
            <a:r>
              <a:rPr lang="zh-CN" altLang="en-US" smtClean="0"/>
              <a:t>选择您喜欢的色彩</a:t>
            </a:r>
            <a:br>
              <a:rPr lang="zh-CN" altLang="en-US" smtClean="0"/>
            </a:br>
            <a:r>
              <a:rPr lang="zh-CN" altLang="en-US" smtClean="0"/>
              <a:t>下载更多模板、视频教程：</a:t>
            </a:r>
            <a:r>
              <a:rPr lang="en-US" smtClean="0"/>
              <a:t>http://www.mysoeasy.com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72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使用方法：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更改文字</a:t>
            </a:r>
            <a:r>
              <a:rPr lang="en-US" altLang="zh-CN" smtClean="0"/>
              <a:t>】</a:t>
            </a:r>
            <a:r>
              <a:rPr lang="zh-CN" altLang="en-US" smtClean="0"/>
              <a:t>：将标题框及正文框中的文字可直接改为您所需文字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绘图工具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填充</a:t>
            </a:r>
            <a:r>
              <a:rPr lang="en-US" altLang="zh-CN" smtClean="0"/>
              <a:t>》</a:t>
            </a:r>
            <a:r>
              <a:rPr lang="zh-CN" altLang="en-US" smtClean="0"/>
              <a:t>图片</a:t>
            </a:r>
            <a:r>
              <a:rPr lang="en-US" altLang="zh-CN" smtClean="0"/>
              <a:t>》</a:t>
            </a:r>
            <a:r>
              <a:rPr lang="zh-CN" altLang="en-US" smtClean="0"/>
              <a:t>选择您需要展示的图片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增加减少图片</a:t>
            </a:r>
            <a:r>
              <a:rPr lang="en-US" altLang="zh-CN" smtClean="0"/>
              <a:t>】</a:t>
            </a:r>
            <a:r>
              <a:rPr lang="zh-CN" altLang="en-US" smtClean="0"/>
              <a:t>：直接复制粘贴图片来增加图片数，复制后更改方法见</a:t>
            </a: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br>
              <a:rPr lang="en-US" altLang="zh-CN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更改图片色彩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图片工具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色彩（重新着色）</a:t>
            </a:r>
            <a:r>
              <a:rPr lang="en-US" altLang="zh-CN" smtClean="0"/>
              <a:t>》</a:t>
            </a:r>
            <a:r>
              <a:rPr lang="zh-CN" altLang="en-US" smtClean="0"/>
              <a:t>选择您喜欢的色彩</a:t>
            </a:r>
            <a:br>
              <a:rPr lang="zh-CN" altLang="en-US" smtClean="0"/>
            </a:br>
            <a:r>
              <a:rPr lang="zh-CN" altLang="en-US" smtClean="0"/>
              <a:t>下载更多模板、视频教程：</a:t>
            </a:r>
            <a:r>
              <a:rPr lang="en-US" smtClean="0"/>
              <a:t>http://www.mysoeasy.com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3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D334-AA3F-A74D-A5CD-525EF8A3502F}" type="datetimeFigureOut">
              <a:rPr kumimoji="1" lang="zh-CN" altLang="en-US" smtClean="0"/>
              <a:t>17/4/7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DEB2-91B1-BD41-9529-1AAD4F77C2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555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D334-AA3F-A74D-A5CD-525EF8A3502F}" type="datetimeFigureOut">
              <a:rPr kumimoji="1" lang="zh-CN" altLang="en-US" smtClean="0"/>
              <a:t>17/4/7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DEB2-91B1-BD41-9529-1AAD4F77C2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759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D334-AA3F-A74D-A5CD-525EF8A3502F}" type="datetimeFigureOut">
              <a:rPr kumimoji="1" lang="zh-CN" altLang="en-US" smtClean="0"/>
              <a:t>17/4/7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DEB2-91B1-BD41-9529-1AAD4F77C2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627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D334-AA3F-A74D-A5CD-525EF8A3502F}" type="datetimeFigureOut">
              <a:rPr kumimoji="1" lang="zh-CN" altLang="en-US" smtClean="0"/>
              <a:t>17/4/7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DEB2-91B1-BD41-9529-1AAD4F77C2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816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D334-AA3F-A74D-A5CD-525EF8A3502F}" type="datetimeFigureOut">
              <a:rPr kumimoji="1" lang="zh-CN" altLang="en-US" smtClean="0"/>
              <a:t>17/4/7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DEB2-91B1-BD41-9529-1AAD4F77C2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556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D334-AA3F-A74D-A5CD-525EF8A3502F}" type="datetimeFigureOut">
              <a:rPr kumimoji="1" lang="zh-CN" altLang="en-US" smtClean="0"/>
              <a:t>17/4/7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DEB2-91B1-BD41-9529-1AAD4F77C2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634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D334-AA3F-A74D-A5CD-525EF8A3502F}" type="datetimeFigureOut">
              <a:rPr kumimoji="1" lang="zh-CN" altLang="en-US" smtClean="0"/>
              <a:t>17/4/7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DEB2-91B1-BD41-9529-1AAD4F77C2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406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D334-AA3F-A74D-A5CD-525EF8A3502F}" type="datetimeFigureOut">
              <a:rPr kumimoji="1" lang="zh-CN" altLang="en-US" smtClean="0"/>
              <a:t>17/4/7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DEB2-91B1-BD41-9529-1AAD4F77C2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04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D334-AA3F-A74D-A5CD-525EF8A3502F}" type="datetimeFigureOut">
              <a:rPr kumimoji="1" lang="zh-CN" altLang="en-US" smtClean="0"/>
              <a:t>17/4/7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DEB2-91B1-BD41-9529-1AAD4F77C2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124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D334-AA3F-A74D-A5CD-525EF8A3502F}" type="datetimeFigureOut">
              <a:rPr kumimoji="1" lang="zh-CN" altLang="en-US" smtClean="0"/>
              <a:t>17/4/7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DEB2-91B1-BD41-9529-1AAD4F77C2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21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D334-AA3F-A74D-A5CD-525EF8A3502F}" type="datetimeFigureOut">
              <a:rPr kumimoji="1" lang="zh-CN" altLang="en-US" smtClean="0"/>
              <a:t>17/4/7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DEB2-91B1-BD41-9529-1AAD4F77C2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631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1D334-AA3F-A74D-A5CD-525EF8A3502F}" type="datetimeFigureOut">
              <a:rPr kumimoji="1" lang="zh-CN" altLang="en-US" smtClean="0"/>
              <a:t>17/4/7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EDEB2-91B1-BD41-9529-1AAD4F77C2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848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 45"/>
          <p:cNvGrpSpPr/>
          <p:nvPr/>
        </p:nvGrpSpPr>
        <p:grpSpPr>
          <a:xfrm>
            <a:off x="755576" y="1313146"/>
            <a:ext cx="7677425" cy="5115084"/>
            <a:chOff x="755576" y="764806"/>
            <a:chExt cx="7677425" cy="5115084"/>
          </a:xfrm>
        </p:grpSpPr>
        <p:sp>
          <p:nvSpPr>
            <p:cNvPr id="5" name="矩形 4"/>
            <p:cNvSpPr/>
            <p:nvPr/>
          </p:nvSpPr>
          <p:spPr>
            <a:xfrm>
              <a:off x="755576" y="3282427"/>
              <a:ext cx="1111206" cy="5483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上游供货</a:t>
              </a:r>
              <a:endParaRPr kumimoji="1"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685912" y="5331539"/>
              <a:ext cx="1111206" cy="5483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金融机构</a:t>
              </a:r>
              <a:endParaRPr kumimoji="1"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7321795" y="3275668"/>
              <a:ext cx="1111206" cy="5483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下游经销</a:t>
              </a:r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930452" y="1179446"/>
              <a:ext cx="1111206" cy="5483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核心企业</a:t>
              </a:r>
              <a:endParaRPr kumimoji="1" lang="zh-CN" altLang="en-US" dirty="0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2280137" y="2833634"/>
              <a:ext cx="4516981" cy="647999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物流</a:t>
              </a:r>
              <a:endParaRPr kumimoji="1" lang="zh-CN" altLang="en-US" dirty="0"/>
            </a:p>
          </p:txBody>
        </p:sp>
        <p:sp>
          <p:nvSpPr>
            <p:cNvPr id="15" name="右箭头 14"/>
            <p:cNvSpPr/>
            <p:nvPr/>
          </p:nvSpPr>
          <p:spPr>
            <a:xfrm>
              <a:off x="2280137" y="3488298"/>
              <a:ext cx="4516981" cy="647999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商流</a:t>
              </a:r>
              <a:endParaRPr kumimoji="1" lang="zh-CN" altLang="en-US" dirty="0"/>
            </a:p>
          </p:txBody>
        </p:sp>
        <p:sp>
          <p:nvSpPr>
            <p:cNvPr id="16" name="右箭头 15"/>
            <p:cNvSpPr/>
            <p:nvPr/>
          </p:nvSpPr>
          <p:spPr>
            <a:xfrm>
              <a:off x="2280137" y="4166522"/>
              <a:ext cx="4516981" cy="64799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资金流</a:t>
              </a:r>
              <a:endParaRPr kumimoji="1" lang="zh-CN" altLang="en-US" dirty="0"/>
            </a:p>
          </p:txBody>
        </p:sp>
        <p:sp>
          <p:nvSpPr>
            <p:cNvPr id="17" name="右箭头 16"/>
            <p:cNvSpPr/>
            <p:nvPr/>
          </p:nvSpPr>
          <p:spPr>
            <a:xfrm>
              <a:off x="2280137" y="2197235"/>
              <a:ext cx="4516981" cy="647999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信息流</a:t>
              </a:r>
              <a:endParaRPr kumimoji="1"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2280137" y="5331539"/>
              <a:ext cx="1111206" cy="5483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物流</a:t>
              </a:r>
              <a:r>
                <a:rPr kumimoji="1" lang="en-US" altLang="en-US" dirty="0" smtClean="0"/>
                <a:t>企业</a:t>
              </a:r>
              <a:endParaRPr kumimoji="1" lang="zh-CN" altLang="en-US" dirty="0"/>
            </a:p>
          </p:txBody>
        </p:sp>
        <p:cxnSp>
          <p:nvCxnSpPr>
            <p:cNvPr id="20" name="肘形连接符 19"/>
            <p:cNvCxnSpPr>
              <a:stCxn id="5" idx="0"/>
              <a:endCxn id="8" idx="1"/>
            </p:cNvCxnSpPr>
            <p:nvPr/>
          </p:nvCxnSpPr>
          <p:spPr>
            <a:xfrm rot="5400000" flipH="1" flipV="1">
              <a:off x="1706413" y="1058389"/>
              <a:ext cx="1828805" cy="261927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1486419" y="764806"/>
              <a:ext cx="1183362" cy="4579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融资采购</a:t>
              </a:r>
              <a:endParaRPr kumimoji="1" lang="zh-CN" altLang="en-US" dirty="0"/>
            </a:p>
          </p:txBody>
        </p:sp>
        <p:cxnSp>
          <p:nvCxnSpPr>
            <p:cNvPr id="23" name="肘形连接符 22"/>
            <p:cNvCxnSpPr>
              <a:stCxn id="8" idx="3"/>
              <a:endCxn id="7" idx="0"/>
            </p:cNvCxnSpPr>
            <p:nvPr/>
          </p:nvCxnSpPr>
          <p:spPr>
            <a:xfrm>
              <a:off x="5041658" y="1453622"/>
              <a:ext cx="2835740" cy="1822046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6537356" y="764806"/>
              <a:ext cx="1183362" cy="4579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融资销售</a:t>
              </a:r>
              <a:endParaRPr kumimoji="1" lang="zh-CN" altLang="en-US" dirty="0"/>
            </a:p>
          </p:txBody>
        </p:sp>
        <p:cxnSp>
          <p:nvCxnSpPr>
            <p:cNvPr id="26" name="直线箭头连接符 25"/>
            <p:cNvCxnSpPr/>
            <p:nvPr/>
          </p:nvCxnSpPr>
          <p:spPr>
            <a:xfrm>
              <a:off x="4486055" y="1698937"/>
              <a:ext cx="2063" cy="62433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/>
            <p:cNvCxnSpPr/>
            <p:nvPr/>
          </p:nvCxnSpPr>
          <p:spPr>
            <a:xfrm>
              <a:off x="5937268" y="4707202"/>
              <a:ext cx="2063" cy="62433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直线箭头连接符 27"/>
            <p:cNvCxnSpPr/>
            <p:nvPr/>
          </p:nvCxnSpPr>
          <p:spPr>
            <a:xfrm>
              <a:off x="2844699" y="3275673"/>
              <a:ext cx="0" cy="205586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肘形连接符 30"/>
            <p:cNvCxnSpPr>
              <a:stCxn id="8" idx="0"/>
              <a:endCxn id="6" idx="1"/>
            </p:cNvCxnSpPr>
            <p:nvPr/>
          </p:nvCxnSpPr>
          <p:spPr>
            <a:xfrm rot="16200000" flipH="1">
              <a:off x="2872848" y="2792652"/>
              <a:ext cx="4426269" cy="1199857"/>
            </a:xfrm>
            <a:prstGeom prst="bentConnector4">
              <a:avLst>
                <a:gd name="adj1" fmla="val -5165"/>
                <a:gd name="adj2" fmla="val 70748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3930451" y="5331539"/>
              <a:ext cx="1111206" cy="5483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线上</a:t>
              </a:r>
              <a:r>
                <a:rPr kumimoji="1" lang="zh-CN" altLang="zh-CN" dirty="0" smtClean="0"/>
                <a:t>/</a:t>
              </a:r>
              <a:r>
                <a:rPr kumimoji="1" lang="zh-CN" altLang="en-US" dirty="0" smtClean="0"/>
                <a:t>线下商城</a:t>
              </a:r>
              <a:endParaRPr kumimoji="1" lang="zh-CN" altLang="en-US" dirty="0"/>
            </a:p>
          </p:txBody>
        </p:sp>
        <p:cxnSp>
          <p:nvCxnSpPr>
            <p:cNvPr id="33" name="直线箭头连接符 32"/>
            <p:cNvCxnSpPr/>
            <p:nvPr/>
          </p:nvCxnSpPr>
          <p:spPr>
            <a:xfrm>
              <a:off x="4108306" y="3964923"/>
              <a:ext cx="0" cy="136661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6955865" y="5189131"/>
              <a:ext cx="1183362" cy="4579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预付融资</a:t>
              </a:r>
              <a:endParaRPr kumimoji="1" lang="zh-CN" alt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894738" y="5189131"/>
              <a:ext cx="1183362" cy="4579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应收融资</a:t>
              </a:r>
              <a:endParaRPr kumimoji="1" lang="zh-CN" altLang="en-US" dirty="0"/>
            </a:p>
          </p:txBody>
        </p:sp>
      </p:grpSp>
      <p:sp>
        <p:nvSpPr>
          <p:cNvPr id="47" name="TextBox 44"/>
          <p:cNvSpPr txBox="1"/>
          <p:nvPr/>
        </p:nvSpPr>
        <p:spPr>
          <a:xfrm rot="16200000">
            <a:off x="2088912" y="-1096856"/>
            <a:ext cx="615553" cy="37210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供应链金融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1+N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3" name="肘形连接符 2"/>
          <p:cNvCxnSpPr>
            <a:stCxn id="6" idx="0"/>
            <a:endCxn id="7" idx="2"/>
          </p:cNvCxnSpPr>
          <p:nvPr/>
        </p:nvCxnSpPr>
        <p:spPr>
          <a:xfrm rot="5400000" flipH="1" flipV="1">
            <a:off x="6305696" y="4308178"/>
            <a:ext cx="1507520" cy="1635883"/>
          </a:xfrm>
          <a:prstGeom prst="bentConnector3">
            <a:avLst>
              <a:gd name="adj1" fmla="val 2224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6" idx="0"/>
            <a:endCxn id="5" idx="2"/>
          </p:cNvCxnSpPr>
          <p:nvPr/>
        </p:nvCxnSpPr>
        <p:spPr>
          <a:xfrm rot="16200000" flipV="1">
            <a:off x="3025967" y="2664331"/>
            <a:ext cx="1500761" cy="4930336"/>
          </a:xfrm>
          <a:prstGeom prst="bentConnector3">
            <a:avLst>
              <a:gd name="adj1" fmla="val 22115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9" name="图片 28" descr="logo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069" y="97186"/>
            <a:ext cx="1133458" cy="54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55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-449135" y="1110619"/>
            <a:ext cx="9555970" cy="5232684"/>
            <a:chOff x="-449135" y="273679"/>
            <a:chExt cx="9555970" cy="523268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19997">
              <a:off x="-149057" y="-26399"/>
              <a:ext cx="5227858" cy="5828013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478335">
              <a:off x="3578900" y="-21573"/>
              <a:ext cx="5227858" cy="5828013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 flipH="1">
            <a:off x="853403" y="1947112"/>
            <a:ext cx="181157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微软雅黑"/>
                <a:ea typeface="微软雅黑"/>
                <a:cs typeface="微软雅黑"/>
              </a:rPr>
              <a:t>处理效率</a:t>
            </a:r>
            <a:endParaRPr kumimoji="0" lang="zh-CN" altLang="en-US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693242" y="2293185"/>
            <a:ext cx="2193711" cy="126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kern="0" dirty="0">
                <a:solidFill>
                  <a:srgbClr val="4B3C29"/>
                </a:solidFill>
                <a:latin typeface="微软雅黑"/>
                <a:ea typeface="微软雅黑"/>
                <a:cs typeface="微软雅黑"/>
              </a:rPr>
              <a:t>高度依赖人工，处理过程大量审阅、验证、纸质文件环节，确认通常需要几个工作日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6851039" y="2931644"/>
            <a:ext cx="181157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noProof="0" dirty="0" smtClean="0">
                <a:solidFill>
                  <a:srgbClr val="8EB4E3"/>
                </a:solidFill>
                <a:latin typeface="微软雅黑"/>
                <a:ea typeface="微软雅黑"/>
                <a:cs typeface="微软雅黑"/>
              </a:rPr>
              <a:t>信用风险</a:t>
            </a:r>
            <a:endParaRPr kumimoji="0" lang="zh-CN" altLang="en-US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8EB4E3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6568133" y="3378727"/>
            <a:ext cx="2004027" cy="97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kern="0" dirty="0" smtClean="0">
                <a:solidFill>
                  <a:srgbClr val="4B3C29"/>
                </a:solidFill>
                <a:latin typeface="微软雅黑"/>
                <a:ea typeface="微软雅黑"/>
                <a:cs typeface="微软雅黑"/>
              </a:rPr>
              <a:t>核心企业</a:t>
            </a:r>
            <a:r>
              <a:rPr lang="en-US" altLang="en-US" sz="1600" kern="0" dirty="0" smtClean="0">
                <a:solidFill>
                  <a:srgbClr val="4B3C29"/>
                </a:solidFill>
                <a:latin typeface="微软雅黑"/>
                <a:ea typeface="微软雅黑"/>
                <a:cs typeface="微软雅黑"/>
              </a:rPr>
              <a:t>属于中心化系统，存在数据篡改、作假可能</a:t>
            </a:r>
            <a:endParaRPr lang="zh-CN" altLang="en-US" sz="1600" kern="0" dirty="0">
              <a:solidFill>
                <a:srgbClr val="4B3C2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flipH="1">
            <a:off x="3477929" y="3307574"/>
            <a:ext cx="1395817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8EB4E3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数据隔离</a:t>
            </a:r>
            <a:endParaRPr kumimoji="0" lang="zh-CN" altLang="en-US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8EB4E3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2836854" y="5514366"/>
            <a:ext cx="1315367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8EB4E3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金融</a:t>
            </a:r>
            <a:r>
              <a:rPr kumimoji="0" lang="en-US" altLang="zh-CN" sz="20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8EB4E3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KYC</a:t>
            </a:r>
            <a:endParaRPr kumimoji="0" lang="zh-CN" altLang="en-US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8EB4E3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4152221" y="5514366"/>
            <a:ext cx="2095741" cy="675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120000"/>
              </a:lnSpc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金融机构不能精准识别资金需求方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030561" y="1757563"/>
            <a:ext cx="3420206" cy="675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120000"/>
              </a:lnSpc>
              <a:defRPr/>
            </a:pPr>
            <a:r>
              <a:rPr lang="zh-CN" altLang="en-US" sz="1600" kern="0" dirty="0">
                <a:solidFill>
                  <a:srgbClr val="4B3C29"/>
                </a:solidFill>
                <a:latin typeface="微软雅黑"/>
                <a:ea typeface="微软雅黑"/>
                <a:cs typeface="微软雅黑"/>
              </a:rPr>
              <a:t>大多数由孤立不透明的系统组</a:t>
            </a:r>
            <a:r>
              <a:rPr lang="zh-CN" altLang="en-US" sz="1600" kern="0" dirty="0" smtClean="0">
                <a:solidFill>
                  <a:srgbClr val="4B3C29"/>
                </a:solidFill>
                <a:latin typeface="微软雅黑"/>
                <a:ea typeface="微软雅黑"/>
                <a:cs typeface="微软雅黑"/>
              </a:rPr>
              <a:t>成</a:t>
            </a:r>
            <a:endParaRPr lang="en-US" altLang="zh-CN" sz="1600" kern="0" dirty="0" smtClean="0">
              <a:solidFill>
                <a:srgbClr val="4B3C29"/>
              </a:solidFill>
              <a:latin typeface="微软雅黑"/>
              <a:ea typeface="微软雅黑"/>
              <a:cs typeface="微软雅黑"/>
            </a:endParaRPr>
          </a:p>
          <a:p>
            <a:pPr lvl="0" defTabSz="914400">
              <a:lnSpc>
                <a:spcPct val="120000"/>
              </a:lnSpc>
              <a:defRPr/>
            </a:pPr>
            <a:r>
              <a:rPr lang="zh-CN" altLang="en-US" sz="1600" kern="0" dirty="0" smtClean="0">
                <a:solidFill>
                  <a:srgbClr val="4B3C29"/>
                </a:solidFill>
                <a:latin typeface="微软雅黑"/>
                <a:ea typeface="微软雅黑"/>
                <a:cs typeface="微软雅黑"/>
              </a:rPr>
              <a:t>产品流通路径不可追踪</a:t>
            </a:r>
            <a:r>
              <a:rPr lang="zh-CN" altLang="en-US" sz="1600" kern="0" dirty="0">
                <a:solidFill>
                  <a:srgbClr val="4B3C29"/>
                </a:solidFill>
                <a:latin typeface="微软雅黑"/>
                <a:ea typeface="微软雅黑"/>
                <a:cs typeface="微软雅黑"/>
              </a:rPr>
              <a:t>溯源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26" name="TextBox 44"/>
          <p:cNvSpPr txBox="1"/>
          <p:nvPr/>
        </p:nvSpPr>
        <p:spPr>
          <a:xfrm rot="16200000">
            <a:off x="1178641" y="-636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 smtClean="0">
                <a:solidFill>
                  <a:srgbClr val="F79646"/>
                </a:solidFill>
                <a:latin typeface="微软雅黑"/>
                <a:ea typeface="微软雅黑"/>
                <a:cs typeface="微软雅黑"/>
              </a:rPr>
              <a:t>存在问题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79646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3" name="图片 22" descr="logo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069" y="97186"/>
            <a:ext cx="1133458" cy="54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39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4"/>
          <p:cNvSpPr txBox="1"/>
          <p:nvPr/>
        </p:nvSpPr>
        <p:spPr>
          <a:xfrm rot="16200000">
            <a:off x="2740815" y="-1686031"/>
            <a:ext cx="615553" cy="48994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800" b="1" kern="0" noProof="0" dirty="0" err="1" smtClean="0">
                <a:solidFill>
                  <a:srgbClr val="F79646"/>
                </a:solidFill>
                <a:latin typeface="微软雅黑"/>
                <a:ea typeface="微软雅黑"/>
                <a:cs typeface="微软雅黑"/>
              </a:rPr>
              <a:t>区块链+供应链金融</a:t>
            </a:r>
            <a:r>
              <a:rPr lang="en-US" altLang="en-US" sz="2800" b="1" kern="0" noProof="0" dirty="0" smtClean="0">
                <a:solidFill>
                  <a:srgbClr val="F79646"/>
                </a:solidFill>
                <a:latin typeface="微软雅黑"/>
                <a:ea typeface="微软雅黑"/>
                <a:cs typeface="微软雅黑"/>
              </a:rPr>
              <a:t> B</a:t>
            </a:r>
            <a:r>
              <a:rPr lang="en-US" altLang="zh-CN" sz="2800" b="1" kern="0" noProof="0" dirty="0" smtClean="0">
                <a:solidFill>
                  <a:srgbClr val="F79646"/>
                </a:solidFill>
                <a:latin typeface="微软雅黑"/>
                <a:ea typeface="微软雅黑"/>
                <a:cs typeface="微软雅黑"/>
              </a:rPr>
              <a:t>+N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79646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2824" y="1204456"/>
            <a:ext cx="1111206" cy="5483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上游供货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44657" y="1204456"/>
            <a:ext cx="1111206" cy="5483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下游销售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9410" y="6197338"/>
            <a:ext cx="1111206" cy="5483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 smtClean="0">
                <a:latin typeface="微软雅黑"/>
                <a:ea typeface="微软雅黑"/>
                <a:cs typeface="微软雅黑"/>
              </a:rPr>
              <a:t>物流企业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62650" y="5310351"/>
            <a:ext cx="1111206" cy="5483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制造仓储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56967" y="5396931"/>
            <a:ext cx="1111206" cy="5483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 smtClean="0">
                <a:latin typeface="微软雅黑"/>
                <a:ea typeface="微软雅黑"/>
                <a:cs typeface="微软雅黑"/>
              </a:rPr>
              <a:t>线上/线下商城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132855" y="1781667"/>
            <a:ext cx="7215" cy="1061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154507" y="1919229"/>
            <a:ext cx="2337855" cy="5483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 原材料开采，数据上链，生成商品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Hash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编码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202570" y="1204456"/>
            <a:ext cx="3136994" cy="5483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 smtClean="0">
                <a:latin typeface="微软雅黑"/>
                <a:ea typeface="微软雅黑"/>
                <a:cs typeface="微软雅黑"/>
              </a:rPr>
              <a:t>0</a:t>
            </a:r>
            <a:r>
              <a:rPr kumimoji="1" lang="zh-CN" altLang="en-US" sz="1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买卖双方签署智能合约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约定流通环节、触发条件、执行任务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9" name="直线箭头连接符 28"/>
          <p:cNvCxnSpPr>
            <a:stCxn id="9" idx="3"/>
            <a:endCxn id="27" idx="1"/>
          </p:cNvCxnSpPr>
          <p:nvPr/>
        </p:nvCxnSpPr>
        <p:spPr>
          <a:xfrm>
            <a:off x="1674030" y="1478632"/>
            <a:ext cx="5285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0" idx="1"/>
            <a:endCxn id="27" idx="3"/>
          </p:cNvCxnSpPr>
          <p:nvPr/>
        </p:nvCxnSpPr>
        <p:spPr>
          <a:xfrm flipH="1">
            <a:off x="5339564" y="1478632"/>
            <a:ext cx="5050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>
            <a:off x="4949918" y="1767237"/>
            <a:ext cx="1" cy="1061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endCxn id="11" idx="0"/>
          </p:cNvCxnSpPr>
          <p:nvPr/>
        </p:nvCxnSpPr>
        <p:spPr>
          <a:xfrm rot="16200000" flipH="1">
            <a:off x="-295523" y="4696801"/>
            <a:ext cx="2315587" cy="6854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2918718" y="6196391"/>
            <a:ext cx="2579588" cy="5483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 smtClean="0"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sz="1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原材料及产品运输路径写入区块链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Hash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编码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V="1">
            <a:off x="3492362" y="3881751"/>
            <a:ext cx="0" cy="2315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/>
          <p:nvPr/>
        </p:nvCxnSpPr>
        <p:spPr>
          <a:xfrm flipV="1">
            <a:off x="2187206" y="3881751"/>
            <a:ext cx="0" cy="14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>
            <a:off x="1760616" y="6557152"/>
            <a:ext cx="11581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2202570" y="4271369"/>
            <a:ext cx="943446" cy="8797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latin typeface="微软雅黑"/>
                <a:ea typeface="微软雅黑"/>
                <a:cs typeface="微软雅黑"/>
              </a:rPr>
              <a:t>4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 制造进度及库存，信息写入区块链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9253" y="4271369"/>
            <a:ext cx="1753398" cy="8797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1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区块链将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Hash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编码输入智能合约，按照约定通知物流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66" name="直线箭头连接符 65"/>
          <p:cNvCxnSpPr/>
          <p:nvPr/>
        </p:nvCxnSpPr>
        <p:spPr>
          <a:xfrm flipH="1">
            <a:off x="5945674" y="3838461"/>
            <a:ext cx="2" cy="2301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252742" y="1983690"/>
            <a:ext cx="1511269" cy="7003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 数据分析智能合约，预付融资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69" name="直线箭头连接符 68"/>
          <p:cNvCxnSpPr/>
          <p:nvPr/>
        </p:nvCxnSpPr>
        <p:spPr>
          <a:xfrm>
            <a:off x="6733049" y="3881751"/>
            <a:ext cx="0" cy="1515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6768260" y="4544468"/>
            <a:ext cx="1475158" cy="606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 smtClean="0">
                <a:latin typeface="微软雅黑"/>
                <a:ea typeface="微软雅黑"/>
                <a:cs typeface="微软雅黑"/>
              </a:rPr>
              <a:t>5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 货物商品状态信息，开展营销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77" name="直线箭头连接符 76"/>
          <p:cNvCxnSpPr/>
          <p:nvPr/>
        </p:nvCxnSpPr>
        <p:spPr>
          <a:xfrm flipV="1">
            <a:off x="6212657" y="1767237"/>
            <a:ext cx="21642" cy="4430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9" name="肘形连接符 78"/>
          <p:cNvCxnSpPr/>
          <p:nvPr/>
        </p:nvCxnSpPr>
        <p:spPr>
          <a:xfrm rot="16200000" flipV="1">
            <a:off x="835491" y="1804840"/>
            <a:ext cx="4967395" cy="4805609"/>
          </a:xfrm>
          <a:prstGeom prst="bentConnector3">
            <a:avLst>
              <a:gd name="adj1" fmla="val 81955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657054" y="6182908"/>
            <a:ext cx="1111206" cy="5483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金融机构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245330" y="2381005"/>
            <a:ext cx="8788632" cy="196926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       链链区块链（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IBM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err="1" smtClean="0">
                <a:latin typeface="微软雅黑"/>
                <a:ea typeface="微软雅黑"/>
                <a:cs typeface="微软雅黑"/>
              </a:rPr>
              <a:t>Hyperledger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+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 自研）分布式账本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&amp;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智能合约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&amp;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事件通知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             通过 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API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 接入区块链，整合 信息流、物流、商流、资金流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           </a:t>
            </a:r>
            <a:r>
              <a:rPr kumimoji="1" lang="zh-CN" altLang="zh-CN" sz="16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 上下游商品流通，智能合约按照约定条件自动执行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456085" y="4299153"/>
            <a:ext cx="1475158" cy="606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 smtClean="0">
                <a:latin typeface="微软雅黑"/>
                <a:ea typeface="微软雅黑"/>
                <a:cs typeface="微软雅黑"/>
              </a:rPr>
              <a:t>6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 智能合约触发，支付货款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226770" y="5310351"/>
            <a:ext cx="1475158" cy="606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数据分析智能合约，应收融资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7" name="肘形连接符 6"/>
          <p:cNvCxnSpPr>
            <a:stCxn id="12" idx="2"/>
          </p:cNvCxnSpPr>
          <p:nvPr/>
        </p:nvCxnSpPr>
        <p:spPr>
          <a:xfrm rot="5400000">
            <a:off x="1901335" y="5717986"/>
            <a:ext cx="476202" cy="75763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2" name="图片 31" descr="logo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069" y="97186"/>
            <a:ext cx="1133458" cy="54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8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1"/>
          <p:cNvSpPr/>
          <p:nvPr/>
        </p:nvSpPr>
        <p:spPr>
          <a:xfrm rot="10522128">
            <a:off x="-45940" y="3437381"/>
            <a:ext cx="2046175" cy="1358021"/>
          </a:xfrm>
          <a:custGeom>
            <a:avLst/>
            <a:gdLst/>
            <a:ahLst/>
            <a:cxnLst/>
            <a:rect l="l" t="t" r="r" b="b"/>
            <a:pathLst>
              <a:path w="2046175" h="1358021">
                <a:moveTo>
                  <a:pt x="0" y="1358021"/>
                </a:moveTo>
                <a:lnTo>
                  <a:pt x="504680" y="0"/>
                </a:lnTo>
                <a:lnTo>
                  <a:pt x="2046175" y="151405"/>
                </a:lnTo>
                <a:lnTo>
                  <a:pt x="1963522" y="1171732"/>
                </a:lnTo>
                <a:close/>
              </a:path>
            </a:pathLst>
          </a:cu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35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31" name="矩形 1"/>
          <p:cNvSpPr/>
          <p:nvPr/>
        </p:nvSpPr>
        <p:spPr>
          <a:xfrm rot="21317188">
            <a:off x="7469140" y="851049"/>
            <a:ext cx="1723733" cy="1358021"/>
          </a:xfrm>
          <a:custGeom>
            <a:avLst/>
            <a:gdLst/>
            <a:ahLst/>
            <a:cxnLst/>
            <a:rect l="l" t="t" r="r" b="b"/>
            <a:pathLst>
              <a:path w="1723733" h="1358021">
                <a:moveTo>
                  <a:pt x="504679" y="0"/>
                </a:moveTo>
                <a:lnTo>
                  <a:pt x="1723733" y="119735"/>
                </a:lnTo>
                <a:lnTo>
                  <a:pt x="1634419" y="1202956"/>
                </a:lnTo>
                <a:lnTo>
                  <a:pt x="0" y="1358021"/>
                </a:lnTo>
                <a:close/>
              </a:path>
            </a:pathLst>
          </a:custGeom>
          <a:gradFill flip="none" rotWithShape="1">
            <a:gsLst>
              <a:gs pos="0">
                <a:srgbClr val="D19705">
                  <a:shade val="30000"/>
                  <a:satMod val="115000"/>
                </a:srgbClr>
              </a:gs>
              <a:gs pos="50000">
                <a:srgbClr val="D19705">
                  <a:shade val="67500"/>
                  <a:satMod val="115000"/>
                </a:srgbClr>
              </a:gs>
              <a:gs pos="100000">
                <a:srgbClr val="D19705">
                  <a:shade val="100000"/>
                  <a:satMod val="115000"/>
                </a:srgbClr>
              </a:gs>
            </a:gsLst>
            <a:lin ang="135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32" name="矩形 1"/>
          <p:cNvSpPr/>
          <p:nvPr/>
        </p:nvSpPr>
        <p:spPr>
          <a:xfrm rot="18945718">
            <a:off x="4714029" y="1453178"/>
            <a:ext cx="3355239" cy="1358021"/>
          </a:xfrm>
          <a:custGeom>
            <a:avLst/>
            <a:gdLst>
              <a:gd name="connsiteX0" fmla="*/ 0 w 2943567"/>
              <a:gd name="connsiteY0" fmla="*/ 0 h 1285435"/>
              <a:gd name="connsiteX1" fmla="*/ 2943567 w 2943567"/>
              <a:gd name="connsiteY1" fmla="*/ 0 h 1285435"/>
              <a:gd name="connsiteX2" fmla="*/ 2943567 w 2943567"/>
              <a:gd name="connsiteY2" fmla="*/ 1285435 h 1285435"/>
              <a:gd name="connsiteX3" fmla="*/ 0 w 2943567"/>
              <a:gd name="connsiteY3" fmla="*/ 1285435 h 1285435"/>
              <a:gd name="connsiteX4" fmla="*/ 0 w 2943567"/>
              <a:gd name="connsiteY4" fmla="*/ 0 h 1285435"/>
              <a:gd name="connsiteX0" fmla="*/ 0 w 2943567"/>
              <a:gd name="connsiteY0" fmla="*/ 0 h 1717403"/>
              <a:gd name="connsiteX1" fmla="*/ 2943567 w 2943567"/>
              <a:gd name="connsiteY1" fmla="*/ 0 h 1717403"/>
              <a:gd name="connsiteX2" fmla="*/ 2943567 w 2943567"/>
              <a:gd name="connsiteY2" fmla="*/ 1285435 h 1717403"/>
              <a:gd name="connsiteX3" fmla="*/ 39416 w 2943567"/>
              <a:gd name="connsiteY3" fmla="*/ 1717403 h 1717403"/>
              <a:gd name="connsiteX4" fmla="*/ 0 w 2943567"/>
              <a:gd name="connsiteY4" fmla="*/ 0 h 1717403"/>
              <a:gd name="connsiteX0" fmla="*/ 436829 w 2904151"/>
              <a:gd name="connsiteY0" fmla="*/ 0 h 1842819"/>
              <a:gd name="connsiteX1" fmla="*/ 2904151 w 2904151"/>
              <a:gd name="connsiteY1" fmla="*/ 125416 h 1842819"/>
              <a:gd name="connsiteX2" fmla="*/ 2904151 w 2904151"/>
              <a:gd name="connsiteY2" fmla="*/ 1410851 h 1842819"/>
              <a:gd name="connsiteX3" fmla="*/ 0 w 2904151"/>
              <a:gd name="connsiteY3" fmla="*/ 1842819 h 1842819"/>
              <a:gd name="connsiteX4" fmla="*/ 436829 w 2904151"/>
              <a:gd name="connsiteY4" fmla="*/ 0 h 1842819"/>
              <a:gd name="connsiteX0" fmla="*/ 436829 w 2904151"/>
              <a:gd name="connsiteY0" fmla="*/ 0 h 1842819"/>
              <a:gd name="connsiteX1" fmla="*/ 2637344 w 2904151"/>
              <a:gd name="connsiteY1" fmla="*/ 338846 h 1842819"/>
              <a:gd name="connsiteX2" fmla="*/ 2904151 w 2904151"/>
              <a:gd name="connsiteY2" fmla="*/ 1410851 h 1842819"/>
              <a:gd name="connsiteX3" fmla="*/ 0 w 2904151"/>
              <a:gd name="connsiteY3" fmla="*/ 1842819 h 1842819"/>
              <a:gd name="connsiteX4" fmla="*/ 436829 w 2904151"/>
              <a:gd name="connsiteY4" fmla="*/ 0 h 184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4151" h="1842819">
                <a:moveTo>
                  <a:pt x="436829" y="0"/>
                </a:moveTo>
                <a:lnTo>
                  <a:pt x="2637344" y="338846"/>
                </a:lnTo>
                <a:lnTo>
                  <a:pt x="2904151" y="1410851"/>
                </a:lnTo>
                <a:lnTo>
                  <a:pt x="0" y="1842819"/>
                </a:lnTo>
                <a:lnTo>
                  <a:pt x="436829" y="0"/>
                </a:lnTo>
                <a:close/>
              </a:path>
            </a:pathLst>
          </a:custGeom>
          <a:gradFill flip="none" rotWithShape="1">
            <a:gsLst>
              <a:gs pos="0">
                <a:srgbClr val="F79646">
                  <a:lumMod val="75000"/>
                  <a:shade val="30000"/>
                  <a:satMod val="115000"/>
                </a:srgbClr>
              </a:gs>
              <a:gs pos="50000">
                <a:srgbClr val="F79646">
                  <a:lumMod val="75000"/>
                  <a:shade val="67500"/>
                  <a:satMod val="115000"/>
                </a:srgbClr>
              </a:gs>
              <a:gs pos="100000">
                <a:srgbClr val="F79646">
                  <a:lumMod val="75000"/>
                  <a:shade val="100000"/>
                  <a:satMod val="115000"/>
                </a:srgbClr>
              </a:gs>
            </a:gsLst>
            <a:lin ang="135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33" name="矩形 1"/>
          <p:cNvSpPr/>
          <p:nvPr/>
        </p:nvSpPr>
        <p:spPr>
          <a:xfrm rot="1831152">
            <a:off x="2714823" y="2039817"/>
            <a:ext cx="3355239" cy="1358021"/>
          </a:xfrm>
          <a:custGeom>
            <a:avLst/>
            <a:gdLst>
              <a:gd name="connsiteX0" fmla="*/ 0 w 2943567"/>
              <a:gd name="connsiteY0" fmla="*/ 0 h 1285435"/>
              <a:gd name="connsiteX1" fmla="*/ 2943567 w 2943567"/>
              <a:gd name="connsiteY1" fmla="*/ 0 h 1285435"/>
              <a:gd name="connsiteX2" fmla="*/ 2943567 w 2943567"/>
              <a:gd name="connsiteY2" fmla="*/ 1285435 h 1285435"/>
              <a:gd name="connsiteX3" fmla="*/ 0 w 2943567"/>
              <a:gd name="connsiteY3" fmla="*/ 1285435 h 1285435"/>
              <a:gd name="connsiteX4" fmla="*/ 0 w 2943567"/>
              <a:gd name="connsiteY4" fmla="*/ 0 h 1285435"/>
              <a:gd name="connsiteX0" fmla="*/ 0 w 2943567"/>
              <a:gd name="connsiteY0" fmla="*/ 0 h 1717403"/>
              <a:gd name="connsiteX1" fmla="*/ 2943567 w 2943567"/>
              <a:gd name="connsiteY1" fmla="*/ 0 h 1717403"/>
              <a:gd name="connsiteX2" fmla="*/ 2943567 w 2943567"/>
              <a:gd name="connsiteY2" fmla="*/ 1285435 h 1717403"/>
              <a:gd name="connsiteX3" fmla="*/ 39416 w 2943567"/>
              <a:gd name="connsiteY3" fmla="*/ 1717403 h 1717403"/>
              <a:gd name="connsiteX4" fmla="*/ 0 w 2943567"/>
              <a:gd name="connsiteY4" fmla="*/ 0 h 1717403"/>
              <a:gd name="connsiteX0" fmla="*/ 436829 w 2904151"/>
              <a:gd name="connsiteY0" fmla="*/ 0 h 1842819"/>
              <a:gd name="connsiteX1" fmla="*/ 2904151 w 2904151"/>
              <a:gd name="connsiteY1" fmla="*/ 125416 h 1842819"/>
              <a:gd name="connsiteX2" fmla="*/ 2904151 w 2904151"/>
              <a:gd name="connsiteY2" fmla="*/ 1410851 h 1842819"/>
              <a:gd name="connsiteX3" fmla="*/ 0 w 2904151"/>
              <a:gd name="connsiteY3" fmla="*/ 1842819 h 1842819"/>
              <a:gd name="connsiteX4" fmla="*/ 436829 w 2904151"/>
              <a:gd name="connsiteY4" fmla="*/ 0 h 1842819"/>
              <a:gd name="connsiteX0" fmla="*/ 436829 w 2904151"/>
              <a:gd name="connsiteY0" fmla="*/ 0 h 1842819"/>
              <a:gd name="connsiteX1" fmla="*/ 2637344 w 2904151"/>
              <a:gd name="connsiteY1" fmla="*/ 338846 h 1842819"/>
              <a:gd name="connsiteX2" fmla="*/ 2904151 w 2904151"/>
              <a:gd name="connsiteY2" fmla="*/ 1410851 h 1842819"/>
              <a:gd name="connsiteX3" fmla="*/ 0 w 2904151"/>
              <a:gd name="connsiteY3" fmla="*/ 1842819 h 1842819"/>
              <a:gd name="connsiteX4" fmla="*/ 436829 w 2904151"/>
              <a:gd name="connsiteY4" fmla="*/ 0 h 184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4151" h="1842819">
                <a:moveTo>
                  <a:pt x="436829" y="0"/>
                </a:moveTo>
                <a:lnTo>
                  <a:pt x="2637344" y="338846"/>
                </a:lnTo>
                <a:lnTo>
                  <a:pt x="2904151" y="1410851"/>
                </a:lnTo>
                <a:lnTo>
                  <a:pt x="0" y="1842819"/>
                </a:lnTo>
                <a:lnTo>
                  <a:pt x="436829" y="0"/>
                </a:lnTo>
                <a:close/>
              </a:path>
            </a:pathLst>
          </a:custGeom>
          <a:gradFill flip="none" rotWithShape="1">
            <a:gsLst>
              <a:gs pos="0">
                <a:srgbClr val="7AA62A">
                  <a:shade val="30000"/>
                  <a:satMod val="115000"/>
                </a:srgbClr>
              </a:gs>
              <a:gs pos="50000">
                <a:srgbClr val="7AA62A">
                  <a:shade val="67500"/>
                  <a:satMod val="115000"/>
                </a:srgbClr>
              </a:gs>
              <a:gs pos="100000">
                <a:srgbClr val="7AA62A">
                  <a:shade val="100000"/>
                  <a:satMod val="115000"/>
                </a:srgbClr>
              </a:gs>
            </a:gsLst>
            <a:lin ang="135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34" name="矩形 1"/>
          <p:cNvSpPr/>
          <p:nvPr/>
        </p:nvSpPr>
        <p:spPr>
          <a:xfrm rot="17767481">
            <a:off x="824218" y="2163612"/>
            <a:ext cx="3355239" cy="1358021"/>
          </a:xfrm>
          <a:custGeom>
            <a:avLst/>
            <a:gdLst>
              <a:gd name="connsiteX0" fmla="*/ 0 w 2943567"/>
              <a:gd name="connsiteY0" fmla="*/ 0 h 1285435"/>
              <a:gd name="connsiteX1" fmla="*/ 2943567 w 2943567"/>
              <a:gd name="connsiteY1" fmla="*/ 0 h 1285435"/>
              <a:gd name="connsiteX2" fmla="*/ 2943567 w 2943567"/>
              <a:gd name="connsiteY2" fmla="*/ 1285435 h 1285435"/>
              <a:gd name="connsiteX3" fmla="*/ 0 w 2943567"/>
              <a:gd name="connsiteY3" fmla="*/ 1285435 h 1285435"/>
              <a:gd name="connsiteX4" fmla="*/ 0 w 2943567"/>
              <a:gd name="connsiteY4" fmla="*/ 0 h 1285435"/>
              <a:gd name="connsiteX0" fmla="*/ 0 w 2943567"/>
              <a:gd name="connsiteY0" fmla="*/ 0 h 1717403"/>
              <a:gd name="connsiteX1" fmla="*/ 2943567 w 2943567"/>
              <a:gd name="connsiteY1" fmla="*/ 0 h 1717403"/>
              <a:gd name="connsiteX2" fmla="*/ 2943567 w 2943567"/>
              <a:gd name="connsiteY2" fmla="*/ 1285435 h 1717403"/>
              <a:gd name="connsiteX3" fmla="*/ 39416 w 2943567"/>
              <a:gd name="connsiteY3" fmla="*/ 1717403 h 1717403"/>
              <a:gd name="connsiteX4" fmla="*/ 0 w 2943567"/>
              <a:gd name="connsiteY4" fmla="*/ 0 h 1717403"/>
              <a:gd name="connsiteX0" fmla="*/ 436829 w 2904151"/>
              <a:gd name="connsiteY0" fmla="*/ 0 h 1842819"/>
              <a:gd name="connsiteX1" fmla="*/ 2904151 w 2904151"/>
              <a:gd name="connsiteY1" fmla="*/ 125416 h 1842819"/>
              <a:gd name="connsiteX2" fmla="*/ 2904151 w 2904151"/>
              <a:gd name="connsiteY2" fmla="*/ 1410851 h 1842819"/>
              <a:gd name="connsiteX3" fmla="*/ 0 w 2904151"/>
              <a:gd name="connsiteY3" fmla="*/ 1842819 h 1842819"/>
              <a:gd name="connsiteX4" fmla="*/ 436829 w 2904151"/>
              <a:gd name="connsiteY4" fmla="*/ 0 h 1842819"/>
              <a:gd name="connsiteX0" fmla="*/ 436829 w 2904151"/>
              <a:gd name="connsiteY0" fmla="*/ 0 h 1842819"/>
              <a:gd name="connsiteX1" fmla="*/ 2637344 w 2904151"/>
              <a:gd name="connsiteY1" fmla="*/ 338846 h 1842819"/>
              <a:gd name="connsiteX2" fmla="*/ 2904151 w 2904151"/>
              <a:gd name="connsiteY2" fmla="*/ 1410851 h 1842819"/>
              <a:gd name="connsiteX3" fmla="*/ 0 w 2904151"/>
              <a:gd name="connsiteY3" fmla="*/ 1842819 h 1842819"/>
              <a:gd name="connsiteX4" fmla="*/ 436829 w 2904151"/>
              <a:gd name="connsiteY4" fmla="*/ 0 h 184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4151" h="1842819">
                <a:moveTo>
                  <a:pt x="436829" y="0"/>
                </a:moveTo>
                <a:lnTo>
                  <a:pt x="2637344" y="338846"/>
                </a:lnTo>
                <a:lnTo>
                  <a:pt x="2904151" y="1410851"/>
                </a:lnTo>
                <a:lnTo>
                  <a:pt x="0" y="1842819"/>
                </a:lnTo>
                <a:lnTo>
                  <a:pt x="436829" y="0"/>
                </a:lnTo>
                <a:close/>
              </a:path>
            </a:pathLst>
          </a:cu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35" name="组合 34"/>
          <p:cNvGrpSpPr/>
          <p:nvPr/>
        </p:nvGrpSpPr>
        <p:grpSpPr>
          <a:xfrm rot="15099336">
            <a:off x="848152" y="3345514"/>
            <a:ext cx="1882083" cy="1622485"/>
            <a:chOff x="3059832" y="1341549"/>
            <a:chExt cx="1499349" cy="1292542"/>
          </a:xfrm>
          <a:effectLst>
            <a:outerShdw blurRad="50800" dist="1397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36" name="六边形 35"/>
            <p:cNvSpPr/>
            <p:nvPr/>
          </p:nvSpPr>
          <p:spPr>
            <a:xfrm rot="19215806">
              <a:off x="3059832" y="1341549"/>
              <a:ext cx="1499349" cy="1292542"/>
            </a:xfrm>
            <a:prstGeom prst="hexagon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298450" h="12065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7" name="六边形 36"/>
            <p:cNvSpPr/>
            <p:nvPr/>
          </p:nvSpPr>
          <p:spPr>
            <a:xfrm rot="1438177">
              <a:off x="3173156" y="1462562"/>
              <a:ext cx="1207411" cy="1040870"/>
            </a:xfrm>
            <a:prstGeom prst="hexagon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 rot="20763007">
            <a:off x="2195736" y="1096342"/>
            <a:ext cx="1882083" cy="1622485"/>
            <a:chOff x="3059832" y="1341549"/>
            <a:chExt cx="1499349" cy="1292542"/>
          </a:xfrm>
          <a:effectLst>
            <a:outerShdw blurRad="50800" dist="152400" dir="5400000" algn="t" rotWithShape="0">
              <a:prstClr val="black">
                <a:alpha val="22000"/>
              </a:prstClr>
            </a:outerShdw>
          </a:effectLst>
        </p:grpSpPr>
        <p:sp>
          <p:nvSpPr>
            <p:cNvPr id="39" name="六边形 38"/>
            <p:cNvSpPr/>
            <p:nvPr/>
          </p:nvSpPr>
          <p:spPr>
            <a:xfrm rot="19215806">
              <a:off x="3059832" y="1341549"/>
              <a:ext cx="1499349" cy="1292542"/>
            </a:xfrm>
            <a:prstGeom prst="hexagon">
              <a:avLst/>
            </a:prstGeom>
            <a:solidFill>
              <a:srgbClr val="7AA62A"/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298450" h="12065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40" name="六边形 39"/>
            <p:cNvSpPr/>
            <p:nvPr/>
          </p:nvSpPr>
          <p:spPr>
            <a:xfrm rot="1438177">
              <a:off x="3232556" y="1432750"/>
              <a:ext cx="1207411" cy="1040870"/>
            </a:xfrm>
            <a:prstGeom prst="hexagon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rot="20763007">
            <a:off x="4403617" y="2159385"/>
            <a:ext cx="1882083" cy="1622485"/>
            <a:chOff x="3059832" y="1341549"/>
            <a:chExt cx="1499349" cy="1292542"/>
          </a:xfrm>
          <a:effectLst>
            <a:outerShdw blurRad="50800" dist="139700" dir="5400000" algn="t" rotWithShape="0">
              <a:prstClr val="black">
                <a:alpha val="16000"/>
              </a:prstClr>
            </a:outerShdw>
          </a:effectLst>
        </p:grpSpPr>
        <p:sp>
          <p:nvSpPr>
            <p:cNvPr id="42" name="六边形 41"/>
            <p:cNvSpPr/>
            <p:nvPr/>
          </p:nvSpPr>
          <p:spPr>
            <a:xfrm rot="19215806">
              <a:off x="3059832" y="1341549"/>
              <a:ext cx="1499349" cy="1292542"/>
            </a:xfrm>
            <a:prstGeom prst="hexagon">
              <a:avLst/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298450" h="12065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43" name="六边形 42"/>
            <p:cNvSpPr/>
            <p:nvPr/>
          </p:nvSpPr>
          <p:spPr>
            <a:xfrm rot="1438177">
              <a:off x="3232556" y="1432750"/>
              <a:ext cx="1207411" cy="1040870"/>
            </a:xfrm>
            <a:prstGeom prst="hexagon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 rot="20763007">
            <a:off x="6559463" y="754416"/>
            <a:ext cx="1882083" cy="1622485"/>
            <a:chOff x="3059832" y="1341549"/>
            <a:chExt cx="1499349" cy="1292542"/>
          </a:xfrm>
          <a:effectLst>
            <a:outerShdw blurRad="50800" dist="1397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45" name="六边形 44"/>
            <p:cNvSpPr/>
            <p:nvPr/>
          </p:nvSpPr>
          <p:spPr>
            <a:xfrm rot="19215806">
              <a:off x="3059832" y="1341549"/>
              <a:ext cx="1499349" cy="1292542"/>
            </a:xfrm>
            <a:prstGeom prst="hexagon">
              <a:avLst/>
            </a:prstGeom>
            <a:solidFill>
              <a:srgbClr val="D19705"/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298450" h="12065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46" name="六边形 45"/>
            <p:cNvSpPr/>
            <p:nvPr/>
          </p:nvSpPr>
          <p:spPr>
            <a:xfrm rot="1438177">
              <a:off x="3232556" y="1432750"/>
              <a:ext cx="1207411" cy="1040870"/>
            </a:xfrm>
            <a:prstGeom prst="hexagon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235435" y="1499498"/>
            <a:ext cx="1831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 smtClean="0">
                <a:solidFill>
                  <a:srgbClr val="9BBB59">
                    <a:lumMod val="50000"/>
                  </a:srgbClr>
                </a:solidFill>
                <a:latin typeface="微软雅黑"/>
                <a:ea typeface="微软雅黑"/>
                <a:cs typeface="微软雅黑"/>
              </a:rPr>
              <a:t>分散信用</a:t>
            </a:r>
            <a:endParaRPr lang="en-US" altLang="zh-CN" sz="2000" dirty="0" smtClean="0">
              <a:solidFill>
                <a:srgbClr val="9BBB59">
                  <a:lumMod val="50000"/>
                </a:srgbClr>
              </a:solidFill>
              <a:latin typeface="微软雅黑"/>
              <a:ea typeface="微软雅黑"/>
              <a:cs typeface="微软雅黑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 smtClean="0">
                <a:solidFill>
                  <a:srgbClr val="9BBB59">
                    <a:lumMod val="50000"/>
                  </a:srgbClr>
                </a:solidFill>
                <a:latin typeface="微软雅黑"/>
                <a:ea typeface="微软雅黑"/>
                <a:cs typeface="微软雅黑"/>
              </a:rPr>
              <a:t>风险</a:t>
            </a:r>
            <a:endParaRPr kumimoji="0" lang="en-US" altLang="zh-CN" sz="2000" b="1" i="0" u="none" strike="noStrike" kern="0" cap="none" spc="0" normalizeH="0" baseline="0" noProof="0" dirty="0" smtClean="0">
              <a:ln w="18415" cmpd="sng">
                <a:noFill/>
                <a:prstDash val="solid"/>
              </a:ln>
              <a:solidFill>
                <a:srgbClr val="9BBB59">
                  <a:lumMod val="50000"/>
                </a:srgbClr>
              </a:solidFill>
              <a:effectLst>
                <a:outerShdw dist="38100" dir="5400000" algn="t" rotWithShape="0">
                  <a:sysClr val="window" lastClr="FFFFFF">
                    <a:alpha val="40000"/>
                  </a:sysClr>
                </a:outerShdw>
              </a:effectLst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8247" y="3818184"/>
            <a:ext cx="1831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000" dirty="0" smtClean="0">
                <a:solidFill>
                  <a:srgbClr val="00B0F0"/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  <a:latin typeface="微软雅黑"/>
                <a:ea typeface="微软雅黑"/>
                <a:cs typeface="微软雅黑"/>
              </a:rPr>
              <a:t>流程</a:t>
            </a:r>
            <a:endParaRPr lang="en-US" altLang="zh-CN" sz="2000" dirty="0" smtClean="0">
              <a:solidFill>
                <a:srgbClr val="00B0F0"/>
              </a:solidFill>
              <a:effectLst>
                <a:outerShdw dist="38100" dir="5400000" algn="t" rotWithShape="0">
                  <a:sysClr val="window" lastClr="FFFFFF">
                    <a:alpha val="40000"/>
                  </a:sysClr>
                </a:outerShdw>
              </a:effectLst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solidFill>
                  <a:srgbClr val="00B0F0"/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  <a:latin typeface="微软雅黑"/>
                <a:ea typeface="微软雅黑"/>
                <a:cs typeface="微软雅黑"/>
              </a:rPr>
              <a:t>数字化</a:t>
            </a:r>
            <a:endParaRPr lang="zh-CN" altLang="en-US" sz="2000" dirty="0">
              <a:solidFill>
                <a:srgbClr val="00B0F0"/>
              </a:solidFill>
              <a:effectLst>
                <a:outerShdw dist="38100" dir="5400000" algn="t" rotWithShape="0">
                  <a:sysClr val="window" lastClr="FFFFFF">
                    <a:alpha val="40000"/>
                  </a:sys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27984" y="2547185"/>
            <a:ext cx="1831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noProof="0" dirty="0" smtClean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  <a:cs typeface="微软雅黑"/>
              </a:rPr>
              <a:t>数据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noProof="0" dirty="0" smtClean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  <a:cs typeface="微软雅黑"/>
              </a:rPr>
              <a:t>整合</a:t>
            </a:r>
            <a:endParaRPr kumimoji="0" lang="zh-CN" altLang="en-US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F79646">
                  <a:lumMod val="75000"/>
                </a:srgbClr>
              </a:solidFill>
              <a:effectLst>
                <a:outerShdw dist="38100" dir="5400000" algn="t" rotWithShape="0">
                  <a:sysClr val="window" lastClr="FFFFFF">
                    <a:alpha val="40000"/>
                  </a:sysClr>
                </a:outerShdw>
              </a:effectLst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99391" y="1125028"/>
            <a:ext cx="1831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000" dirty="0" smtClean="0">
                <a:solidFill>
                  <a:srgbClr val="D19705"/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  <a:latin typeface="微软雅黑"/>
                <a:ea typeface="微软雅黑"/>
                <a:cs typeface="微软雅黑"/>
              </a:rPr>
              <a:t>安全</a:t>
            </a:r>
            <a:endParaRPr lang="en-US" altLang="zh-CN" sz="2000" dirty="0" smtClean="0">
              <a:solidFill>
                <a:srgbClr val="D19705"/>
              </a:solidFill>
              <a:effectLst>
                <a:outerShdw dist="38100" dir="5400000" algn="t" rotWithShape="0">
                  <a:sysClr val="window" lastClr="FFFFFF">
                    <a:alpha val="40000"/>
                  </a:sysClr>
                </a:outerShdw>
              </a:effectLst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r>
              <a:rPr lang="en-US" altLang="en-US" sz="2000" dirty="0" smtClean="0">
                <a:solidFill>
                  <a:srgbClr val="D19705"/>
                </a:solidFill>
                <a:latin typeface="微软雅黑"/>
                <a:ea typeface="微软雅黑"/>
                <a:cs typeface="微软雅黑"/>
              </a:rPr>
              <a:t>溯源</a:t>
            </a:r>
            <a:endParaRPr lang="zh-CN" altLang="en-US" sz="2000" dirty="0">
              <a:solidFill>
                <a:srgbClr val="D19705"/>
              </a:solidFill>
              <a:effectLst>
                <a:outerShdw dist="38100" dir="5400000" algn="t" rotWithShape="0">
                  <a:sysClr val="window" lastClr="FFFFFF">
                    <a:alpha val="40000"/>
                  </a:sys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51" name="TextBox 50"/>
          <p:cNvSpPr txBox="1"/>
          <p:nvPr/>
        </p:nvSpPr>
        <p:spPr>
          <a:xfrm flipH="1">
            <a:off x="91444" y="5157192"/>
            <a:ext cx="3083430" cy="126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kern="0">
                <a:solidFill>
                  <a:srgbClr val="4B3C29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/>
              <a:t> 纸质作业程序数字化</a:t>
            </a:r>
            <a:r>
              <a:rPr lang="zh-CN" altLang="zh-CN" dirty="0" smtClean="0"/>
              <a:t>，</a:t>
            </a:r>
            <a:r>
              <a:rPr lang="zh-CN" altLang="en-US" dirty="0" smtClean="0"/>
              <a:t>提高效率</a:t>
            </a:r>
            <a:r>
              <a:rPr lang="zh-CN" altLang="en-US" dirty="0"/>
              <a:t>、</a:t>
            </a:r>
            <a:r>
              <a:rPr lang="zh-CN" altLang="en-US" dirty="0" smtClean="0"/>
              <a:t>降低风险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物联网跟踪</a:t>
            </a:r>
            <a:r>
              <a:rPr lang="en-US" altLang="zh-CN" dirty="0"/>
              <a:t>+</a:t>
            </a:r>
            <a:r>
              <a:rPr lang="zh-CN" altLang="en-US" dirty="0"/>
              <a:t>区块链</a:t>
            </a:r>
            <a:r>
              <a:rPr lang="en-US" altLang="zh-CN" dirty="0"/>
              <a:t>+</a:t>
            </a:r>
            <a:r>
              <a:rPr lang="zh-CN" altLang="en-US" dirty="0"/>
              <a:t>智能合约，</a:t>
            </a:r>
            <a:r>
              <a:rPr lang="zh-CN" altLang="en-US" dirty="0" smtClean="0"/>
              <a:t>仅需要几分钟完成信息审核</a:t>
            </a:r>
            <a:endParaRPr lang="en-US" altLang="zh-CN" dirty="0"/>
          </a:p>
        </p:txBody>
      </p:sp>
      <p:sp>
        <p:nvSpPr>
          <p:cNvPr id="52" name="TextBox 51"/>
          <p:cNvSpPr txBox="1"/>
          <p:nvPr/>
        </p:nvSpPr>
        <p:spPr>
          <a:xfrm flipH="1">
            <a:off x="91446" y="1353866"/>
            <a:ext cx="2120941" cy="97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ern="0">
                <a:solidFill>
                  <a:srgbClr val="4B3C29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 smtClean="0"/>
              <a:t> 基于真实生产、交易数据，建立风控模型，实时动态控制风险</a:t>
            </a:r>
            <a:endParaRPr lang="en-US" altLang="zh-CN" sz="1600" dirty="0"/>
          </a:p>
        </p:txBody>
      </p:sp>
      <p:sp>
        <p:nvSpPr>
          <p:cNvPr id="53" name="TextBox 52"/>
          <p:cNvSpPr txBox="1"/>
          <p:nvPr/>
        </p:nvSpPr>
        <p:spPr>
          <a:xfrm flipH="1">
            <a:off x="3376913" y="3993834"/>
            <a:ext cx="3042280" cy="126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ern="0">
                <a:solidFill>
                  <a:srgbClr val="4B3C29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 smtClean="0"/>
              <a:t> 让</a:t>
            </a:r>
            <a:r>
              <a:rPr lang="zh-CN" altLang="en-US" sz="1600" dirty="0"/>
              <a:t>各方安全、清楚掌握货物流</a:t>
            </a:r>
            <a:r>
              <a:rPr lang="en-US" altLang="zh-CN" sz="1600" dirty="0"/>
              <a:t>(</a:t>
            </a:r>
            <a:r>
              <a:rPr lang="zh-CN" altLang="en-US" sz="1600" dirty="0"/>
              <a:t>物联网 实时定位货运状态</a:t>
            </a:r>
            <a:r>
              <a:rPr lang="en-US" altLang="zh-CN" sz="1600" dirty="0"/>
              <a:t>)</a:t>
            </a:r>
            <a:r>
              <a:rPr lang="zh-CN" altLang="en-US" sz="1600" dirty="0"/>
              <a:t>、信息流、资金流（交易是否真实）商流 实现流线型供应链</a:t>
            </a:r>
            <a:r>
              <a:rPr lang="zh-CN" altLang="en-US" sz="1600" dirty="0" smtClean="0"/>
              <a:t>金融</a:t>
            </a:r>
            <a:endParaRPr lang="en-US" altLang="zh-CN" sz="1600" dirty="0"/>
          </a:p>
        </p:txBody>
      </p:sp>
      <p:sp>
        <p:nvSpPr>
          <p:cNvPr id="54" name="TextBox 53"/>
          <p:cNvSpPr txBox="1"/>
          <p:nvPr/>
        </p:nvSpPr>
        <p:spPr>
          <a:xfrm flipH="1">
            <a:off x="6570068" y="2705631"/>
            <a:ext cx="2588362" cy="1561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ern="0">
                <a:solidFill>
                  <a:srgbClr val="4B3C29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 smtClean="0"/>
              <a:t> 发货人</a:t>
            </a:r>
            <a:r>
              <a:rPr lang="zh-CN" altLang="en-US" sz="1600" dirty="0"/>
              <a:t>、收货人、监管机构、账户托管、授信放贷 私钥才能查看交易信</a:t>
            </a:r>
            <a:r>
              <a:rPr lang="zh-CN" altLang="en-US" sz="1600" dirty="0" smtClean="0"/>
              <a:t>息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zh-CN" altLang="en-US" sz="1600" dirty="0" smtClean="0"/>
              <a:t>信息存储：文本</a:t>
            </a:r>
            <a:r>
              <a:rPr lang="zh-CN" altLang="en-US" sz="1600" dirty="0"/>
              <a:t>信息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入链</a:t>
            </a:r>
            <a:r>
              <a:rPr lang="zh-CN" altLang="en-US" sz="1600" dirty="0"/>
              <a:t>，文件信息指纹</a:t>
            </a:r>
            <a:r>
              <a:rPr lang="en-US" altLang="zh-CN" sz="1600" dirty="0"/>
              <a:t>-</a:t>
            </a:r>
            <a:r>
              <a:rPr lang="zh-CN" altLang="en-US" sz="1600" dirty="0"/>
              <a:t>入链</a:t>
            </a:r>
            <a:endParaRPr lang="en-US" altLang="zh-CN" sz="1600" dirty="0"/>
          </a:p>
        </p:txBody>
      </p:sp>
      <p:sp>
        <p:nvSpPr>
          <p:cNvPr id="56" name="燕尾形 55"/>
          <p:cNvSpPr/>
          <p:nvPr/>
        </p:nvSpPr>
        <p:spPr>
          <a:xfrm rot="18333855">
            <a:off x="2175957" y="2849794"/>
            <a:ext cx="370332" cy="390836"/>
          </a:xfrm>
          <a:prstGeom prst="chevron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7" name="燕尾形 56"/>
          <p:cNvSpPr/>
          <p:nvPr/>
        </p:nvSpPr>
        <p:spPr>
          <a:xfrm rot="2035508">
            <a:off x="3958307" y="2298665"/>
            <a:ext cx="403665" cy="426015"/>
          </a:xfrm>
          <a:prstGeom prst="chevron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8" name="燕尾形 57"/>
          <p:cNvSpPr/>
          <p:nvPr/>
        </p:nvSpPr>
        <p:spPr>
          <a:xfrm rot="19536686">
            <a:off x="6169400" y="2015918"/>
            <a:ext cx="382947" cy="404150"/>
          </a:xfrm>
          <a:prstGeom prst="chevron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9" name="TextBox 44"/>
          <p:cNvSpPr txBox="1"/>
          <p:nvPr/>
        </p:nvSpPr>
        <p:spPr>
          <a:xfrm rot="16200000">
            <a:off x="1178641" y="-635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 smtClean="0">
                <a:solidFill>
                  <a:srgbClr val="F79646"/>
                </a:solidFill>
                <a:latin typeface="微软雅黑"/>
                <a:ea typeface="微软雅黑"/>
                <a:cs typeface="微软雅黑"/>
              </a:rPr>
              <a:t>解决问题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79646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21226" y="5776894"/>
            <a:ext cx="5622774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1600" kern="0" dirty="0" smtClean="0">
                <a:solidFill>
                  <a:srgbClr val="4B3C29"/>
                </a:solidFill>
                <a:latin typeface="微软雅黑"/>
                <a:ea typeface="微软雅黑"/>
                <a:cs typeface="微软雅黑"/>
              </a:rPr>
              <a:t>麦肯锡测算</a:t>
            </a:r>
            <a:r>
              <a:rPr lang="zh-CN" altLang="en-US" sz="1600" kern="0" dirty="0" smtClean="0">
                <a:solidFill>
                  <a:srgbClr val="4B3C29"/>
                </a:solidFill>
                <a:latin typeface="微软雅黑"/>
                <a:ea typeface="微软雅黑"/>
                <a:cs typeface="微软雅黑"/>
              </a:rPr>
              <a:t>，成本节约 </a:t>
            </a:r>
            <a:r>
              <a:rPr lang="en-US" altLang="zh-CN" sz="1600" kern="0" dirty="0" smtClean="0">
                <a:solidFill>
                  <a:srgbClr val="4B3C29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sz="1600" kern="0" dirty="0" smtClean="0">
                <a:solidFill>
                  <a:srgbClr val="4B3C29"/>
                </a:solidFill>
                <a:latin typeface="微软雅黑"/>
                <a:ea typeface="微软雅黑"/>
                <a:cs typeface="微软雅黑"/>
              </a:rPr>
              <a:t> 美元 </a:t>
            </a:r>
            <a:r>
              <a:rPr lang="en-US" altLang="zh-CN" sz="1600" kern="0" dirty="0" smtClean="0">
                <a:solidFill>
                  <a:srgbClr val="4B3C29"/>
                </a:solidFill>
                <a:latin typeface="微软雅黑"/>
                <a:ea typeface="微软雅黑"/>
                <a:cs typeface="微软雅黑"/>
              </a:rPr>
              <a:t>)</a:t>
            </a:r>
          </a:p>
          <a:p>
            <a:pPr>
              <a:defRPr/>
            </a:pPr>
            <a:r>
              <a:rPr lang="zh-CN" altLang="en-US" sz="1600" kern="0" dirty="0" smtClean="0">
                <a:solidFill>
                  <a:srgbClr val="4B3C29"/>
                </a:solidFill>
                <a:latin typeface="微软雅黑"/>
                <a:ea typeface="微软雅黑"/>
                <a:cs typeface="微软雅黑"/>
              </a:rPr>
              <a:t>       金融机构</a:t>
            </a:r>
            <a:r>
              <a:rPr lang="zh-TW" altLang="en-US" sz="1600" kern="0" dirty="0" smtClean="0">
                <a:solidFill>
                  <a:srgbClr val="4B3C29"/>
                </a:solidFill>
                <a:latin typeface="微软雅黑"/>
                <a:ea typeface="微软雅黑"/>
                <a:cs typeface="微软雅黑"/>
              </a:rPr>
              <a:t>：运营成本</a:t>
            </a:r>
            <a:r>
              <a:rPr lang="en-US" altLang="zh-TW" sz="1600" kern="0" dirty="0" smtClean="0">
                <a:solidFill>
                  <a:srgbClr val="4B3C29"/>
                </a:solidFill>
                <a:latin typeface="微软雅黑"/>
                <a:ea typeface="微软雅黑"/>
                <a:cs typeface="微软雅黑"/>
              </a:rPr>
              <a:t>130~150</a:t>
            </a:r>
            <a:r>
              <a:rPr lang="zh-TW" altLang="en-US" sz="1600" kern="0" dirty="0" smtClean="0">
                <a:solidFill>
                  <a:srgbClr val="4B3C29"/>
                </a:solidFill>
                <a:latin typeface="微软雅黑"/>
                <a:ea typeface="微软雅黑"/>
                <a:cs typeface="微软雅黑"/>
              </a:rPr>
              <a:t>亿</a:t>
            </a:r>
            <a:r>
              <a:rPr lang="zh-CN" altLang="en-US" sz="1600" kern="0" dirty="0" smtClean="0">
                <a:solidFill>
                  <a:srgbClr val="4B3C29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lang="zh-TW" altLang="en-US" sz="1600" kern="0" dirty="0" smtClean="0">
                <a:solidFill>
                  <a:srgbClr val="4B3C29"/>
                </a:solidFill>
                <a:latin typeface="微软雅黑"/>
                <a:ea typeface="微软雅黑"/>
                <a:cs typeface="微软雅黑"/>
              </a:rPr>
              <a:t>风险</a:t>
            </a:r>
            <a:r>
              <a:rPr lang="zh-TW" altLang="en-US" sz="1600" kern="0" dirty="0">
                <a:solidFill>
                  <a:srgbClr val="4B3C29"/>
                </a:solidFill>
                <a:latin typeface="微软雅黑"/>
                <a:ea typeface="微软雅黑"/>
                <a:cs typeface="微软雅黑"/>
              </a:rPr>
              <a:t>成本 </a:t>
            </a:r>
            <a:r>
              <a:rPr lang="en-US" altLang="zh-TW" sz="1600" kern="0" dirty="0">
                <a:solidFill>
                  <a:srgbClr val="4B3C29"/>
                </a:solidFill>
                <a:latin typeface="微软雅黑"/>
                <a:ea typeface="微软雅黑"/>
                <a:cs typeface="微软雅黑"/>
              </a:rPr>
              <a:t>10~16</a:t>
            </a:r>
            <a:r>
              <a:rPr lang="zh-TW" altLang="en-US" sz="1600" kern="0" dirty="0" smtClean="0">
                <a:solidFill>
                  <a:srgbClr val="4B3C29"/>
                </a:solidFill>
                <a:latin typeface="微软雅黑"/>
                <a:ea typeface="微软雅黑"/>
                <a:cs typeface="微软雅黑"/>
              </a:rPr>
              <a:t>亿</a:t>
            </a:r>
            <a:endParaRPr lang="zh-TW" altLang="en-US" sz="1600" kern="0" dirty="0">
              <a:solidFill>
                <a:srgbClr val="4B3C29"/>
              </a:solidFill>
              <a:latin typeface="微软雅黑"/>
              <a:ea typeface="微软雅黑"/>
              <a:cs typeface="微软雅黑"/>
            </a:endParaRPr>
          </a:p>
          <a:p>
            <a:pPr>
              <a:defRPr/>
            </a:pPr>
            <a:r>
              <a:rPr lang="zh-CN" altLang="en-US" sz="1600" kern="0" dirty="0" smtClean="0">
                <a:solidFill>
                  <a:srgbClr val="4B3C29"/>
                </a:solidFill>
                <a:latin typeface="微软雅黑"/>
                <a:ea typeface="微软雅黑"/>
                <a:cs typeface="微软雅黑"/>
              </a:rPr>
              <a:t>       </a:t>
            </a:r>
            <a:r>
              <a:rPr lang="zh-TW" altLang="en-US" sz="1600" kern="0" dirty="0" smtClean="0">
                <a:solidFill>
                  <a:srgbClr val="4B3C29"/>
                </a:solidFill>
                <a:latin typeface="微软雅黑"/>
                <a:ea typeface="微软雅黑"/>
                <a:cs typeface="微软雅黑"/>
              </a:rPr>
              <a:t>买卖双方：资</a:t>
            </a:r>
            <a:r>
              <a:rPr lang="zh-TW" altLang="en-US" sz="1600" kern="0" dirty="0">
                <a:solidFill>
                  <a:srgbClr val="4B3C29"/>
                </a:solidFill>
                <a:latin typeface="微软雅黑"/>
                <a:ea typeface="微软雅黑"/>
                <a:cs typeface="微软雅黑"/>
              </a:rPr>
              <a:t>金成本 </a:t>
            </a:r>
            <a:r>
              <a:rPr lang="en-US" altLang="zh-TW" sz="1600" kern="0" dirty="0">
                <a:solidFill>
                  <a:srgbClr val="4B3C29"/>
                </a:solidFill>
                <a:latin typeface="微软雅黑"/>
                <a:ea typeface="微软雅黑"/>
                <a:cs typeface="微软雅黑"/>
              </a:rPr>
              <a:t>10~13</a:t>
            </a:r>
            <a:r>
              <a:rPr lang="zh-TW" altLang="en-US" sz="1600" kern="0" dirty="0" smtClean="0">
                <a:solidFill>
                  <a:srgbClr val="4B3C29"/>
                </a:solidFill>
                <a:latin typeface="微软雅黑"/>
                <a:ea typeface="微软雅黑"/>
                <a:cs typeface="微软雅黑"/>
              </a:rPr>
              <a:t>亿</a:t>
            </a:r>
            <a:r>
              <a:rPr lang="zh-CN" altLang="en-US" sz="1600" kern="0" dirty="0" smtClean="0">
                <a:solidFill>
                  <a:srgbClr val="4B3C29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lang="zh-TW" altLang="en-US" sz="1600" kern="0" dirty="0" smtClean="0">
                <a:solidFill>
                  <a:srgbClr val="4B3C29"/>
                </a:solidFill>
                <a:latin typeface="微软雅黑"/>
                <a:ea typeface="微软雅黑"/>
                <a:cs typeface="微软雅黑"/>
              </a:rPr>
              <a:t>运营</a:t>
            </a:r>
            <a:r>
              <a:rPr lang="zh-TW" altLang="en-US" sz="1600" kern="0" dirty="0">
                <a:solidFill>
                  <a:srgbClr val="4B3C29"/>
                </a:solidFill>
                <a:latin typeface="微软雅黑"/>
                <a:ea typeface="微软雅黑"/>
                <a:cs typeface="微软雅黑"/>
              </a:rPr>
              <a:t>成本 </a:t>
            </a:r>
            <a:r>
              <a:rPr lang="en-US" altLang="zh-TW" sz="1600" kern="0" dirty="0">
                <a:solidFill>
                  <a:srgbClr val="4B3C29"/>
                </a:solidFill>
                <a:latin typeface="微软雅黑"/>
                <a:ea typeface="微软雅黑"/>
                <a:cs typeface="微软雅黑"/>
              </a:rPr>
              <a:t>16~</a:t>
            </a:r>
            <a:r>
              <a:rPr lang="en-US" altLang="zh-TW" sz="1600" kern="0" dirty="0" smtClean="0">
                <a:solidFill>
                  <a:srgbClr val="4B3C29"/>
                </a:solidFill>
                <a:latin typeface="微软雅黑"/>
                <a:ea typeface="微软雅黑"/>
                <a:cs typeface="微软雅黑"/>
              </a:rPr>
              <a:t>20</a:t>
            </a:r>
            <a:r>
              <a:rPr lang="zh-TW" altLang="en-US" sz="1600" kern="0" dirty="0" smtClean="0">
                <a:solidFill>
                  <a:srgbClr val="4B3C29"/>
                </a:solidFill>
                <a:latin typeface="微软雅黑"/>
                <a:ea typeface="微软雅黑"/>
                <a:cs typeface="微软雅黑"/>
              </a:rPr>
              <a:t>亿</a:t>
            </a:r>
            <a:endParaRPr lang="en-US" altLang="zh-TW" sz="1600" kern="0" dirty="0" smtClean="0">
              <a:solidFill>
                <a:srgbClr val="4B3C29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 descr="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069" y="97186"/>
            <a:ext cx="1133458" cy="54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0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logo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069" y="97186"/>
            <a:ext cx="1133458" cy="546121"/>
          </a:xfrm>
          <a:prstGeom prst="rect">
            <a:avLst/>
          </a:prstGeom>
        </p:spPr>
      </p:pic>
      <p:sp>
        <p:nvSpPr>
          <p:cNvPr id="33" name="TextBox 44"/>
          <p:cNvSpPr txBox="1"/>
          <p:nvPr/>
        </p:nvSpPr>
        <p:spPr>
          <a:xfrm rot="16200000">
            <a:off x="1178641" y="358438"/>
            <a:ext cx="615553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noProof="0" dirty="0" smtClean="0">
                <a:solidFill>
                  <a:srgbClr val="F79646"/>
                </a:solidFill>
                <a:latin typeface="微软雅黑"/>
                <a:ea typeface="微软雅黑"/>
                <a:cs typeface="微软雅黑"/>
              </a:rPr>
              <a:t>场景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79646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75892" y="1291781"/>
            <a:ext cx="5749069" cy="45380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en-US" sz="1400" dirty="0" smtClean="0">
                <a:latin typeface="微软雅黑"/>
                <a:ea typeface="微软雅黑"/>
                <a:cs typeface="微软雅黑"/>
              </a:rPr>
              <a:t>银行：信用风险</a:t>
            </a:r>
          </a:p>
          <a:p>
            <a:endParaRPr kumimoji="1" lang="en-US" altLang="zh-CN" sz="1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1400" dirty="0"/>
              <a:t>大宗商品交易风险频发</a:t>
            </a:r>
            <a:r>
              <a:rPr lang="en-US" altLang="zh-CN" sz="1400" dirty="0"/>
              <a:t>——</a:t>
            </a:r>
            <a:r>
              <a:rPr lang="zh-CN" altLang="en-US" sz="1400" dirty="0"/>
              <a:t>华东风险</a:t>
            </a:r>
            <a:r>
              <a:rPr lang="zh-CN" altLang="en-US" sz="1400" dirty="0" smtClean="0"/>
              <a:t>事件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 smtClean="0"/>
              <a:t> </a:t>
            </a:r>
            <a:r>
              <a:rPr lang="en-US" altLang="zh-CN" sz="1400" dirty="0"/>
              <a:t>1</a:t>
            </a:r>
            <a:r>
              <a:rPr lang="zh-CN" altLang="en-US" sz="1400" dirty="0"/>
              <a:t>资金挪用 </a:t>
            </a:r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重复质押 </a:t>
            </a:r>
          </a:p>
          <a:p>
            <a:r>
              <a:rPr lang="en-US" altLang="zh-CN" sz="1400" dirty="0"/>
              <a:t>3</a:t>
            </a:r>
            <a:r>
              <a:rPr lang="zh-CN" altLang="en-US" sz="1400" dirty="0"/>
              <a:t>虚假仓单 </a:t>
            </a:r>
            <a:endParaRPr lang="en-US" altLang="zh-CN" sz="1400" dirty="0" smtClean="0"/>
          </a:p>
          <a:p>
            <a:r>
              <a:rPr lang="en-US" altLang="zh-CN" sz="1400" dirty="0" smtClean="0"/>
              <a:t>---</a:t>
            </a:r>
          </a:p>
          <a:p>
            <a:endParaRPr lang="en-US" altLang="zh-CN" sz="1400" dirty="0"/>
          </a:p>
          <a:p>
            <a:r>
              <a:rPr lang="zh-CN" altLang="en-US" sz="1400" dirty="0" smtClean="0"/>
              <a:t>基于历史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实时交易数据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构建动态风险评估模型</a:t>
            </a:r>
            <a:endParaRPr lang="en-US" altLang="zh-CN" sz="1400" dirty="0" smtClean="0"/>
          </a:p>
          <a:p>
            <a:r>
              <a:rPr lang="zh-CN" altLang="en-US" sz="1400" dirty="0" smtClean="0"/>
              <a:t>供应链金融 </a:t>
            </a:r>
            <a:r>
              <a:rPr lang="en-US" altLang="zh-CN" sz="1400" dirty="0" smtClean="0"/>
              <a:t>1+N</a:t>
            </a:r>
            <a:r>
              <a:rPr lang="zh-CN" altLang="en-US" sz="1400" dirty="0" smtClean="0"/>
              <a:t> </a:t>
            </a:r>
            <a:r>
              <a:rPr lang="zh-CN" altLang="zh-CN" sz="1400" dirty="0" smtClean="0"/>
              <a:t>-&gt;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M+1+N</a:t>
            </a:r>
            <a:r>
              <a:rPr lang="zh-CN" altLang="en-US" sz="1400" dirty="0" smtClean="0"/>
              <a:t> </a:t>
            </a:r>
            <a:r>
              <a:rPr lang="zh-CN" altLang="zh-CN" sz="1400" dirty="0" smtClean="0"/>
              <a:t>-&gt;</a:t>
            </a:r>
            <a:r>
              <a:rPr lang="en-US" altLang="zh-CN" sz="1400" dirty="0" smtClean="0"/>
              <a:t> B+N</a:t>
            </a:r>
            <a:endParaRPr lang="zh-CN" altLang="en-US" sz="1400" dirty="0"/>
          </a:p>
          <a:p>
            <a:endParaRPr lang="zh-CN" altLang="en-US" sz="1400" dirty="0"/>
          </a:p>
          <a:p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2225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ogo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069" y="97186"/>
            <a:ext cx="1133458" cy="546121"/>
          </a:xfrm>
          <a:prstGeom prst="rect">
            <a:avLst/>
          </a:prstGeom>
        </p:spPr>
      </p:pic>
      <p:sp>
        <p:nvSpPr>
          <p:cNvPr id="4" name="TextBox 44"/>
          <p:cNvSpPr txBox="1"/>
          <p:nvPr/>
        </p:nvSpPr>
        <p:spPr>
          <a:xfrm rot="16200000">
            <a:off x="1178641" y="-635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noProof="0" dirty="0" smtClean="0">
                <a:solidFill>
                  <a:srgbClr val="F79646"/>
                </a:solidFill>
                <a:latin typeface="微软雅黑"/>
                <a:ea typeface="微软雅黑"/>
                <a:cs typeface="微软雅黑"/>
              </a:rPr>
              <a:t>技术架构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79646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pic>
        <p:nvPicPr>
          <p:cNvPr id="8" name="图片 7" descr="C8038397-36A9-4EBD-A5D2-ACF98317CC2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1" y="1428598"/>
            <a:ext cx="8907862" cy="498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07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ogo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069" y="97186"/>
            <a:ext cx="1133458" cy="546121"/>
          </a:xfrm>
          <a:prstGeom prst="rect">
            <a:avLst/>
          </a:prstGeom>
        </p:spPr>
      </p:pic>
      <p:sp>
        <p:nvSpPr>
          <p:cNvPr id="4" name="TextBox 44"/>
          <p:cNvSpPr txBox="1"/>
          <p:nvPr/>
        </p:nvSpPr>
        <p:spPr>
          <a:xfrm rot="16200000">
            <a:off x="1178641" y="-633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noProof="0" dirty="0" smtClean="0">
                <a:solidFill>
                  <a:srgbClr val="F79646"/>
                </a:solidFill>
                <a:latin typeface="微软雅黑"/>
                <a:ea typeface="微软雅黑"/>
                <a:cs typeface="微软雅黑"/>
              </a:rPr>
              <a:t>部署架构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79646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127339" y="1370878"/>
            <a:ext cx="3420206" cy="3030363"/>
          </a:xfrm>
          <a:prstGeom prst="ellipse">
            <a:avLst/>
          </a:prstGeom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64088" y="1156234"/>
            <a:ext cx="1053481" cy="515877"/>
          </a:xfrm>
          <a:prstGeom prst="rect">
            <a:avLst/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Peer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64088" y="4071150"/>
            <a:ext cx="1053481" cy="515877"/>
          </a:xfrm>
          <a:prstGeom prst="rect">
            <a:avLst/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Peer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66131" y="2665080"/>
            <a:ext cx="1053481" cy="515877"/>
          </a:xfrm>
          <a:prstGeom prst="rect">
            <a:avLst/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Peer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40840" y="2665080"/>
            <a:ext cx="1053481" cy="515877"/>
          </a:xfrm>
          <a:prstGeom prst="rect">
            <a:avLst/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Peer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79539" y="2111304"/>
            <a:ext cx="812486" cy="356275"/>
          </a:xfrm>
          <a:prstGeom prst="rect">
            <a:avLst/>
          </a:prstGeom>
          <a:ln w="5715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CC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79539" y="3341003"/>
            <a:ext cx="812486" cy="356275"/>
          </a:xfrm>
          <a:prstGeom prst="rect">
            <a:avLst/>
          </a:prstGeom>
          <a:ln w="5715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CC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33886" y="2752530"/>
            <a:ext cx="812486" cy="356275"/>
          </a:xfrm>
          <a:prstGeom prst="rect">
            <a:avLst/>
          </a:prstGeom>
          <a:ln w="5715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CC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54619" y="2741222"/>
            <a:ext cx="812486" cy="356275"/>
          </a:xfrm>
          <a:prstGeom prst="rect">
            <a:avLst/>
          </a:prstGeom>
          <a:ln w="5715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CC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5693" y="1865576"/>
            <a:ext cx="1853069" cy="12432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68763" y="4601457"/>
            <a:ext cx="1385400" cy="7079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Member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9" name="直线箭头连接符 18"/>
          <p:cNvCxnSpPr>
            <a:stCxn id="5" idx="2"/>
            <a:endCxn id="11" idx="0"/>
          </p:cNvCxnSpPr>
          <p:nvPr/>
        </p:nvCxnSpPr>
        <p:spPr>
          <a:xfrm flipH="1">
            <a:off x="5885782" y="1672111"/>
            <a:ext cx="5047" cy="4391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9" idx="1"/>
            <a:endCxn id="15" idx="3"/>
          </p:cNvCxnSpPr>
          <p:nvPr/>
        </p:nvCxnSpPr>
        <p:spPr>
          <a:xfrm flipH="1" flipV="1">
            <a:off x="6867105" y="2919360"/>
            <a:ext cx="399026" cy="3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10" idx="3"/>
            <a:endCxn id="14" idx="1"/>
          </p:cNvCxnSpPr>
          <p:nvPr/>
        </p:nvCxnSpPr>
        <p:spPr>
          <a:xfrm>
            <a:off x="4394321" y="2923019"/>
            <a:ext cx="439565" cy="76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7" idx="0"/>
            <a:endCxn id="12" idx="2"/>
          </p:cNvCxnSpPr>
          <p:nvPr/>
        </p:nvCxnSpPr>
        <p:spPr>
          <a:xfrm flipH="1" flipV="1">
            <a:off x="5885782" y="3697278"/>
            <a:ext cx="5047" cy="3738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025496" y="2325090"/>
            <a:ext cx="1211075" cy="518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SDK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466543" y="5134920"/>
            <a:ext cx="1853069" cy="12432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817467" y="5586207"/>
            <a:ext cx="1239665" cy="511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SDK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32" name="直线箭头连接符 31"/>
          <p:cNvCxnSpPr>
            <a:stCxn id="28" idx="2"/>
            <a:endCxn id="17" idx="0"/>
          </p:cNvCxnSpPr>
          <p:nvPr/>
        </p:nvCxnSpPr>
        <p:spPr>
          <a:xfrm>
            <a:off x="1631034" y="2844087"/>
            <a:ext cx="1630429" cy="17573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30" idx="1"/>
            <a:endCxn id="17" idx="3"/>
          </p:cNvCxnSpPr>
          <p:nvPr/>
        </p:nvCxnSpPr>
        <p:spPr>
          <a:xfrm flipH="1" flipV="1">
            <a:off x="3954163" y="4955427"/>
            <a:ext cx="2863304" cy="8864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28" idx="3"/>
            <a:endCxn id="10" idx="1"/>
          </p:cNvCxnSpPr>
          <p:nvPr/>
        </p:nvCxnSpPr>
        <p:spPr>
          <a:xfrm>
            <a:off x="2236571" y="2584589"/>
            <a:ext cx="1104269" cy="338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30" idx="0"/>
          </p:cNvCxnSpPr>
          <p:nvPr/>
        </p:nvCxnSpPr>
        <p:spPr>
          <a:xfrm flipH="1" flipV="1">
            <a:off x="5700343" y="4601457"/>
            <a:ext cx="1736957" cy="984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068789" y="1896183"/>
            <a:ext cx="116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APP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776346" y="5136667"/>
            <a:ext cx="116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APP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0" name="TextBox 50"/>
          <p:cNvSpPr txBox="1"/>
          <p:nvPr/>
        </p:nvSpPr>
        <p:spPr>
          <a:xfrm flipH="1">
            <a:off x="307906" y="5449580"/>
            <a:ext cx="487291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kern="0">
                <a:solidFill>
                  <a:srgbClr val="4B3C29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联盟链部署</a:t>
            </a: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</a:t>
            </a:r>
            <a:r>
              <a:rPr lang="zh-CN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系统通过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SDK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接入区块链</a:t>
            </a:r>
            <a:endParaRPr lang="en-US" altLang="zh-CN" sz="1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接入系统安全、权限 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Member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服务管理</a:t>
            </a:r>
            <a:endParaRPr lang="en-US" altLang="zh-CN" sz="1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区块链节点</a:t>
            </a:r>
            <a:r>
              <a:rPr lang="en-US" altLang="zh-CN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Docker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容器化</a:t>
            </a:r>
            <a:endParaRPr lang="en-US" altLang="zh-CN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993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58227" y="1586930"/>
            <a:ext cx="3571961" cy="388892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86930"/>
            <a:ext cx="3590247" cy="38889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33445" y="1908535"/>
            <a:ext cx="270313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 smtClean="0">
                <a:solidFill>
                  <a:sysClr val="window" lastClr="FFFFFF"/>
                </a:solidFill>
                <a:effectLst>
                  <a:glow rad="139700">
                    <a:srgbClr val="C0504D">
                      <a:lumMod val="50000"/>
                      <a:alpha val="40000"/>
                    </a:srgbClr>
                  </a:glow>
                </a:effectLst>
                <a:latin typeface="微软雅黑"/>
                <a:ea typeface="微软雅黑"/>
                <a:cs typeface="微软雅黑"/>
              </a:rPr>
              <a:t>TPS</a:t>
            </a:r>
            <a:endParaRPr kumimoji="0" lang="zh-CN" altLang="en-US" sz="32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/>
              </a:solidFill>
              <a:effectLst>
                <a:glow rad="139700">
                  <a:srgbClr val="C0504D">
                    <a:lumMod val="50000"/>
                    <a:alpha val="40000"/>
                  </a:srgbClr>
                </a:glow>
              </a:effectLst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6578" y="2667050"/>
            <a:ext cx="29191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并发请求：</a:t>
            </a:r>
            <a:r>
              <a:rPr lang="zh-CN" altLang="zh-CN" sz="2000" kern="0" dirty="0" smtClean="0">
                <a:solidFill>
                  <a:sysClr val="window" lastClr="FFFFFF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lang="en-US" altLang="zh-CN" sz="2000" kern="0" dirty="0" smtClean="0">
                <a:solidFill>
                  <a:sysClr val="window" lastClr="FFFFFF"/>
                </a:solidFill>
                <a:latin typeface="微软雅黑"/>
                <a:ea typeface="微软雅黑"/>
                <a:cs typeface="微软雅黑"/>
              </a:rPr>
              <a:t>00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kern="0" dirty="0">
              <a:solidFill>
                <a:sysClr val="window" lastClr="FFFFFF"/>
              </a:solidFill>
              <a:latin typeface="微软雅黑"/>
              <a:ea typeface="微软雅黑"/>
              <a:cs typeface="微软雅黑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 smtClean="0">
                <a:solidFill>
                  <a:sysClr val="window" lastClr="FFFFFF"/>
                </a:solidFill>
                <a:latin typeface="微软雅黑"/>
                <a:ea typeface="微软雅黑"/>
                <a:cs typeface="微软雅黑"/>
              </a:rPr>
              <a:t>平均响应时间：</a:t>
            </a:r>
            <a:r>
              <a:rPr lang="en-US" altLang="zh-CN" sz="2000" kern="0" dirty="0" smtClean="0">
                <a:solidFill>
                  <a:sysClr val="window" lastClr="FFFFFF"/>
                </a:solidFill>
                <a:latin typeface="微软雅黑"/>
                <a:ea typeface="微软雅黑"/>
                <a:cs typeface="微软雅黑"/>
              </a:rPr>
              <a:t>250</a:t>
            </a:r>
            <a:r>
              <a:rPr lang="zh-CN" altLang="en-US" sz="2000" kern="0" dirty="0" smtClean="0">
                <a:solidFill>
                  <a:sysClr val="window" lastClr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000" kern="0" dirty="0" err="1" smtClean="0">
                <a:solidFill>
                  <a:sysClr val="window" lastClr="FFFFFF"/>
                </a:solidFill>
                <a:latin typeface="微软雅黑"/>
                <a:ea typeface="微软雅黑"/>
                <a:cs typeface="微软雅黑"/>
              </a:rPr>
              <a:t>ms</a:t>
            </a:r>
            <a:endParaRPr lang="en-US" altLang="zh-CN" sz="2000" kern="0" dirty="0" smtClean="0">
              <a:solidFill>
                <a:sysClr val="window" lastClr="FFFFFF"/>
              </a:solidFill>
              <a:latin typeface="微软雅黑"/>
              <a:ea typeface="微软雅黑"/>
              <a:cs typeface="微软雅黑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TPS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：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1000</a:t>
            </a:r>
            <a:r>
              <a:rPr lang="zh-CN" altLang="en-US" sz="2000" kern="0" dirty="0" smtClean="0">
                <a:solidFill>
                  <a:sysClr val="window" lastClr="FFFFFF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CN" sz="2000" kern="0" dirty="0" smtClean="0">
                <a:solidFill>
                  <a:sysClr val="window" lastClr="FFFFFF"/>
                </a:solidFill>
                <a:latin typeface="微软雅黑"/>
                <a:ea typeface="微软雅黑"/>
                <a:cs typeface="微软雅黑"/>
              </a:rPr>
              <a:t>s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65492" y="5642759"/>
            <a:ext cx="5466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Centos7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2.2Ghz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*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2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10core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64G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IO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32M/s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2T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39026" y="1908535"/>
            <a:ext cx="270313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 smtClean="0">
                <a:solidFill>
                  <a:sysClr val="window" lastClr="FFFFFF"/>
                </a:solidFill>
                <a:effectLst>
                  <a:glow rad="139700">
                    <a:srgbClr val="9BBB59">
                      <a:lumMod val="50000"/>
                      <a:alpha val="40000"/>
                    </a:srgbClr>
                  </a:glow>
                </a:effectLst>
                <a:latin typeface="微软雅黑"/>
                <a:ea typeface="微软雅黑"/>
                <a:cs typeface="微软雅黑"/>
              </a:rPr>
              <a:t>QPS</a:t>
            </a:r>
          </a:p>
        </p:txBody>
      </p:sp>
      <p:sp>
        <p:nvSpPr>
          <p:cNvPr id="16" name="TextBox 44"/>
          <p:cNvSpPr txBox="1"/>
          <p:nvPr/>
        </p:nvSpPr>
        <p:spPr>
          <a:xfrm rot="16200000">
            <a:off x="1178641" y="-7046"/>
            <a:ext cx="615553" cy="154144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性能测试</a:t>
            </a:r>
          </a:p>
        </p:txBody>
      </p:sp>
      <p:pic>
        <p:nvPicPr>
          <p:cNvPr id="17" name="图片 16" descr="logo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069" y="97186"/>
            <a:ext cx="1133458" cy="546121"/>
          </a:xfrm>
          <a:prstGeom prst="rect">
            <a:avLst/>
          </a:prstGeom>
        </p:spPr>
      </p:pic>
      <p:sp>
        <p:nvSpPr>
          <p:cNvPr id="18" name="TextBox 11"/>
          <p:cNvSpPr txBox="1"/>
          <p:nvPr/>
        </p:nvSpPr>
        <p:spPr>
          <a:xfrm>
            <a:off x="5066295" y="2678925"/>
            <a:ext cx="29191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并发请求：</a:t>
            </a:r>
            <a:r>
              <a:rPr lang="zh-CN" altLang="zh-CN" sz="2000" kern="0" noProof="0" dirty="0" smtClean="0">
                <a:solidFill>
                  <a:sysClr val="window" lastClr="FFFFFF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lang="en-US" altLang="zh-CN" sz="2000" kern="0" noProof="0" dirty="0" smtClean="0">
                <a:solidFill>
                  <a:sysClr val="window" lastClr="FFFFFF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lang="en-US" altLang="zh-CN" sz="2000" kern="0" dirty="0" smtClean="0">
                <a:solidFill>
                  <a:sysClr val="window" lastClr="FFFFFF"/>
                </a:solidFill>
                <a:latin typeface="微软雅黑"/>
                <a:ea typeface="微软雅黑"/>
                <a:cs typeface="微软雅黑"/>
              </a:rPr>
              <a:t>00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kern="0" dirty="0">
              <a:solidFill>
                <a:sysClr val="window" lastClr="FFFFFF"/>
              </a:solidFill>
              <a:latin typeface="微软雅黑"/>
              <a:ea typeface="微软雅黑"/>
              <a:cs typeface="微软雅黑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 smtClean="0">
                <a:solidFill>
                  <a:sysClr val="window" lastClr="FFFFFF"/>
                </a:solidFill>
                <a:latin typeface="微软雅黑"/>
                <a:ea typeface="微软雅黑"/>
                <a:cs typeface="微软雅黑"/>
              </a:rPr>
              <a:t>平均响应时间：</a:t>
            </a:r>
            <a:r>
              <a:rPr lang="zh-CN" altLang="zh-CN" sz="2000" kern="0" dirty="0" smtClean="0">
                <a:solidFill>
                  <a:sysClr val="window" lastClr="FFFFFF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lang="en-US" altLang="zh-CN" sz="2000" kern="0" dirty="0" smtClean="0">
                <a:solidFill>
                  <a:sysClr val="window" lastClr="FFFFFF"/>
                </a:solidFill>
                <a:latin typeface="微软雅黑"/>
                <a:ea typeface="微软雅黑"/>
                <a:cs typeface="微软雅黑"/>
              </a:rPr>
              <a:t>54</a:t>
            </a:r>
            <a:r>
              <a:rPr lang="zh-CN" altLang="en-US" sz="2000" kern="0" dirty="0" smtClean="0">
                <a:solidFill>
                  <a:sysClr val="window" lastClr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000" kern="0" dirty="0" err="1" smtClean="0">
                <a:solidFill>
                  <a:sysClr val="window" lastClr="FFFFFF"/>
                </a:solidFill>
                <a:latin typeface="微软雅黑"/>
                <a:ea typeface="微软雅黑"/>
                <a:cs typeface="微软雅黑"/>
              </a:rPr>
              <a:t>ms</a:t>
            </a:r>
            <a:endParaRPr lang="en-US" altLang="zh-CN" sz="2000" kern="0" dirty="0" smtClean="0">
              <a:solidFill>
                <a:sysClr val="window" lastClr="FFFFFF"/>
              </a:solidFill>
              <a:latin typeface="微软雅黑"/>
              <a:ea typeface="微软雅黑"/>
              <a:cs typeface="微软雅黑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 smtClean="0">
                <a:solidFill>
                  <a:sysClr val="window" lastClr="FFFFFF"/>
                </a:solidFill>
                <a:latin typeface="微软雅黑"/>
                <a:ea typeface="微软雅黑"/>
                <a:cs typeface="微软雅黑"/>
              </a:rPr>
              <a:t>Q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PS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：</a:t>
            </a:r>
            <a:r>
              <a:rPr lang="zh-CN" altLang="zh-CN" sz="2000" kern="0" dirty="0">
                <a:solidFill>
                  <a:sysClr val="window" lastClr="FFFFFF"/>
                </a:solidFill>
                <a:latin typeface="微软雅黑"/>
                <a:ea typeface="微软雅黑"/>
                <a:cs typeface="微软雅黑"/>
              </a:rPr>
              <a:t>7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000</a:t>
            </a:r>
            <a:r>
              <a:rPr lang="zh-CN" altLang="en-US" sz="2000" kern="0" dirty="0" smtClean="0">
                <a:solidFill>
                  <a:sysClr val="window" lastClr="FFFFFF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CN" sz="2000" kern="0" dirty="0" smtClean="0">
                <a:solidFill>
                  <a:sysClr val="window" lastClr="FFFFFF"/>
                </a:solidFill>
                <a:latin typeface="微软雅黑"/>
                <a:ea typeface="微软雅黑"/>
                <a:cs typeface="微软雅黑"/>
              </a:rPr>
              <a:t>s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71738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3703</TotalTime>
  <Words>413</Words>
  <Application>Microsoft Macintosh PowerPoint</Application>
  <PresentationFormat>全屏显示(4:3)</PresentationFormat>
  <Paragraphs>116</Paragraphs>
  <Slides>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 郑</dc:creator>
  <cp:lastModifiedBy>Mac 郑</cp:lastModifiedBy>
  <cp:revision>275</cp:revision>
  <dcterms:created xsi:type="dcterms:W3CDTF">2017-04-01T09:12:50Z</dcterms:created>
  <dcterms:modified xsi:type="dcterms:W3CDTF">2017-04-07T08:42:23Z</dcterms:modified>
</cp:coreProperties>
</file>