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8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E00"/>
    <a:srgbClr val="92B44A"/>
    <a:srgbClr val="F7C91B"/>
    <a:srgbClr val="FFC30A"/>
    <a:srgbClr val="F2B60C"/>
    <a:srgbClr val="E85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16" autoAdjust="0"/>
    <p:restoredTop sz="50000" autoAdjust="0"/>
  </p:normalViewPr>
  <p:slideViewPr>
    <p:cSldViewPr snapToGrid="0" snapToObjects="1">
      <p:cViewPr>
        <p:scale>
          <a:sx n="112" d="100"/>
          <a:sy n="112" d="100"/>
        </p:scale>
        <p:origin x="-12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9F38-F204-8340-AFEA-91F14798A562}" type="datetimeFigureOut">
              <a:rPr kumimoji="1" lang="zh-CN" altLang="en-US" smtClean="0"/>
              <a:t>17/7/3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D348-5240-BB4C-8431-C78BB56E0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161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9F38-F204-8340-AFEA-91F14798A562}" type="datetimeFigureOut">
              <a:rPr kumimoji="1" lang="zh-CN" altLang="en-US" smtClean="0"/>
              <a:t>17/7/3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D348-5240-BB4C-8431-C78BB56E0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349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9F38-F204-8340-AFEA-91F14798A562}" type="datetimeFigureOut">
              <a:rPr kumimoji="1" lang="zh-CN" altLang="en-US" smtClean="0"/>
              <a:t>17/7/3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D348-5240-BB4C-8431-C78BB56E0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396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9F38-F204-8340-AFEA-91F14798A562}" type="datetimeFigureOut">
              <a:rPr kumimoji="1" lang="zh-CN" altLang="en-US" smtClean="0"/>
              <a:t>17/7/3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D348-5240-BB4C-8431-C78BB56E0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947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9F38-F204-8340-AFEA-91F14798A562}" type="datetimeFigureOut">
              <a:rPr kumimoji="1" lang="zh-CN" altLang="en-US" smtClean="0"/>
              <a:t>17/7/3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D348-5240-BB4C-8431-C78BB56E0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08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9F38-F204-8340-AFEA-91F14798A562}" type="datetimeFigureOut">
              <a:rPr kumimoji="1" lang="zh-CN" altLang="en-US" smtClean="0"/>
              <a:t>17/7/3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D348-5240-BB4C-8431-C78BB56E0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770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9F38-F204-8340-AFEA-91F14798A562}" type="datetimeFigureOut">
              <a:rPr kumimoji="1" lang="zh-CN" altLang="en-US" smtClean="0"/>
              <a:t>17/7/3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D348-5240-BB4C-8431-C78BB56E0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44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9F38-F204-8340-AFEA-91F14798A562}" type="datetimeFigureOut">
              <a:rPr kumimoji="1" lang="zh-CN" altLang="en-US" smtClean="0"/>
              <a:t>17/7/3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D348-5240-BB4C-8431-C78BB56E0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582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9F38-F204-8340-AFEA-91F14798A562}" type="datetimeFigureOut">
              <a:rPr kumimoji="1" lang="zh-CN" altLang="en-US" smtClean="0"/>
              <a:t>17/7/3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D348-5240-BB4C-8431-C78BB56E0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295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9F38-F204-8340-AFEA-91F14798A562}" type="datetimeFigureOut">
              <a:rPr kumimoji="1" lang="zh-CN" altLang="en-US" smtClean="0"/>
              <a:t>17/7/3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D348-5240-BB4C-8431-C78BB56E0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694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9F38-F204-8340-AFEA-91F14798A562}" type="datetimeFigureOut">
              <a:rPr kumimoji="1" lang="zh-CN" altLang="en-US" smtClean="0"/>
              <a:t>17/7/3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D348-5240-BB4C-8431-C78BB56E0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628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D9F38-F204-8340-AFEA-91F14798A562}" type="datetimeFigureOut">
              <a:rPr kumimoji="1" lang="zh-CN" altLang="en-US" smtClean="0"/>
              <a:t>17/7/3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FD348-5240-BB4C-8431-C78BB56E0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989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3" y="2833687"/>
            <a:ext cx="9144000" cy="4024313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398832" y="316010"/>
            <a:ext cx="236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用户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CA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安全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开户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3" name="直线连接符 52"/>
          <p:cNvCxnSpPr/>
          <p:nvPr/>
        </p:nvCxnSpPr>
        <p:spPr>
          <a:xfrm>
            <a:off x="466928" y="817123"/>
            <a:ext cx="8161506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图片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488" y="316010"/>
            <a:ext cx="863946" cy="420422"/>
          </a:xfrm>
          <a:prstGeom prst="rect">
            <a:avLst/>
          </a:prstGeom>
        </p:spPr>
      </p:pic>
      <p:grpSp>
        <p:nvGrpSpPr>
          <p:cNvPr id="101" name="组 100"/>
          <p:cNvGrpSpPr/>
          <p:nvPr/>
        </p:nvGrpSpPr>
        <p:grpSpPr>
          <a:xfrm>
            <a:off x="515404" y="1174772"/>
            <a:ext cx="7985719" cy="3100659"/>
            <a:chOff x="515404" y="1174772"/>
            <a:chExt cx="7985719" cy="3100659"/>
          </a:xfrm>
        </p:grpSpPr>
        <p:sp>
          <p:nvSpPr>
            <p:cNvPr id="54" name="椭圆 53"/>
            <p:cNvSpPr/>
            <p:nvPr/>
          </p:nvSpPr>
          <p:spPr>
            <a:xfrm>
              <a:off x="2787128" y="2714103"/>
              <a:ext cx="909607" cy="9096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微软雅黑"/>
                  <a:ea typeface="微软雅黑"/>
                  <a:cs typeface="微软雅黑"/>
                </a:rPr>
                <a:t>大树</a:t>
              </a:r>
              <a:endParaRPr kumimoji="1" lang="en-US" altLang="zh-CN" sz="1200" dirty="0" smtClean="0">
                <a:latin typeface="微软雅黑"/>
                <a:ea typeface="微软雅黑"/>
                <a:cs typeface="微软雅黑"/>
              </a:endParaRPr>
            </a:p>
            <a:p>
              <a:pPr algn="ctr"/>
              <a:r>
                <a:rPr kumimoji="1" lang="zh-CN" altLang="en-US" sz="1200" dirty="0" smtClean="0">
                  <a:latin typeface="微软雅黑"/>
                  <a:ea typeface="微软雅黑"/>
                  <a:cs typeface="微软雅黑"/>
                </a:rPr>
                <a:t>金融</a:t>
              </a:r>
              <a:endParaRPr kumimoji="1" lang="zh-CN" altLang="en-US" sz="1200" dirty="0">
                <a:latin typeface="微软雅黑"/>
                <a:ea typeface="微软雅黑"/>
                <a:cs typeface="微软雅黑"/>
              </a:endParaRPr>
            </a:p>
          </p:txBody>
        </p:sp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91316" y="1174772"/>
              <a:ext cx="382717" cy="783953"/>
            </a:xfrm>
            <a:prstGeom prst="rect">
              <a:avLst/>
            </a:prstGeom>
          </p:spPr>
        </p:pic>
        <p:sp>
          <p:nvSpPr>
            <p:cNvPr id="58" name="文本框 57"/>
            <p:cNvSpPr txBox="1"/>
            <p:nvPr/>
          </p:nvSpPr>
          <p:spPr>
            <a:xfrm>
              <a:off x="2191654" y="1300992"/>
              <a:ext cx="14841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400" dirty="0" smtClean="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CA</a:t>
              </a:r>
              <a:r>
                <a:rPr kumimoji="1"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服务器</a:t>
              </a:r>
              <a:endParaRPr kumimoji="1" lang="zh-CN" altLang="en-US" sz="140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endParaRPr>
            </a:p>
          </p:txBody>
        </p:sp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203" y="2821899"/>
              <a:ext cx="675096" cy="613256"/>
            </a:xfrm>
            <a:prstGeom prst="rect">
              <a:avLst/>
            </a:prstGeom>
            <a:effectLst>
              <a:outerShdw blurRad="38100" dir="5400000" algn="ctr" rotWithShape="0">
                <a:srgbClr val="000000">
                  <a:alpha val="25000"/>
                </a:srgbClr>
              </a:outerShdw>
            </a:effectLst>
          </p:spPr>
        </p:pic>
        <p:sp>
          <p:nvSpPr>
            <p:cNvPr id="60" name="文本框 59"/>
            <p:cNvSpPr txBox="1"/>
            <p:nvPr/>
          </p:nvSpPr>
          <p:spPr>
            <a:xfrm>
              <a:off x="515404" y="2199215"/>
              <a:ext cx="126098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400" dirty="0" smtClean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sz="1400" dirty="0" smtClean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rPr>
                <a:t>供应商</a:t>
              </a:r>
              <a:endParaRPr kumimoji="1" lang="en-US" altLang="zh-CN" sz="14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endParaRPr>
            </a:p>
            <a:p>
              <a:pPr algn="ctr"/>
              <a:r>
                <a:rPr kumimoji="1" lang="zh-CN" altLang="en-US" sz="1400" dirty="0" smtClean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rPr>
                <a:t>（</a:t>
              </a:r>
              <a:r>
                <a:rPr kumimoji="1" lang="en-US" altLang="zh-CN" sz="1400" dirty="0" err="1" smtClean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rPr>
                <a:t>Ukey</a:t>
              </a:r>
              <a:r>
                <a:rPr kumimoji="1" lang="zh-CN" altLang="en-US" sz="1400" dirty="0" smtClean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rPr>
                <a:t>证书）</a:t>
              </a:r>
              <a:endParaRPr kumimoji="1" lang="en-US" altLang="zh-CN" sz="14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endParaRPr>
            </a:p>
            <a:p>
              <a:pPr algn="ctr"/>
              <a:endParaRPr kumimoji="1" lang="zh-CN" altLang="en-US" sz="1400" dirty="0">
                <a:solidFill>
                  <a:srgbClr val="7F7F7F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439257" y="2066233"/>
              <a:ext cx="610820" cy="610820"/>
            </a:xfrm>
            <a:prstGeom prst="rect">
              <a:avLst/>
            </a:prstGeom>
            <a:ln>
              <a:solidFill>
                <a:srgbClr val="4F81BD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rPr>
                <a:t>B0</a:t>
              </a:r>
            </a:p>
          </p:txBody>
        </p:sp>
        <p:cxnSp>
          <p:nvCxnSpPr>
            <p:cNvPr id="33" name="直线连接符 32"/>
            <p:cNvCxnSpPr/>
            <p:nvPr/>
          </p:nvCxnSpPr>
          <p:spPr>
            <a:xfrm>
              <a:off x="5216226" y="1462883"/>
              <a:ext cx="0" cy="281254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/>
            <p:cNvCxnSpPr/>
            <p:nvPr/>
          </p:nvCxnSpPr>
          <p:spPr>
            <a:xfrm>
              <a:off x="5431679" y="1462883"/>
              <a:ext cx="0" cy="2812548"/>
            </a:xfrm>
            <a:prstGeom prst="line">
              <a:avLst/>
            </a:prstGeom>
            <a:ln>
              <a:solidFill>
                <a:srgbClr val="9BBB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/>
            <p:cNvSpPr txBox="1"/>
            <p:nvPr/>
          </p:nvSpPr>
          <p:spPr>
            <a:xfrm>
              <a:off x="5616895" y="3581960"/>
              <a:ext cx="28842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 smtClean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rPr>
                <a:t>区块链网关</a:t>
              </a:r>
              <a:r>
                <a:rPr kumimoji="1" lang="en-US" altLang="zh-CN" sz="1400" dirty="0" smtClean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rPr>
                <a:t>(Spring boot </a:t>
              </a:r>
              <a:r>
                <a:rPr kumimoji="1" lang="en-US" altLang="zh-CN" sz="1400" dirty="0" err="1" smtClean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rPr>
                <a:t>docker</a:t>
              </a:r>
              <a:r>
                <a:rPr kumimoji="1" lang="en-US" altLang="zh-CN" sz="1400" dirty="0" smtClean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rPr>
                <a:t>)</a:t>
              </a:r>
              <a:endParaRPr kumimoji="1" lang="zh-CN" altLang="en-US" sz="1400" dirty="0">
                <a:solidFill>
                  <a:srgbClr val="7F7F7F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6889679" y="2349739"/>
              <a:ext cx="610820" cy="610820"/>
            </a:xfrm>
            <a:prstGeom prst="rect">
              <a:avLst/>
            </a:prstGeom>
            <a:ln>
              <a:solidFill>
                <a:srgbClr val="4F81BD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rPr>
                <a:t>B1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7314836" y="2714103"/>
              <a:ext cx="610820" cy="610820"/>
            </a:xfrm>
            <a:prstGeom prst="rect">
              <a:avLst/>
            </a:prstGeom>
            <a:ln>
              <a:solidFill>
                <a:srgbClr val="4F81BD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mr-IN" altLang="zh-CN" sz="1400" dirty="0">
                  <a:latin typeface="微软雅黑"/>
                  <a:ea typeface="微软雅黑"/>
                  <a:cs typeface="微软雅黑"/>
                </a:rPr>
                <a:t>…</a:t>
              </a:r>
              <a:r>
                <a:rPr kumimoji="1" lang="en-US" altLang="zh-CN" sz="1400" dirty="0">
                  <a:latin typeface="微软雅黑"/>
                  <a:ea typeface="微软雅黑"/>
                  <a:cs typeface="微软雅黑"/>
                </a:rPr>
                <a:t>.</a:t>
              </a:r>
            </a:p>
          </p:txBody>
        </p:sp>
        <p:cxnSp>
          <p:nvCxnSpPr>
            <p:cNvPr id="62" name="直线箭头连接符 61"/>
            <p:cNvCxnSpPr/>
            <p:nvPr/>
          </p:nvCxnSpPr>
          <p:spPr>
            <a:xfrm>
              <a:off x="1927747" y="2821899"/>
              <a:ext cx="601001" cy="138660"/>
            </a:xfrm>
            <a:prstGeom prst="straightConnector1">
              <a:avLst/>
            </a:prstGeom>
            <a:ln w="3175" cmpd="sng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72"/>
            <p:cNvCxnSpPr/>
            <p:nvPr/>
          </p:nvCxnSpPr>
          <p:spPr>
            <a:xfrm flipV="1">
              <a:off x="3197787" y="1848456"/>
              <a:ext cx="204113" cy="601032"/>
            </a:xfrm>
            <a:prstGeom prst="straightConnector1">
              <a:avLst/>
            </a:prstGeom>
            <a:ln w="3175" cmpd="sng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箭头连接符 75"/>
            <p:cNvCxnSpPr/>
            <p:nvPr/>
          </p:nvCxnSpPr>
          <p:spPr>
            <a:xfrm flipH="1" flipV="1">
              <a:off x="1927747" y="2540210"/>
              <a:ext cx="601001" cy="136844"/>
            </a:xfrm>
            <a:prstGeom prst="straightConnector1">
              <a:avLst/>
            </a:prstGeom>
            <a:ln w="3175" cmpd="sng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箭头连接符 85"/>
            <p:cNvCxnSpPr/>
            <p:nvPr/>
          </p:nvCxnSpPr>
          <p:spPr>
            <a:xfrm>
              <a:off x="4074033" y="3244059"/>
              <a:ext cx="870058" cy="0"/>
            </a:xfrm>
            <a:prstGeom prst="straightConnector1">
              <a:avLst/>
            </a:prstGeom>
            <a:ln w="3175" cmpd="sng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/>
            <p:cNvSpPr txBox="1"/>
            <p:nvPr/>
          </p:nvSpPr>
          <p:spPr>
            <a:xfrm>
              <a:off x="1995784" y="2903102"/>
              <a:ext cx="3175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endParaRPr kumimoji="1" lang="zh-CN" altLang="en-US" sz="1200" dirty="0">
                <a:solidFill>
                  <a:srgbClr val="7F7F7F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2880281" y="1992675"/>
              <a:ext cx="3175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zh-CN" sz="1200" dirty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kumimoji="1" lang="zh-CN" altLang="en-US" sz="1200" dirty="0">
                <a:solidFill>
                  <a:srgbClr val="7F7F7F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2154539" y="2172489"/>
              <a:ext cx="3175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zh-CN" sz="1200" dirty="0" smtClean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endParaRPr kumimoji="1" lang="zh-CN" altLang="en-US" sz="1200" dirty="0">
                <a:solidFill>
                  <a:srgbClr val="7F7F7F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4325400" y="2909603"/>
              <a:ext cx="3175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zh-CN" sz="1200" dirty="0" smtClean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rPr>
                <a:t>4</a:t>
              </a:r>
              <a:endParaRPr kumimoji="1" lang="zh-CN" altLang="en-US" sz="1200" dirty="0">
                <a:solidFill>
                  <a:srgbClr val="7F7F7F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89" name="文本框 88"/>
          <p:cNvSpPr txBox="1"/>
          <p:nvPr/>
        </p:nvSpPr>
        <p:spPr>
          <a:xfrm>
            <a:off x="693728" y="4354646"/>
            <a:ext cx="77506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16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en-US" altLang="zh-CN" sz="16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  </a:t>
            </a:r>
            <a:r>
              <a:rPr kumimoji="1" lang="zh-CN" altLang="en-US" sz="16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供应商填写企业信息申请开户</a:t>
            </a:r>
            <a:endParaRPr kumimoji="1" lang="en-US" altLang="zh-CN" sz="1600" dirty="0" smtClean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2  </a:t>
            </a:r>
            <a:r>
              <a:rPr kumimoji="1" lang="zh-CN" altLang="en-US" sz="16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大树金融向</a:t>
            </a:r>
            <a:r>
              <a:rPr kumimoji="1" lang="en-US" altLang="zh-CN" sz="16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CFCA</a:t>
            </a:r>
            <a:r>
              <a:rPr kumimoji="1" lang="zh-CN" altLang="en-US" sz="16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发起用户证书申请</a:t>
            </a:r>
            <a:endParaRPr kumimoji="1" lang="en-US" altLang="zh-CN" sz="1600" dirty="0" smtClean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3  </a:t>
            </a:r>
            <a:r>
              <a:rPr kumimoji="1" lang="zh-CN" altLang="en-US" sz="16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用户从大树下载</a:t>
            </a:r>
            <a:r>
              <a:rPr kumimoji="1" lang="zh-CN" altLang="en-US" sz="1600" dirty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证书</a:t>
            </a:r>
            <a:r>
              <a:rPr kumimoji="1" lang="zh-CN" altLang="en-US" sz="16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至</a:t>
            </a:r>
            <a:r>
              <a:rPr kumimoji="1" lang="en-US" altLang="zh-CN" sz="1600" dirty="0" err="1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Ukey</a:t>
            </a:r>
            <a:r>
              <a:rPr kumimoji="1" lang="zh-CN" altLang="en-US" sz="16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（或预制）</a:t>
            </a:r>
            <a:r>
              <a:rPr kumimoji="1" lang="en-US" altLang="zh-CN" sz="16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6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大树保存用户证书公钥</a:t>
            </a:r>
            <a:endParaRPr kumimoji="1" lang="en-US" altLang="zh-CN" sz="1600" dirty="0" smtClean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4  </a:t>
            </a:r>
            <a:r>
              <a:rPr kumimoji="1" lang="zh-CN" altLang="en-US" sz="16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大树开户成功后调用区块链网关开户交易</a:t>
            </a:r>
            <a:r>
              <a:rPr kumimoji="1" lang="en-US" altLang="zh-CN" sz="16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6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传递供应商信息及用户证书公钥</a:t>
            </a:r>
            <a:endParaRPr kumimoji="1" lang="en-US" altLang="zh-CN" sz="1600" dirty="0" smtClean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buAutoNum type="arabicPlain" startAt="3"/>
            </a:pPr>
            <a:endParaRPr kumimoji="1" lang="zh-CN" altLang="en-US" sz="1600" dirty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56395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3" y="2833687"/>
            <a:ext cx="9144000" cy="4024313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398832" y="316010"/>
            <a:ext cx="236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用户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CA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安全</a:t>
            </a:r>
            <a:r>
              <a:rPr kumimoji="1"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交易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53" name="直线连接符 52"/>
          <p:cNvCxnSpPr/>
          <p:nvPr/>
        </p:nvCxnSpPr>
        <p:spPr>
          <a:xfrm>
            <a:off x="466928" y="817123"/>
            <a:ext cx="8161506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图片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488" y="316010"/>
            <a:ext cx="863946" cy="420422"/>
          </a:xfrm>
          <a:prstGeom prst="rect">
            <a:avLst/>
          </a:prstGeom>
        </p:spPr>
      </p:pic>
      <p:sp>
        <p:nvSpPr>
          <p:cNvPr id="89" name="文本框 88"/>
          <p:cNvSpPr txBox="1"/>
          <p:nvPr/>
        </p:nvSpPr>
        <p:spPr>
          <a:xfrm>
            <a:off x="693728" y="4354646"/>
            <a:ext cx="77506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sz="16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en-US" altLang="zh-CN" sz="16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  </a:t>
            </a:r>
            <a:r>
              <a:rPr kumimoji="1" lang="zh-CN" altLang="en-US" sz="16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供应商发起金融交易需要使用</a:t>
            </a:r>
            <a:r>
              <a:rPr kumimoji="1" lang="en-US" altLang="zh-CN" sz="1600" dirty="0" err="1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Ukey</a:t>
            </a:r>
            <a:r>
              <a:rPr kumimoji="1" lang="zh-CN" altLang="en-US" sz="16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中证书进行数据签名</a:t>
            </a:r>
            <a:endParaRPr kumimoji="1" lang="en-US" altLang="zh-CN" sz="1600" dirty="0" smtClean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2  </a:t>
            </a:r>
            <a:r>
              <a:rPr kumimoji="1" lang="zh-CN" altLang="en-US" sz="16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大树金融使用用户证书公钥对交易的签名数据进行验证</a:t>
            </a:r>
            <a:endParaRPr kumimoji="1" lang="en-US" altLang="zh-CN" sz="1600" dirty="0" smtClean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3  </a:t>
            </a:r>
            <a:r>
              <a:rPr kumimoji="1" lang="zh-CN" altLang="en-US" sz="16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验证通过发送数据签名至区块链网关</a:t>
            </a:r>
            <a:endParaRPr kumimoji="1" lang="en-US" altLang="zh-CN" sz="1600" dirty="0" smtClean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sz="16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4  </a:t>
            </a:r>
            <a:r>
              <a:rPr kumimoji="1" lang="zh-CN" altLang="en-US" sz="16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区块链网关</a:t>
            </a:r>
            <a:r>
              <a:rPr kumimoji="1" lang="zh-CN" altLang="en-US" sz="1600" dirty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使用用户证书公钥对</a:t>
            </a:r>
            <a:r>
              <a:rPr kumimoji="1" lang="zh-CN" altLang="en-US" sz="16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交易的签名数据进行验证</a:t>
            </a:r>
            <a:r>
              <a:rPr kumimoji="1" lang="en-US" altLang="zh-CN" sz="16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16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rPr>
              <a:t>通过后方可账务操作</a:t>
            </a:r>
            <a:endParaRPr kumimoji="1" lang="en-US" altLang="zh-CN" sz="1600" dirty="0" smtClean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buAutoNum type="arabicPlain" startAt="3"/>
            </a:pPr>
            <a:endParaRPr kumimoji="1" lang="zh-CN" altLang="en-US" sz="1600" dirty="0">
              <a:solidFill>
                <a:srgbClr val="7F7F7F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515404" y="1319427"/>
            <a:ext cx="7985719" cy="2956004"/>
            <a:chOff x="515404" y="1319427"/>
            <a:chExt cx="7985719" cy="2956004"/>
          </a:xfrm>
        </p:grpSpPr>
        <p:sp>
          <p:nvSpPr>
            <p:cNvPr id="54" name="椭圆 53"/>
            <p:cNvSpPr/>
            <p:nvPr/>
          </p:nvSpPr>
          <p:spPr>
            <a:xfrm>
              <a:off x="2787128" y="2714103"/>
              <a:ext cx="909607" cy="90960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latin typeface="微软雅黑"/>
                  <a:ea typeface="微软雅黑"/>
                  <a:cs typeface="微软雅黑"/>
                </a:rPr>
                <a:t>大树</a:t>
              </a:r>
              <a:endParaRPr kumimoji="1" lang="en-US" altLang="zh-CN" sz="1200" dirty="0" smtClean="0">
                <a:latin typeface="微软雅黑"/>
                <a:ea typeface="微软雅黑"/>
                <a:cs typeface="微软雅黑"/>
              </a:endParaRPr>
            </a:p>
            <a:p>
              <a:pPr algn="ctr"/>
              <a:r>
                <a:rPr kumimoji="1" lang="zh-CN" altLang="en-US" sz="1200" dirty="0" smtClean="0">
                  <a:latin typeface="微软雅黑"/>
                  <a:ea typeface="微软雅黑"/>
                  <a:cs typeface="微软雅黑"/>
                </a:rPr>
                <a:t>金融</a:t>
              </a:r>
              <a:endParaRPr kumimoji="1" lang="zh-CN" altLang="en-US" sz="1200" dirty="0">
                <a:latin typeface="微软雅黑"/>
                <a:ea typeface="微软雅黑"/>
                <a:cs typeface="微软雅黑"/>
              </a:endParaRPr>
            </a:p>
          </p:txBody>
        </p:sp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203" y="2821899"/>
              <a:ext cx="675096" cy="613256"/>
            </a:xfrm>
            <a:prstGeom prst="rect">
              <a:avLst/>
            </a:prstGeom>
            <a:effectLst>
              <a:outerShdw blurRad="38100" dir="5400000" algn="ctr" rotWithShape="0">
                <a:srgbClr val="000000">
                  <a:alpha val="25000"/>
                </a:srgbClr>
              </a:outerShdw>
            </a:effectLst>
          </p:spPr>
        </p:pic>
        <p:sp>
          <p:nvSpPr>
            <p:cNvPr id="60" name="文本框 59"/>
            <p:cNvSpPr txBox="1"/>
            <p:nvPr/>
          </p:nvSpPr>
          <p:spPr>
            <a:xfrm>
              <a:off x="515404" y="2199215"/>
              <a:ext cx="126098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en-US" altLang="zh-CN" sz="1400" dirty="0" smtClean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r>
                <a:rPr kumimoji="1" lang="zh-CN" altLang="en-US" sz="1400" dirty="0" smtClean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rPr>
                <a:t>供应商</a:t>
              </a:r>
              <a:endParaRPr kumimoji="1" lang="en-US" altLang="zh-CN" sz="14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endParaRPr>
            </a:p>
            <a:p>
              <a:pPr algn="ctr"/>
              <a:r>
                <a:rPr kumimoji="1" lang="zh-CN" altLang="en-US" sz="1400" dirty="0" smtClean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rPr>
                <a:t>（</a:t>
              </a:r>
              <a:r>
                <a:rPr kumimoji="1" lang="en-US" altLang="zh-CN" sz="1400" dirty="0" err="1" smtClean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rPr>
                <a:t>Ukey</a:t>
              </a:r>
              <a:r>
                <a:rPr kumimoji="1" lang="zh-CN" altLang="en-US" sz="1400" dirty="0" smtClean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rPr>
                <a:t>证书）</a:t>
              </a:r>
              <a:endParaRPr kumimoji="1" lang="en-US" altLang="zh-CN" sz="1400" dirty="0" smtClean="0">
                <a:solidFill>
                  <a:srgbClr val="7F7F7F"/>
                </a:solidFill>
                <a:latin typeface="微软雅黑"/>
                <a:ea typeface="微软雅黑"/>
                <a:cs typeface="微软雅黑"/>
              </a:endParaRPr>
            </a:p>
            <a:p>
              <a:pPr algn="ctr"/>
              <a:endParaRPr kumimoji="1" lang="zh-CN" altLang="en-US" sz="1400" dirty="0">
                <a:solidFill>
                  <a:srgbClr val="7F7F7F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802137" y="2066233"/>
              <a:ext cx="610820" cy="610820"/>
            </a:xfrm>
            <a:prstGeom prst="rect">
              <a:avLst/>
            </a:prstGeom>
            <a:ln>
              <a:solidFill>
                <a:srgbClr val="4F81BD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rPr>
                <a:t>B0</a:t>
              </a:r>
            </a:p>
          </p:txBody>
        </p:sp>
        <p:cxnSp>
          <p:nvCxnSpPr>
            <p:cNvPr id="33" name="直线连接符 32"/>
            <p:cNvCxnSpPr/>
            <p:nvPr/>
          </p:nvCxnSpPr>
          <p:spPr>
            <a:xfrm>
              <a:off x="5080146" y="1462883"/>
              <a:ext cx="0" cy="281254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/>
            <p:cNvCxnSpPr/>
            <p:nvPr/>
          </p:nvCxnSpPr>
          <p:spPr>
            <a:xfrm>
              <a:off x="5295599" y="1462883"/>
              <a:ext cx="0" cy="2812548"/>
            </a:xfrm>
            <a:prstGeom prst="line">
              <a:avLst/>
            </a:prstGeom>
            <a:ln>
              <a:solidFill>
                <a:srgbClr val="9BBB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/>
            <p:cNvSpPr txBox="1"/>
            <p:nvPr/>
          </p:nvSpPr>
          <p:spPr>
            <a:xfrm>
              <a:off x="5616895" y="3581960"/>
              <a:ext cx="28842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 smtClean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rPr>
                <a:t>区块链网关</a:t>
              </a:r>
              <a:r>
                <a:rPr kumimoji="1" lang="en-US" altLang="zh-CN" sz="1400" dirty="0" smtClean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rPr>
                <a:t>(Spring boot </a:t>
              </a:r>
              <a:r>
                <a:rPr kumimoji="1" lang="en-US" altLang="zh-CN" sz="1400" dirty="0" err="1" smtClean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rPr>
                <a:t>docker</a:t>
              </a:r>
              <a:r>
                <a:rPr kumimoji="1" lang="en-US" altLang="zh-CN" sz="1400" dirty="0" smtClean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rPr>
                <a:t>)</a:t>
              </a:r>
              <a:endParaRPr kumimoji="1" lang="zh-CN" altLang="en-US" sz="1400" dirty="0">
                <a:solidFill>
                  <a:srgbClr val="7F7F7F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7252559" y="2349739"/>
              <a:ext cx="610820" cy="610820"/>
            </a:xfrm>
            <a:prstGeom prst="rect">
              <a:avLst/>
            </a:prstGeom>
            <a:ln>
              <a:solidFill>
                <a:srgbClr val="4F81BD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rPr>
                <a:t>B1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7677716" y="2714103"/>
              <a:ext cx="610820" cy="610820"/>
            </a:xfrm>
            <a:prstGeom prst="rect">
              <a:avLst/>
            </a:prstGeom>
            <a:ln>
              <a:solidFill>
                <a:srgbClr val="4F81BD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mr-IN" altLang="zh-CN" sz="1400" dirty="0">
                  <a:latin typeface="微软雅黑"/>
                  <a:ea typeface="微软雅黑"/>
                  <a:cs typeface="微软雅黑"/>
                </a:rPr>
                <a:t>…</a:t>
              </a:r>
              <a:r>
                <a:rPr kumimoji="1" lang="en-US" altLang="zh-CN" sz="1400" dirty="0">
                  <a:latin typeface="微软雅黑"/>
                  <a:ea typeface="微软雅黑"/>
                  <a:cs typeface="微软雅黑"/>
                </a:rPr>
                <a:t>.</a:t>
              </a:r>
            </a:p>
          </p:txBody>
        </p:sp>
        <p:cxnSp>
          <p:nvCxnSpPr>
            <p:cNvPr id="62" name="直线箭头连接符 61"/>
            <p:cNvCxnSpPr/>
            <p:nvPr/>
          </p:nvCxnSpPr>
          <p:spPr>
            <a:xfrm flipV="1">
              <a:off x="1927747" y="2714103"/>
              <a:ext cx="601001" cy="107796"/>
            </a:xfrm>
            <a:prstGeom prst="straightConnector1">
              <a:avLst/>
            </a:prstGeom>
            <a:ln w="3175" cmpd="sng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箭头连接符 85"/>
            <p:cNvCxnSpPr/>
            <p:nvPr/>
          </p:nvCxnSpPr>
          <p:spPr>
            <a:xfrm>
              <a:off x="3915273" y="3096639"/>
              <a:ext cx="870058" cy="0"/>
            </a:xfrm>
            <a:prstGeom prst="straightConnector1">
              <a:avLst/>
            </a:prstGeom>
            <a:ln w="3175" cmpd="sng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/>
            <p:cNvSpPr txBox="1"/>
            <p:nvPr/>
          </p:nvSpPr>
          <p:spPr>
            <a:xfrm>
              <a:off x="2052484" y="2812382"/>
              <a:ext cx="3175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rPr>
                <a:t>1</a:t>
              </a:r>
              <a:endParaRPr kumimoji="1" lang="zh-CN" altLang="en-US" sz="1200" dirty="0">
                <a:solidFill>
                  <a:srgbClr val="7F7F7F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4166640" y="2762183"/>
              <a:ext cx="3175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zh-CN" sz="1200" dirty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rPr>
                <a:t>3</a:t>
              </a:r>
              <a:endParaRPr kumimoji="1" lang="zh-CN" altLang="en-US" sz="1200" dirty="0">
                <a:solidFill>
                  <a:srgbClr val="7F7F7F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7" name="菱形 26"/>
            <p:cNvSpPr/>
            <p:nvPr/>
          </p:nvSpPr>
          <p:spPr>
            <a:xfrm>
              <a:off x="5726509" y="1319427"/>
              <a:ext cx="711294" cy="633428"/>
            </a:xfrm>
            <a:prstGeom prst="diamond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验签</a:t>
              </a:r>
              <a:endParaRPr kumimoji="1" lang="zh-CN" altLang="en-US" sz="120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8" name="菱形 27"/>
            <p:cNvSpPr/>
            <p:nvPr/>
          </p:nvSpPr>
          <p:spPr>
            <a:xfrm>
              <a:off x="2528748" y="1319427"/>
              <a:ext cx="711294" cy="633428"/>
            </a:xfrm>
            <a:prstGeom prst="diamond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验签</a:t>
              </a:r>
              <a:endParaRPr kumimoji="1" lang="zh-CN" altLang="en-US" sz="120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微软雅黑"/>
              </a:endParaRPr>
            </a:p>
          </p:txBody>
        </p:sp>
        <p:cxnSp>
          <p:nvCxnSpPr>
            <p:cNvPr id="31" name="直线箭头连接符 30"/>
            <p:cNvCxnSpPr/>
            <p:nvPr/>
          </p:nvCxnSpPr>
          <p:spPr>
            <a:xfrm flipH="1" flipV="1">
              <a:off x="3107061" y="2066233"/>
              <a:ext cx="207211" cy="499818"/>
            </a:xfrm>
            <a:prstGeom prst="straightConnector1">
              <a:avLst/>
            </a:prstGeom>
            <a:ln w="3175" cmpd="sng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3236798" y="2122933"/>
              <a:ext cx="3175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zh-CN" sz="1200" dirty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rPr>
                <a:t>2</a:t>
              </a:r>
              <a:endParaRPr kumimoji="1" lang="zh-CN" altLang="en-US" sz="1200" dirty="0">
                <a:solidFill>
                  <a:srgbClr val="7F7F7F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cxnSp>
          <p:nvCxnSpPr>
            <p:cNvPr id="35" name="直线箭头连接符 34"/>
            <p:cNvCxnSpPr/>
            <p:nvPr/>
          </p:nvCxnSpPr>
          <p:spPr>
            <a:xfrm flipV="1">
              <a:off x="5616895" y="2122933"/>
              <a:ext cx="381773" cy="543540"/>
            </a:xfrm>
            <a:prstGeom prst="straightConnector1">
              <a:avLst/>
            </a:prstGeom>
            <a:ln w="3175" cmpd="sng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5839913" y="2485184"/>
              <a:ext cx="3175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zh-CN" sz="1200" dirty="0" smtClean="0">
                  <a:solidFill>
                    <a:srgbClr val="7F7F7F"/>
                  </a:solidFill>
                  <a:latin typeface="微软雅黑"/>
                  <a:ea typeface="微软雅黑"/>
                  <a:cs typeface="微软雅黑"/>
                </a:rPr>
                <a:t>4</a:t>
              </a:r>
              <a:endParaRPr kumimoji="1" lang="zh-CN" altLang="en-US" sz="1200" dirty="0">
                <a:solidFill>
                  <a:srgbClr val="7F7F7F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5758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3679</TotalTime>
  <Words>96</Words>
  <Application>Microsoft Macintosh PowerPoint</Application>
  <PresentationFormat>全屏显示(4:3)</PresentationFormat>
  <Paragraphs>37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 郑</dc:creator>
  <cp:lastModifiedBy>Mac 郑</cp:lastModifiedBy>
  <cp:revision>373</cp:revision>
  <dcterms:created xsi:type="dcterms:W3CDTF">2017-06-05T07:18:13Z</dcterms:created>
  <dcterms:modified xsi:type="dcterms:W3CDTF">2017-07-03T09:28:02Z</dcterms:modified>
</cp:coreProperties>
</file>